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11"/>
  </p:notesMasterIdLst>
  <p:sldIdLst>
    <p:sldId id="256" r:id="rId2"/>
    <p:sldId id="258" r:id="rId3"/>
    <p:sldId id="468" r:id="rId4"/>
    <p:sldId id="466" r:id="rId5"/>
    <p:sldId id="471" r:id="rId6"/>
    <p:sldId id="469" r:id="rId7"/>
    <p:sldId id="472" r:id="rId8"/>
    <p:sldId id="470" r:id="rId9"/>
    <p:sldId id="4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00"/>
    <a:srgbClr val="00FDFF"/>
    <a:srgbClr val="008F00"/>
    <a:srgbClr val="929000"/>
    <a:srgbClr val="941100"/>
    <a:srgbClr val="0054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5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4CD8A5-D100-3747-B459-D152C7DD0CD9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50A7B08-ECC0-4942-AE6C-EFD9F7B155A0}">
      <dgm:prSet phldrT="[Text]"/>
      <dgm:spPr/>
      <dgm:t>
        <a:bodyPr/>
        <a:lstStyle/>
        <a:p>
          <a:r>
            <a:rPr lang="en-GB" dirty="0"/>
            <a:t>External Environment</a:t>
          </a:r>
        </a:p>
      </dgm:t>
    </dgm:pt>
    <dgm:pt modelId="{9DF9D2CB-ABCC-AD46-948E-FC2F17691315}" type="parTrans" cxnId="{4529AB6F-5DA2-1F4E-BF48-DFF67771A95F}">
      <dgm:prSet/>
      <dgm:spPr/>
      <dgm:t>
        <a:bodyPr/>
        <a:lstStyle/>
        <a:p>
          <a:endParaRPr lang="en-GB"/>
        </a:p>
      </dgm:t>
    </dgm:pt>
    <dgm:pt modelId="{5347C183-E9CB-9F4D-868E-FF795A6A1852}" type="sibTrans" cxnId="{4529AB6F-5DA2-1F4E-BF48-DFF67771A95F}">
      <dgm:prSet/>
      <dgm:spPr/>
      <dgm:t>
        <a:bodyPr/>
        <a:lstStyle/>
        <a:p>
          <a:endParaRPr lang="en-GB"/>
        </a:p>
      </dgm:t>
    </dgm:pt>
    <dgm:pt modelId="{E6150965-AF9E-2F40-9E6A-C76B7F9F5F10}">
      <dgm:prSet phldrT="[Text]"/>
      <dgm:spPr/>
      <dgm:t>
        <a:bodyPr/>
        <a:lstStyle/>
        <a:p>
          <a:r>
            <a:rPr lang="en-GB" dirty="0"/>
            <a:t>Resources &amp; Capabilities</a:t>
          </a:r>
        </a:p>
      </dgm:t>
    </dgm:pt>
    <dgm:pt modelId="{44FAE8D7-6F3D-4947-8D76-3E0A3D4B76C8}" type="parTrans" cxnId="{8D318D54-8AB4-0B4F-9EC3-129FAEE1A704}">
      <dgm:prSet/>
      <dgm:spPr/>
      <dgm:t>
        <a:bodyPr/>
        <a:lstStyle/>
        <a:p>
          <a:endParaRPr lang="en-GB"/>
        </a:p>
      </dgm:t>
    </dgm:pt>
    <dgm:pt modelId="{18C518D8-9DC5-7F47-8AE1-23AF5A0E85C2}" type="sibTrans" cxnId="{8D318D54-8AB4-0B4F-9EC3-129FAEE1A704}">
      <dgm:prSet/>
      <dgm:spPr/>
      <dgm:t>
        <a:bodyPr/>
        <a:lstStyle/>
        <a:p>
          <a:endParaRPr lang="en-GB"/>
        </a:p>
      </dgm:t>
    </dgm:pt>
    <dgm:pt modelId="{3E16F47C-3F70-CA41-85CA-B7E237BE4CA1}">
      <dgm:prSet phldrT="[Text]"/>
      <dgm:spPr/>
      <dgm:t>
        <a:bodyPr/>
        <a:lstStyle/>
        <a:p>
          <a:r>
            <a:rPr lang="en-GB" dirty="0"/>
            <a:t>Stakeholder Analysis</a:t>
          </a:r>
        </a:p>
      </dgm:t>
    </dgm:pt>
    <dgm:pt modelId="{E2EA6934-3943-DE4B-ADB1-7C3F6E0D6FF7}" type="parTrans" cxnId="{450FBF8C-35E4-0F41-9E1F-CABD4A19321A}">
      <dgm:prSet/>
      <dgm:spPr/>
      <dgm:t>
        <a:bodyPr/>
        <a:lstStyle/>
        <a:p>
          <a:endParaRPr lang="en-GB"/>
        </a:p>
      </dgm:t>
    </dgm:pt>
    <dgm:pt modelId="{85018C69-465F-614E-A6C9-F3EC59A3BBCA}" type="sibTrans" cxnId="{450FBF8C-35E4-0F41-9E1F-CABD4A19321A}">
      <dgm:prSet/>
      <dgm:spPr/>
      <dgm:t>
        <a:bodyPr/>
        <a:lstStyle/>
        <a:p>
          <a:endParaRPr lang="en-GB"/>
        </a:p>
      </dgm:t>
    </dgm:pt>
    <dgm:pt modelId="{F9B6BA0E-FE5E-1B45-92D7-1C477C5642E0}">
      <dgm:prSet/>
      <dgm:spPr/>
      <dgm:t>
        <a:bodyPr/>
        <a:lstStyle/>
        <a:p>
          <a:r>
            <a:rPr lang="en-GB" dirty="0"/>
            <a:t> What are the important trends?</a:t>
          </a:r>
        </a:p>
      </dgm:t>
    </dgm:pt>
    <dgm:pt modelId="{91C68A83-E5C1-6A4D-946A-42164FEAD615}" type="parTrans" cxnId="{38AFFE76-9A87-9040-ABF1-72F7AD09B598}">
      <dgm:prSet/>
      <dgm:spPr/>
      <dgm:t>
        <a:bodyPr/>
        <a:lstStyle/>
        <a:p>
          <a:endParaRPr lang="en-GB"/>
        </a:p>
      </dgm:t>
    </dgm:pt>
    <dgm:pt modelId="{935B433C-72FC-2A41-8950-FC57D4A60817}" type="sibTrans" cxnId="{38AFFE76-9A87-9040-ABF1-72F7AD09B598}">
      <dgm:prSet/>
      <dgm:spPr/>
      <dgm:t>
        <a:bodyPr/>
        <a:lstStyle/>
        <a:p>
          <a:endParaRPr lang="en-GB"/>
        </a:p>
      </dgm:t>
    </dgm:pt>
    <dgm:pt modelId="{7C74F016-366F-DA48-9959-24524FCA67C3}">
      <dgm:prSet/>
      <dgm:spPr/>
      <dgm:t>
        <a:bodyPr/>
        <a:lstStyle/>
        <a:p>
          <a:r>
            <a:rPr lang="en-GB" dirty="0"/>
            <a:t>What is the impact/implications of these trends to our organisation?</a:t>
          </a:r>
        </a:p>
      </dgm:t>
    </dgm:pt>
    <dgm:pt modelId="{CC215F1C-4E3B-8742-A76D-8431676D0400}" type="parTrans" cxnId="{AE405CBF-35A3-B049-8A6E-BB4634BFBDA6}">
      <dgm:prSet/>
      <dgm:spPr/>
      <dgm:t>
        <a:bodyPr/>
        <a:lstStyle/>
        <a:p>
          <a:endParaRPr lang="en-GB"/>
        </a:p>
      </dgm:t>
    </dgm:pt>
    <dgm:pt modelId="{2EC574EF-00CA-DA4E-83CC-A171E589ED90}" type="sibTrans" cxnId="{AE405CBF-35A3-B049-8A6E-BB4634BFBDA6}">
      <dgm:prSet/>
      <dgm:spPr/>
      <dgm:t>
        <a:bodyPr/>
        <a:lstStyle/>
        <a:p>
          <a:endParaRPr lang="en-GB"/>
        </a:p>
      </dgm:t>
    </dgm:pt>
    <dgm:pt modelId="{0AE53E54-7E63-334C-AA5A-E1FA319235D0}">
      <dgm:prSet/>
      <dgm:spPr/>
      <dgm:t>
        <a:bodyPr/>
        <a:lstStyle/>
        <a:p>
          <a:r>
            <a:rPr lang="en-GB" dirty="0"/>
            <a:t>What specialised resources &amp; capabilities do we presently possess?</a:t>
          </a:r>
        </a:p>
      </dgm:t>
    </dgm:pt>
    <dgm:pt modelId="{DB91AC09-4ABA-0F4E-9641-9E41574220BE}" type="parTrans" cxnId="{3DDABFBC-5272-294A-BB67-262B8C698A6B}">
      <dgm:prSet/>
      <dgm:spPr/>
      <dgm:t>
        <a:bodyPr/>
        <a:lstStyle/>
        <a:p>
          <a:endParaRPr lang="en-GB"/>
        </a:p>
      </dgm:t>
    </dgm:pt>
    <dgm:pt modelId="{C1B58F73-488B-7444-9E4A-D62477773F32}" type="sibTrans" cxnId="{3DDABFBC-5272-294A-BB67-262B8C698A6B}">
      <dgm:prSet/>
      <dgm:spPr/>
      <dgm:t>
        <a:bodyPr/>
        <a:lstStyle/>
        <a:p>
          <a:endParaRPr lang="en-GB"/>
        </a:p>
      </dgm:t>
    </dgm:pt>
    <dgm:pt modelId="{687EB687-D0AD-994C-85D3-3AF7B9B23817}">
      <dgm:prSet/>
      <dgm:spPr/>
      <dgm:t>
        <a:bodyPr/>
        <a:lstStyle/>
        <a:p>
          <a:r>
            <a:rPr lang="en-GB" dirty="0"/>
            <a:t>Given the emerging trends,  what specialised resources &amp; capabilities do we require?</a:t>
          </a:r>
        </a:p>
      </dgm:t>
    </dgm:pt>
    <dgm:pt modelId="{DC65969E-D311-FA48-9568-7C1C14FBC654}" type="parTrans" cxnId="{5E4BBD05-2176-924A-B12C-727632B9A558}">
      <dgm:prSet/>
      <dgm:spPr/>
      <dgm:t>
        <a:bodyPr/>
        <a:lstStyle/>
        <a:p>
          <a:endParaRPr lang="en-GB"/>
        </a:p>
      </dgm:t>
    </dgm:pt>
    <dgm:pt modelId="{8BA59749-4D6F-4D4F-B482-36514B02E8E7}" type="sibTrans" cxnId="{5E4BBD05-2176-924A-B12C-727632B9A558}">
      <dgm:prSet/>
      <dgm:spPr/>
      <dgm:t>
        <a:bodyPr/>
        <a:lstStyle/>
        <a:p>
          <a:endParaRPr lang="en-GB"/>
        </a:p>
      </dgm:t>
    </dgm:pt>
    <dgm:pt modelId="{562BDB62-03D6-9846-A6EC-4CC818CDDD8C}">
      <dgm:prSet/>
      <dgm:spPr/>
      <dgm:t>
        <a:bodyPr/>
        <a:lstStyle/>
        <a:p>
          <a:r>
            <a:rPr lang="en-GB" dirty="0"/>
            <a:t>Stakeholder engagement strategies</a:t>
          </a:r>
        </a:p>
      </dgm:t>
    </dgm:pt>
    <dgm:pt modelId="{2583722A-A3D2-9E46-836E-20D77D10D294}" type="parTrans" cxnId="{A2749D08-4D67-1E4C-942F-8A5F0246A326}">
      <dgm:prSet/>
      <dgm:spPr/>
      <dgm:t>
        <a:bodyPr/>
        <a:lstStyle/>
        <a:p>
          <a:endParaRPr lang="en-GB"/>
        </a:p>
      </dgm:t>
    </dgm:pt>
    <dgm:pt modelId="{130C8BBB-E071-9542-9966-FF5E180FF989}" type="sibTrans" cxnId="{A2749D08-4D67-1E4C-942F-8A5F0246A326}">
      <dgm:prSet/>
      <dgm:spPr/>
      <dgm:t>
        <a:bodyPr/>
        <a:lstStyle/>
        <a:p>
          <a:endParaRPr lang="en-GB"/>
        </a:p>
      </dgm:t>
    </dgm:pt>
    <dgm:pt modelId="{5AC2009C-7A25-0545-979A-E0AD6FE6F227}" type="pres">
      <dgm:prSet presAssocID="{544CD8A5-D100-3747-B459-D152C7DD0CD9}" presName="linear" presStyleCnt="0">
        <dgm:presLayoutVars>
          <dgm:dir/>
          <dgm:animLvl val="lvl"/>
          <dgm:resizeHandles val="exact"/>
        </dgm:presLayoutVars>
      </dgm:prSet>
      <dgm:spPr/>
    </dgm:pt>
    <dgm:pt modelId="{6FF75F79-26A4-0D40-9B31-6A2918B8B992}" type="pres">
      <dgm:prSet presAssocID="{D50A7B08-ECC0-4942-AE6C-EFD9F7B155A0}" presName="parentLin" presStyleCnt="0"/>
      <dgm:spPr/>
    </dgm:pt>
    <dgm:pt modelId="{9CE13365-6F9D-7B48-92FD-AC592F6C642F}" type="pres">
      <dgm:prSet presAssocID="{D50A7B08-ECC0-4942-AE6C-EFD9F7B155A0}" presName="parentLeftMargin" presStyleLbl="node1" presStyleIdx="0" presStyleCnt="3"/>
      <dgm:spPr/>
    </dgm:pt>
    <dgm:pt modelId="{4D55D968-016E-DD48-B8F9-8C51364744FF}" type="pres">
      <dgm:prSet presAssocID="{D50A7B08-ECC0-4942-AE6C-EFD9F7B155A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230C0A8-3642-C144-8403-55DC8B9941A1}" type="pres">
      <dgm:prSet presAssocID="{D50A7B08-ECC0-4942-AE6C-EFD9F7B155A0}" presName="negativeSpace" presStyleCnt="0"/>
      <dgm:spPr/>
    </dgm:pt>
    <dgm:pt modelId="{24F948A7-5DA3-3348-85D6-371F82F56CD6}" type="pres">
      <dgm:prSet presAssocID="{D50A7B08-ECC0-4942-AE6C-EFD9F7B155A0}" presName="childText" presStyleLbl="conFgAcc1" presStyleIdx="0" presStyleCnt="3">
        <dgm:presLayoutVars>
          <dgm:bulletEnabled val="1"/>
        </dgm:presLayoutVars>
      </dgm:prSet>
      <dgm:spPr/>
    </dgm:pt>
    <dgm:pt modelId="{6DAE1D56-F105-5C41-97A0-94C82BF53A11}" type="pres">
      <dgm:prSet presAssocID="{5347C183-E9CB-9F4D-868E-FF795A6A1852}" presName="spaceBetweenRectangles" presStyleCnt="0"/>
      <dgm:spPr/>
    </dgm:pt>
    <dgm:pt modelId="{300B3840-FBDB-4A47-A929-8AB19A965193}" type="pres">
      <dgm:prSet presAssocID="{E6150965-AF9E-2F40-9E6A-C76B7F9F5F10}" presName="parentLin" presStyleCnt="0"/>
      <dgm:spPr/>
    </dgm:pt>
    <dgm:pt modelId="{F30D6DFB-4224-254B-B76E-DD96E913D9B3}" type="pres">
      <dgm:prSet presAssocID="{E6150965-AF9E-2F40-9E6A-C76B7F9F5F10}" presName="parentLeftMargin" presStyleLbl="node1" presStyleIdx="0" presStyleCnt="3"/>
      <dgm:spPr/>
    </dgm:pt>
    <dgm:pt modelId="{5DF14BA9-3E37-D248-A15E-E1A22B89B01E}" type="pres">
      <dgm:prSet presAssocID="{E6150965-AF9E-2F40-9E6A-C76B7F9F5F1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F5641E4-BBF4-7C49-A208-B4073CD93BF8}" type="pres">
      <dgm:prSet presAssocID="{E6150965-AF9E-2F40-9E6A-C76B7F9F5F10}" presName="negativeSpace" presStyleCnt="0"/>
      <dgm:spPr/>
    </dgm:pt>
    <dgm:pt modelId="{C5E69461-47B9-6C44-ACEF-BB68035F2BDB}" type="pres">
      <dgm:prSet presAssocID="{E6150965-AF9E-2F40-9E6A-C76B7F9F5F10}" presName="childText" presStyleLbl="conFgAcc1" presStyleIdx="1" presStyleCnt="3">
        <dgm:presLayoutVars>
          <dgm:bulletEnabled val="1"/>
        </dgm:presLayoutVars>
      </dgm:prSet>
      <dgm:spPr/>
    </dgm:pt>
    <dgm:pt modelId="{E6089CD5-5F74-3A47-ADC8-D22DC7173580}" type="pres">
      <dgm:prSet presAssocID="{18C518D8-9DC5-7F47-8AE1-23AF5A0E85C2}" presName="spaceBetweenRectangles" presStyleCnt="0"/>
      <dgm:spPr/>
    </dgm:pt>
    <dgm:pt modelId="{6B6080C6-FBDF-9C44-BF57-B116D1ADE902}" type="pres">
      <dgm:prSet presAssocID="{3E16F47C-3F70-CA41-85CA-B7E237BE4CA1}" presName="parentLin" presStyleCnt="0"/>
      <dgm:spPr/>
    </dgm:pt>
    <dgm:pt modelId="{52E03C9E-012D-C048-8C58-F610BB53121D}" type="pres">
      <dgm:prSet presAssocID="{3E16F47C-3F70-CA41-85CA-B7E237BE4CA1}" presName="parentLeftMargin" presStyleLbl="node1" presStyleIdx="1" presStyleCnt="3"/>
      <dgm:spPr/>
    </dgm:pt>
    <dgm:pt modelId="{C41AE4FA-AFD1-3840-BE02-109197FF0245}" type="pres">
      <dgm:prSet presAssocID="{3E16F47C-3F70-CA41-85CA-B7E237BE4CA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685C396-242E-B04D-9816-B02E449BD9C1}" type="pres">
      <dgm:prSet presAssocID="{3E16F47C-3F70-CA41-85CA-B7E237BE4CA1}" presName="negativeSpace" presStyleCnt="0"/>
      <dgm:spPr/>
    </dgm:pt>
    <dgm:pt modelId="{BC86EA93-8D82-9D41-B911-46316E13A3CF}" type="pres">
      <dgm:prSet presAssocID="{3E16F47C-3F70-CA41-85CA-B7E237BE4CA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E4BBD05-2176-924A-B12C-727632B9A558}" srcId="{E6150965-AF9E-2F40-9E6A-C76B7F9F5F10}" destId="{687EB687-D0AD-994C-85D3-3AF7B9B23817}" srcOrd="1" destOrd="0" parTransId="{DC65969E-D311-FA48-9568-7C1C14FBC654}" sibTransId="{8BA59749-4D6F-4D4F-B482-36514B02E8E7}"/>
    <dgm:cxn modelId="{A2749D08-4D67-1E4C-942F-8A5F0246A326}" srcId="{3E16F47C-3F70-CA41-85CA-B7E237BE4CA1}" destId="{562BDB62-03D6-9846-A6EC-4CC818CDDD8C}" srcOrd="0" destOrd="0" parTransId="{2583722A-A3D2-9E46-836E-20D77D10D294}" sibTransId="{130C8BBB-E071-9542-9966-FF5E180FF989}"/>
    <dgm:cxn modelId="{B839E622-659C-7340-9165-DCD9052709D1}" type="presOf" srcId="{0AE53E54-7E63-334C-AA5A-E1FA319235D0}" destId="{C5E69461-47B9-6C44-ACEF-BB68035F2BDB}" srcOrd="0" destOrd="0" presId="urn:microsoft.com/office/officeart/2005/8/layout/list1"/>
    <dgm:cxn modelId="{FED1F533-0DC5-8646-9336-1DEA6A9FA028}" type="presOf" srcId="{562BDB62-03D6-9846-A6EC-4CC818CDDD8C}" destId="{BC86EA93-8D82-9D41-B911-46316E13A3CF}" srcOrd="0" destOrd="0" presId="urn:microsoft.com/office/officeart/2005/8/layout/list1"/>
    <dgm:cxn modelId="{B04FE04D-6415-7546-8F90-F13FB8C9A969}" type="presOf" srcId="{D50A7B08-ECC0-4942-AE6C-EFD9F7B155A0}" destId="{4D55D968-016E-DD48-B8F9-8C51364744FF}" srcOrd="1" destOrd="0" presId="urn:microsoft.com/office/officeart/2005/8/layout/list1"/>
    <dgm:cxn modelId="{8D318D54-8AB4-0B4F-9EC3-129FAEE1A704}" srcId="{544CD8A5-D100-3747-B459-D152C7DD0CD9}" destId="{E6150965-AF9E-2F40-9E6A-C76B7F9F5F10}" srcOrd="1" destOrd="0" parTransId="{44FAE8D7-6F3D-4947-8D76-3E0A3D4B76C8}" sibTransId="{18C518D8-9DC5-7F47-8AE1-23AF5A0E85C2}"/>
    <dgm:cxn modelId="{C0F9C865-7A34-3743-8BDE-1D87D6FD8EB3}" type="presOf" srcId="{3E16F47C-3F70-CA41-85CA-B7E237BE4CA1}" destId="{52E03C9E-012D-C048-8C58-F610BB53121D}" srcOrd="0" destOrd="0" presId="urn:microsoft.com/office/officeart/2005/8/layout/list1"/>
    <dgm:cxn modelId="{0B6C4669-11BA-4D47-838D-EEF0AAA1F635}" type="presOf" srcId="{F9B6BA0E-FE5E-1B45-92D7-1C477C5642E0}" destId="{24F948A7-5DA3-3348-85D6-371F82F56CD6}" srcOrd="0" destOrd="0" presId="urn:microsoft.com/office/officeart/2005/8/layout/list1"/>
    <dgm:cxn modelId="{4529AB6F-5DA2-1F4E-BF48-DFF67771A95F}" srcId="{544CD8A5-D100-3747-B459-D152C7DD0CD9}" destId="{D50A7B08-ECC0-4942-AE6C-EFD9F7B155A0}" srcOrd="0" destOrd="0" parTransId="{9DF9D2CB-ABCC-AD46-948E-FC2F17691315}" sibTransId="{5347C183-E9CB-9F4D-868E-FF795A6A1852}"/>
    <dgm:cxn modelId="{38AFFE76-9A87-9040-ABF1-72F7AD09B598}" srcId="{D50A7B08-ECC0-4942-AE6C-EFD9F7B155A0}" destId="{F9B6BA0E-FE5E-1B45-92D7-1C477C5642E0}" srcOrd="0" destOrd="0" parTransId="{91C68A83-E5C1-6A4D-946A-42164FEAD615}" sibTransId="{935B433C-72FC-2A41-8950-FC57D4A60817}"/>
    <dgm:cxn modelId="{256FFA7E-9CC8-E641-9532-9B00BEB7AE2B}" type="presOf" srcId="{544CD8A5-D100-3747-B459-D152C7DD0CD9}" destId="{5AC2009C-7A25-0545-979A-E0AD6FE6F227}" srcOrd="0" destOrd="0" presId="urn:microsoft.com/office/officeart/2005/8/layout/list1"/>
    <dgm:cxn modelId="{F78E3E89-FF48-6841-A308-346D879DAD18}" type="presOf" srcId="{E6150965-AF9E-2F40-9E6A-C76B7F9F5F10}" destId="{F30D6DFB-4224-254B-B76E-DD96E913D9B3}" srcOrd="0" destOrd="0" presId="urn:microsoft.com/office/officeart/2005/8/layout/list1"/>
    <dgm:cxn modelId="{450FBF8C-35E4-0F41-9E1F-CABD4A19321A}" srcId="{544CD8A5-D100-3747-B459-D152C7DD0CD9}" destId="{3E16F47C-3F70-CA41-85CA-B7E237BE4CA1}" srcOrd="2" destOrd="0" parTransId="{E2EA6934-3943-DE4B-ADB1-7C3F6E0D6FF7}" sibTransId="{85018C69-465F-614E-A6C9-F3EC59A3BBCA}"/>
    <dgm:cxn modelId="{9D8281A7-3740-1745-9606-4C34290E54D4}" type="presOf" srcId="{D50A7B08-ECC0-4942-AE6C-EFD9F7B155A0}" destId="{9CE13365-6F9D-7B48-92FD-AC592F6C642F}" srcOrd="0" destOrd="0" presId="urn:microsoft.com/office/officeart/2005/8/layout/list1"/>
    <dgm:cxn modelId="{6DAB75B3-BF57-A94A-9B2E-7A6EAD7B93A5}" type="presOf" srcId="{7C74F016-366F-DA48-9959-24524FCA67C3}" destId="{24F948A7-5DA3-3348-85D6-371F82F56CD6}" srcOrd="0" destOrd="1" presId="urn:microsoft.com/office/officeart/2005/8/layout/list1"/>
    <dgm:cxn modelId="{3DDABFBC-5272-294A-BB67-262B8C698A6B}" srcId="{E6150965-AF9E-2F40-9E6A-C76B7F9F5F10}" destId="{0AE53E54-7E63-334C-AA5A-E1FA319235D0}" srcOrd="0" destOrd="0" parTransId="{DB91AC09-4ABA-0F4E-9641-9E41574220BE}" sibTransId="{C1B58F73-488B-7444-9E4A-D62477773F32}"/>
    <dgm:cxn modelId="{AE405CBF-35A3-B049-8A6E-BB4634BFBDA6}" srcId="{D50A7B08-ECC0-4942-AE6C-EFD9F7B155A0}" destId="{7C74F016-366F-DA48-9959-24524FCA67C3}" srcOrd="1" destOrd="0" parTransId="{CC215F1C-4E3B-8742-A76D-8431676D0400}" sibTransId="{2EC574EF-00CA-DA4E-83CC-A171E589ED90}"/>
    <dgm:cxn modelId="{7DFDF8CE-9C2B-E648-AD06-8BABEA155424}" type="presOf" srcId="{687EB687-D0AD-994C-85D3-3AF7B9B23817}" destId="{C5E69461-47B9-6C44-ACEF-BB68035F2BDB}" srcOrd="0" destOrd="1" presId="urn:microsoft.com/office/officeart/2005/8/layout/list1"/>
    <dgm:cxn modelId="{C769A0D7-9FC8-AD4C-B49F-EAC22C0BA7FD}" type="presOf" srcId="{3E16F47C-3F70-CA41-85CA-B7E237BE4CA1}" destId="{C41AE4FA-AFD1-3840-BE02-109197FF0245}" srcOrd="1" destOrd="0" presId="urn:microsoft.com/office/officeart/2005/8/layout/list1"/>
    <dgm:cxn modelId="{7126ABE4-0B7F-EB43-A302-DBA305337BDD}" type="presOf" srcId="{E6150965-AF9E-2F40-9E6A-C76B7F9F5F10}" destId="{5DF14BA9-3E37-D248-A15E-E1A22B89B01E}" srcOrd="1" destOrd="0" presId="urn:microsoft.com/office/officeart/2005/8/layout/list1"/>
    <dgm:cxn modelId="{BCDE2799-00F8-3649-844D-9CC61D0D5A04}" type="presParOf" srcId="{5AC2009C-7A25-0545-979A-E0AD6FE6F227}" destId="{6FF75F79-26A4-0D40-9B31-6A2918B8B992}" srcOrd="0" destOrd="0" presId="urn:microsoft.com/office/officeart/2005/8/layout/list1"/>
    <dgm:cxn modelId="{E1370C02-5AC4-6C4A-912B-6E3C762BBA6A}" type="presParOf" srcId="{6FF75F79-26A4-0D40-9B31-6A2918B8B992}" destId="{9CE13365-6F9D-7B48-92FD-AC592F6C642F}" srcOrd="0" destOrd="0" presId="urn:microsoft.com/office/officeart/2005/8/layout/list1"/>
    <dgm:cxn modelId="{D19A9969-E232-BC46-B71C-219286F0BE75}" type="presParOf" srcId="{6FF75F79-26A4-0D40-9B31-6A2918B8B992}" destId="{4D55D968-016E-DD48-B8F9-8C51364744FF}" srcOrd="1" destOrd="0" presId="urn:microsoft.com/office/officeart/2005/8/layout/list1"/>
    <dgm:cxn modelId="{E658F04E-EABA-DD46-B7F2-188212CEBA14}" type="presParOf" srcId="{5AC2009C-7A25-0545-979A-E0AD6FE6F227}" destId="{E230C0A8-3642-C144-8403-55DC8B9941A1}" srcOrd="1" destOrd="0" presId="urn:microsoft.com/office/officeart/2005/8/layout/list1"/>
    <dgm:cxn modelId="{BE877DCD-C5D3-8543-8183-76BA10396975}" type="presParOf" srcId="{5AC2009C-7A25-0545-979A-E0AD6FE6F227}" destId="{24F948A7-5DA3-3348-85D6-371F82F56CD6}" srcOrd="2" destOrd="0" presId="urn:microsoft.com/office/officeart/2005/8/layout/list1"/>
    <dgm:cxn modelId="{EA324FE7-FF33-3F45-B228-B4C1D2ED1C3B}" type="presParOf" srcId="{5AC2009C-7A25-0545-979A-E0AD6FE6F227}" destId="{6DAE1D56-F105-5C41-97A0-94C82BF53A11}" srcOrd="3" destOrd="0" presId="urn:microsoft.com/office/officeart/2005/8/layout/list1"/>
    <dgm:cxn modelId="{0168EC15-F967-684E-8ECF-CD637D6EA672}" type="presParOf" srcId="{5AC2009C-7A25-0545-979A-E0AD6FE6F227}" destId="{300B3840-FBDB-4A47-A929-8AB19A965193}" srcOrd="4" destOrd="0" presId="urn:microsoft.com/office/officeart/2005/8/layout/list1"/>
    <dgm:cxn modelId="{7DD28C3C-3A79-5E4B-A14A-A34E8CEBB6D7}" type="presParOf" srcId="{300B3840-FBDB-4A47-A929-8AB19A965193}" destId="{F30D6DFB-4224-254B-B76E-DD96E913D9B3}" srcOrd="0" destOrd="0" presId="urn:microsoft.com/office/officeart/2005/8/layout/list1"/>
    <dgm:cxn modelId="{1CCFFBD9-AA06-1D43-B725-BAE036695959}" type="presParOf" srcId="{300B3840-FBDB-4A47-A929-8AB19A965193}" destId="{5DF14BA9-3E37-D248-A15E-E1A22B89B01E}" srcOrd="1" destOrd="0" presId="urn:microsoft.com/office/officeart/2005/8/layout/list1"/>
    <dgm:cxn modelId="{FF9FA06C-0C68-B640-983C-7EC8C45E15DE}" type="presParOf" srcId="{5AC2009C-7A25-0545-979A-E0AD6FE6F227}" destId="{3F5641E4-BBF4-7C49-A208-B4073CD93BF8}" srcOrd="5" destOrd="0" presId="urn:microsoft.com/office/officeart/2005/8/layout/list1"/>
    <dgm:cxn modelId="{DB6EB6B9-9D5C-6245-8AD1-7302F42E3A0A}" type="presParOf" srcId="{5AC2009C-7A25-0545-979A-E0AD6FE6F227}" destId="{C5E69461-47B9-6C44-ACEF-BB68035F2BDB}" srcOrd="6" destOrd="0" presId="urn:microsoft.com/office/officeart/2005/8/layout/list1"/>
    <dgm:cxn modelId="{C5A38121-BD3A-0541-B976-A02ED719D5ED}" type="presParOf" srcId="{5AC2009C-7A25-0545-979A-E0AD6FE6F227}" destId="{E6089CD5-5F74-3A47-ADC8-D22DC7173580}" srcOrd="7" destOrd="0" presId="urn:microsoft.com/office/officeart/2005/8/layout/list1"/>
    <dgm:cxn modelId="{BC7A2F43-9DDA-9040-9F8E-877B2C14FF12}" type="presParOf" srcId="{5AC2009C-7A25-0545-979A-E0AD6FE6F227}" destId="{6B6080C6-FBDF-9C44-BF57-B116D1ADE902}" srcOrd="8" destOrd="0" presId="urn:microsoft.com/office/officeart/2005/8/layout/list1"/>
    <dgm:cxn modelId="{72D724A6-16FE-6248-9B51-B3BEAB143FA9}" type="presParOf" srcId="{6B6080C6-FBDF-9C44-BF57-B116D1ADE902}" destId="{52E03C9E-012D-C048-8C58-F610BB53121D}" srcOrd="0" destOrd="0" presId="urn:microsoft.com/office/officeart/2005/8/layout/list1"/>
    <dgm:cxn modelId="{1B41FE1A-3B83-3D40-82F0-B03EEDBA6F4F}" type="presParOf" srcId="{6B6080C6-FBDF-9C44-BF57-B116D1ADE902}" destId="{C41AE4FA-AFD1-3840-BE02-109197FF0245}" srcOrd="1" destOrd="0" presId="urn:microsoft.com/office/officeart/2005/8/layout/list1"/>
    <dgm:cxn modelId="{A611C5AD-D6A3-9E43-B238-5139B4D18001}" type="presParOf" srcId="{5AC2009C-7A25-0545-979A-E0AD6FE6F227}" destId="{3685C396-242E-B04D-9816-B02E449BD9C1}" srcOrd="9" destOrd="0" presId="urn:microsoft.com/office/officeart/2005/8/layout/list1"/>
    <dgm:cxn modelId="{0AE398FE-52CE-DE44-8CF0-F210F3394A6A}" type="presParOf" srcId="{5AC2009C-7A25-0545-979A-E0AD6FE6F227}" destId="{BC86EA93-8D82-9D41-B911-46316E13A3C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3D9AF9-B67C-8C4E-865A-9A7AC37B2AE7}" type="doc">
      <dgm:prSet loTypeId="urn:microsoft.com/office/officeart/2005/8/layout/cycle7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DA4AE2E5-F6FA-1E45-AAF9-83B2DF77A0FF}">
      <dgm:prSet phldrT="[Text]"/>
      <dgm:spPr/>
      <dgm:t>
        <a:bodyPr/>
        <a:lstStyle/>
        <a:p>
          <a:r>
            <a:rPr lang="en-GB" dirty="0"/>
            <a:t>Strengths ?</a:t>
          </a:r>
        </a:p>
      </dgm:t>
    </dgm:pt>
    <dgm:pt modelId="{0D3D2CBF-67DB-8844-94EC-679432902D9D}" type="parTrans" cxnId="{F7D99D8D-123A-C746-A6EC-4D8833E567CB}">
      <dgm:prSet/>
      <dgm:spPr/>
      <dgm:t>
        <a:bodyPr/>
        <a:lstStyle/>
        <a:p>
          <a:endParaRPr lang="en-GB"/>
        </a:p>
      </dgm:t>
    </dgm:pt>
    <dgm:pt modelId="{C864C24E-B89B-BB47-984A-C68675AC5073}" type="sibTrans" cxnId="{F7D99D8D-123A-C746-A6EC-4D8833E567CB}">
      <dgm:prSet/>
      <dgm:spPr/>
      <dgm:t>
        <a:bodyPr/>
        <a:lstStyle/>
        <a:p>
          <a:endParaRPr lang="en-GB"/>
        </a:p>
      </dgm:t>
    </dgm:pt>
    <dgm:pt modelId="{30BD3791-B936-9B4B-AA9A-21593F5629F5}">
      <dgm:prSet phldrT="[Text]"/>
      <dgm:spPr/>
      <dgm:t>
        <a:bodyPr/>
        <a:lstStyle/>
        <a:p>
          <a:r>
            <a:rPr lang="en-GB" dirty="0"/>
            <a:t>Opportunities ?</a:t>
          </a:r>
        </a:p>
      </dgm:t>
    </dgm:pt>
    <dgm:pt modelId="{561750D5-7107-DB43-AB1F-9F7F37E5BB10}" type="parTrans" cxnId="{1450C184-76F6-2245-B5EF-772A38BC21CE}">
      <dgm:prSet/>
      <dgm:spPr/>
      <dgm:t>
        <a:bodyPr/>
        <a:lstStyle/>
        <a:p>
          <a:endParaRPr lang="en-GB"/>
        </a:p>
      </dgm:t>
    </dgm:pt>
    <dgm:pt modelId="{41701F95-E23F-FA44-B564-87AFF0E152B6}" type="sibTrans" cxnId="{1450C184-76F6-2245-B5EF-772A38BC21CE}">
      <dgm:prSet/>
      <dgm:spPr/>
      <dgm:t>
        <a:bodyPr/>
        <a:lstStyle/>
        <a:p>
          <a:endParaRPr lang="en-GB"/>
        </a:p>
      </dgm:t>
    </dgm:pt>
    <dgm:pt modelId="{F4872987-90CB-6A4E-B07D-1975E5271D6F}">
      <dgm:prSet phldrT="[Text]"/>
      <dgm:spPr/>
      <dgm:t>
        <a:bodyPr/>
        <a:lstStyle/>
        <a:p>
          <a:r>
            <a:rPr lang="en-GB" dirty="0"/>
            <a:t>Challenges ?</a:t>
          </a:r>
        </a:p>
      </dgm:t>
    </dgm:pt>
    <dgm:pt modelId="{89A75505-D7F2-A548-94F5-144FCFA5588B}" type="parTrans" cxnId="{6A0C91AD-E02E-E24D-84F9-9E5E13F4F3A2}">
      <dgm:prSet/>
      <dgm:spPr/>
      <dgm:t>
        <a:bodyPr/>
        <a:lstStyle/>
        <a:p>
          <a:endParaRPr lang="en-GB"/>
        </a:p>
      </dgm:t>
    </dgm:pt>
    <dgm:pt modelId="{7CE701D8-F0ED-4946-824A-C1E6F047FCD0}" type="sibTrans" cxnId="{6A0C91AD-E02E-E24D-84F9-9E5E13F4F3A2}">
      <dgm:prSet/>
      <dgm:spPr/>
      <dgm:t>
        <a:bodyPr/>
        <a:lstStyle/>
        <a:p>
          <a:endParaRPr lang="en-GB"/>
        </a:p>
      </dgm:t>
    </dgm:pt>
    <dgm:pt modelId="{55D18439-F7D3-494E-83EF-73C72B2AA042}" type="pres">
      <dgm:prSet presAssocID="{6D3D9AF9-B67C-8C4E-865A-9A7AC37B2AE7}" presName="Name0" presStyleCnt="0">
        <dgm:presLayoutVars>
          <dgm:dir/>
          <dgm:resizeHandles val="exact"/>
        </dgm:presLayoutVars>
      </dgm:prSet>
      <dgm:spPr/>
    </dgm:pt>
    <dgm:pt modelId="{713C0AAF-8AB5-BA47-85C4-04FFE7079823}" type="pres">
      <dgm:prSet presAssocID="{DA4AE2E5-F6FA-1E45-AAF9-83B2DF77A0FF}" presName="node" presStyleLbl="node1" presStyleIdx="0" presStyleCnt="3">
        <dgm:presLayoutVars>
          <dgm:bulletEnabled val="1"/>
        </dgm:presLayoutVars>
      </dgm:prSet>
      <dgm:spPr/>
    </dgm:pt>
    <dgm:pt modelId="{D71226A5-8B12-FB47-AB99-104B28087617}" type="pres">
      <dgm:prSet presAssocID="{C864C24E-B89B-BB47-984A-C68675AC5073}" presName="sibTrans" presStyleLbl="sibTrans2D1" presStyleIdx="0" presStyleCnt="3"/>
      <dgm:spPr/>
    </dgm:pt>
    <dgm:pt modelId="{A1F7C9B8-55AC-CE4D-8551-78E08EF176B4}" type="pres">
      <dgm:prSet presAssocID="{C864C24E-B89B-BB47-984A-C68675AC5073}" presName="connectorText" presStyleLbl="sibTrans2D1" presStyleIdx="0" presStyleCnt="3"/>
      <dgm:spPr/>
    </dgm:pt>
    <dgm:pt modelId="{CE65B64E-0189-F442-BF27-277999EC79CE}" type="pres">
      <dgm:prSet presAssocID="{30BD3791-B936-9B4B-AA9A-21593F5629F5}" presName="node" presStyleLbl="node1" presStyleIdx="1" presStyleCnt="3">
        <dgm:presLayoutVars>
          <dgm:bulletEnabled val="1"/>
        </dgm:presLayoutVars>
      </dgm:prSet>
      <dgm:spPr/>
    </dgm:pt>
    <dgm:pt modelId="{43009720-0F15-9741-A50D-0693DF036962}" type="pres">
      <dgm:prSet presAssocID="{41701F95-E23F-FA44-B564-87AFF0E152B6}" presName="sibTrans" presStyleLbl="sibTrans2D1" presStyleIdx="1" presStyleCnt="3"/>
      <dgm:spPr/>
    </dgm:pt>
    <dgm:pt modelId="{80B71761-9827-E744-A7A3-FB72E8391D18}" type="pres">
      <dgm:prSet presAssocID="{41701F95-E23F-FA44-B564-87AFF0E152B6}" presName="connectorText" presStyleLbl="sibTrans2D1" presStyleIdx="1" presStyleCnt="3"/>
      <dgm:spPr/>
    </dgm:pt>
    <dgm:pt modelId="{56F24B9F-EC93-7444-B32C-204CB3F3AE4B}" type="pres">
      <dgm:prSet presAssocID="{F4872987-90CB-6A4E-B07D-1975E5271D6F}" presName="node" presStyleLbl="node1" presStyleIdx="2" presStyleCnt="3">
        <dgm:presLayoutVars>
          <dgm:bulletEnabled val="1"/>
        </dgm:presLayoutVars>
      </dgm:prSet>
      <dgm:spPr/>
    </dgm:pt>
    <dgm:pt modelId="{F92CFA9B-A880-3F4F-BD9C-5C424124CEFC}" type="pres">
      <dgm:prSet presAssocID="{7CE701D8-F0ED-4946-824A-C1E6F047FCD0}" presName="sibTrans" presStyleLbl="sibTrans2D1" presStyleIdx="2" presStyleCnt="3"/>
      <dgm:spPr/>
    </dgm:pt>
    <dgm:pt modelId="{8D7A3E69-17ED-2E4D-AC9D-92EC571DF943}" type="pres">
      <dgm:prSet presAssocID="{7CE701D8-F0ED-4946-824A-C1E6F047FCD0}" presName="connectorText" presStyleLbl="sibTrans2D1" presStyleIdx="2" presStyleCnt="3"/>
      <dgm:spPr/>
    </dgm:pt>
  </dgm:ptLst>
  <dgm:cxnLst>
    <dgm:cxn modelId="{D5F6F906-D935-514A-BF8C-8F52B7E29EDC}" type="presOf" srcId="{C864C24E-B89B-BB47-984A-C68675AC5073}" destId="{D71226A5-8B12-FB47-AB99-104B28087617}" srcOrd="0" destOrd="0" presId="urn:microsoft.com/office/officeart/2005/8/layout/cycle7"/>
    <dgm:cxn modelId="{5F333012-DB69-8B48-B46F-925F555C786D}" type="presOf" srcId="{7CE701D8-F0ED-4946-824A-C1E6F047FCD0}" destId="{8D7A3E69-17ED-2E4D-AC9D-92EC571DF943}" srcOrd="1" destOrd="0" presId="urn:microsoft.com/office/officeart/2005/8/layout/cycle7"/>
    <dgm:cxn modelId="{D4712E1A-76C0-E241-838D-56E41C26838E}" type="presOf" srcId="{F4872987-90CB-6A4E-B07D-1975E5271D6F}" destId="{56F24B9F-EC93-7444-B32C-204CB3F3AE4B}" srcOrd="0" destOrd="0" presId="urn:microsoft.com/office/officeart/2005/8/layout/cycle7"/>
    <dgm:cxn modelId="{7D0C4642-700C-BE48-BA4B-089711E0DC69}" type="presOf" srcId="{6D3D9AF9-B67C-8C4E-865A-9A7AC37B2AE7}" destId="{55D18439-F7D3-494E-83EF-73C72B2AA042}" srcOrd="0" destOrd="0" presId="urn:microsoft.com/office/officeart/2005/8/layout/cycle7"/>
    <dgm:cxn modelId="{BBFE8856-4301-8144-9BF0-3771B91710E9}" type="presOf" srcId="{41701F95-E23F-FA44-B564-87AFF0E152B6}" destId="{43009720-0F15-9741-A50D-0693DF036962}" srcOrd="0" destOrd="0" presId="urn:microsoft.com/office/officeart/2005/8/layout/cycle7"/>
    <dgm:cxn modelId="{1450C184-76F6-2245-B5EF-772A38BC21CE}" srcId="{6D3D9AF9-B67C-8C4E-865A-9A7AC37B2AE7}" destId="{30BD3791-B936-9B4B-AA9A-21593F5629F5}" srcOrd="1" destOrd="0" parTransId="{561750D5-7107-DB43-AB1F-9F7F37E5BB10}" sibTransId="{41701F95-E23F-FA44-B564-87AFF0E152B6}"/>
    <dgm:cxn modelId="{F7D99D8D-123A-C746-A6EC-4D8833E567CB}" srcId="{6D3D9AF9-B67C-8C4E-865A-9A7AC37B2AE7}" destId="{DA4AE2E5-F6FA-1E45-AAF9-83B2DF77A0FF}" srcOrd="0" destOrd="0" parTransId="{0D3D2CBF-67DB-8844-94EC-679432902D9D}" sibTransId="{C864C24E-B89B-BB47-984A-C68675AC5073}"/>
    <dgm:cxn modelId="{3D8A9593-F956-9A49-95C8-64AB6AF471C9}" type="presOf" srcId="{41701F95-E23F-FA44-B564-87AFF0E152B6}" destId="{80B71761-9827-E744-A7A3-FB72E8391D18}" srcOrd="1" destOrd="0" presId="urn:microsoft.com/office/officeart/2005/8/layout/cycle7"/>
    <dgm:cxn modelId="{6A0C91AD-E02E-E24D-84F9-9E5E13F4F3A2}" srcId="{6D3D9AF9-B67C-8C4E-865A-9A7AC37B2AE7}" destId="{F4872987-90CB-6A4E-B07D-1975E5271D6F}" srcOrd="2" destOrd="0" parTransId="{89A75505-D7F2-A548-94F5-144FCFA5588B}" sibTransId="{7CE701D8-F0ED-4946-824A-C1E6F047FCD0}"/>
    <dgm:cxn modelId="{43D714B3-BEC7-324E-9230-2EBD1743FFCF}" type="presOf" srcId="{DA4AE2E5-F6FA-1E45-AAF9-83B2DF77A0FF}" destId="{713C0AAF-8AB5-BA47-85C4-04FFE7079823}" srcOrd="0" destOrd="0" presId="urn:microsoft.com/office/officeart/2005/8/layout/cycle7"/>
    <dgm:cxn modelId="{AE5F25DE-2306-3348-9965-DD67A983BB6E}" type="presOf" srcId="{7CE701D8-F0ED-4946-824A-C1E6F047FCD0}" destId="{F92CFA9B-A880-3F4F-BD9C-5C424124CEFC}" srcOrd="0" destOrd="0" presId="urn:microsoft.com/office/officeart/2005/8/layout/cycle7"/>
    <dgm:cxn modelId="{CDCB31E9-F6B7-FD4B-8230-9365FEE9DE9F}" type="presOf" srcId="{30BD3791-B936-9B4B-AA9A-21593F5629F5}" destId="{CE65B64E-0189-F442-BF27-277999EC79CE}" srcOrd="0" destOrd="0" presId="urn:microsoft.com/office/officeart/2005/8/layout/cycle7"/>
    <dgm:cxn modelId="{1041FCFE-A134-374B-A5E0-DED7BEF197D9}" type="presOf" srcId="{C864C24E-B89B-BB47-984A-C68675AC5073}" destId="{A1F7C9B8-55AC-CE4D-8551-78E08EF176B4}" srcOrd="1" destOrd="0" presId="urn:microsoft.com/office/officeart/2005/8/layout/cycle7"/>
    <dgm:cxn modelId="{A95404EC-2967-BE4A-9FAE-92979C0A4DE7}" type="presParOf" srcId="{55D18439-F7D3-494E-83EF-73C72B2AA042}" destId="{713C0AAF-8AB5-BA47-85C4-04FFE7079823}" srcOrd="0" destOrd="0" presId="urn:microsoft.com/office/officeart/2005/8/layout/cycle7"/>
    <dgm:cxn modelId="{CBAF1E7F-3543-A949-98B3-758F229D942C}" type="presParOf" srcId="{55D18439-F7D3-494E-83EF-73C72B2AA042}" destId="{D71226A5-8B12-FB47-AB99-104B28087617}" srcOrd="1" destOrd="0" presId="urn:microsoft.com/office/officeart/2005/8/layout/cycle7"/>
    <dgm:cxn modelId="{D9105742-7958-1040-863E-FE506E7F351F}" type="presParOf" srcId="{D71226A5-8B12-FB47-AB99-104B28087617}" destId="{A1F7C9B8-55AC-CE4D-8551-78E08EF176B4}" srcOrd="0" destOrd="0" presId="urn:microsoft.com/office/officeart/2005/8/layout/cycle7"/>
    <dgm:cxn modelId="{87AC04DF-4A7E-E04C-AE56-DCDC58B63750}" type="presParOf" srcId="{55D18439-F7D3-494E-83EF-73C72B2AA042}" destId="{CE65B64E-0189-F442-BF27-277999EC79CE}" srcOrd="2" destOrd="0" presId="urn:microsoft.com/office/officeart/2005/8/layout/cycle7"/>
    <dgm:cxn modelId="{BE797D17-9162-5C4D-A1A9-4A12B8FBF3AC}" type="presParOf" srcId="{55D18439-F7D3-494E-83EF-73C72B2AA042}" destId="{43009720-0F15-9741-A50D-0693DF036962}" srcOrd="3" destOrd="0" presId="urn:microsoft.com/office/officeart/2005/8/layout/cycle7"/>
    <dgm:cxn modelId="{1AD575BE-BA5B-F04B-A4F5-D1924CC67817}" type="presParOf" srcId="{43009720-0F15-9741-A50D-0693DF036962}" destId="{80B71761-9827-E744-A7A3-FB72E8391D18}" srcOrd="0" destOrd="0" presId="urn:microsoft.com/office/officeart/2005/8/layout/cycle7"/>
    <dgm:cxn modelId="{951CB1CC-746B-2B4E-96A5-DE8B03E40F75}" type="presParOf" srcId="{55D18439-F7D3-494E-83EF-73C72B2AA042}" destId="{56F24B9F-EC93-7444-B32C-204CB3F3AE4B}" srcOrd="4" destOrd="0" presId="urn:microsoft.com/office/officeart/2005/8/layout/cycle7"/>
    <dgm:cxn modelId="{ED9996C1-3B7F-8C41-A28A-57031A165862}" type="presParOf" srcId="{55D18439-F7D3-494E-83EF-73C72B2AA042}" destId="{F92CFA9B-A880-3F4F-BD9C-5C424124CEFC}" srcOrd="5" destOrd="0" presId="urn:microsoft.com/office/officeart/2005/8/layout/cycle7"/>
    <dgm:cxn modelId="{14348D77-8235-C74B-B75C-1774AFDD9C62}" type="presParOf" srcId="{F92CFA9B-A880-3F4F-BD9C-5C424124CEFC}" destId="{8D7A3E69-17ED-2E4D-AC9D-92EC571DF94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F948A7-5DA3-3348-85D6-371F82F56CD6}">
      <dsp:nvSpPr>
        <dsp:cNvPr id="0" name=""/>
        <dsp:cNvSpPr/>
      </dsp:nvSpPr>
      <dsp:spPr>
        <a:xfrm>
          <a:off x="0" y="333502"/>
          <a:ext cx="10026650" cy="1223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8179" tIns="437388" rIns="778179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/>
            <a:t> What are the important trends?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/>
            <a:t>What is the impact/implications of these trends to our organisation?</a:t>
          </a:r>
        </a:p>
      </dsp:txBody>
      <dsp:txXfrm>
        <a:off x="0" y="333502"/>
        <a:ext cx="10026650" cy="1223775"/>
      </dsp:txXfrm>
    </dsp:sp>
    <dsp:sp modelId="{4D55D968-016E-DD48-B8F9-8C51364744FF}">
      <dsp:nvSpPr>
        <dsp:cNvPr id="0" name=""/>
        <dsp:cNvSpPr/>
      </dsp:nvSpPr>
      <dsp:spPr>
        <a:xfrm>
          <a:off x="501332" y="23542"/>
          <a:ext cx="70186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288" tIns="0" rIns="265288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External Environment</a:t>
          </a:r>
        </a:p>
      </dsp:txBody>
      <dsp:txXfrm>
        <a:off x="531594" y="53804"/>
        <a:ext cx="6958131" cy="559396"/>
      </dsp:txXfrm>
    </dsp:sp>
    <dsp:sp modelId="{C5E69461-47B9-6C44-ACEF-BB68035F2BDB}">
      <dsp:nvSpPr>
        <dsp:cNvPr id="0" name=""/>
        <dsp:cNvSpPr/>
      </dsp:nvSpPr>
      <dsp:spPr>
        <a:xfrm>
          <a:off x="0" y="1980637"/>
          <a:ext cx="10026650" cy="15214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8179" tIns="437388" rIns="778179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/>
            <a:t>What specialised resources &amp; capabilities do we presently possess?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/>
            <a:t>Given the emerging trends,  what specialised resources &amp; capabilities do we require?</a:t>
          </a:r>
        </a:p>
      </dsp:txBody>
      <dsp:txXfrm>
        <a:off x="0" y="1980637"/>
        <a:ext cx="10026650" cy="1521449"/>
      </dsp:txXfrm>
    </dsp:sp>
    <dsp:sp modelId="{5DF14BA9-3E37-D248-A15E-E1A22B89B01E}">
      <dsp:nvSpPr>
        <dsp:cNvPr id="0" name=""/>
        <dsp:cNvSpPr/>
      </dsp:nvSpPr>
      <dsp:spPr>
        <a:xfrm>
          <a:off x="501332" y="1670677"/>
          <a:ext cx="70186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288" tIns="0" rIns="265288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Resources &amp; Capabilities</a:t>
          </a:r>
        </a:p>
      </dsp:txBody>
      <dsp:txXfrm>
        <a:off x="531594" y="1700939"/>
        <a:ext cx="6958131" cy="559396"/>
      </dsp:txXfrm>
    </dsp:sp>
    <dsp:sp modelId="{BC86EA93-8D82-9D41-B911-46316E13A3CF}">
      <dsp:nvSpPr>
        <dsp:cNvPr id="0" name=""/>
        <dsp:cNvSpPr/>
      </dsp:nvSpPr>
      <dsp:spPr>
        <a:xfrm>
          <a:off x="0" y="3925447"/>
          <a:ext cx="10026650" cy="893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8179" tIns="437388" rIns="778179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/>
            <a:t>Stakeholder engagement strategies</a:t>
          </a:r>
        </a:p>
      </dsp:txBody>
      <dsp:txXfrm>
        <a:off x="0" y="3925447"/>
        <a:ext cx="10026650" cy="893025"/>
      </dsp:txXfrm>
    </dsp:sp>
    <dsp:sp modelId="{C41AE4FA-AFD1-3840-BE02-109197FF0245}">
      <dsp:nvSpPr>
        <dsp:cNvPr id="0" name=""/>
        <dsp:cNvSpPr/>
      </dsp:nvSpPr>
      <dsp:spPr>
        <a:xfrm>
          <a:off x="501332" y="3615487"/>
          <a:ext cx="70186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288" tIns="0" rIns="265288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Stakeholder Analysis</a:t>
          </a:r>
        </a:p>
      </dsp:txBody>
      <dsp:txXfrm>
        <a:off x="531594" y="3645749"/>
        <a:ext cx="6958131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C0AAF-8AB5-BA47-85C4-04FFE7079823}">
      <dsp:nvSpPr>
        <dsp:cNvPr id="0" name=""/>
        <dsp:cNvSpPr/>
      </dsp:nvSpPr>
      <dsp:spPr>
        <a:xfrm>
          <a:off x="2661046" y="1572"/>
          <a:ext cx="2805906" cy="140295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Strengths ?</a:t>
          </a:r>
        </a:p>
      </dsp:txBody>
      <dsp:txXfrm>
        <a:off x="2702137" y="42663"/>
        <a:ext cx="2723724" cy="1320771"/>
      </dsp:txXfrm>
    </dsp:sp>
    <dsp:sp modelId="{D71226A5-8B12-FB47-AB99-104B28087617}">
      <dsp:nvSpPr>
        <dsp:cNvPr id="0" name=""/>
        <dsp:cNvSpPr/>
      </dsp:nvSpPr>
      <dsp:spPr>
        <a:xfrm rot="3600000">
          <a:off x="4491365" y="2463816"/>
          <a:ext cx="1461927" cy="49103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100" kern="1200"/>
        </a:p>
      </dsp:txBody>
      <dsp:txXfrm>
        <a:off x="4638675" y="2562023"/>
        <a:ext cx="1167307" cy="294619"/>
      </dsp:txXfrm>
    </dsp:sp>
    <dsp:sp modelId="{CE65B64E-0189-F442-BF27-277999EC79CE}">
      <dsp:nvSpPr>
        <dsp:cNvPr id="0" name=""/>
        <dsp:cNvSpPr/>
      </dsp:nvSpPr>
      <dsp:spPr>
        <a:xfrm>
          <a:off x="4977704" y="4014141"/>
          <a:ext cx="2805906" cy="140295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Opportunities ?</a:t>
          </a:r>
        </a:p>
      </dsp:txBody>
      <dsp:txXfrm>
        <a:off x="5018795" y="4055232"/>
        <a:ext cx="2723724" cy="1320771"/>
      </dsp:txXfrm>
    </dsp:sp>
    <dsp:sp modelId="{43009720-0F15-9741-A50D-0693DF036962}">
      <dsp:nvSpPr>
        <dsp:cNvPr id="0" name=""/>
        <dsp:cNvSpPr/>
      </dsp:nvSpPr>
      <dsp:spPr>
        <a:xfrm rot="10800000">
          <a:off x="3333036" y="4470101"/>
          <a:ext cx="1461927" cy="49103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100" kern="1200"/>
        </a:p>
      </dsp:txBody>
      <dsp:txXfrm rot="10800000">
        <a:off x="3480346" y="4568308"/>
        <a:ext cx="1167307" cy="294619"/>
      </dsp:txXfrm>
    </dsp:sp>
    <dsp:sp modelId="{56F24B9F-EC93-7444-B32C-204CB3F3AE4B}">
      <dsp:nvSpPr>
        <dsp:cNvPr id="0" name=""/>
        <dsp:cNvSpPr/>
      </dsp:nvSpPr>
      <dsp:spPr>
        <a:xfrm>
          <a:off x="344389" y="4014141"/>
          <a:ext cx="2805906" cy="140295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Challenges ?</a:t>
          </a:r>
        </a:p>
      </dsp:txBody>
      <dsp:txXfrm>
        <a:off x="385480" y="4055232"/>
        <a:ext cx="2723724" cy="1320771"/>
      </dsp:txXfrm>
    </dsp:sp>
    <dsp:sp modelId="{F92CFA9B-A880-3F4F-BD9C-5C424124CEFC}">
      <dsp:nvSpPr>
        <dsp:cNvPr id="0" name=""/>
        <dsp:cNvSpPr/>
      </dsp:nvSpPr>
      <dsp:spPr>
        <a:xfrm rot="18000000">
          <a:off x="2174707" y="2463816"/>
          <a:ext cx="1461927" cy="49103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100" kern="1200"/>
        </a:p>
      </dsp:txBody>
      <dsp:txXfrm>
        <a:off x="2322017" y="2562023"/>
        <a:ext cx="1167307" cy="294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D5FD9-065E-6F45-A214-ED6B05810E9F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885A7-C04F-5B42-81C6-B992B71AE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713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480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9/8/21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37478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4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7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9500" y="616226"/>
            <a:ext cx="10026650" cy="1050649"/>
          </a:xfrm>
        </p:spPr>
        <p:txBody>
          <a:bodyPr anchor="ctr">
            <a:noAutofit/>
          </a:bodyPr>
          <a:lstStyle>
            <a:lvl1pPr>
              <a:defRPr sz="480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6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14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31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5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9500" y="1079500"/>
            <a:ext cx="10026650" cy="4689475"/>
          </a:xfrm>
        </p:spPr>
        <p:txBody>
          <a:bodyPr anchor="ctr">
            <a:normAutofit/>
          </a:bodyPr>
          <a:lstStyle>
            <a:lvl1pPr algn="ctr">
              <a:defRPr sz="540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2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73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22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0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9/8/21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4371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5B2A81-2C8E-4963-AFD4-E539D168B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098810-D395-B443-99D0-B3D9AAA90C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3900" y="1079500"/>
            <a:ext cx="6119131" cy="2138400"/>
          </a:xfrm>
        </p:spPr>
        <p:txBody>
          <a:bodyPr>
            <a:normAutofit fontScale="90000"/>
          </a:bodyPr>
          <a:lstStyle/>
          <a:p>
            <a:r>
              <a:rPr lang="en-GB"/>
              <a:t>Organisational Strategy and Strategic Planning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B4796A-FA5B-1849-9DFA-319AD05D0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0779" y="4113213"/>
            <a:ext cx="6125372" cy="165576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en-GB" sz="1700" dirty="0"/>
              <a:t>FPA-SKPA Programme</a:t>
            </a:r>
          </a:p>
          <a:p>
            <a:pPr>
              <a:lnSpc>
                <a:spcPct val="115000"/>
              </a:lnSpc>
            </a:pPr>
            <a:r>
              <a:rPr lang="en-GB" sz="1700" dirty="0"/>
              <a:t>GMME –SP 5</a:t>
            </a:r>
          </a:p>
          <a:p>
            <a:pPr>
              <a:lnSpc>
                <a:spcPct val="115000"/>
              </a:lnSpc>
            </a:pPr>
            <a:r>
              <a:rPr lang="en-GB" sz="1700" dirty="0"/>
              <a:t>Lasantha </a:t>
            </a:r>
            <a:r>
              <a:rPr lang="en-GB" sz="1700" dirty="0" err="1"/>
              <a:t>Wickremesooriya</a:t>
            </a:r>
            <a:endParaRPr lang="en-GB" sz="1700" dirty="0"/>
          </a:p>
          <a:p>
            <a:pPr>
              <a:lnSpc>
                <a:spcPct val="115000"/>
              </a:lnSpc>
            </a:pPr>
            <a:r>
              <a:rPr lang="en-GB" sz="1700" dirty="0"/>
              <a:t>Consultant Strategist</a:t>
            </a:r>
          </a:p>
          <a:p>
            <a:pPr>
              <a:lnSpc>
                <a:spcPct val="115000"/>
              </a:lnSpc>
            </a:pPr>
            <a:endParaRPr lang="en-GB" sz="17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51A98E-BB15-48FF-84EA-BB3F032082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519" r="11408"/>
          <a:stretch/>
        </p:blipFill>
        <p:spPr>
          <a:xfrm>
            <a:off x="20" y="10"/>
            <a:ext cx="3863955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73465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65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C44CEAB7-BF5F-5342-9680-5E2A7220BE2F}"/>
              </a:ext>
            </a:extLst>
          </p:cNvPr>
          <p:cNvGrpSpPr/>
          <p:nvPr/>
        </p:nvGrpSpPr>
        <p:grpSpPr>
          <a:xfrm>
            <a:off x="236394" y="1780377"/>
            <a:ext cx="11719212" cy="3893311"/>
            <a:chOff x="146370" y="1508528"/>
            <a:chExt cx="11719212" cy="3893311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A8079B73-68FB-9049-AD67-5D51AE971CF3}"/>
                </a:ext>
              </a:extLst>
            </p:cNvPr>
            <p:cNvGrpSpPr/>
            <p:nvPr/>
          </p:nvGrpSpPr>
          <p:grpSpPr>
            <a:xfrm>
              <a:off x="146370" y="1508528"/>
              <a:ext cx="11719212" cy="3893311"/>
              <a:chOff x="146370" y="1508528"/>
              <a:chExt cx="11719212" cy="3893311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AA88F232-619B-DB4B-8994-BED2FE40C769}"/>
                  </a:ext>
                </a:extLst>
              </p:cNvPr>
              <p:cNvGrpSpPr/>
              <p:nvPr/>
            </p:nvGrpSpPr>
            <p:grpSpPr>
              <a:xfrm>
                <a:off x="146370" y="1625578"/>
                <a:ext cx="11719212" cy="3606844"/>
                <a:chOff x="116552" y="1625578"/>
                <a:chExt cx="11719212" cy="3606844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BA63B5C1-FCF0-3E4D-8AC1-04D4A4F8B121}"/>
                    </a:ext>
                  </a:extLst>
                </p:cNvPr>
                <p:cNvSpPr/>
                <p:nvPr/>
              </p:nvSpPr>
              <p:spPr>
                <a:xfrm>
                  <a:off x="116552" y="3061252"/>
                  <a:ext cx="1263065" cy="735496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Mandate</a:t>
                  </a:r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9F98C87A-46CB-D145-B338-FEB7814AF9E5}"/>
                    </a:ext>
                  </a:extLst>
                </p:cNvPr>
                <p:cNvSpPr/>
                <p:nvPr/>
              </p:nvSpPr>
              <p:spPr>
                <a:xfrm>
                  <a:off x="1454288" y="3064400"/>
                  <a:ext cx="1385515" cy="7620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Aspirations</a:t>
                  </a:r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4CC16E4D-9BD0-9F4D-9401-2CC17B6340B1}"/>
                    </a:ext>
                  </a:extLst>
                </p:cNvPr>
                <p:cNvSpPr/>
                <p:nvPr/>
              </p:nvSpPr>
              <p:spPr>
                <a:xfrm>
                  <a:off x="3031234" y="1625578"/>
                  <a:ext cx="1755648" cy="9144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Stakeholder analysis</a:t>
                  </a:r>
                </a:p>
              </p:txBody>
            </p: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1C439708-4523-C542-A191-191C90D26551}"/>
                    </a:ext>
                  </a:extLst>
                </p:cNvPr>
                <p:cNvSpPr/>
                <p:nvPr/>
              </p:nvSpPr>
              <p:spPr>
                <a:xfrm>
                  <a:off x="3031234" y="2985051"/>
                  <a:ext cx="1755648" cy="9144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Environmental Analysis</a:t>
                  </a:r>
                </a:p>
              </p:txBody>
            </p:sp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C051DB36-9263-8B4D-8AEB-CF3C2DA8CF63}"/>
                    </a:ext>
                  </a:extLst>
                </p:cNvPr>
                <p:cNvSpPr/>
                <p:nvPr/>
              </p:nvSpPr>
              <p:spPr>
                <a:xfrm>
                  <a:off x="3031234" y="4318022"/>
                  <a:ext cx="1755648" cy="9144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Resources &amp; </a:t>
                  </a:r>
                </a:p>
                <a:p>
                  <a:pPr algn="ctr"/>
                  <a:r>
                    <a:rPr lang="en-GB" dirty="0"/>
                    <a:t>Capability Analysis</a:t>
                  </a:r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DF8E39C9-D51E-5E49-9092-608B8719DAAA}"/>
                    </a:ext>
                  </a:extLst>
                </p:cNvPr>
                <p:cNvSpPr/>
                <p:nvPr/>
              </p:nvSpPr>
              <p:spPr>
                <a:xfrm>
                  <a:off x="5144364" y="2834307"/>
                  <a:ext cx="1307327" cy="1215887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Identifying Strategic Issues</a:t>
                  </a:r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D7A1E17F-5C62-EE4C-8498-70530ABEE8CD}"/>
                    </a:ext>
                  </a:extLst>
                </p:cNvPr>
                <p:cNvSpPr/>
                <p:nvPr/>
              </p:nvSpPr>
              <p:spPr>
                <a:xfrm>
                  <a:off x="6565456" y="3064400"/>
                  <a:ext cx="1307327" cy="76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Strategic  Initiatives</a:t>
                  </a:r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E364E67D-C917-B544-B0E8-3F5975D2DCB9}"/>
                    </a:ext>
                  </a:extLst>
                </p:cNvPr>
                <p:cNvSpPr/>
                <p:nvPr/>
              </p:nvSpPr>
              <p:spPr>
                <a:xfrm>
                  <a:off x="7986548" y="3064400"/>
                  <a:ext cx="1307327" cy="76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Structure</a:t>
                  </a:r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1DD38570-7E0A-8A4A-9969-7F15C6F37C43}"/>
                    </a:ext>
                  </a:extLst>
                </p:cNvPr>
                <p:cNvSpPr/>
                <p:nvPr/>
              </p:nvSpPr>
              <p:spPr>
                <a:xfrm>
                  <a:off x="9412278" y="2971800"/>
                  <a:ext cx="989275" cy="9144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Plan</a:t>
                  </a:r>
                </a:p>
                <a:p>
                  <a:pPr algn="ctr"/>
                  <a:r>
                    <a:rPr lang="en-GB" dirty="0"/>
                    <a:t>of</a:t>
                  </a:r>
                </a:p>
                <a:p>
                  <a:pPr algn="ctr"/>
                  <a:r>
                    <a:rPr lang="en-GB" dirty="0"/>
                    <a:t>Actions</a:t>
                  </a: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4AF7CA0B-A03A-3249-A84D-507EDE670C27}"/>
                    </a:ext>
                  </a:extLst>
                </p:cNvPr>
                <p:cNvSpPr/>
                <p:nvPr/>
              </p:nvSpPr>
              <p:spPr>
                <a:xfrm>
                  <a:off x="10519956" y="2985051"/>
                  <a:ext cx="1315808" cy="9144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/>
                    <a:t>Monitoring </a:t>
                  </a:r>
                </a:p>
                <a:p>
                  <a:pPr algn="ctr"/>
                  <a:r>
                    <a:rPr lang="en-GB" sz="1600" dirty="0"/>
                    <a:t>&amp; </a:t>
                  </a:r>
                </a:p>
                <a:p>
                  <a:pPr algn="ctr"/>
                  <a:r>
                    <a:rPr lang="en-GB" sz="1600" dirty="0"/>
                    <a:t>Evaluation</a:t>
                  </a:r>
                </a:p>
              </p:txBody>
            </p:sp>
          </p:grp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07D7680-7B43-F84A-B1E6-279A8729F0D0}"/>
                  </a:ext>
                </a:extLst>
              </p:cNvPr>
              <p:cNvSpPr/>
              <p:nvPr/>
            </p:nvSpPr>
            <p:spPr>
              <a:xfrm>
                <a:off x="2937277" y="1508528"/>
                <a:ext cx="2047659" cy="3840944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" name="Elbow Connector 27">
                <a:extLst>
                  <a:ext uri="{FF2B5EF4-FFF2-40B4-BE49-F238E27FC236}">
                    <a16:creationId xmlns:a16="http://schemas.microsoft.com/office/drawing/2014/main" id="{D96EF754-C1A4-1748-9C2F-3240F5DF6471}"/>
                  </a:ext>
                </a:extLst>
              </p:cNvPr>
              <p:cNvCxnSpPr>
                <a:stCxn id="14" idx="2"/>
              </p:cNvCxnSpPr>
              <p:nvPr/>
            </p:nvCxnSpPr>
            <p:spPr>
              <a:xfrm rot="5400000">
                <a:off x="7851277" y="1876020"/>
                <a:ext cx="1332971" cy="5379833"/>
              </a:xfrm>
              <a:prstGeom prst="bentConnector2">
                <a:avLst/>
              </a:prstGeom>
              <a:ln w="22225">
                <a:solidFill>
                  <a:schemeClr val="accent5">
                    <a:lumMod val="75000"/>
                  </a:schemeClr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1F386DAC-6513-DE4C-98E0-3E5BCDC70E4F}"/>
                  </a:ext>
                </a:extLst>
              </p:cNvPr>
              <p:cNvCxnSpPr>
                <a:endCxn id="9" idx="2"/>
              </p:cNvCxnSpPr>
              <p:nvPr/>
            </p:nvCxnSpPr>
            <p:spPr>
              <a:xfrm flipV="1">
                <a:off x="5827845" y="4050194"/>
                <a:ext cx="1" cy="1182228"/>
              </a:xfrm>
              <a:prstGeom prst="straightConnector1">
                <a:avLst/>
              </a:prstGeom>
              <a:ln w="19050">
                <a:solidFill>
                  <a:schemeClr val="accent5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564FC87-8079-2E4A-A194-43689C47D7EF}"/>
                  </a:ext>
                </a:extLst>
              </p:cNvPr>
              <p:cNvSpPr txBox="1"/>
              <p:nvPr/>
            </p:nvSpPr>
            <p:spPr>
              <a:xfrm>
                <a:off x="7401214" y="4641308"/>
                <a:ext cx="1853509" cy="36933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Feedback loop</a:t>
                </a:r>
              </a:p>
            </p:txBody>
          </p: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FBC8FBF6-DF03-F24F-A769-CCDD2A968F42}"/>
                  </a:ext>
                </a:extLst>
              </p:cNvPr>
              <p:cNvCxnSpPr>
                <a:endCxn id="13" idx="2"/>
              </p:cNvCxnSpPr>
              <p:nvPr/>
            </p:nvCxnSpPr>
            <p:spPr>
              <a:xfrm flipV="1">
                <a:off x="9922476" y="3886200"/>
                <a:ext cx="14258" cy="1346222"/>
              </a:xfrm>
              <a:prstGeom prst="straightConnector1">
                <a:avLst/>
              </a:prstGeom>
              <a:ln w="19050">
                <a:solidFill>
                  <a:schemeClr val="accent5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Chevron 35">
                <a:extLst>
                  <a:ext uri="{FF2B5EF4-FFF2-40B4-BE49-F238E27FC236}">
                    <a16:creationId xmlns:a16="http://schemas.microsoft.com/office/drawing/2014/main" id="{CFC2113C-899D-7C42-BE5A-88C957591A01}"/>
                  </a:ext>
                </a:extLst>
              </p:cNvPr>
              <p:cNvSpPr/>
              <p:nvPr/>
            </p:nvSpPr>
            <p:spPr>
              <a:xfrm rot="10800000">
                <a:off x="10431371" y="5063006"/>
                <a:ext cx="253961" cy="338832"/>
              </a:xfrm>
              <a:prstGeom prst="chevron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Chevron 36">
                <a:extLst>
                  <a:ext uri="{FF2B5EF4-FFF2-40B4-BE49-F238E27FC236}">
                    <a16:creationId xmlns:a16="http://schemas.microsoft.com/office/drawing/2014/main" id="{79C89BC9-B20A-9940-B17E-742F8BC8EB42}"/>
                  </a:ext>
                </a:extLst>
              </p:cNvPr>
              <p:cNvSpPr/>
              <p:nvPr/>
            </p:nvSpPr>
            <p:spPr>
              <a:xfrm rot="10800000">
                <a:off x="8181036" y="5063007"/>
                <a:ext cx="253961" cy="338832"/>
              </a:xfrm>
              <a:prstGeom prst="chevron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Chevron 37">
                <a:extLst>
                  <a:ext uri="{FF2B5EF4-FFF2-40B4-BE49-F238E27FC236}">
                    <a16:creationId xmlns:a16="http://schemas.microsoft.com/office/drawing/2014/main" id="{AEE636B1-139D-7C41-9B15-507CB6C3AC14}"/>
                  </a:ext>
                </a:extLst>
              </p:cNvPr>
              <p:cNvSpPr/>
              <p:nvPr/>
            </p:nvSpPr>
            <p:spPr>
              <a:xfrm rot="10800000">
                <a:off x="6360893" y="5063007"/>
                <a:ext cx="253961" cy="338832"/>
              </a:xfrm>
              <a:prstGeom prst="chevron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5ED9398-5D06-D941-B19F-F4AC8B921C4D}"/>
                </a:ext>
              </a:extLst>
            </p:cNvPr>
            <p:cNvCxnSpPr/>
            <p:nvPr/>
          </p:nvCxnSpPr>
          <p:spPr>
            <a:xfrm>
              <a:off x="1182013" y="3280055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2D7CFBE-7E61-ED42-9E6A-28C0FF173844}"/>
                </a:ext>
              </a:extLst>
            </p:cNvPr>
            <p:cNvCxnSpPr/>
            <p:nvPr/>
          </p:nvCxnSpPr>
          <p:spPr>
            <a:xfrm>
              <a:off x="2683316" y="3264975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7020C31-4D01-604B-BB94-AB3181209C40}"/>
                </a:ext>
              </a:extLst>
            </p:cNvPr>
            <p:cNvCxnSpPr/>
            <p:nvPr/>
          </p:nvCxnSpPr>
          <p:spPr>
            <a:xfrm>
              <a:off x="4730975" y="3442250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B684216E-6EB7-0642-95D0-8664B71F794C}"/>
                </a:ext>
              </a:extLst>
            </p:cNvPr>
            <p:cNvCxnSpPr/>
            <p:nvPr/>
          </p:nvCxnSpPr>
          <p:spPr>
            <a:xfrm>
              <a:off x="6341313" y="3442250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E2C3AAA6-9970-A443-9923-85AA2BF7AD9D}"/>
                </a:ext>
              </a:extLst>
            </p:cNvPr>
            <p:cNvCxnSpPr/>
            <p:nvPr/>
          </p:nvCxnSpPr>
          <p:spPr>
            <a:xfrm>
              <a:off x="7648640" y="3442250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D4CDB841-10D5-AA47-98C8-2E3AE1807132}"/>
                </a:ext>
              </a:extLst>
            </p:cNvPr>
            <p:cNvCxnSpPr/>
            <p:nvPr/>
          </p:nvCxnSpPr>
          <p:spPr>
            <a:xfrm>
              <a:off x="9188135" y="3453441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C77D26C-D634-1F4C-8444-A9590CBC7D9D}"/>
                </a:ext>
              </a:extLst>
            </p:cNvPr>
            <p:cNvCxnSpPr/>
            <p:nvPr/>
          </p:nvCxnSpPr>
          <p:spPr>
            <a:xfrm>
              <a:off x="10177410" y="3453441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C06B6D51-016E-9C47-A419-03E559808E85}"/>
              </a:ext>
            </a:extLst>
          </p:cNvPr>
          <p:cNvSpPr txBox="1"/>
          <p:nvPr/>
        </p:nvSpPr>
        <p:spPr>
          <a:xfrm>
            <a:off x="298764" y="276048"/>
            <a:ext cx="11656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The Decision Flow for Strategic Planning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0C9243-4E36-1B40-B3FA-768917DAA7C4}"/>
              </a:ext>
            </a:extLst>
          </p:cNvPr>
          <p:cNvSpPr/>
          <p:nvPr/>
        </p:nvSpPr>
        <p:spPr>
          <a:xfrm>
            <a:off x="3011578" y="1780377"/>
            <a:ext cx="2047659" cy="3957994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73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1082B0-5981-8F4A-9883-E3AEA9DE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86"/>
            <a:ext cx="10026650" cy="1189797"/>
          </a:xfrm>
        </p:spPr>
        <p:txBody>
          <a:bodyPr anchor="ctr">
            <a:normAutofit/>
          </a:bodyPr>
          <a:lstStyle/>
          <a:p>
            <a:r>
              <a:rPr lang="en-GB" sz="5400" cap="none" dirty="0"/>
              <a:t>Next Step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2411A5F-0674-1947-957F-E80EAF14A5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835142"/>
              </p:ext>
            </p:extLst>
          </p:nvPr>
        </p:nvGraphicFramePr>
        <p:xfrm>
          <a:off x="1079500" y="1671431"/>
          <a:ext cx="10026650" cy="4842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2E360C6E-06E1-A348-9512-105C4E2DFBF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013" b="92704" l="8333" r="91667">
                        <a14:foregroundMark x1="50926" y1="55794" x2="50926" y2="55794"/>
                        <a14:foregroundMark x1="50926" y1="46781" x2="50926" y2="46781"/>
                        <a14:foregroundMark x1="50926" y1="46781" x2="50926" y2="46781"/>
                        <a14:foregroundMark x1="66667" y1="53648" x2="66667" y2="53648"/>
                        <a14:foregroundMark x1="66667" y1="53648" x2="66667" y2="53648"/>
                        <a14:foregroundMark x1="44907" y1="72961" x2="44907" y2="72961"/>
                        <a14:foregroundMark x1="44907" y1="72961" x2="44907" y2="72961"/>
                        <a14:foregroundMark x1="75000" y1="26180" x2="75000" y2="26180"/>
                        <a14:foregroundMark x1="75000" y1="26180" x2="75000" y2="26180"/>
                        <a14:foregroundMark x1="78704" y1="21459" x2="78704" y2="21459"/>
                        <a14:foregroundMark x1="78704" y1="21459" x2="78704" y2="21459"/>
                        <a14:foregroundMark x1="91204" y1="11588" x2="91204" y2="11588"/>
                        <a14:foregroundMark x1="82870" y1="22318" x2="82870" y2="22318"/>
                        <a14:foregroundMark x1="82870" y1="22318" x2="82870" y2="22318"/>
                        <a14:foregroundMark x1="65278" y1="46352" x2="65278" y2="46352"/>
                        <a14:foregroundMark x1="66667" y1="49785" x2="66667" y2="49785"/>
                        <a14:foregroundMark x1="66667" y1="49785" x2="66667" y2="49785"/>
                        <a14:foregroundMark x1="45370" y1="73820" x2="45370" y2="73820"/>
                        <a14:foregroundMark x1="45370" y1="73820" x2="45370" y2="73820"/>
                        <a14:foregroundMark x1="73611" y1="85837" x2="73611" y2="85837"/>
                        <a14:foregroundMark x1="73611" y1="85837" x2="73611" y2="85837"/>
                        <a14:foregroundMark x1="27315" y1="93133" x2="27315" y2="93133"/>
                        <a14:foregroundMark x1="27315" y1="93133" x2="27315" y2="93133"/>
                        <a14:foregroundMark x1="73611" y1="30043" x2="73611" y2="30043"/>
                        <a14:foregroundMark x1="73611" y1="30043" x2="73611" y2="30043"/>
                        <a14:foregroundMark x1="76389" y1="28326" x2="76389" y2="28326"/>
                        <a14:foregroundMark x1="76389" y1="28326" x2="76389" y2="28326"/>
                        <a14:foregroundMark x1="79630" y1="21459" x2="79630" y2="21459"/>
                        <a14:foregroundMark x1="79630" y1="21459" x2="79630" y2="21459"/>
                        <a14:foregroundMark x1="84259" y1="20601" x2="84259" y2="20601"/>
                        <a14:foregroundMark x1="84259" y1="20601" x2="84259" y2="20601"/>
                        <a14:foregroundMark x1="77778" y1="18884" x2="77778" y2="18884"/>
                        <a14:foregroundMark x1="77778" y1="18884" x2="77778" y2="18884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77315" y1="10300" x2="91667" y2="133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99586" y="241364"/>
            <a:ext cx="890009" cy="960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83245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B8CB06F-2917-DB4A-8BCC-ADD844103F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3914" y="1079500"/>
            <a:ext cx="9952382" cy="2138400"/>
          </a:xfrm>
        </p:spPr>
        <p:txBody>
          <a:bodyPr>
            <a:noAutofit/>
          </a:bodyPr>
          <a:lstStyle/>
          <a:p>
            <a:r>
              <a:rPr lang="en-GB" sz="4800" cap="none" dirty="0"/>
              <a:t>Summarise what the analysis reveals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79A1919-0FF2-944B-B054-E654C703E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4087" y="3790122"/>
            <a:ext cx="8057322" cy="2796208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00FDFF">
                    <a:alpha val="70000"/>
                  </a:srgbClr>
                </a:solidFill>
              </a:rPr>
              <a:t>What are the opportunities?</a:t>
            </a:r>
          </a:p>
          <a:p>
            <a:r>
              <a:rPr lang="en-GB" sz="2800" dirty="0">
                <a:solidFill>
                  <a:srgbClr val="00FDFF">
                    <a:alpha val="70000"/>
                  </a:srgbClr>
                </a:solidFill>
              </a:rPr>
              <a:t>What are the challenges?</a:t>
            </a:r>
          </a:p>
          <a:p>
            <a:r>
              <a:rPr lang="en-GB" sz="2800" dirty="0">
                <a:solidFill>
                  <a:srgbClr val="00FDFF">
                    <a:alpha val="70000"/>
                  </a:srgbClr>
                </a:solidFill>
              </a:rPr>
              <a:t>How does it affect achieving our mission?</a:t>
            </a:r>
          </a:p>
          <a:p>
            <a:r>
              <a:rPr lang="en-GB" sz="2800" dirty="0">
                <a:solidFill>
                  <a:srgbClr val="00FDFF">
                    <a:alpha val="70000"/>
                  </a:srgbClr>
                </a:solidFill>
              </a:rPr>
              <a:t>What are the major initiatives we need to take?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76722E-6EE7-D741-9722-AF24DDACB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13" b="92704" l="8333" r="91667">
                        <a14:foregroundMark x1="50926" y1="55794" x2="50926" y2="55794"/>
                        <a14:foregroundMark x1="50926" y1="46781" x2="50926" y2="46781"/>
                        <a14:foregroundMark x1="50926" y1="46781" x2="50926" y2="46781"/>
                        <a14:foregroundMark x1="66667" y1="53648" x2="66667" y2="53648"/>
                        <a14:foregroundMark x1="66667" y1="53648" x2="66667" y2="53648"/>
                        <a14:foregroundMark x1="44907" y1="72961" x2="44907" y2="72961"/>
                        <a14:foregroundMark x1="44907" y1="72961" x2="44907" y2="72961"/>
                        <a14:foregroundMark x1="75000" y1="26180" x2="75000" y2="26180"/>
                        <a14:foregroundMark x1="75000" y1="26180" x2="75000" y2="26180"/>
                        <a14:foregroundMark x1="78704" y1="21459" x2="78704" y2="21459"/>
                        <a14:foregroundMark x1="78704" y1="21459" x2="78704" y2="21459"/>
                        <a14:foregroundMark x1="91204" y1="11588" x2="91204" y2="11588"/>
                        <a14:foregroundMark x1="82870" y1="22318" x2="82870" y2="22318"/>
                        <a14:foregroundMark x1="82870" y1="22318" x2="82870" y2="22318"/>
                        <a14:foregroundMark x1="65278" y1="46352" x2="65278" y2="46352"/>
                        <a14:foregroundMark x1="66667" y1="49785" x2="66667" y2="49785"/>
                        <a14:foregroundMark x1="66667" y1="49785" x2="66667" y2="49785"/>
                        <a14:foregroundMark x1="45370" y1="73820" x2="45370" y2="73820"/>
                        <a14:foregroundMark x1="45370" y1="73820" x2="45370" y2="73820"/>
                        <a14:foregroundMark x1="73611" y1="85837" x2="73611" y2="85837"/>
                        <a14:foregroundMark x1="73611" y1="85837" x2="73611" y2="85837"/>
                        <a14:foregroundMark x1="27315" y1="93133" x2="27315" y2="93133"/>
                        <a14:foregroundMark x1="27315" y1="93133" x2="27315" y2="93133"/>
                        <a14:foregroundMark x1="73611" y1="30043" x2="73611" y2="30043"/>
                        <a14:foregroundMark x1="73611" y1="30043" x2="73611" y2="30043"/>
                        <a14:foregroundMark x1="76389" y1="28326" x2="76389" y2="28326"/>
                        <a14:foregroundMark x1="76389" y1="28326" x2="76389" y2="28326"/>
                        <a14:foregroundMark x1="79630" y1="21459" x2="79630" y2="21459"/>
                        <a14:foregroundMark x1="79630" y1="21459" x2="79630" y2="21459"/>
                        <a14:foregroundMark x1="84259" y1="20601" x2="84259" y2="20601"/>
                        <a14:foregroundMark x1="84259" y1="20601" x2="84259" y2="20601"/>
                        <a14:foregroundMark x1="77778" y1="18884" x2="77778" y2="18884"/>
                        <a14:foregroundMark x1="77778" y1="18884" x2="77778" y2="18884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77315" y1="10300" x2="91667" y2="133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99586" y="241364"/>
            <a:ext cx="890009" cy="960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7706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CDBF103-781C-B94D-A3A4-40126C0CBF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435154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9021EC21-FB97-1D46-AFA4-1FBA7FACC97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013" b="92704" l="8333" r="91667">
                        <a14:foregroundMark x1="50926" y1="55794" x2="50926" y2="55794"/>
                        <a14:foregroundMark x1="50926" y1="46781" x2="50926" y2="46781"/>
                        <a14:foregroundMark x1="50926" y1="46781" x2="50926" y2="46781"/>
                        <a14:foregroundMark x1="66667" y1="53648" x2="66667" y2="53648"/>
                        <a14:foregroundMark x1="66667" y1="53648" x2="66667" y2="53648"/>
                        <a14:foregroundMark x1="44907" y1="72961" x2="44907" y2="72961"/>
                        <a14:foregroundMark x1="44907" y1="72961" x2="44907" y2="72961"/>
                        <a14:foregroundMark x1="75000" y1="26180" x2="75000" y2="26180"/>
                        <a14:foregroundMark x1="75000" y1="26180" x2="75000" y2="26180"/>
                        <a14:foregroundMark x1="78704" y1="21459" x2="78704" y2="21459"/>
                        <a14:foregroundMark x1="78704" y1="21459" x2="78704" y2="21459"/>
                        <a14:foregroundMark x1="91204" y1="11588" x2="91204" y2="11588"/>
                        <a14:foregroundMark x1="82870" y1="22318" x2="82870" y2="22318"/>
                        <a14:foregroundMark x1="82870" y1="22318" x2="82870" y2="22318"/>
                        <a14:foregroundMark x1="65278" y1="46352" x2="65278" y2="46352"/>
                        <a14:foregroundMark x1="66667" y1="49785" x2="66667" y2="49785"/>
                        <a14:foregroundMark x1="66667" y1="49785" x2="66667" y2="49785"/>
                        <a14:foregroundMark x1="45370" y1="73820" x2="45370" y2="73820"/>
                        <a14:foregroundMark x1="45370" y1="73820" x2="45370" y2="73820"/>
                        <a14:foregroundMark x1="73611" y1="85837" x2="73611" y2="85837"/>
                        <a14:foregroundMark x1="73611" y1="85837" x2="73611" y2="85837"/>
                        <a14:foregroundMark x1="27315" y1="93133" x2="27315" y2="93133"/>
                        <a14:foregroundMark x1="27315" y1="93133" x2="27315" y2="93133"/>
                        <a14:foregroundMark x1="73611" y1="30043" x2="73611" y2="30043"/>
                        <a14:foregroundMark x1="73611" y1="30043" x2="73611" y2="30043"/>
                        <a14:foregroundMark x1="76389" y1="28326" x2="76389" y2="28326"/>
                        <a14:foregroundMark x1="76389" y1="28326" x2="76389" y2="28326"/>
                        <a14:foregroundMark x1="79630" y1="21459" x2="79630" y2="21459"/>
                        <a14:foregroundMark x1="79630" y1="21459" x2="79630" y2="21459"/>
                        <a14:foregroundMark x1="84259" y1="20601" x2="84259" y2="20601"/>
                        <a14:foregroundMark x1="84259" y1="20601" x2="84259" y2="20601"/>
                        <a14:foregroundMark x1="77778" y1="18884" x2="77778" y2="18884"/>
                        <a14:foregroundMark x1="77778" y1="18884" x2="77778" y2="18884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77315" y1="10300" x2="91667" y2="133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99586" y="241364"/>
            <a:ext cx="890009" cy="960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399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641AF9-F1CE-1E43-87B5-7D0EFE4C7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/>
              <a:t>Strategic Issues</a:t>
            </a:r>
          </a:p>
        </p:txBody>
      </p:sp>
    </p:spTree>
    <p:extLst>
      <p:ext uri="{BB962C8B-B14F-4D97-AF65-F5344CB8AC3E}">
        <p14:creationId xmlns:p14="http://schemas.microsoft.com/office/powerpoint/2010/main" val="322612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173629-505E-234B-BA30-BC2F8D256A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cap="none" dirty="0"/>
              <a:t>What is your Institution's vision for success?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7B66C9F-8E35-974C-861E-9FD0BD4AFB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0" dirty="0">
                <a:solidFill>
                  <a:srgbClr val="FFC000">
                    <a:alpha val="70000"/>
                  </a:srgbClr>
                </a:solidFill>
              </a:rPr>
              <a:t>State Explicitly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D6CB1E-9FCD-3C4A-ABCF-B6FE917D35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13" b="92704" l="8333" r="91667">
                        <a14:foregroundMark x1="50926" y1="55794" x2="50926" y2="55794"/>
                        <a14:foregroundMark x1="50926" y1="46781" x2="50926" y2="46781"/>
                        <a14:foregroundMark x1="50926" y1="46781" x2="50926" y2="46781"/>
                        <a14:foregroundMark x1="66667" y1="53648" x2="66667" y2="53648"/>
                        <a14:foregroundMark x1="66667" y1="53648" x2="66667" y2="53648"/>
                        <a14:foregroundMark x1="44907" y1="72961" x2="44907" y2="72961"/>
                        <a14:foregroundMark x1="44907" y1="72961" x2="44907" y2="72961"/>
                        <a14:foregroundMark x1="75000" y1="26180" x2="75000" y2="26180"/>
                        <a14:foregroundMark x1="75000" y1="26180" x2="75000" y2="26180"/>
                        <a14:foregroundMark x1="78704" y1="21459" x2="78704" y2="21459"/>
                        <a14:foregroundMark x1="78704" y1="21459" x2="78704" y2="21459"/>
                        <a14:foregroundMark x1="91204" y1="11588" x2="91204" y2="11588"/>
                        <a14:foregroundMark x1="82870" y1="22318" x2="82870" y2="22318"/>
                        <a14:foregroundMark x1="82870" y1="22318" x2="82870" y2="22318"/>
                        <a14:foregroundMark x1="65278" y1="46352" x2="65278" y2="46352"/>
                        <a14:foregroundMark x1="66667" y1="49785" x2="66667" y2="49785"/>
                        <a14:foregroundMark x1="66667" y1="49785" x2="66667" y2="49785"/>
                        <a14:foregroundMark x1="45370" y1="73820" x2="45370" y2="73820"/>
                        <a14:foregroundMark x1="45370" y1="73820" x2="45370" y2="73820"/>
                        <a14:foregroundMark x1="73611" y1="85837" x2="73611" y2="85837"/>
                        <a14:foregroundMark x1="73611" y1="85837" x2="73611" y2="85837"/>
                        <a14:foregroundMark x1="27315" y1="93133" x2="27315" y2="93133"/>
                        <a14:foregroundMark x1="27315" y1="93133" x2="27315" y2="93133"/>
                        <a14:foregroundMark x1="73611" y1="30043" x2="73611" y2="30043"/>
                        <a14:foregroundMark x1="73611" y1="30043" x2="73611" y2="30043"/>
                        <a14:foregroundMark x1="76389" y1="28326" x2="76389" y2="28326"/>
                        <a14:foregroundMark x1="76389" y1="28326" x2="76389" y2="28326"/>
                        <a14:foregroundMark x1="79630" y1="21459" x2="79630" y2="21459"/>
                        <a14:foregroundMark x1="79630" y1="21459" x2="79630" y2="21459"/>
                        <a14:foregroundMark x1="84259" y1="20601" x2="84259" y2="20601"/>
                        <a14:foregroundMark x1="84259" y1="20601" x2="84259" y2="20601"/>
                        <a14:foregroundMark x1="77778" y1="18884" x2="77778" y2="18884"/>
                        <a14:foregroundMark x1="77778" y1="18884" x2="77778" y2="18884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77315" y1="10300" x2="91667" y2="133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99586" y="241364"/>
            <a:ext cx="890009" cy="960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8182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D88F9B-663F-0942-9DDB-78C341FEA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735724"/>
            <a:ext cx="10026650" cy="931151"/>
          </a:xfrm>
        </p:spPr>
        <p:txBody>
          <a:bodyPr/>
          <a:lstStyle/>
          <a:p>
            <a:r>
              <a:rPr lang="en-GB" cap="none" dirty="0"/>
              <a:t>Strategic Issues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946EB-E748-1942-B628-44F383DC1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1790700"/>
            <a:ext cx="10734128" cy="4210707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800" dirty="0"/>
              <a:t>What specific issues do we have to address (those arising from our analysis) in the next 3 years?</a:t>
            </a:r>
          </a:p>
          <a:p>
            <a:pPr lvl="2">
              <a:lnSpc>
                <a:spcPct val="100000"/>
              </a:lnSpc>
            </a:pPr>
            <a:r>
              <a:rPr lang="en-GB" sz="2800" dirty="0"/>
              <a:t>Mandate?</a:t>
            </a:r>
          </a:p>
          <a:p>
            <a:pPr lvl="2">
              <a:lnSpc>
                <a:spcPct val="100000"/>
              </a:lnSpc>
            </a:pPr>
            <a:r>
              <a:rPr lang="en-GB" sz="2800" dirty="0"/>
              <a:t>Environment ?</a:t>
            </a:r>
          </a:p>
          <a:p>
            <a:pPr lvl="2">
              <a:lnSpc>
                <a:spcPct val="100000"/>
              </a:lnSpc>
            </a:pPr>
            <a:r>
              <a:rPr lang="en-GB" sz="2800" dirty="0"/>
              <a:t>Resources &amp; Capabilities ?</a:t>
            </a:r>
          </a:p>
          <a:p>
            <a:pPr lvl="2">
              <a:lnSpc>
                <a:spcPct val="100000"/>
              </a:lnSpc>
            </a:pPr>
            <a:r>
              <a:rPr lang="en-GB" sz="2800" dirty="0"/>
              <a:t>Stakeholders ?</a:t>
            </a:r>
          </a:p>
          <a:p>
            <a:pPr lvl="2">
              <a:lnSpc>
                <a:spcPct val="100000"/>
              </a:lnSpc>
            </a:pPr>
            <a:endParaRPr lang="en-GB" sz="2800" dirty="0"/>
          </a:p>
          <a:p>
            <a:pPr>
              <a:lnSpc>
                <a:spcPct val="100000"/>
              </a:lnSpc>
            </a:pPr>
            <a:endParaRPr lang="en-GB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ED916B-DBB1-F947-BF9D-B02D66002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13" b="92704" l="8333" r="91667">
                        <a14:foregroundMark x1="50926" y1="55794" x2="50926" y2="55794"/>
                        <a14:foregroundMark x1="50926" y1="46781" x2="50926" y2="46781"/>
                        <a14:foregroundMark x1="50926" y1="46781" x2="50926" y2="46781"/>
                        <a14:foregroundMark x1="66667" y1="53648" x2="66667" y2="53648"/>
                        <a14:foregroundMark x1="66667" y1="53648" x2="66667" y2="53648"/>
                        <a14:foregroundMark x1="44907" y1="72961" x2="44907" y2="72961"/>
                        <a14:foregroundMark x1="44907" y1="72961" x2="44907" y2="72961"/>
                        <a14:foregroundMark x1="75000" y1="26180" x2="75000" y2="26180"/>
                        <a14:foregroundMark x1="75000" y1="26180" x2="75000" y2="26180"/>
                        <a14:foregroundMark x1="78704" y1="21459" x2="78704" y2="21459"/>
                        <a14:foregroundMark x1="78704" y1="21459" x2="78704" y2="21459"/>
                        <a14:foregroundMark x1="91204" y1="11588" x2="91204" y2="11588"/>
                        <a14:foregroundMark x1="82870" y1="22318" x2="82870" y2="22318"/>
                        <a14:foregroundMark x1="82870" y1="22318" x2="82870" y2="22318"/>
                        <a14:foregroundMark x1="65278" y1="46352" x2="65278" y2="46352"/>
                        <a14:foregroundMark x1="66667" y1="49785" x2="66667" y2="49785"/>
                        <a14:foregroundMark x1="66667" y1="49785" x2="66667" y2="49785"/>
                        <a14:foregroundMark x1="45370" y1="73820" x2="45370" y2="73820"/>
                        <a14:foregroundMark x1="45370" y1="73820" x2="45370" y2="73820"/>
                        <a14:foregroundMark x1="73611" y1="85837" x2="73611" y2="85837"/>
                        <a14:foregroundMark x1="73611" y1="85837" x2="73611" y2="85837"/>
                        <a14:foregroundMark x1="27315" y1="93133" x2="27315" y2="93133"/>
                        <a14:foregroundMark x1="27315" y1="93133" x2="27315" y2="93133"/>
                        <a14:foregroundMark x1="73611" y1="30043" x2="73611" y2="30043"/>
                        <a14:foregroundMark x1="73611" y1="30043" x2="73611" y2="30043"/>
                        <a14:foregroundMark x1="76389" y1="28326" x2="76389" y2="28326"/>
                        <a14:foregroundMark x1="76389" y1="28326" x2="76389" y2="28326"/>
                        <a14:foregroundMark x1="79630" y1="21459" x2="79630" y2="21459"/>
                        <a14:foregroundMark x1="79630" y1="21459" x2="79630" y2="21459"/>
                        <a14:foregroundMark x1="84259" y1="20601" x2="84259" y2="20601"/>
                        <a14:foregroundMark x1="84259" y1="20601" x2="84259" y2="20601"/>
                        <a14:foregroundMark x1="77778" y1="18884" x2="77778" y2="18884"/>
                        <a14:foregroundMark x1="77778" y1="18884" x2="77778" y2="18884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77315" y1="10300" x2="91667" y2="133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99586" y="241364"/>
            <a:ext cx="890009" cy="960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881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D88F9B-663F-0942-9DDB-78C341FEA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735724"/>
            <a:ext cx="10026650" cy="931151"/>
          </a:xfrm>
        </p:spPr>
        <p:txBody>
          <a:bodyPr/>
          <a:lstStyle/>
          <a:p>
            <a:r>
              <a:rPr lang="en-GB" cap="none" dirty="0"/>
              <a:t>Strategic Issues    </a:t>
            </a:r>
            <a:r>
              <a:rPr lang="en-GB" sz="2400" cap="none" dirty="0">
                <a:solidFill>
                  <a:srgbClr val="FFC000"/>
                </a:solidFill>
              </a:rPr>
              <a:t>contd...</a:t>
            </a:r>
            <a:endParaRPr lang="en-GB" cap="none" dirty="0">
              <a:solidFill>
                <a:srgbClr val="FFC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946EB-E748-1942-B628-44F383DC1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1790700"/>
            <a:ext cx="10734128" cy="4578569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800" dirty="0"/>
              <a:t>What do we wish to achieve in the next 3 years based on our mandate?</a:t>
            </a:r>
          </a:p>
          <a:p>
            <a:pPr>
              <a:lnSpc>
                <a:spcPct val="100000"/>
              </a:lnSpc>
            </a:pPr>
            <a:r>
              <a:rPr lang="en-GB" sz="2800" dirty="0"/>
              <a:t>What gaps do we wish to bridge – between what we are now and what we wish to achieve?</a:t>
            </a:r>
          </a:p>
          <a:p>
            <a:pPr lvl="2">
              <a:lnSpc>
                <a:spcPct val="100000"/>
              </a:lnSpc>
            </a:pPr>
            <a:r>
              <a:rPr lang="en-GB" sz="2800" dirty="0"/>
              <a:t>Reach ?</a:t>
            </a:r>
          </a:p>
          <a:p>
            <a:pPr lvl="2">
              <a:lnSpc>
                <a:spcPct val="100000"/>
              </a:lnSpc>
            </a:pPr>
            <a:r>
              <a:rPr lang="en-GB" sz="2800" dirty="0"/>
              <a:t>Operations/Performance?</a:t>
            </a:r>
          </a:p>
          <a:p>
            <a:pPr lvl="2">
              <a:lnSpc>
                <a:spcPct val="100000"/>
              </a:lnSpc>
            </a:pPr>
            <a:r>
              <a:rPr lang="en-GB" sz="2800" dirty="0"/>
              <a:t>Growth ?</a:t>
            </a:r>
          </a:p>
          <a:p>
            <a:pPr lvl="2">
              <a:lnSpc>
                <a:spcPct val="100000"/>
              </a:lnSpc>
            </a:pPr>
            <a:endParaRPr lang="en-GB" sz="2800" dirty="0"/>
          </a:p>
          <a:p>
            <a:pPr>
              <a:lnSpc>
                <a:spcPct val="100000"/>
              </a:lnSpc>
            </a:pPr>
            <a:endParaRPr lang="en-GB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ED916B-DBB1-F947-BF9D-B02D66002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13" b="92704" l="8333" r="91667">
                        <a14:foregroundMark x1="50926" y1="55794" x2="50926" y2="55794"/>
                        <a14:foregroundMark x1="50926" y1="46781" x2="50926" y2="46781"/>
                        <a14:foregroundMark x1="50926" y1="46781" x2="50926" y2="46781"/>
                        <a14:foregroundMark x1="66667" y1="53648" x2="66667" y2="53648"/>
                        <a14:foregroundMark x1="66667" y1="53648" x2="66667" y2="53648"/>
                        <a14:foregroundMark x1="44907" y1="72961" x2="44907" y2="72961"/>
                        <a14:foregroundMark x1="44907" y1="72961" x2="44907" y2="72961"/>
                        <a14:foregroundMark x1="75000" y1="26180" x2="75000" y2="26180"/>
                        <a14:foregroundMark x1="75000" y1="26180" x2="75000" y2="26180"/>
                        <a14:foregroundMark x1="78704" y1="21459" x2="78704" y2="21459"/>
                        <a14:foregroundMark x1="78704" y1="21459" x2="78704" y2="21459"/>
                        <a14:foregroundMark x1="91204" y1="11588" x2="91204" y2="11588"/>
                        <a14:foregroundMark x1="82870" y1="22318" x2="82870" y2="22318"/>
                        <a14:foregroundMark x1="82870" y1="22318" x2="82870" y2="22318"/>
                        <a14:foregroundMark x1="65278" y1="46352" x2="65278" y2="46352"/>
                        <a14:foregroundMark x1="66667" y1="49785" x2="66667" y2="49785"/>
                        <a14:foregroundMark x1="66667" y1="49785" x2="66667" y2="49785"/>
                        <a14:foregroundMark x1="45370" y1="73820" x2="45370" y2="73820"/>
                        <a14:foregroundMark x1="45370" y1="73820" x2="45370" y2="73820"/>
                        <a14:foregroundMark x1="73611" y1="85837" x2="73611" y2="85837"/>
                        <a14:foregroundMark x1="73611" y1="85837" x2="73611" y2="85837"/>
                        <a14:foregroundMark x1="27315" y1="93133" x2="27315" y2="93133"/>
                        <a14:foregroundMark x1="27315" y1="93133" x2="27315" y2="93133"/>
                        <a14:foregroundMark x1="73611" y1="30043" x2="73611" y2="30043"/>
                        <a14:foregroundMark x1="73611" y1="30043" x2="73611" y2="30043"/>
                        <a14:foregroundMark x1="76389" y1="28326" x2="76389" y2="28326"/>
                        <a14:foregroundMark x1="76389" y1="28326" x2="76389" y2="28326"/>
                        <a14:foregroundMark x1="79630" y1="21459" x2="79630" y2="21459"/>
                        <a14:foregroundMark x1="79630" y1="21459" x2="79630" y2="21459"/>
                        <a14:foregroundMark x1="84259" y1="20601" x2="84259" y2="20601"/>
                        <a14:foregroundMark x1="84259" y1="20601" x2="84259" y2="20601"/>
                        <a14:foregroundMark x1="77778" y1="18884" x2="77778" y2="18884"/>
                        <a14:foregroundMark x1="77778" y1="18884" x2="77778" y2="18884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77315" y1="10300" x2="91667" y2="133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99586" y="241364"/>
            <a:ext cx="890009" cy="960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8742725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DarkSeedLeftStep">
      <a:dk1>
        <a:srgbClr val="000000"/>
      </a:dk1>
      <a:lt1>
        <a:srgbClr val="FFFFFF"/>
      </a:lt1>
      <a:dk2>
        <a:srgbClr val="2F1B2F"/>
      </a:dk2>
      <a:lt2>
        <a:srgbClr val="F0F3F3"/>
      </a:lt2>
      <a:accent1>
        <a:srgbClr val="C34D5E"/>
      </a:accent1>
      <a:accent2>
        <a:srgbClr val="B13B7E"/>
      </a:accent2>
      <a:accent3>
        <a:srgbClr val="C34DC1"/>
      </a:accent3>
      <a:accent4>
        <a:srgbClr val="823BB1"/>
      </a:accent4>
      <a:accent5>
        <a:srgbClr val="634DC3"/>
      </a:accent5>
      <a:accent6>
        <a:srgbClr val="3B56B1"/>
      </a:accent6>
      <a:hlink>
        <a:srgbClr val="7D55C6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233</Words>
  <Application>Microsoft Macintosh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 Next LT Pro Light</vt:lpstr>
      <vt:lpstr>Calibri</vt:lpstr>
      <vt:lpstr>Rockwell Nova Light</vt:lpstr>
      <vt:lpstr>Wingdings</vt:lpstr>
      <vt:lpstr>LeafVTI</vt:lpstr>
      <vt:lpstr>Organisational Strategy and Strategic Planning</vt:lpstr>
      <vt:lpstr>PowerPoint Presentation</vt:lpstr>
      <vt:lpstr>Next Step</vt:lpstr>
      <vt:lpstr>Summarise what the analysis reveals</vt:lpstr>
      <vt:lpstr>PowerPoint Presentation</vt:lpstr>
      <vt:lpstr>Strategic Issues</vt:lpstr>
      <vt:lpstr>What is your Institution's vision for success?</vt:lpstr>
      <vt:lpstr>Strategic Issues</vt:lpstr>
      <vt:lpstr>Strategic Issues    contd...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Strategy and Strategic Planning</dc:title>
  <dc:creator>Lasantha Wickremesooriya</dc:creator>
  <cp:lastModifiedBy>Lasantha Wickremesooriya</cp:lastModifiedBy>
  <cp:revision>69</cp:revision>
  <dcterms:created xsi:type="dcterms:W3CDTF">2021-08-31T04:59:54Z</dcterms:created>
  <dcterms:modified xsi:type="dcterms:W3CDTF">2021-09-08T13:28:59Z</dcterms:modified>
</cp:coreProperties>
</file>