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1" r:id="rId1"/>
  </p:sldMasterIdLst>
  <p:notesMasterIdLst>
    <p:notesMasterId r:id="rId15"/>
  </p:notesMasterIdLst>
  <p:sldIdLst>
    <p:sldId id="256" r:id="rId2"/>
    <p:sldId id="258" r:id="rId3"/>
    <p:sldId id="271" r:id="rId4"/>
    <p:sldId id="457" r:id="rId5"/>
    <p:sldId id="458" r:id="rId6"/>
    <p:sldId id="459" r:id="rId7"/>
    <p:sldId id="464" r:id="rId8"/>
    <p:sldId id="461" r:id="rId9"/>
    <p:sldId id="462" r:id="rId10"/>
    <p:sldId id="463" r:id="rId11"/>
    <p:sldId id="465" r:id="rId12"/>
    <p:sldId id="325" r:id="rId13"/>
    <p:sldId id="46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F00"/>
    <a:srgbClr val="929000"/>
    <a:srgbClr val="941100"/>
    <a:srgbClr val="FFFC00"/>
    <a:srgbClr val="00FDFF"/>
    <a:srgbClr val="0054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74"/>
    <p:restoredTop sz="94716"/>
  </p:normalViewPr>
  <p:slideViewPr>
    <p:cSldViewPr snapToGrid="0" snapToObjects="1">
      <p:cViewPr varScale="1">
        <p:scale>
          <a:sx n="82" d="100"/>
          <a:sy n="82" d="100"/>
        </p:scale>
        <p:origin x="59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A1B7A87-7A61-4B91-8ADE-3FFCFB6D5DA9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F7E11D0-46AF-4559-B142-BA49505FC14A}">
      <dgm:prSet/>
      <dgm:spPr/>
      <dgm:t>
        <a:bodyPr/>
        <a:lstStyle/>
        <a:p>
          <a:r>
            <a:rPr lang="en-GB" dirty="0"/>
            <a:t>Anticipating possible futures and how the firm should respond</a:t>
          </a:r>
          <a:endParaRPr lang="en-US" dirty="0"/>
        </a:p>
      </dgm:t>
    </dgm:pt>
    <dgm:pt modelId="{77AD82F4-1847-4FBA-A54F-DEE5C687C0BA}" type="parTrans" cxnId="{3D1C84DB-1F27-40D1-AA59-7AFC2771E2B6}">
      <dgm:prSet/>
      <dgm:spPr/>
      <dgm:t>
        <a:bodyPr/>
        <a:lstStyle/>
        <a:p>
          <a:endParaRPr lang="en-US"/>
        </a:p>
      </dgm:t>
    </dgm:pt>
    <dgm:pt modelId="{C5FC1E09-1800-42AE-B26F-58481C842ACB}" type="sibTrans" cxnId="{3D1C84DB-1F27-40D1-AA59-7AFC2771E2B6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9057AD40-3197-4CFA-86CC-B402C18A66A5}">
      <dgm:prSet/>
      <dgm:spPr/>
      <dgm:t>
        <a:bodyPr/>
        <a:lstStyle/>
        <a:p>
          <a:r>
            <a:rPr lang="en-GB" dirty="0"/>
            <a:t>Assessing resource &amp; capability demands within each projected future </a:t>
          </a:r>
          <a:endParaRPr lang="en-US" dirty="0"/>
        </a:p>
      </dgm:t>
    </dgm:pt>
    <dgm:pt modelId="{AA0BCDA1-F745-42FE-913F-F9B1C5D4B075}" type="parTrans" cxnId="{B54D37B3-80B7-4CB7-A711-2BE4A99AFECD}">
      <dgm:prSet/>
      <dgm:spPr/>
      <dgm:t>
        <a:bodyPr/>
        <a:lstStyle/>
        <a:p>
          <a:endParaRPr lang="en-US"/>
        </a:p>
      </dgm:t>
    </dgm:pt>
    <dgm:pt modelId="{D79FA8AB-3580-4A59-B15B-A2C94FB8115A}" type="sibTrans" cxnId="{B54D37B3-80B7-4CB7-A711-2BE4A99AFECD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941E0157-8674-4464-A73F-AEF7CF4806D2}">
      <dgm:prSet/>
      <dgm:spPr/>
      <dgm:t>
        <a:bodyPr/>
        <a:lstStyle/>
        <a:p>
          <a:r>
            <a:rPr lang="en-GB" dirty="0"/>
            <a:t>overcoming slack by continuously improving R&amp;C to meet future challenges/needs</a:t>
          </a:r>
          <a:endParaRPr lang="en-US" dirty="0"/>
        </a:p>
      </dgm:t>
    </dgm:pt>
    <dgm:pt modelId="{4BCA6146-04CE-4C42-A5C5-D0B8EA29BAB7}" type="parTrans" cxnId="{4AD7047F-D651-4965-8B68-1A978F26548E}">
      <dgm:prSet/>
      <dgm:spPr/>
      <dgm:t>
        <a:bodyPr/>
        <a:lstStyle/>
        <a:p>
          <a:endParaRPr lang="en-US"/>
        </a:p>
      </dgm:t>
    </dgm:pt>
    <dgm:pt modelId="{E4B2FF0F-95AD-403F-A574-072847052698}" type="sibTrans" cxnId="{4AD7047F-D651-4965-8B68-1A978F26548E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614D805C-5A2F-9D4C-82AC-092FC1F703A6}" type="pres">
      <dgm:prSet presAssocID="{1A1B7A87-7A61-4B91-8ADE-3FFCFB6D5DA9}" presName="Name0" presStyleCnt="0">
        <dgm:presLayoutVars>
          <dgm:animLvl val="lvl"/>
          <dgm:resizeHandles val="exact"/>
        </dgm:presLayoutVars>
      </dgm:prSet>
      <dgm:spPr/>
    </dgm:pt>
    <dgm:pt modelId="{5A3C9449-0C7B-FC44-AB1A-FB8B0016D358}" type="pres">
      <dgm:prSet presAssocID="{7F7E11D0-46AF-4559-B142-BA49505FC14A}" presName="compositeNode" presStyleCnt="0">
        <dgm:presLayoutVars>
          <dgm:bulletEnabled val="1"/>
        </dgm:presLayoutVars>
      </dgm:prSet>
      <dgm:spPr/>
    </dgm:pt>
    <dgm:pt modelId="{5E0F3BC3-3411-2B45-8AE7-8F8644FFB68B}" type="pres">
      <dgm:prSet presAssocID="{7F7E11D0-46AF-4559-B142-BA49505FC14A}" presName="bgRect" presStyleLbl="bgAccFollowNode1" presStyleIdx="0" presStyleCnt="3"/>
      <dgm:spPr/>
    </dgm:pt>
    <dgm:pt modelId="{69772BE1-4A59-154E-8075-7D47F5DB90DE}" type="pres">
      <dgm:prSet presAssocID="{C5FC1E09-1800-42AE-B26F-58481C842ACB}" presName="sibTransNodeCircle" presStyleLbl="alignNode1" presStyleIdx="0" presStyleCnt="6">
        <dgm:presLayoutVars>
          <dgm:chMax val="0"/>
          <dgm:bulletEnabled/>
        </dgm:presLayoutVars>
      </dgm:prSet>
      <dgm:spPr/>
    </dgm:pt>
    <dgm:pt modelId="{F09F0C14-7312-6C44-82FC-6801ABCEECFF}" type="pres">
      <dgm:prSet presAssocID="{7F7E11D0-46AF-4559-B142-BA49505FC14A}" presName="bottomLine" presStyleLbl="alignNode1" presStyleIdx="1" presStyleCnt="6">
        <dgm:presLayoutVars/>
      </dgm:prSet>
      <dgm:spPr/>
    </dgm:pt>
    <dgm:pt modelId="{CE96C604-B4AD-174F-8110-3B745721235F}" type="pres">
      <dgm:prSet presAssocID="{7F7E11D0-46AF-4559-B142-BA49505FC14A}" presName="nodeText" presStyleLbl="bgAccFollowNode1" presStyleIdx="0" presStyleCnt="3">
        <dgm:presLayoutVars>
          <dgm:bulletEnabled val="1"/>
        </dgm:presLayoutVars>
      </dgm:prSet>
      <dgm:spPr/>
    </dgm:pt>
    <dgm:pt modelId="{1C7CF5E3-67EE-3440-94C1-47D0B76E2FB6}" type="pres">
      <dgm:prSet presAssocID="{C5FC1E09-1800-42AE-B26F-58481C842ACB}" presName="sibTrans" presStyleCnt="0"/>
      <dgm:spPr/>
    </dgm:pt>
    <dgm:pt modelId="{4CFF23B6-D92D-5442-A599-3B037399F8E2}" type="pres">
      <dgm:prSet presAssocID="{9057AD40-3197-4CFA-86CC-B402C18A66A5}" presName="compositeNode" presStyleCnt="0">
        <dgm:presLayoutVars>
          <dgm:bulletEnabled val="1"/>
        </dgm:presLayoutVars>
      </dgm:prSet>
      <dgm:spPr/>
    </dgm:pt>
    <dgm:pt modelId="{9ED1F0C9-E0D6-0C42-BA93-74E4F1214D58}" type="pres">
      <dgm:prSet presAssocID="{9057AD40-3197-4CFA-86CC-B402C18A66A5}" presName="bgRect" presStyleLbl="bgAccFollowNode1" presStyleIdx="1" presStyleCnt="3"/>
      <dgm:spPr/>
    </dgm:pt>
    <dgm:pt modelId="{88687873-043C-7F4D-8849-72B1FF791331}" type="pres">
      <dgm:prSet presAssocID="{D79FA8AB-3580-4A59-B15B-A2C94FB8115A}" presName="sibTransNodeCircle" presStyleLbl="alignNode1" presStyleIdx="2" presStyleCnt="6">
        <dgm:presLayoutVars>
          <dgm:chMax val="0"/>
          <dgm:bulletEnabled/>
        </dgm:presLayoutVars>
      </dgm:prSet>
      <dgm:spPr/>
    </dgm:pt>
    <dgm:pt modelId="{9B83445C-BF08-A14E-8DDD-05B174365ACD}" type="pres">
      <dgm:prSet presAssocID="{9057AD40-3197-4CFA-86CC-B402C18A66A5}" presName="bottomLine" presStyleLbl="alignNode1" presStyleIdx="3" presStyleCnt="6">
        <dgm:presLayoutVars/>
      </dgm:prSet>
      <dgm:spPr/>
    </dgm:pt>
    <dgm:pt modelId="{6557E7BA-A8AD-5944-8B4A-BD8B7018EAE2}" type="pres">
      <dgm:prSet presAssocID="{9057AD40-3197-4CFA-86CC-B402C18A66A5}" presName="nodeText" presStyleLbl="bgAccFollowNode1" presStyleIdx="1" presStyleCnt="3">
        <dgm:presLayoutVars>
          <dgm:bulletEnabled val="1"/>
        </dgm:presLayoutVars>
      </dgm:prSet>
      <dgm:spPr/>
    </dgm:pt>
    <dgm:pt modelId="{A7B4F309-3A2A-574D-9BD3-F203FD17A33A}" type="pres">
      <dgm:prSet presAssocID="{D79FA8AB-3580-4A59-B15B-A2C94FB8115A}" presName="sibTrans" presStyleCnt="0"/>
      <dgm:spPr/>
    </dgm:pt>
    <dgm:pt modelId="{3B555CB9-0DEF-2648-8977-AD10A5809A5C}" type="pres">
      <dgm:prSet presAssocID="{941E0157-8674-4464-A73F-AEF7CF4806D2}" presName="compositeNode" presStyleCnt="0">
        <dgm:presLayoutVars>
          <dgm:bulletEnabled val="1"/>
        </dgm:presLayoutVars>
      </dgm:prSet>
      <dgm:spPr/>
    </dgm:pt>
    <dgm:pt modelId="{FD812EE4-3433-E449-898D-A4534CDDE499}" type="pres">
      <dgm:prSet presAssocID="{941E0157-8674-4464-A73F-AEF7CF4806D2}" presName="bgRect" presStyleLbl="bgAccFollowNode1" presStyleIdx="2" presStyleCnt="3"/>
      <dgm:spPr/>
    </dgm:pt>
    <dgm:pt modelId="{C7B3B607-00CF-FB48-8FF6-D71E501E5D58}" type="pres">
      <dgm:prSet presAssocID="{E4B2FF0F-95AD-403F-A574-072847052698}" presName="sibTransNodeCircle" presStyleLbl="alignNode1" presStyleIdx="4" presStyleCnt="6">
        <dgm:presLayoutVars>
          <dgm:chMax val="0"/>
          <dgm:bulletEnabled/>
        </dgm:presLayoutVars>
      </dgm:prSet>
      <dgm:spPr/>
    </dgm:pt>
    <dgm:pt modelId="{082C77E2-9E96-8B46-A356-D598D9FCDF61}" type="pres">
      <dgm:prSet presAssocID="{941E0157-8674-4464-A73F-AEF7CF4806D2}" presName="bottomLine" presStyleLbl="alignNode1" presStyleIdx="5" presStyleCnt="6">
        <dgm:presLayoutVars/>
      </dgm:prSet>
      <dgm:spPr/>
    </dgm:pt>
    <dgm:pt modelId="{783917E8-9507-5D45-9AB3-E3BCA2829CAB}" type="pres">
      <dgm:prSet presAssocID="{941E0157-8674-4464-A73F-AEF7CF4806D2}" presName="nodeText" presStyleLbl="bgAccFollowNode1" presStyleIdx="2" presStyleCnt="3">
        <dgm:presLayoutVars>
          <dgm:bulletEnabled val="1"/>
        </dgm:presLayoutVars>
      </dgm:prSet>
      <dgm:spPr/>
    </dgm:pt>
  </dgm:ptLst>
  <dgm:cxnLst>
    <dgm:cxn modelId="{B0BE3104-52C5-0A49-94DB-EF26ADD10F8F}" type="presOf" srcId="{1A1B7A87-7A61-4B91-8ADE-3FFCFB6D5DA9}" destId="{614D805C-5A2F-9D4C-82AC-092FC1F703A6}" srcOrd="0" destOrd="0" presId="urn:microsoft.com/office/officeart/2016/7/layout/BasicLinearProcessNumbered"/>
    <dgm:cxn modelId="{27166D25-4C78-D54F-8685-9FE1F554A62C}" type="presOf" srcId="{9057AD40-3197-4CFA-86CC-B402C18A66A5}" destId="{6557E7BA-A8AD-5944-8B4A-BD8B7018EAE2}" srcOrd="1" destOrd="0" presId="urn:microsoft.com/office/officeart/2016/7/layout/BasicLinearProcessNumbered"/>
    <dgm:cxn modelId="{679D442F-288A-D44E-9B8B-52BBB53C19ED}" type="presOf" srcId="{941E0157-8674-4464-A73F-AEF7CF4806D2}" destId="{FD812EE4-3433-E449-898D-A4534CDDE499}" srcOrd="0" destOrd="0" presId="urn:microsoft.com/office/officeart/2016/7/layout/BasicLinearProcessNumbered"/>
    <dgm:cxn modelId="{E5F43938-C8E4-5844-AC4E-2E7466EC191A}" type="presOf" srcId="{D79FA8AB-3580-4A59-B15B-A2C94FB8115A}" destId="{88687873-043C-7F4D-8849-72B1FF791331}" srcOrd="0" destOrd="0" presId="urn:microsoft.com/office/officeart/2016/7/layout/BasicLinearProcessNumbered"/>
    <dgm:cxn modelId="{8F5F2A3C-EA81-9F48-AA72-AC23032CFD39}" type="presOf" srcId="{7F7E11D0-46AF-4559-B142-BA49505FC14A}" destId="{5E0F3BC3-3411-2B45-8AE7-8F8644FFB68B}" srcOrd="0" destOrd="0" presId="urn:microsoft.com/office/officeart/2016/7/layout/BasicLinearProcessNumbered"/>
    <dgm:cxn modelId="{4AD7047F-D651-4965-8B68-1A978F26548E}" srcId="{1A1B7A87-7A61-4B91-8ADE-3FFCFB6D5DA9}" destId="{941E0157-8674-4464-A73F-AEF7CF4806D2}" srcOrd="2" destOrd="0" parTransId="{4BCA6146-04CE-4C42-A5C5-D0B8EA29BAB7}" sibTransId="{E4B2FF0F-95AD-403F-A574-072847052698}"/>
    <dgm:cxn modelId="{9155E18A-649F-384B-ACA8-558B7A81AFBA}" type="presOf" srcId="{C5FC1E09-1800-42AE-B26F-58481C842ACB}" destId="{69772BE1-4A59-154E-8075-7D47F5DB90DE}" srcOrd="0" destOrd="0" presId="urn:microsoft.com/office/officeart/2016/7/layout/BasicLinearProcessNumbered"/>
    <dgm:cxn modelId="{975DAA92-84E1-5447-B7D4-3FA68679C04C}" type="presOf" srcId="{E4B2FF0F-95AD-403F-A574-072847052698}" destId="{C7B3B607-00CF-FB48-8FF6-D71E501E5D58}" srcOrd="0" destOrd="0" presId="urn:microsoft.com/office/officeart/2016/7/layout/BasicLinearProcessNumbered"/>
    <dgm:cxn modelId="{071663A8-17E4-BA47-A1A4-216301F9BF59}" type="presOf" srcId="{941E0157-8674-4464-A73F-AEF7CF4806D2}" destId="{783917E8-9507-5D45-9AB3-E3BCA2829CAB}" srcOrd="1" destOrd="0" presId="urn:microsoft.com/office/officeart/2016/7/layout/BasicLinearProcessNumbered"/>
    <dgm:cxn modelId="{B54D37B3-80B7-4CB7-A711-2BE4A99AFECD}" srcId="{1A1B7A87-7A61-4B91-8ADE-3FFCFB6D5DA9}" destId="{9057AD40-3197-4CFA-86CC-B402C18A66A5}" srcOrd="1" destOrd="0" parTransId="{AA0BCDA1-F745-42FE-913F-F9B1C5D4B075}" sibTransId="{D79FA8AB-3580-4A59-B15B-A2C94FB8115A}"/>
    <dgm:cxn modelId="{4A23B3C8-B3CD-BC4B-8C35-3300D9958560}" type="presOf" srcId="{7F7E11D0-46AF-4559-B142-BA49505FC14A}" destId="{CE96C604-B4AD-174F-8110-3B745721235F}" srcOrd="1" destOrd="0" presId="urn:microsoft.com/office/officeart/2016/7/layout/BasicLinearProcessNumbered"/>
    <dgm:cxn modelId="{3D1C84DB-1F27-40D1-AA59-7AFC2771E2B6}" srcId="{1A1B7A87-7A61-4B91-8ADE-3FFCFB6D5DA9}" destId="{7F7E11D0-46AF-4559-B142-BA49505FC14A}" srcOrd="0" destOrd="0" parTransId="{77AD82F4-1847-4FBA-A54F-DEE5C687C0BA}" sibTransId="{C5FC1E09-1800-42AE-B26F-58481C842ACB}"/>
    <dgm:cxn modelId="{3DD3A0DE-EF3A-2140-BCB3-F5433445E252}" type="presOf" srcId="{9057AD40-3197-4CFA-86CC-B402C18A66A5}" destId="{9ED1F0C9-E0D6-0C42-BA93-74E4F1214D58}" srcOrd="0" destOrd="0" presId="urn:microsoft.com/office/officeart/2016/7/layout/BasicLinearProcessNumbered"/>
    <dgm:cxn modelId="{02B01A70-5DCD-344C-B556-FBCE0574A969}" type="presParOf" srcId="{614D805C-5A2F-9D4C-82AC-092FC1F703A6}" destId="{5A3C9449-0C7B-FC44-AB1A-FB8B0016D358}" srcOrd="0" destOrd="0" presId="urn:microsoft.com/office/officeart/2016/7/layout/BasicLinearProcessNumbered"/>
    <dgm:cxn modelId="{910466BA-46E4-8142-B82E-AABD41CE8C8D}" type="presParOf" srcId="{5A3C9449-0C7B-FC44-AB1A-FB8B0016D358}" destId="{5E0F3BC3-3411-2B45-8AE7-8F8644FFB68B}" srcOrd="0" destOrd="0" presId="urn:microsoft.com/office/officeart/2016/7/layout/BasicLinearProcessNumbered"/>
    <dgm:cxn modelId="{E3ACA758-CB91-4345-9728-5622F39295BE}" type="presParOf" srcId="{5A3C9449-0C7B-FC44-AB1A-FB8B0016D358}" destId="{69772BE1-4A59-154E-8075-7D47F5DB90DE}" srcOrd="1" destOrd="0" presId="urn:microsoft.com/office/officeart/2016/7/layout/BasicLinearProcessNumbered"/>
    <dgm:cxn modelId="{CED607C7-17F8-5A40-BC35-8488EB2B9EAF}" type="presParOf" srcId="{5A3C9449-0C7B-FC44-AB1A-FB8B0016D358}" destId="{F09F0C14-7312-6C44-82FC-6801ABCEECFF}" srcOrd="2" destOrd="0" presId="urn:microsoft.com/office/officeart/2016/7/layout/BasicLinearProcessNumbered"/>
    <dgm:cxn modelId="{C25FFBAF-264C-234B-ABFE-BF5BC3F5156B}" type="presParOf" srcId="{5A3C9449-0C7B-FC44-AB1A-FB8B0016D358}" destId="{CE96C604-B4AD-174F-8110-3B745721235F}" srcOrd="3" destOrd="0" presId="urn:microsoft.com/office/officeart/2016/7/layout/BasicLinearProcessNumbered"/>
    <dgm:cxn modelId="{91D88536-BA7E-9347-8D78-BBD7F33E125E}" type="presParOf" srcId="{614D805C-5A2F-9D4C-82AC-092FC1F703A6}" destId="{1C7CF5E3-67EE-3440-94C1-47D0B76E2FB6}" srcOrd="1" destOrd="0" presId="urn:microsoft.com/office/officeart/2016/7/layout/BasicLinearProcessNumbered"/>
    <dgm:cxn modelId="{F2D5D45B-94AE-9241-866A-62B1C00B8B0C}" type="presParOf" srcId="{614D805C-5A2F-9D4C-82AC-092FC1F703A6}" destId="{4CFF23B6-D92D-5442-A599-3B037399F8E2}" srcOrd="2" destOrd="0" presId="urn:microsoft.com/office/officeart/2016/7/layout/BasicLinearProcessNumbered"/>
    <dgm:cxn modelId="{87D7C688-9DB0-D64E-B012-755CA51A970E}" type="presParOf" srcId="{4CFF23B6-D92D-5442-A599-3B037399F8E2}" destId="{9ED1F0C9-E0D6-0C42-BA93-74E4F1214D58}" srcOrd="0" destOrd="0" presId="urn:microsoft.com/office/officeart/2016/7/layout/BasicLinearProcessNumbered"/>
    <dgm:cxn modelId="{70256ED2-B913-A544-8747-166D470EF8A5}" type="presParOf" srcId="{4CFF23B6-D92D-5442-A599-3B037399F8E2}" destId="{88687873-043C-7F4D-8849-72B1FF791331}" srcOrd="1" destOrd="0" presId="urn:microsoft.com/office/officeart/2016/7/layout/BasicLinearProcessNumbered"/>
    <dgm:cxn modelId="{CFD142F9-2417-7149-990E-E13C3DD84B8A}" type="presParOf" srcId="{4CFF23B6-D92D-5442-A599-3B037399F8E2}" destId="{9B83445C-BF08-A14E-8DDD-05B174365ACD}" srcOrd="2" destOrd="0" presId="urn:microsoft.com/office/officeart/2016/7/layout/BasicLinearProcessNumbered"/>
    <dgm:cxn modelId="{E1F4D0FD-83F8-7049-B955-CFF4F93E7175}" type="presParOf" srcId="{4CFF23B6-D92D-5442-A599-3B037399F8E2}" destId="{6557E7BA-A8AD-5944-8B4A-BD8B7018EAE2}" srcOrd="3" destOrd="0" presId="urn:microsoft.com/office/officeart/2016/7/layout/BasicLinearProcessNumbered"/>
    <dgm:cxn modelId="{CB93993E-D474-1F4A-BDE9-EAFF1A4C0ACC}" type="presParOf" srcId="{614D805C-5A2F-9D4C-82AC-092FC1F703A6}" destId="{A7B4F309-3A2A-574D-9BD3-F203FD17A33A}" srcOrd="3" destOrd="0" presId="urn:microsoft.com/office/officeart/2016/7/layout/BasicLinearProcessNumbered"/>
    <dgm:cxn modelId="{FD2F5820-583A-6C4A-9F17-299ABE1C463B}" type="presParOf" srcId="{614D805C-5A2F-9D4C-82AC-092FC1F703A6}" destId="{3B555CB9-0DEF-2648-8977-AD10A5809A5C}" srcOrd="4" destOrd="0" presId="urn:microsoft.com/office/officeart/2016/7/layout/BasicLinearProcessNumbered"/>
    <dgm:cxn modelId="{03BD8173-9DA8-DD41-AA10-F19E4C5F37F1}" type="presParOf" srcId="{3B555CB9-0DEF-2648-8977-AD10A5809A5C}" destId="{FD812EE4-3433-E449-898D-A4534CDDE499}" srcOrd="0" destOrd="0" presId="urn:microsoft.com/office/officeart/2016/7/layout/BasicLinearProcessNumbered"/>
    <dgm:cxn modelId="{5BFCB95A-BE1E-5349-8061-7CE6A7C1DF42}" type="presParOf" srcId="{3B555CB9-0DEF-2648-8977-AD10A5809A5C}" destId="{C7B3B607-00CF-FB48-8FF6-D71E501E5D58}" srcOrd="1" destOrd="0" presId="urn:microsoft.com/office/officeart/2016/7/layout/BasicLinearProcessNumbered"/>
    <dgm:cxn modelId="{1C4909DF-75CC-8E48-93A6-E67DD37653B0}" type="presParOf" srcId="{3B555CB9-0DEF-2648-8977-AD10A5809A5C}" destId="{082C77E2-9E96-8B46-A356-D598D9FCDF61}" srcOrd="2" destOrd="0" presId="urn:microsoft.com/office/officeart/2016/7/layout/BasicLinearProcessNumbered"/>
    <dgm:cxn modelId="{E72C4EA2-2A7C-9A41-A767-2D58E6EB311F}" type="presParOf" srcId="{3B555CB9-0DEF-2648-8977-AD10A5809A5C}" destId="{783917E8-9507-5D45-9AB3-E3BCA2829CAB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0670288-3CB2-4538-BAFD-5A0FE77B0F73}" type="doc">
      <dgm:prSet loTypeId="urn:microsoft.com/office/officeart/2005/8/layout/default" loCatId="list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32E95EA-97BB-44BF-B164-CB08D8E4E41D}">
      <dgm:prSet/>
      <dgm:spPr/>
      <dgm:t>
        <a:bodyPr/>
        <a:lstStyle/>
        <a:p>
          <a:r>
            <a:rPr lang="en-GB" b="1" i="1" dirty="0"/>
            <a:t>Economic </a:t>
          </a:r>
          <a:r>
            <a:rPr lang="en-GB" i="1" dirty="0"/>
            <a:t>(e.g., suppliers, donors, members, banks)</a:t>
          </a:r>
          <a:endParaRPr lang="en-US" dirty="0"/>
        </a:p>
      </dgm:t>
    </dgm:pt>
    <dgm:pt modelId="{A1C86905-8CDA-47CA-BA92-4DB25C0EAA76}" type="parTrans" cxnId="{6F62F15A-E201-42E7-9E05-3CCBB5749EEA}">
      <dgm:prSet/>
      <dgm:spPr/>
      <dgm:t>
        <a:bodyPr/>
        <a:lstStyle/>
        <a:p>
          <a:endParaRPr lang="en-US"/>
        </a:p>
      </dgm:t>
    </dgm:pt>
    <dgm:pt modelId="{3C59E61F-B213-4E78-9DD9-1AC83E1A83C7}" type="sibTrans" cxnId="{6F62F15A-E201-42E7-9E05-3CCBB5749EEA}">
      <dgm:prSet/>
      <dgm:spPr/>
      <dgm:t>
        <a:bodyPr/>
        <a:lstStyle/>
        <a:p>
          <a:endParaRPr lang="en-US"/>
        </a:p>
      </dgm:t>
    </dgm:pt>
    <dgm:pt modelId="{D0D0C9A6-4018-470C-9B46-8729106D60BC}">
      <dgm:prSet/>
      <dgm:spPr/>
      <dgm:t>
        <a:bodyPr/>
        <a:lstStyle/>
        <a:p>
          <a:r>
            <a:rPr lang="en-GB" b="1" i="1" dirty="0"/>
            <a:t>Social/political </a:t>
          </a:r>
          <a:r>
            <a:rPr lang="en-GB" i="1" dirty="0"/>
            <a:t>(e.g., government agencies, </a:t>
          </a:r>
          <a:r>
            <a:rPr lang="en-GB" i="1"/>
            <a:t>similar institutions, </a:t>
          </a:r>
          <a:r>
            <a:rPr lang="en-GB" i="1" dirty="0"/>
            <a:t>associated global organisations)</a:t>
          </a:r>
          <a:endParaRPr lang="en-US" dirty="0"/>
        </a:p>
      </dgm:t>
    </dgm:pt>
    <dgm:pt modelId="{6EE23145-06B1-48AB-83E1-09A2CA717D99}" type="parTrans" cxnId="{38937940-E088-474E-BBD3-B8502E6603E5}">
      <dgm:prSet/>
      <dgm:spPr/>
      <dgm:t>
        <a:bodyPr/>
        <a:lstStyle/>
        <a:p>
          <a:endParaRPr lang="en-US"/>
        </a:p>
      </dgm:t>
    </dgm:pt>
    <dgm:pt modelId="{FAECE760-6938-421A-BBDE-EE681AE2518C}" type="sibTrans" cxnId="{38937940-E088-474E-BBD3-B8502E6603E5}">
      <dgm:prSet/>
      <dgm:spPr/>
      <dgm:t>
        <a:bodyPr/>
        <a:lstStyle/>
        <a:p>
          <a:endParaRPr lang="en-US"/>
        </a:p>
      </dgm:t>
    </dgm:pt>
    <dgm:pt modelId="{1D9F8F38-138A-4A67-9DC0-F2A37A40950A}">
      <dgm:prSet/>
      <dgm:spPr/>
      <dgm:t>
        <a:bodyPr/>
        <a:lstStyle/>
        <a:p>
          <a:r>
            <a:rPr lang="en-GB" b="1" i="1" dirty="0"/>
            <a:t>Technological </a:t>
          </a:r>
          <a:r>
            <a:rPr lang="en-GB" i="1" dirty="0"/>
            <a:t>(e.g., standards agencies)</a:t>
          </a:r>
          <a:endParaRPr lang="en-US" dirty="0"/>
        </a:p>
      </dgm:t>
    </dgm:pt>
    <dgm:pt modelId="{C4DE7102-F190-4EFC-970D-CD364262B8D5}" type="parTrans" cxnId="{28CDD9EC-045A-4211-9047-FD50731502A4}">
      <dgm:prSet/>
      <dgm:spPr/>
      <dgm:t>
        <a:bodyPr/>
        <a:lstStyle/>
        <a:p>
          <a:endParaRPr lang="en-US"/>
        </a:p>
      </dgm:t>
    </dgm:pt>
    <dgm:pt modelId="{822011AE-175D-490E-9040-A45ABBFF5699}" type="sibTrans" cxnId="{28CDD9EC-045A-4211-9047-FD50731502A4}">
      <dgm:prSet/>
      <dgm:spPr/>
      <dgm:t>
        <a:bodyPr/>
        <a:lstStyle/>
        <a:p>
          <a:endParaRPr lang="en-US"/>
        </a:p>
      </dgm:t>
    </dgm:pt>
    <dgm:pt modelId="{43244148-71FD-4D56-97A6-8824735B9A47}">
      <dgm:prSet/>
      <dgm:spPr/>
      <dgm:t>
        <a:bodyPr/>
        <a:lstStyle/>
        <a:p>
          <a:r>
            <a:rPr lang="en-GB" b="1" i="1" dirty="0"/>
            <a:t>Community </a:t>
          </a:r>
          <a:r>
            <a:rPr lang="en-GB" i="1" dirty="0"/>
            <a:t>(e.g., religious, local residents)</a:t>
          </a:r>
          <a:endParaRPr lang="en-US" dirty="0"/>
        </a:p>
      </dgm:t>
    </dgm:pt>
    <dgm:pt modelId="{6C3ADF1F-B977-4C70-AC49-063388E4A24E}" type="parTrans" cxnId="{6A814F4E-3797-463D-B1D5-6D0AC3226387}">
      <dgm:prSet/>
      <dgm:spPr/>
      <dgm:t>
        <a:bodyPr/>
        <a:lstStyle/>
        <a:p>
          <a:endParaRPr lang="en-US"/>
        </a:p>
      </dgm:t>
    </dgm:pt>
    <dgm:pt modelId="{862E3F2F-3AEE-41D3-96D8-1A1B3A4BFA65}" type="sibTrans" cxnId="{6A814F4E-3797-463D-B1D5-6D0AC3226387}">
      <dgm:prSet/>
      <dgm:spPr/>
      <dgm:t>
        <a:bodyPr/>
        <a:lstStyle/>
        <a:p>
          <a:endParaRPr lang="en-US"/>
        </a:p>
      </dgm:t>
    </dgm:pt>
    <dgm:pt modelId="{E0121417-9E55-4887-BEBF-EC8EC558CE84}">
      <dgm:prSet/>
      <dgm:spPr/>
      <dgm:t>
        <a:bodyPr/>
        <a:lstStyle/>
        <a:p>
          <a:r>
            <a:rPr lang="en-GB" b="1" i="1" dirty="0"/>
            <a:t>Internal</a:t>
          </a:r>
          <a:r>
            <a:rPr lang="en-GB" i="1" dirty="0"/>
            <a:t> (e.g., employees, local offices)</a:t>
          </a:r>
          <a:endParaRPr lang="en-US" dirty="0"/>
        </a:p>
      </dgm:t>
    </dgm:pt>
    <dgm:pt modelId="{520DB35A-DAB8-480C-8529-1DB880CECCE4}" type="parTrans" cxnId="{EFD28833-7B61-4595-80EB-D6F396E09EE3}">
      <dgm:prSet/>
      <dgm:spPr/>
      <dgm:t>
        <a:bodyPr/>
        <a:lstStyle/>
        <a:p>
          <a:endParaRPr lang="en-US"/>
        </a:p>
      </dgm:t>
    </dgm:pt>
    <dgm:pt modelId="{B5EBC56F-F7B2-4789-9032-0EE212044B73}" type="sibTrans" cxnId="{EFD28833-7B61-4595-80EB-D6F396E09EE3}">
      <dgm:prSet/>
      <dgm:spPr/>
      <dgm:t>
        <a:bodyPr/>
        <a:lstStyle/>
        <a:p>
          <a:endParaRPr lang="en-US"/>
        </a:p>
      </dgm:t>
    </dgm:pt>
    <dgm:pt modelId="{469C0531-D97C-8541-8DEB-AF54E9926F89}" type="pres">
      <dgm:prSet presAssocID="{70670288-3CB2-4538-BAFD-5A0FE77B0F73}" presName="diagram" presStyleCnt="0">
        <dgm:presLayoutVars>
          <dgm:dir/>
          <dgm:resizeHandles val="exact"/>
        </dgm:presLayoutVars>
      </dgm:prSet>
      <dgm:spPr/>
    </dgm:pt>
    <dgm:pt modelId="{E49D0256-AB50-7D4C-B37F-8C0595CB0492}" type="pres">
      <dgm:prSet presAssocID="{E32E95EA-97BB-44BF-B164-CB08D8E4E41D}" presName="node" presStyleLbl="node1" presStyleIdx="0" presStyleCnt="5">
        <dgm:presLayoutVars>
          <dgm:bulletEnabled val="1"/>
        </dgm:presLayoutVars>
      </dgm:prSet>
      <dgm:spPr/>
    </dgm:pt>
    <dgm:pt modelId="{2DC717B3-AF99-BC4C-BDE8-BA5AFB7F66F9}" type="pres">
      <dgm:prSet presAssocID="{3C59E61F-B213-4E78-9DD9-1AC83E1A83C7}" presName="sibTrans" presStyleCnt="0"/>
      <dgm:spPr/>
    </dgm:pt>
    <dgm:pt modelId="{C39FF971-5B10-C74C-89D1-7D262023CF99}" type="pres">
      <dgm:prSet presAssocID="{D0D0C9A6-4018-470C-9B46-8729106D60BC}" presName="node" presStyleLbl="node1" presStyleIdx="1" presStyleCnt="5" custScaleY="99032">
        <dgm:presLayoutVars>
          <dgm:bulletEnabled val="1"/>
        </dgm:presLayoutVars>
      </dgm:prSet>
      <dgm:spPr/>
    </dgm:pt>
    <dgm:pt modelId="{BF40D67E-2044-714F-A678-8AA8D559469D}" type="pres">
      <dgm:prSet presAssocID="{FAECE760-6938-421A-BBDE-EE681AE2518C}" presName="sibTrans" presStyleCnt="0"/>
      <dgm:spPr/>
    </dgm:pt>
    <dgm:pt modelId="{282DAB86-6664-EE4A-856C-6736B4D7415D}" type="pres">
      <dgm:prSet presAssocID="{1D9F8F38-138A-4A67-9DC0-F2A37A40950A}" presName="node" presStyleLbl="node1" presStyleIdx="2" presStyleCnt="5">
        <dgm:presLayoutVars>
          <dgm:bulletEnabled val="1"/>
        </dgm:presLayoutVars>
      </dgm:prSet>
      <dgm:spPr/>
    </dgm:pt>
    <dgm:pt modelId="{78EED26D-438C-A14D-A1E3-0EE908756822}" type="pres">
      <dgm:prSet presAssocID="{822011AE-175D-490E-9040-A45ABBFF5699}" presName="sibTrans" presStyleCnt="0"/>
      <dgm:spPr/>
    </dgm:pt>
    <dgm:pt modelId="{650A00BC-6B61-B441-86D9-E97208EFFC43}" type="pres">
      <dgm:prSet presAssocID="{43244148-71FD-4D56-97A6-8824735B9A47}" presName="node" presStyleLbl="node1" presStyleIdx="3" presStyleCnt="5">
        <dgm:presLayoutVars>
          <dgm:bulletEnabled val="1"/>
        </dgm:presLayoutVars>
      </dgm:prSet>
      <dgm:spPr/>
    </dgm:pt>
    <dgm:pt modelId="{2D6B2660-FF8B-6C42-AACA-EE806E4E9B70}" type="pres">
      <dgm:prSet presAssocID="{862E3F2F-3AEE-41D3-96D8-1A1B3A4BFA65}" presName="sibTrans" presStyleCnt="0"/>
      <dgm:spPr/>
    </dgm:pt>
    <dgm:pt modelId="{7991E203-2D2D-8C48-A7AB-3068A33E1B0E}" type="pres">
      <dgm:prSet presAssocID="{E0121417-9E55-4887-BEBF-EC8EC558CE84}" presName="node" presStyleLbl="node1" presStyleIdx="4" presStyleCnt="5">
        <dgm:presLayoutVars>
          <dgm:bulletEnabled val="1"/>
        </dgm:presLayoutVars>
      </dgm:prSet>
      <dgm:spPr/>
    </dgm:pt>
  </dgm:ptLst>
  <dgm:cxnLst>
    <dgm:cxn modelId="{383CB406-3ADC-AB46-974C-153C8DA6112F}" type="presOf" srcId="{D0D0C9A6-4018-470C-9B46-8729106D60BC}" destId="{C39FF971-5B10-C74C-89D1-7D262023CF99}" srcOrd="0" destOrd="0" presId="urn:microsoft.com/office/officeart/2005/8/layout/default"/>
    <dgm:cxn modelId="{72FC6B0A-7EE3-6946-9529-35BB1D6E45B2}" type="presOf" srcId="{E0121417-9E55-4887-BEBF-EC8EC558CE84}" destId="{7991E203-2D2D-8C48-A7AB-3068A33E1B0E}" srcOrd="0" destOrd="0" presId="urn:microsoft.com/office/officeart/2005/8/layout/default"/>
    <dgm:cxn modelId="{BA82C015-95EF-DB4C-8229-74CB119F85DC}" type="presOf" srcId="{43244148-71FD-4D56-97A6-8824735B9A47}" destId="{650A00BC-6B61-B441-86D9-E97208EFFC43}" srcOrd="0" destOrd="0" presId="urn:microsoft.com/office/officeart/2005/8/layout/default"/>
    <dgm:cxn modelId="{EFD28833-7B61-4595-80EB-D6F396E09EE3}" srcId="{70670288-3CB2-4538-BAFD-5A0FE77B0F73}" destId="{E0121417-9E55-4887-BEBF-EC8EC558CE84}" srcOrd="4" destOrd="0" parTransId="{520DB35A-DAB8-480C-8529-1DB880CECCE4}" sibTransId="{B5EBC56F-F7B2-4789-9032-0EE212044B73}"/>
    <dgm:cxn modelId="{38937940-E088-474E-BBD3-B8502E6603E5}" srcId="{70670288-3CB2-4538-BAFD-5A0FE77B0F73}" destId="{D0D0C9A6-4018-470C-9B46-8729106D60BC}" srcOrd="1" destOrd="0" parTransId="{6EE23145-06B1-48AB-83E1-09A2CA717D99}" sibTransId="{FAECE760-6938-421A-BBDE-EE681AE2518C}"/>
    <dgm:cxn modelId="{4F7D1468-9118-C541-967A-6B915E624638}" type="presOf" srcId="{E32E95EA-97BB-44BF-B164-CB08D8E4E41D}" destId="{E49D0256-AB50-7D4C-B37F-8C0595CB0492}" srcOrd="0" destOrd="0" presId="urn:microsoft.com/office/officeart/2005/8/layout/default"/>
    <dgm:cxn modelId="{6A814F4E-3797-463D-B1D5-6D0AC3226387}" srcId="{70670288-3CB2-4538-BAFD-5A0FE77B0F73}" destId="{43244148-71FD-4D56-97A6-8824735B9A47}" srcOrd="3" destOrd="0" parTransId="{6C3ADF1F-B977-4C70-AC49-063388E4A24E}" sibTransId="{862E3F2F-3AEE-41D3-96D8-1A1B3A4BFA65}"/>
    <dgm:cxn modelId="{6F62F15A-E201-42E7-9E05-3CCBB5749EEA}" srcId="{70670288-3CB2-4538-BAFD-5A0FE77B0F73}" destId="{E32E95EA-97BB-44BF-B164-CB08D8E4E41D}" srcOrd="0" destOrd="0" parTransId="{A1C86905-8CDA-47CA-BA92-4DB25C0EAA76}" sibTransId="{3C59E61F-B213-4E78-9DD9-1AC83E1A83C7}"/>
    <dgm:cxn modelId="{F75BE4A3-A196-844E-BEC9-A7DA99998791}" type="presOf" srcId="{1D9F8F38-138A-4A67-9DC0-F2A37A40950A}" destId="{282DAB86-6664-EE4A-856C-6736B4D7415D}" srcOrd="0" destOrd="0" presId="urn:microsoft.com/office/officeart/2005/8/layout/default"/>
    <dgm:cxn modelId="{3091B5B2-115B-DC4D-AB83-15548964467E}" type="presOf" srcId="{70670288-3CB2-4538-BAFD-5A0FE77B0F73}" destId="{469C0531-D97C-8541-8DEB-AF54E9926F89}" srcOrd="0" destOrd="0" presId="urn:microsoft.com/office/officeart/2005/8/layout/default"/>
    <dgm:cxn modelId="{28CDD9EC-045A-4211-9047-FD50731502A4}" srcId="{70670288-3CB2-4538-BAFD-5A0FE77B0F73}" destId="{1D9F8F38-138A-4A67-9DC0-F2A37A40950A}" srcOrd="2" destOrd="0" parTransId="{C4DE7102-F190-4EFC-970D-CD364262B8D5}" sibTransId="{822011AE-175D-490E-9040-A45ABBFF5699}"/>
    <dgm:cxn modelId="{C138D0FF-5C1C-ED48-8EC1-0A1ADE3C0C24}" type="presParOf" srcId="{469C0531-D97C-8541-8DEB-AF54E9926F89}" destId="{E49D0256-AB50-7D4C-B37F-8C0595CB0492}" srcOrd="0" destOrd="0" presId="urn:microsoft.com/office/officeart/2005/8/layout/default"/>
    <dgm:cxn modelId="{A277777A-80BE-8F46-9666-9BC07734B80B}" type="presParOf" srcId="{469C0531-D97C-8541-8DEB-AF54E9926F89}" destId="{2DC717B3-AF99-BC4C-BDE8-BA5AFB7F66F9}" srcOrd="1" destOrd="0" presId="urn:microsoft.com/office/officeart/2005/8/layout/default"/>
    <dgm:cxn modelId="{513262B0-A101-AD4C-975E-FE46E2915F75}" type="presParOf" srcId="{469C0531-D97C-8541-8DEB-AF54E9926F89}" destId="{C39FF971-5B10-C74C-89D1-7D262023CF99}" srcOrd="2" destOrd="0" presId="urn:microsoft.com/office/officeart/2005/8/layout/default"/>
    <dgm:cxn modelId="{B394D918-4074-C84D-8717-522D43B61310}" type="presParOf" srcId="{469C0531-D97C-8541-8DEB-AF54E9926F89}" destId="{BF40D67E-2044-714F-A678-8AA8D559469D}" srcOrd="3" destOrd="0" presId="urn:microsoft.com/office/officeart/2005/8/layout/default"/>
    <dgm:cxn modelId="{5FE26BCA-89CD-F144-A602-525C62D0AD53}" type="presParOf" srcId="{469C0531-D97C-8541-8DEB-AF54E9926F89}" destId="{282DAB86-6664-EE4A-856C-6736B4D7415D}" srcOrd="4" destOrd="0" presId="urn:microsoft.com/office/officeart/2005/8/layout/default"/>
    <dgm:cxn modelId="{BA643801-D615-384C-AF9F-6866B155FB16}" type="presParOf" srcId="{469C0531-D97C-8541-8DEB-AF54E9926F89}" destId="{78EED26D-438C-A14D-A1E3-0EE908756822}" srcOrd="5" destOrd="0" presId="urn:microsoft.com/office/officeart/2005/8/layout/default"/>
    <dgm:cxn modelId="{757E69A4-4757-2F47-9873-D5B2D3644AE0}" type="presParOf" srcId="{469C0531-D97C-8541-8DEB-AF54E9926F89}" destId="{650A00BC-6B61-B441-86D9-E97208EFFC43}" srcOrd="6" destOrd="0" presId="urn:microsoft.com/office/officeart/2005/8/layout/default"/>
    <dgm:cxn modelId="{E81DC037-6518-844C-9575-5470511AF362}" type="presParOf" srcId="{469C0531-D97C-8541-8DEB-AF54E9926F89}" destId="{2D6B2660-FF8B-6C42-AACA-EE806E4E9B70}" srcOrd="7" destOrd="0" presId="urn:microsoft.com/office/officeart/2005/8/layout/default"/>
    <dgm:cxn modelId="{B43B3834-2750-5F41-9922-E7954E1E3F00}" type="presParOf" srcId="{469C0531-D97C-8541-8DEB-AF54E9926F89}" destId="{7991E203-2D2D-8C48-A7AB-3068A33E1B0E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0F3BC3-3411-2B45-8AE7-8F8644FFB68B}">
      <dsp:nvSpPr>
        <dsp:cNvPr id="0" name=""/>
        <dsp:cNvSpPr/>
      </dsp:nvSpPr>
      <dsp:spPr>
        <a:xfrm>
          <a:off x="0" y="0"/>
          <a:ext cx="3133328" cy="3978275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4286" tIns="330200" rIns="244286" bIns="33020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Anticipating possible futures and how the firm should respond</a:t>
          </a:r>
          <a:endParaRPr lang="en-US" sz="2400" kern="1200" dirty="0"/>
        </a:p>
      </dsp:txBody>
      <dsp:txXfrm>
        <a:off x="0" y="1511744"/>
        <a:ext cx="3133328" cy="2386965"/>
      </dsp:txXfrm>
    </dsp:sp>
    <dsp:sp modelId="{69772BE1-4A59-154E-8075-7D47F5DB90DE}">
      <dsp:nvSpPr>
        <dsp:cNvPr id="0" name=""/>
        <dsp:cNvSpPr/>
      </dsp:nvSpPr>
      <dsp:spPr>
        <a:xfrm>
          <a:off x="969922" y="397827"/>
          <a:ext cx="1193482" cy="119348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3049" tIns="12700" rIns="93049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1</a:t>
          </a:r>
        </a:p>
      </dsp:txBody>
      <dsp:txXfrm>
        <a:off x="1144703" y="572608"/>
        <a:ext cx="843920" cy="843920"/>
      </dsp:txXfrm>
    </dsp:sp>
    <dsp:sp modelId="{F09F0C14-7312-6C44-82FC-6801ABCEECFF}">
      <dsp:nvSpPr>
        <dsp:cNvPr id="0" name=""/>
        <dsp:cNvSpPr/>
      </dsp:nvSpPr>
      <dsp:spPr>
        <a:xfrm>
          <a:off x="0" y="3978203"/>
          <a:ext cx="3133328" cy="72"/>
        </a:xfrm>
        <a:prstGeom prst="rect">
          <a:avLst/>
        </a:prstGeom>
        <a:solidFill>
          <a:schemeClr val="accent2">
            <a:hueOff val="-298996"/>
            <a:satOff val="-84"/>
            <a:lumOff val="1412"/>
            <a:alphaOff val="0"/>
          </a:schemeClr>
        </a:solidFill>
        <a:ln w="10795" cap="flat" cmpd="sng" algn="ctr">
          <a:solidFill>
            <a:schemeClr val="accent2">
              <a:hueOff val="-298996"/>
              <a:satOff val="-84"/>
              <a:lumOff val="141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D1F0C9-E0D6-0C42-BA93-74E4F1214D58}">
      <dsp:nvSpPr>
        <dsp:cNvPr id="0" name=""/>
        <dsp:cNvSpPr/>
      </dsp:nvSpPr>
      <dsp:spPr>
        <a:xfrm>
          <a:off x="3446660" y="0"/>
          <a:ext cx="3133328" cy="3978275"/>
        </a:xfrm>
        <a:prstGeom prst="rect">
          <a:avLst/>
        </a:prstGeom>
        <a:solidFill>
          <a:schemeClr val="accent2">
            <a:tint val="40000"/>
            <a:alpha val="90000"/>
            <a:hueOff val="-976685"/>
            <a:satOff val="4162"/>
            <a:lumOff val="708"/>
            <a:alphaOff val="0"/>
          </a:schemeClr>
        </a:solidFill>
        <a:ln w="10795" cap="flat" cmpd="sng" algn="ctr">
          <a:solidFill>
            <a:schemeClr val="accent2">
              <a:tint val="40000"/>
              <a:alpha val="90000"/>
              <a:hueOff val="-976685"/>
              <a:satOff val="4162"/>
              <a:lumOff val="70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4286" tIns="330200" rIns="244286" bIns="33020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Assessing resource &amp; capability demands within each projected future </a:t>
          </a:r>
          <a:endParaRPr lang="en-US" sz="2400" kern="1200" dirty="0"/>
        </a:p>
      </dsp:txBody>
      <dsp:txXfrm>
        <a:off x="3446660" y="1511744"/>
        <a:ext cx="3133328" cy="2386965"/>
      </dsp:txXfrm>
    </dsp:sp>
    <dsp:sp modelId="{88687873-043C-7F4D-8849-72B1FF791331}">
      <dsp:nvSpPr>
        <dsp:cNvPr id="0" name=""/>
        <dsp:cNvSpPr/>
      </dsp:nvSpPr>
      <dsp:spPr>
        <a:xfrm>
          <a:off x="4416583" y="397827"/>
          <a:ext cx="1193482" cy="1193482"/>
        </a:xfrm>
        <a:prstGeom prst="ellipse">
          <a:avLst/>
        </a:prstGeom>
        <a:solidFill>
          <a:schemeClr val="accent2">
            <a:hueOff val="-597992"/>
            <a:satOff val="-167"/>
            <a:lumOff val="2823"/>
            <a:alphaOff val="0"/>
          </a:schemeClr>
        </a:solidFill>
        <a:ln w="10795" cap="flat" cmpd="sng" algn="ctr">
          <a:solidFill>
            <a:schemeClr val="accent2">
              <a:hueOff val="-597992"/>
              <a:satOff val="-167"/>
              <a:lumOff val="282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3049" tIns="12700" rIns="93049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2</a:t>
          </a:r>
        </a:p>
      </dsp:txBody>
      <dsp:txXfrm>
        <a:off x="4591364" y="572608"/>
        <a:ext cx="843920" cy="843920"/>
      </dsp:txXfrm>
    </dsp:sp>
    <dsp:sp modelId="{9B83445C-BF08-A14E-8DDD-05B174365ACD}">
      <dsp:nvSpPr>
        <dsp:cNvPr id="0" name=""/>
        <dsp:cNvSpPr/>
      </dsp:nvSpPr>
      <dsp:spPr>
        <a:xfrm>
          <a:off x="3446660" y="3978203"/>
          <a:ext cx="3133328" cy="72"/>
        </a:xfrm>
        <a:prstGeom prst="rect">
          <a:avLst/>
        </a:prstGeom>
        <a:solidFill>
          <a:schemeClr val="accent2">
            <a:hueOff val="-896989"/>
            <a:satOff val="-251"/>
            <a:lumOff val="4235"/>
            <a:alphaOff val="0"/>
          </a:schemeClr>
        </a:solidFill>
        <a:ln w="10795" cap="flat" cmpd="sng" algn="ctr">
          <a:solidFill>
            <a:schemeClr val="accent2">
              <a:hueOff val="-896989"/>
              <a:satOff val="-251"/>
              <a:lumOff val="423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812EE4-3433-E449-898D-A4534CDDE499}">
      <dsp:nvSpPr>
        <dsp:cNvPr id="0" name=""/>
        <dsp:cNvSpPr/>
      </dsp:nvSpPr>
      <dsp:spPr>
        <a:xfrm>
          <a:off x="6893321" y="0"/>
          <a:ext cx="3133328" cy="3978275"/>
        </a:xfrm>
        <a:prstGeom prst="rect">
          <a:avLst/>
        </a:prstGeom>
        <a:solidFill>
          <a:schemeClr val="accent2">
            <a:tint val="40000"/>
            <a:alpha val="90000"/>
            <a:hueOff val="-1953371"/>
            <a:satOff val="8325"/>
            <a:lumOff val="1417"/>
            <a:alphaOff val="0"/>
          </a:schemeClr>
        </a:solidFill>
        <a:ln w="10795" cap="flat" cmpd="sng" algn="ctr">
          <a:solidFill>
            <a:schemeClr val="accent2">
              <a:tint val="40000"/>
              <a:alpha val="90000"/>
              <a:hueOff val="-1953371"/>
              <a:satOff val="8325"/>
              <a:lumOff val="141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4286" tIns="330200" rIns="244286" bIns="33020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overcoming slack by continuously improving R&amp;C to meet future challenges/needs</a:t>
          </a:r>
          <a:endParaRPr lang="en-US" sz="2400" kern="1200" dirty="0"/>
        </a:p>
      </dsp:txBody>
      <dsp:txXfrm>
        <a:off x="6893321" y="1511744"/>
        <a:ext cx="3133328" cy="2386965"/>
      </dsp:txXfrm>
    </dsp:sp>
    <dsp:sp modelId="{C7B3B607-00CF-FB48-8FF6-D71E501E5D58}">
      <dsp:nvSpPr>
        <dsp:cNvPr id="0" name=""/>
        <dsp:cNvSpPr/>
      </dsp:nvSpPr>
      <dsp:spPr>
        <a:xfrm>
          <a:off x="7863244" y="397827"/>
          <a:ext cx="1193482" cy="1193482"/>
        </a:xfrm>
        <a:prstGeom prst="ellipse">
          <a:avLst/>
        </a:prstGeom>
        <a:solidFill>
          <a:schemeClr val="accent2">
            <a:hueOff val="-1195985"/>
            <a:satOff val="-334"/>
            <a:lumOff val="5646"/>
            <a:alphaOff val="0"/>
          </a:schemeClr>
        </a:solidFill>
        <a:ln w="10795" cap="flat" cmpd="sng" algn="ctr">
          <a:solidFill>
            <a:schemeClr val="accent2">
              <a:hueOff val="-1195985"/>
              <a:satOff val="-334"/>
              <a:lumOff val="564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3049" tIns="12700" rIns="93049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3</a:t>
          </a:r>
        </a:p>
      </dsp:txBody>
      <dsp:txXfrm>
        <a:off x="8038025" y="572608"/>
        <a:ext cx="843920" cy="843920"/>
      </dsp:txXfrm>
    </dsp:sp>
    <dsp:sp modelId="{082C77E2-9E96-8B46-A356-D598D9FCDF61}">
      <dsp:nvSpPr>
        <dsp:cNvPr id="0" name=""/>
        <dsp:cNvSpPr/>
      </dsp:nvSpPr>
      <dsp:spPr>
        <a:xfrm>
          <a:off x="6893321" y="3978203"/>
          <a:ext cx="3133328" cy="72"/>
        </a:xfrm>
        <a:prstGeom prst="rect">
          <a:avLst/>
        </a:prstGeom>
        <a:solidFill>
          <a:schemeClr val="accent2">
            <a:hueOff val="-1494981"/>
            <a:satOff val="-418"/>
            <a:lumOff val="7058"/>
            <a:alphaOff val="0"/>
          </a:schemeClr>
        </a:solidFill>
        <a:ln w="10795" cap="flat" cmpd="sng" algn="ctr">
          <a:solidFill>
            <a:schemeClr val="accent2">
              <a:hueOff val="-1494981"/>
              <a:satOff val="-418"/>
              <a:lumOff val="705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9D0256-AB50-7D4C-B37F-8C0595CB0492}">
      <dsp:nvSpPr>
        <dsp:cNvPr id="0" name=""/>
        <dsp:cNvSpPr/>
      </dsp:nvSpPr>
      <dsp:spPr>
        <a:xfrm>
          <a:off x="269062" y="2134"/>
          <a:ext cx="3303609" cy="198216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b="1" i="1" kern="1200" dirty="0"/>
            <a:t>Economic </a:t>
          </a:r>
          <a:r>
            <a:rPr lang="en-GB" sz="2400" i="1" kern="1200" dirty="0"/>
            <a:t>(e.g., suppliers, donors, members, banks)</a:t>
          </a:r>
          <a:endParaRPr lang="en-US" sz="2400" kern="1200" dirty="0"/>
        </a:p>
      </dsp:txBody>
      <dsp:txXfrm>
        <a:off x="269062" y="2134"/>
        <a:ext cx="3303609" cy="1982165"/>
      </dsp:txXfrm>
    </dsp:sp>
    <dsp:sp modelId="{C39FF971-5B10-C74C-89D1-7D262023CF99}">
      <dsp:nvSpPr>
        <dsp:cNvPr id="0" name=""/>
        <dsp:cNvSpPr/>
      </dsp:nvSpPr>
      <dsp:spPr>
        <a:xfrm>
          <a:off x="3903032" y="11728"/>
          <a:ext cx="3303609" cy="196297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b="1" i="1" kern="1200" dirty="0"/>
            <a:t>Social/political </a:t>
          </a:r>
          <a:r>
            <a:rPr lang="en-GB" sz="2400" i="1" kern="1200" dirty="0"/>
            <a:t>(e.g., government agencies, </a:t>
          </a:r>
          <a:r>
            <a:rPr lang="en-GB" sz="2400" i="1" kern="1200"/>
            <a:t>similar institutions, </a:t>
          </a:r>
          <a:r>
            <a:rPr lang="en-GB" sz="2400" i="1" kern="1200" dirty="0"/>
            <a:t>associated global organisations)</a:t>
          </a:r>
          <a:endParaRPr lang="en-US" sz="2400" kern="1200" dirty="0"/>
        </a:p>
      </dsp:txBody>
      <dsp:txXfrm>
        <a:off x="3903032" y="11728"/>
        <a:ext cx="3303609" cy="1962978"/>
      </dsp:txXfrm>
    </dsp:sp>
    <dsp:sp modelId="{282DAB86-6664-EE4A-856C-6736B4D7415D}">
      <dsp:nvSpPr>
        <dsp:cNvPr id="0" name=""/>
        <dsp:cNvSpPr/>
      </dsp:nvSpPr>
      <dsp:spPr>
        <a:xfrm>
          <a:off x="7537002" y="2134"/>
          <a:ext cx="3303609" cy="198216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b="1" i="1" kern="1200" dirty="0"/>
            <a:t>Technological </a:t>
          </a:r>
          <a:r>
            <a:rPr lang="en-GB" sz="2400" i="1" kern="1200" dirty="0"/>
            <a:t>(e.g., standards agencies)</a:t>
          </a:r>
          <a:endParaRPr lang="en-US" sz="2400" kern="1200" dirty="0"/>
        </a:p>
      </dsp:txBody>
      <dsp:txXfrm>
        <a:off x="7537002" y="2134"/>
        <a:ext cx="3303609" cy="1982165"/>
      </dsp:txXfrm>
    </dsp:sp>
    <dsp:sp modelId="{650A00BC-6B61-B441-86D9-E97208EFFC43}">
      <dsp:nvSpPr>
        <dsp:cNvPr id="0" name=""/>
        <dsp:cNvSpPr/>
      </dsp:nvSpPr>
      <dsp:spPr>
        <a:xfrm>
          <a:off x="2086047" y="2314660"/>
          <a:ext cx="3303609" cy="198216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b="1" i="1" kern="1200" dirty="0"/>
            <a:t>Community </a:t>
          </a:r>
          <a:r>
            <a:rPr lang="en-GB" sz="2400" i="1" kern="1200" dirty="0"/>
            <a:t>(e.g., religious, local residents)</a:t>
          </a:r>
          <a:endParaRPr lang="en-US" sz="2400" kern="1200" dirty="0"/>
        </a:p>
      </dsp:txBody>
      <dsp:txXfrm>
        <a:off x="2086047" y="2314660"/>
        <a:ext cx="3303609" cy="1982165"/>
      </dsp:txXfrm>
    </dsp:sp>
    <dsp:sp modelId="{7991E203-2D2D-8C48-A7AB-3068A33E1B0E}">
      <dsp:nvSpPr>
        <dsp:cNvPr id="0" name=""/>
        <dsp:cNvSpPr/>
      </dsp:nvSpPr>
      <dsp:spPr>
        <a:xfrm>
          <a:off x="5720017" y="2314660"/>
          <a:ext cx="3303609" cy="198216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b="1" i="1" kern="1200" dirty="0"/>
            <a:t>Internal</a:t>
          </a:r>
          <a:r>
            <a:rPr lang="en-GB" sz="2400" i="1" kern="1200" dirty="0"/>
            <a:t> (e.g., employees, local offices)</a:t>
          </a:r>
          <a:endParaRPr lang="en-US" sz="2400" kern="1200" dirty="0"/>
        </a:p>
      </dsp:txBody>
      <dsp:txXfrm>
        <a:off x="5720017" y="2314660"/>
        <a:ext cx="3303609" cy="19821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5D5FD9-065E-6F45-A214-ED6B05810E9F}" type="datetimeFigureOut">
              <a:rPr lang="en-GB" smtClean="0"/>
              <a:t>06/06/2022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7885A7-C04F-5B42-81C6-B992B71AE1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2713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7885A7-C04F-5B42-81C6-B992B71AE1B4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45204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F4D11044-EC06-6749-8625-D0DD4F78BD3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69C0BFCC-727E-F44F-8A56-234B64D5462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CCEB51A5-D250-4443-8C4D-D256F00310E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F991714-7632-7D42-A110-45C3AA348E8A}" type="slidenum">
              <a:rPr lang="en-GB" altLang="en-US"/>
              <a:pPr/>
              <a:t>12</a:t>
            </a:fld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9798E-90C4-48E6-B39B-37FF65347A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97100" y="1079500"/>
            <a:ext cx="7797799" cy="2138400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D95C8C-0A7F-40D9-A690-3D5898EFFE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8350" y="4113213"/>
            <a:ext cx="5575300" cy="1655762"/>
          </a:xfrm>
        </p:spPr>
        <p:txBody>
          <a:bodyPr/>
          <a:lstStyle>
            <a:lvl1pPr marL="0" indent="0" algn="ctr">
              <a:buNone/>
              <a:defRPr sz="24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1322F3-E47A-4D6E-96A8-AB5C73BA99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6/6/2022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7BF5CE-9E66-4FD5-949F-34E11607C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EDAB7A-4032-416A-B04E-1F4878912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01C0CAB-6A03-4C6A-9FAA-219847753628}"/>
              </a:ext>
            </a:extLst>
          </p:cNvPr>
          <p:cNvCxnSpPr>
            <a:cxnSpLocks/>
          </p:cNvCxnSpPr>
          <p:nvPr/>
        </p:nvCxnSpPr>
        <p:spPr>
          <a:xfrm>
            <a:off x="5826000" y="3690871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9">
            <a:extLst>
              <a:ext uri="{FF2B5EF4-FFF2-40B4-BE49-F238E27FC236}">
                <a16:creationId xmlns:a16="http://schemas.microsoft.com/office/drawing/2014/main" id="{F982E0B2-AA9C-441C-A08E-A9DF9CF12116}"/>
              </a:ext>
            </a:extLst>
          </p:cNvPr>
          <p:cNvGrpSpPr/>
          <p:nvPr/>
        </p:nvGrpSpPr>
        <p:grpSpPr>
          <a:xfrm>
            <a:off x="9728046" y="4869342"/>
            <a:ext cx="1623711" cy="630920"/>
            <a:chOff x="9588346" y="4824892"/>
            <a:chExt cx="1623711" cy="630920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A4A2E074-C10D-4C57-AB72-B631E4D77102}"/>
                </a:ext>
              </a:extLst>
            </p:cNvPr>
            <p:cNvSpPr/>
            <p:nvPr/>
          </p:nvSpPr>
          <p:spPr>
            <a:xfrm rot="2700000" flipH="1">
              <a:off x="10267789" y="4452443"/>
              <a:ext cx="571820" cy="1316717"/>
            </a:xfrm>
            <a:custGeom>
              <a:avLst/>
              <a:gdLst>
                <a:gd name="connsiteX0" fmla="*/ 282417 w 571820"/>
                <a:gd name="connsiteY0" fmla="*/ 0 h 1316717"/>
                <a:gd name="connsiteX1" fmla="*/ 285910 w 571820"/>
                <a:gd name="connsiteY1" fmla="*/ 3175 h 1316717"/>
                <a:gd name="connsiteX2" fmla="*/ 287393 w 571820"/>
                <a:gd name="connsiteY2" fmla="*/ 1827 h 1316717"/>
                <a:gd name="connsiteX3" fmla="*/ 289403 w 571820"/>
                <a:gd name="connsiteY3" fmla="*/ 0 h 1316717"/>
                <a:gd name="connsiteX4" fmla="*/ 289403 w 571820"/>
                <a:gd name="connsiteY4" fmla="*/ 6349 h 1316717"/>
                <a:gd name="connsiteX5" fmla="*/ 309203 w 571820"/>
                <a:gd name="connsiteY5" fmla="*/ 24345 h 1316717"/>
                <a:gd name="connsiteX6" fmla="*/ 571820 w 571820"/>
                <a:gd name="connsiteY6" fmla="*/ 658359 h 1316717"/>
                <a:gd name="connsiteX7" fmla="*/ 309203 w 571820"/>
                <a:gd name="connsiteY7" fmla="*/ 1292372 h 1316717"/>
                <a:gd name="connsiteX8" fmla="*/ 289403 w 571820"/>
                <a:gd name="connsiteY8" fmla="*/ 1310368 h 1316717"/>
                <a:gd name="connsiteX9" fmla="*/ 289403 w 571820"/>
                <a:gd name="connsiteY9" fmla="*/ 1316717 h 1316717"/>
                <a:gd name="connsiteX10" fmla="*/ 287393 w 571820"/>
                <a:gd name="connsiteY10" fmla="*/ 1314890 h 1316717"/>
                <a:gd name="connsiteX11" fmla="*/ 285910 w 571820"/>
                <a:gd name="connsiteY11" fmla="*/ 1313542 h 1316717"/>
                <a:gd name="connsiteX12" fmla="*/ 282417 w 571820"/>
                <a:gd name="connsiteY12" fmla="*/ 1316717 h 1316717"/>
                <a:gd name="connsiteX13" fmla="*/ 282417 w 571820"/>
                <a:gd name="connsiteY13" fmla="*/ 1310367 h 1316717"/>
                <a:gd name="connsiteX14" fmla="*/ 262617 w 571820"/>
                <a:gd name="connsiteY14" fmla="*/ 1292372 h 1316717"/>
                <a:gd name="connsiteX15" fmla="*/ 0 w 571820"/>
                <a:gd name="connsiteY15" fmla="*/ 658358 h 1316717"/>
                <a:gd name="connsiteX16" fmla="*/ 262617 w 571820"/>
                <a:gd name="connsiteY16" fmla="*/ 24345 h 1316717"/>
                <a:gd name="connsiteX17" fmla="*/ 282417 w 571820"/>
                <a:gd name="connsiteY17" fmla="*/ 6349 h 1316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571820" h="1316717">
                  <a:moveTo>
                    <a:pt x="282417" y="0"/>
                  </a:moveTo>
                  <a:lnTo>
                    <a:pt x="285910" y="3175"/>
                  </a:lnTo>
                  <a:lnTo>
                    <a:pt x="287393" y="1827"/>
                  </a:lnTo>
                  <a:lnTo>
                    <a:pt x="289403" y="0"/>
                  </a:lnTo>
                  <a:lnTo>
                    <a:pt x="289403" y="6349"/>
                  </a:lnTo>
                  <a:lnTo>
                    <a:pt x="309203" y="24345"/>
                  </a:lnTo>
                  <a:cubicBezTo>
                    <a:pt x="471461" y="186603"/>
                    <a:pt x="571820" y="410761"/>
                    <a:pt x="571820" y="658359"/>
                  </a:cubicBezTo>
                  <a:cubicBezTo>
                    <a:pt x="571820" y="905956"/>
                    <a:pt x="471461" y="1130114"/>
                    <a:pt x="309203" y="1292372"/>
                  </a:cubicBezTo>
                  <a:lnTo>
                    <a:pt x="289403" y="1310368"/>
                  </a:lnTo>
                  <a:lnTo>
                    <a:pt x="289403" y="1316717"/>
                  </a:lnTo>
                  <a:lnTo>
                    <a:pt x="287393" y="1314890"/>
                  </a:lnTo>
                  <a:lnTo>
                    <a:pt x="285910" y="1313542"/>
                  </a:lnTo>
                  <a:lnTo>
                    <a:pt x="282417" y="1316717"/>
                  </a:lnTo>
                  <a:lnTo>
                    <a:pt x="282417" y="1310367"/>
                  </a:lnTo>
                  <a:lnTo>
                    <a:pt x="262617" y="1292372"/>
                  </a:lnTo>
                  <a:cubicBezTo>
                    <a:pt x="100359" y="1130113"/>
                    <a:pt x="0" y="905956"/>
                    <a:pt x="0" y="658358"/>
                  </a:cubicBezTo>
                  <a:cubicBezTo>
                    <a:pt x="0" y="410761"/>
                    <a:pt x="100359" y="186603"/>
                    <a:pt x="262617" y="24345"/>
                  </a:cubicBezTo>
                  <a:lnTo>
                    <a:pt x="282417" y="6349"/>
                  </a:lnTo>
                  <a:close/>
                </a:path>
              </a:pathLst>
            </a:custGeom>
            <a:solidFill>
              <a:schemeClr val="accent4">
                <a:alpha val="4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0B037EB3-1772-4BA8-A95A-E5DBDFEA32B0}"/>
                </a:ext>
              </a:extLst>
            </p:cNvPr>
            <p:cNvGrpSpPr/>
            <p:nvPr/>
          </p:nvGrpSpPr>
          <p:grpSpPr>
            <a:xfrm rot="2700000" flipH="1">
              <a:off x="10112436" y="4359902"/>
              <a:ext cx="571820" cy="1620000"/>
              <a:chOff x="8482785" y="4330454"/>
              <a:chExt cx="571820" cy="1620000"/>
            </a:xfrm>
          </p:grpSpPr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A1F47AC1-63D0-47F3-9728-1A0A0543494B}"/>
                  </a:ext>
                </a:extLst>
              </p:cNvPr>
              <p:cNvSpPr/>
              <p:nvPr/>
            </p:nvSpPr>
            <p:spPr>
              <a:xfrm>
                <a:off x="8482785" y="4333632"/>
                <a:ext cx="571820" cy="1311956"/>
              </a:xfrm>
              <a:custGeom>
                <a:avLst/>
                <a:gdLst>
                  <a:gd name="connsiteX0" fmla="*/ 282417 w 571820"/>
                  <a:gd name="connsiteY0" fmla="*/ 0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17" fmla="*/ 282417 w 571820"/>
                  <a:gd name="connsiteY17" fmla="*/ 6349 h 1316717"/>
                  <a:gd name="connsiteX0" fmla="*/ 282417 w 571820"/>
                  <a:gd name="connsiteY0" fmla="*/ 6349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17" fmla="*/ 282417 w 571820"/>
                  <a:gd name="connsiteY17" fmla="*/ 6349 h 1316717"/>
                  <a:gd name="connsiteX0" fmla="*/ 262617 w 571820"/>
                  <a:gd name="connsiteY0" fmla="*/ 24345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0" fmla="*/ 262617 w 571820"/>
                  <a:gd name="connsiteY0" fmla="*/ 24345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309203 w 571820"/>
                  <a:gd name="connsiteY4" fmla="*/ 24345 h 1316717"/>
                  <a:gd name="connsiteX5" fmla="*/ 571820 w 571820"/>
                  <a:gd name="connsiteY5" fmla="*/ 658359 h 1316717"/>
                  <a:gd name="connsiteX6" fmla="*/ 309203 w 571820"/>
                  <a:gd name="connsiteY6" fmla="*/ 1292372 h 1316717"/>
                  <a:gd name="connsiteX7" fmla="*/ 289403 w 571820"/>
                  <a:gd name="connsiteY7" fmla="*/ 1310368 h 1316717"/>
                  <a:gd name="connsiteX8" fmla="*/ 289403 w 571820"/>
                  <a:gd name="connsiteY8" fmla="*/ 1316717 h 1316717"/>
                  <a:gd name="connsiteX9" fmla="*/ 287393 w 571820"/>
                  <a:gd name="connsiteY9" fmla="*/ 1314890 h 1316717"/>
                  <a:gd name="connsiteX10" fmla="*/ 285910 w 571820"/>
                  <a:gd name="connsiteY10" fmla="*/ 1313542 h 1316717"/>
                  <a:gd name="connsiteX11" fmla="*/ 282417 w 571820"/>
                  <a:gd name="connsiteY11" fmla="*/ 1316717 h 1316717"/>
                  <a:gd name="connsiteX12" fmla="*/ 282417 w 571820"/>
                  <a:gd name="connsiteY12" fmla="*/ 1310367 h 1316717"/>
                  <a:gd name="connsiteX13" fmla="*/ 262617 w 571820"/>
                  <a:gd name="connsiteY13" fmla="*/ 1292372 h 1316717"/>
                  <a:gd name="connsiteX14" fmla="*/ 0 w 571820"/>
                  <a:gd name="connsiteY14" fmla="*/ 658358 h 1316717"/>
                  <a:gd name="connsiteX15" fmla="*/ 262617 w 571820"/>
                  <a:gd name="connsiteY15" fmla="*/ 24345 h 1316717"/>
                  <a:gd name="connsiteX0" fmla="*/ 262617 w 571820"/>
                  <a:gd name="connsiteY0" fmla="*/ 22518 h 1314890"/>
                  <a:gd name="connsiteX1" fmla="*/ 285910 w 571820"/>
                  <a:gd name="connsiteY1" fmla="*/ 1348 h 1314890"/>
                  <a:gd name="connsiteX2" fmla="*/ 287393 w 571820"/>
                  <a:gd name="connsiteY2" fmla="*/ 0 h 1314890"/>
                  <a:gd name="connsiteX3" fmla="*/ 309203 w 571820"/>
                  <a:gd name="connsiteY3" fmla="*/ 22518 h 1314890"/>
                  <a:gd name="connsiteX4" fmla="*/ 571820 w 571820"/>
                  <a:gd name="connsiteY4" fmla="*/ 656532 h 1314890"/>
                  <a:gd name="connsiteX5" fmla="*/ 309203 w 571820"/>
                  <a:gd name="connsiteY5" fmla="*/ 1290545 h 1314890"/>
                  <a:gd name="connsiteX6" fmla="*/ 289403 w 571820"/>
                  <a:gd name="connsiteY6" fmla="*/ 1308541 h 1314890"/>
                  <a:gd name="connsiteX7" fmla="*/ 289403 w 571820"/>
                  <a:gd name="connsiteY7" fmla="*/ 1314890 h 1314890"/>
                  <a:gd name="connsiteX8" fmla="*/ 287393 w 571820"/>
                  <a:gd name="connsiteY8" fmla="*/ 1313063 h 1314890"/>
                  <a:gd name="connsiteX9" fmla="*/ 285910 w 571820"/>
                  <a:gd name="connsiteY9" fmla="*/ 1311715 h 1314890"/>
                  <a:gd name="connsiteX10" fmla="*/ 282417 w 571820"/>
                  <a:gd name="connsiteY10" fmla="*/ 1314890 h 1314890"/>
                  <a:gd name="connsiteX11" fmla="*/ 282417 w 571820"/>
                  <a:gd name="connsiteY11" fmla="*/ 1308540 h 1314890"/>
                  <a:gd name="connsiteX12" fmla="*/ 262617 w 571820"/>
                  <a:gd name="connsiteY12" fmla="*/ 1290545 h 1314890"/>
                  <a:gd name="connsiteX13" fmla="*/ 0 w 571820"/>
                  <a:gd name="connsiteY13" fmla="*/ 656531 h 1314890"/>
                  <a:gd name="connsiteX14" fmla="*/ 262617 w 571820"/>
                  <a:gd name="connsiteY14" fmla="*/ 22518 h 1314890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82417 w 571820"/>
                  <a:gd name="connsiteY9" fmla="*/ 1313542 h 1313542"/>
                  <a:gd name="connsiteX10" fmla="*/ 282417 w 571820"/>
                  <a:gd name="connsiteY10" fmla="*/ 1307192 h 1313542"/>
                  <a:gd name="connsiteX11" fmla="*/ 262617 w 571820"/>
                  <a:gd name="connsiteY11" fmla="*/ 1289197 h 1313542"/>
                  <a:gd name="connsiteX12" fmla="*/ 0 w 571820"/>
                  <a:gd name="connsiteY12" fmla="*/ 655183 h 1313542"/>
                  <a:gd name="connsiteX13" fmla="*/ 262617 w 571820"/>
                  <a:gd name="connsiteY13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82417 w 571820"/>
                  <a:gd name="connsiteY9" fmla="*/ 1313542 h 1313542"/>
                  <a:gd name="connsiteX10" fmla="*/ 262617 w 571820"/>
                  <a:gd name="connsiteY10" fmla="*/ 1289197 h 1313542"/>
                  <a:gd name="connsiteX11" fmla="*/ 0 w 571820"/>
                  <a:gd name="connsiteY11" fmla="*/ 655183 h 1313542"/>
                  <a:gd name="connsiteX12" fmla="*/ 262617 w 571820"/>
                  <a:gd name="connsiteY12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62617 w 571820"/>
                  <a:gd name="connsiteY9" fmla="*/ 1289197 h 1313542"/>
                  <a:gd name="connsiteX10" fmla="*/ 0 w 571820"/>
                  <a:gd name="connsiteY10" fmla="*/ 655183 h 1313542"/>
                  <a:gd name="connsiteX11" fmla="*/ 262617 w 571820"/>
                  <a:gd name="connsiteY11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62617 w 571820"/>
                  <a:gd name="connsiteY8" fmla="*/ 1289197 h 1313542"/>
                  <a:gd name="connsiteX9" fmla="*/ 0 w 571820"/>
                  <a:gd name="connsiteY9" fmla="*/ 655183 h 1313542"/>
                  <a:gd name="connsiteX10" fmla="*/ 262617 w 571820"/>
                  <a:gd name="connsiteY10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62617 w 571820"/>
                  <a:gd name="connsiteY7" fmla="*/ 1289197 h 1313542"/>
                  <a:gd name="connsiteX8" fmla="*/ 0 w 571820"/>
                  <a:gd name="connsiteY8" fmla="*/ 655183 h 1313542"/>
                  <a:gd name="connsiteX9" fmla="*/ 262617 w 571820"/>
                  <a:gd name="connsiteY9" fmla="*/ 21170 h 1313542"/>
                  <a:gd name="connsiteX0" fmla="*/ 262617 w 571820"/>
                  <a:gd name="connsiteY0" fmla="*/ 21170 h 1364739"/>
                  <a:gd name="connsiteX1" fmla="*/ 285910 w 571820"/>
                  <a:gd name="connsiteY1" fmla="*/ 0 h 1364739"/>
                  <a:gd name="connsiteX2" fmla="*/ 309203 w 571820"/>
                  <a:gd name="connsiteY2" fmla="*/ 21170 h 1364739"/>
                  <a:gd name="connsiteX3" fmla="*/ 571820 w 571820"/>
                  <a:gd name="connsiteY3" fmla="*/ 655184 h 1364739"/>
                  <a:gd name="connsiteX4" fmla="*/ 309203 w 571820"/>
                  <a:gd name="connsiteY4" fmla="*/ 1289197 h 1364739"/>
                  <a:gd name="connsiteX5" fmla="*/ 289403 w 571820"/>
                  <a:gd name="connsiteY5" fmla="*/ 1307193 h 1364739"/>
                  <a:gd name="connsiteX6" fmla="*/ 177485 w 571820"/>
                  <a:gd name="connsiteY6" fmla="*/ 1364739 h 1364739"/>
                  <a:gd name="connsiteX7" fmla="*/ 262617 w 571820"/>
                  <a:gd name="connsiteY7" fmla="*/ 1289197 h 1364739"/>
                  <a:gd name="connsiteX8" fmla="*/ 0 w 571820"/>
                  <a:gd name="connsiteY8" fmla="*/ 655183 h 1364739"/>
                  <a:gd name="connsiteX9" fmla="*/ 262617 w 571820"/>
                  <a:gd name="connsiteY9" fmla="*/ 21170 h 1364739"/>
                  <a:gd name="connsiteX0" fmla="*/ 262617 w 571820"/>
                  <a:gd name="connsiteY0" fmla="*/ 21170 h 1364739"/>
                  <a:gd name="connsiteX1" fmla="*/ 285910 w 571820"/>
                  <a:gd name="connsiteY1" fmla="*/ 0 h 1364739"/>
                  <a:gd name="connsiteX2" fmla="*/ 309203 w 571820"/>
                  <a:gd name="connsiteY2" fmla="*/ 21170 h 1364739"/>
                  <a:gd name="connsiteX3" fmla="*/ 571820 w 571820"/>
                  <a:gd name="connsiteY3" fmla="*/ 655184 h 1364739"/>
                  <a:gd name="connsiteX4" fmla="*/ 309203 w 571820"/>
                  <a:gd name="connsiteY4" fmla="*/ 1289197 h 1364739"/>
                  <a:gd name="connsiteX5" fmla="*/ 285832 w 571820"/>
                  <a:gd name="connsiteY5" fmla="*/ 1311956 h 1364739"/>
                  <a:gd name="connsiteX6" fmla="*/ 177485 w 571820"/>
                  <a:gd name="connsiteY6" fmla="*/ 1364739 h 1364739"/>
                  <a:gd name="connsiteX7" fmla="*/ 262617 w 571820"/>
                  <a:gd name="connsiteY7" fmla="*/ 1289197 h 1364739"/>
                  <a:gd name="connsiteX8" fmla="*/ 0 w 571820"/>
                  <a:gd name="connsiteY8" fmla="*/ 655183 h 1364739"/>
                  <a:gd name="connsiteX9" fmla="*/ 262617 w 571820"/>
                  <a:gd name="connsiteY9" fmla="*/ 21170 h 1364739"/>
                  <a:gd name="connsiteX0" fmla="*/ 262617 w 571820"/>
                  <a:gd name="connsiteY0" fmla="*/ 21170 h 1311956"/>
                  <a:gd name="connsiteX1" fmla="*/ 285910 w 571820"/>
                  <a:gd name="connsiteY1" fmla="*/ 0 h 1311956"/>
                  <a:gd name="connsiteX2" fmla="*/ 309203 w 571820"/>
                  <a:gd name="connsiteY2" fmla="*/ 21170 h 1311956"/>
                  <a:gd name="connsiteX3" fmla="*/ 571820 w 571820"/>
                  <a:gd name="connsiteY3" fmla="*/ 655184 h 1311956"/>
                  <a:gd name="connsiteX4" fmla="*/ 309203 w 571820"/>
                  <a:gd name="connsiteY4" fmla="*/ 1289197 h 1311956"/>
                  <a:gd name="connsiteX5" fmla="*/ 285832 w 571820"/>
                  <a:gd name="connsiteY5" fmla="*/ 1311956 h 1311956"/>
                  <a:gd name="connsiteX6" fmla="*/ 262617 w 571820"/>
                  <a:gd name="connsiteY6" fmla="*/ 1289197 h 1311956"/>
                  <a:gd name="connsiteX7" fmla="*/ 0 w 571820"/>
                  <a:gd name="connsiteY7" fmla="*/ 655183 h 1311956"/>
                  <a:gd name="connsiteX8" fmla="*/ 262617 w 571820"/>
                  <a:gd name="connsiteY8" fmla="*/ 21170 h 1311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71820" h="1311956">
                    <a:moveTo>
                      <a:pt x="262617" y="21170"/>
                    </a:moveTo>
                    <a:lnTo>
                      <a:pt x="285910" y="0"/>
                    </a:lnTo>
                    <a:lnTo>
                      <a:pt x="309203" y="21170"/>
                    </a:lnTo>
                    <a:cubicBezTo>
                      <a:pt x="471461" y="183428"/>
                      <a:pt x="571820" y="407586"/>
                      <a:pt x="571820" y="655184"/>
                    </a:cubicBezTo>
                    <a:cubicBezTo>
                      <a:pt x="571820" y="902781"/>
                      <a:pt x="471461" y="1126939"/>
                      <a:pt x="309203" y="1289197"/>
                    </a:cubicBezTo>
                    <a:lnTo>
                      <a:pt x="285832" y="1311956"/>
                    </a:lnTo>
                    <a:lnTo>
                      <a:pt x="262617" y="1289197"/>
                    </a:lnTo>
                    <a:cubicBezTo>
                      <a:pt x="100359" y="1126938"/>
                      <a:pt x="0" y="902781"/>
                      <a:pt x="0" y="655183"/>
                    </a:cubicBezTo>
                    <a:cubicBezTo>
                      <a:pt x="0" y="407586"/>
                      <a:pt x="100359" y="183428"/>
                      <a:pt x="262617" y="21170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803A57D6-0C36-4560-A08A-16768551EF6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768695" y="4330454"/>
                <a:ext cx="0" cy="1620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737478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B794F-0C7D-47A6-A355-9B54F3A08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18BEFC-5F95-43C3-A662-CF24426CB3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79500" y="1790700"/>
            <a:ext cx="10026650" cy="39782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020A41-C226-41AB-8766-C9BF3E9BF9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7795E9-017B-4505-810D-A5F553A56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26A1BD-3429-4C11-B230-8AD083EC3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444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A11CA2-18BF-408B-A40C-B43A0A7B80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899079" y="1079500"/>
            <a:ext cx="1292662" cy="4689476"/>
          </a:xfrm>
        </p:spPr>
        <p:txBody>
          <a:bodyPr vert="eaVer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E424B6-12FC-41A1-AF7C-7E3931D972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79499" y="1079500"/>
            <a:ext cx="8495943" cy="468947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5CF957-F921-48CF-97FE-91190C1AE9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53F49D-6E0C-47F7-BAAD-A427913DC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38A122-F390-46CF-BECF-3AE05CA58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273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A217A-A229-4751-8D09-0CAD914F6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9DEA33-60C3-4B28-B3EF-E93D6D46A3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7D3B28-C66B-4279-AB67-2BC1D01239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28FF39-A0DA-4F77-9297-B83C86B57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D7D65A-9D4E-42F6-A8BF-1EEAFB180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960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017BB-B242-4CC6-887C-83E08CE2D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2252663"/>
            <a:ext cx="4457700" cy="2349500"/>
          </a:xfrm>
        </p:spPr>
        <p:txBody>
          <a:bodyPr anchor="ctr" anchorCtr="0">
            <a:normAutofit/>
          </a:bodyPr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695823-EA83-493F-8FEC-C72B5B9CF2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54800" y="2252664"/>
            <a:ext cx="4451348" cy="2349500"/>
          </a:xfrm>
        </p:spPr>
        <p:txBody>
          <a:bodyPr anchor="ctr" anchorCtr="0"/>
          <a:lstStyle>
            <a:lvl1pPr marL="0" indent="0">
              <a:buNone/>
              <a:defRPr sz="2400" i="1">
                <a:solidFill>
                  <a:schemeClr val="tx1">
                    <a:alpha val="7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E08E54-36BB-4AB4-BE1F-5FA8207BEAF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453A6A-C55A-40A1-A3BB-DB417047F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D6E656-7AC0-4BD3-AFE5-4B5122E2F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E9ABE19D-0B51-4388-93D1-0CD6B767115D}"/>
              </a:ext>
            </a:extLst>
          </p:cNvPr>
          <p:cNvGrpSpPr/>
          <p:nvPr/>
        </p:nvGrpSpPr>
        <p:grpSpPr>
          <a:xfrm>
            <a:off x="999771" y="932104"/>
            <a:ext cx="913428" cy="1032464"/>
            <a:chOff x="999771" y="932104"/>
            <a:chExt cx="913428" cy="1032464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46226ED6-7133-4222-9552-0EA4B1B3C9FB}"/>
                </a:ext>
              </a:extLst>
            </p:cNvPr>
            <p:cNvGrpSpPr/>
            <p:nvPr/>
          </p:nvGrpSpPr>
          <p:grpSpPr>
            <a:xfrm rot="8100000" flipV="1">
              <a:off x="1047457" y="1290386"/>
              <a:ext cx="865742" cy="628383"/>
              <a:chOff x="558167" y="958515"/>
              <a:chExt cx="865742" cy="628383"/>
            </a:xfrm>
            <a:solidFill>
              <a:schemeClr val="accent3"/>
            </a:solidFill>
          </p:grpSpPr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BE810E40-D42F-4034-93BA-54446465D20B}"/>
                  </a:ext>
                </a:extLst>
              </p:cNvPr>
              <p:cNvSpPr/>
              <p:nvPr/>
            </p:nvSpPr>
            <p:spPr>
              <a:xfrm rot="8100000" flipH="1">
                <a:off x="558167" y="1122160"/>
                <a:ext cx="464738" cy="464738"/>
              </a:xfrm>
              <a:custGeom>
                <a:avLst/>
                <a:gdLst>
                  <a:gd name="connsiteX0" fmla="*/ 446142 w 464738"/>
                  <a:gd name="connsiteY0" fmla="*/ 464738 h 464738"/>
                  <a:gd name="connsiteX1" fmla="*/ 130673 w 464738"/>
                  <a:gd name="connsiteY1" fmla="*/ 334066 h 464738"/>
                  <a:gd name="connsiteX2" fmla="*/ 0 w 464738"/>
                  <a:gd name="connsiteY2" fmla="*/ 18596 h 464738"/>
                  <a:gd name="connsiteX3" fmla="*/ 836 w 464738"/>
                  <a:gd name="connsiteY3" fmla="*/ 1089 h 464738"/>
                  <a:gd name="connsiteX4" fmla="*/ 606 w 464738"/>
                  <a:gd name="connsiteY4" fmla="*/ 859 h 464738"/>
                  <a:gd name="connsiteX5" fmla="*/ 848 w 464738"/>
                  <a:gd name="connsiteY5" fmla="*/ 848 h 464738"/>
                  <a:gd name="connsiteX6" fmla="*/ 859 w 464738"/>
                  <a:gd name="connsiteY6" fmla="*/ 606 h 464738"/>
                  <a:gd name="connsiteX7" fmla="*/ 1089 w 464738"/>
                  <a:gd name="connsiteY7" fmla="*/ 836 h 464738"/>
                  <a:gd name="connsiteX8" fmla="*/ 18596 w 464738"/>
                  <a:gd name="connsiteY8" fmla="*/ 0 h 464738"/>
                  <a:gd name="connsiteX9" fmla="*/ 334066 w 464738"/>
                  <a:gd name="connsiteY9" fmla="*/ 130672 h 464738"/>
                  <a:gd name="connsiteX10" fmla="*/ 464738 w 464738"/>
                  <a:gd name="connsiteY10" fmla="*/ 446142 h 464738"/>
                  <a:gd name="connsiteX11" fmla="*/ 463902 w 464738"/>
                  <a:gd name="connsiteY11" fmla="*/ 463650 h 464738"/>
                  <a:gd name="connsiteX12" fmla="*/ 464132 w 464738"/>
                  <a:gd name="connsiteY12" fmla="*/ 463880 h 464738"/>
                  <a:gd name="connsiteX13" fmla="*/ 463891 w 464738"/>
                  <a:gd name="connsiteY13" fmla="*/ 463892 h 464738"/>
                  <a:gd name="connsiteX14" fmla="*/ 463879 w 464738"/>
                  <a:gd name="connsiteY14" fmla="*/ 464132 h 464738"/>
                  <a:gd name="connsiteX15" fmla="*/ 463650 w 464738"/>
                  <a:gd name="connsiteY15" fmla="*/ 463903 h 464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8" h="464738">
                    <a:moveTo>
                      <a:pt x="446142" y="464738"/>
                    </a:moveTo>
                    <a:cubicBezTo>
                      <a:pt x="331965" y="464738"/>
                      <a:pt x="217787" y="421181"/>
                      <a:pt x="130673" y="334066"/>
                    </a:cubicBezTo>
                    <a:cubicBezTo>
                      <a:pt x="43558" y="246952"/>
                      <a:pt x="1" y="132774"/>
                      <a:pt x="0" y="18596"/>
                    </a:cubicBezTo>
                    <a:lnTo>
                      <a:pt x="836" y="1089"/>
                    </a:lnTo>
                    <a:lnTo>
                      <a:pt x="606" y="859"/>
                    </a:lnTo>
                    <a:lnTo>
                      <a:pt x="848" y="848"/>
                    </a:lnTo>
                    <a:lnTo>
                      <a:pt x="859" y="606"/>
                    </a:lnTo>
                    <a:lnTo>
                      <a:pt x="1089" y="836"/>
                    </a:lnTo>
                    <a:lnTo>
                      <a:pt x="18596" y="0"/>
                    </a:lnTo>
                    <a:cubicBezTo>
                      <a:pt x="132774" y="0"/>
                      <a:pt x="246951" y="43557"/>
                      <a:pt x="334066" y="130672"/>
                    </a:cubicBezTo>
                    <a:cubicBezTo>
                      <a:pt x="421181" y="217787"/>
                      <a:pt x="464738" y="331964"/>
                      <a:pt x="464738" y="446142"/>
                    </a:cubicBezTo>
                    <a:lnTo>
                      <a:pt x="463902" y="463650"/>
                    </a:lnTo>
                    <a:lnTo>
                      <a:pt x="464132" y="463880"/>
                    </a:lnTo>
                    <a:lnTo>
                      <a:pt x="463891" y="463892"/>
                    </a:lnTo>
                    <a:lnTo>
                      <a:pt x="463879" y="464132"/>
                    </a:lnTo>
                    <a:lnTo>
                      <a:pt x="463650" y="463903"/>
                    </a:lnTo>
                    <a:close/>
                  </a:path>
                </a:pathLst>
              </a:custGeom>
              <a:solidFill>
                <a:schemeClr val="accent4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60F6BFC2-CA89-42B8-8A5A-E9F26BA87FBB}"/>
                  </a:ext>
                </a:extLst>
              </p:cNvPr>
              <p:cNvSpPr/>
              <p:nvPr/>
            </p:nvSpPr>
            <p:spPr>
              <a:xfrm rot="5400000" flipH="1">
                <a:off x="959170" y="958515"/>
                <a:ext cx="464739" cy="464739"/>
              </a:xfrm>
              <a:custGeom>
                <a:avLst/>
                <a:gdLst>
                  <a:gd name="connsiteX0" fmla="*/ 464132 w 464739"/>
                  <a:gd name="connsiteY0" fmla="*/ 463881 h 464739"/>
                  <a:gd name="connsiteX1" fmla="*/ 463891 w 464739"/>
                  <a:gd name="connsiteY1" fmla="*/ 463892 h 464739"/>
                  <a:gd name="connsiteX2" fmla="*/ 463880 w 464739"/>
                  <a:gd name="connsiteY2" fmla="*/ 464132 h 464739"/>
                  <a:gd name="connsiteX3" fmla="*/ 463651 w 464739"/>
                  <a:gd name="connsiteY3" fmla="*/ 463904 h 464739"/>
                  <a:gd name="connsiteX4" fmla="*/ 446142 w 464739"/>
                  <a:gd name="connsiteY4" fmla="*/ 464739 h 464739"/>
                  <a:gd name="connsiteX5" fmla="*/ 130673 w 464739"/>
                  <a:gd name="connsiteY5" fmla="*/ 334067 h 464739"/>
                  <a:gd name="connsiteX6" fmla="*/ 0 w 464739"/>
                  <a:gd name="connsiteY6" fmla="*/ 18597 h 464739"/>
                  <a:gd name="connsiteX7" fmla="*/ 836 w 464739"/>
                  <a:gd name="connsiteY7" fmla="*/ 1089 h 464739"/>
                  <a:gd name="connsiteX8" fmla="*/ 607 w 464739"/>
                  <a:gd name="connsiteY8" fmla="*/ 859 h 464739"/>
                  <a:gd name="connsiteX9" fmla="*/ 848 w 464739"/>
                  <a:gd name="connsiteY9" fmla="*/ 848 h 464739"/>
                  <a:gd name="connsiteX10" fmla="*/ 859 w 464739"/>
                  <a:gd name="connsiteY10" fmla="*/ 607 h 464739"/>
                  <a:gd name="connsiteX11" fmla="*/ 1089 w 464739"/>
                  <a:gd name="connsiteY11" fmla="*/ 836 h 464739"/>
                  <a:gd name="connsiteX12" fmla="*/ 18597 w 464739"/>
                  <a:gd name="connsiteY12" fmla="*/ 0 h 464739"/>
                  <a:gd name="connsiteX13" fmla="*/ 334067 w 464739"/>
                  <a:gd name="connsiteY13" fmla="*/ 130672 h 464739"/>
                  <a:gd name="connsiteX14" fmla="*/ 464739 w 464739"/>
                  <a:gd name="connsiteY14" fmla="*/ 446142 h 464739"/>
                  <a:gd name="connsiteX15" fmla="*/ 463903 w 464739"/>
                  <a:gd name="connsiteY15" fmla="*/ 463652 h 464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9" h="464739">
                    <a:moveTo>
                      <a:pt x="464132" y="463881"/>
                    </a:moveTo>
                    <a:lnTo>
                      <a:pt x="463891" y="463892"/>
                    </a:lnTo>
                    <a:lnTo>
                      <a:pt x="463880" y="464132"/>
                    </a:lnTo>
                    <a:lnTo>
                      <a:pt x="463651" y="463904"/>
                    </a:lnTo>
                    <a:lnTo>
                      <a:pt x="446142" y="464739"/>
                    </a:lnTo>
                    <a:cubicBezTo>
                      <a:pt x="331965" y="464739"/>
                      <a:pt x="217787" y="421182"/>
                      <a:pt x="130673" y="334067"/>
                    </a:cubicBezTo>
                    <a:cubicBezTo>
                      <a:pt x="43558" y="246953"/>
                      <a:pt x="1" y="132775"/>
                      <a:pt x="0" y="18597"/>
                    </a:cubicBezTo>
                    <a:lnTo>
                      <a:pt x="836" y="1089"/>
                    </a:lnTo>
                    <a:lnTo>
                      <a:pt x="607" y="859"/>
                    </a:lnTo>
                    <a:lnTo>
                      <a:pt x="848" y="848"/>
                    </a:lnTo>
                    <a:lnTo>
                      <a:pt x="859" y="607"/>
                    </a:lnTo>
                    <a:lnTo>
                      <a:pt x="1089" y="836"/>
                    </a:lnTo>
                    <a:lnTo>
                      <a:pt x="18597" y="0"/>
                    </a:lnTo>
                    <a:cubicBezTo>
                      <a:pt x="132775" y="0"/>
                      <a:pt x="246952" y="43557"/>
                      <a:pt x="334067" y="130672"/>
                    </a:cubicBezTo>
                    <a:cubicBezTo>
                      <a:pt x="421182" y="217787"/>
                      <a:pt x="464739" y="331964"/>
                      <a:pt x="464739" y="446142"/>
                    </a:cubicBezTo>
                    <a:lnTo>
                      <a:pt x="463903" y="463652"/>
                    </a:lnTo>
                    <a:close/>
                  </a:path>
                </a:pathLst>
              </a:custGeom>
              <a:solidFill>
                <a:schemeClr val="accent4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1CA36485-DC1D-48C9-91B2-425DBC66D471}"/>
                </a:ext>
              </a:extLst>
            </p:cNvPr>
            <p:cNvGrpSpPr/>
            <p:nvPr/>
          </p:nvGrpSpPr>
          <p:grpSpPr>
            <a:xfrm rot="10800000" flipH="1" flipV="1">
              <a:off x="999771" y="932104"/>
              <a:ext cx="864005" cy="1032464"/>
              <a:chOff x="2207971" y="2384401"/>
              <a:chExt cx="864005" cy="1032464"/>
            </a:xfrm>
          </p:grpSpPr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0ACF276E-196C-4923-B7D1-48A8E6A1669C}"/>
                  </a:ext>
                </a:extLst>
              </p:cNvPr>
              <p:cNvSpPr/>
              <p:nvPr/>
            </p:nvSpPr>
            <p:spPr>
              <a:xfrm rot="13500000">
                <a:off x="2207971" y="2856305"/>
                <a:ext cx="464739" cy="464739"/>
              </a:xfrm>
              <a:custGeom>
                <a:avLst/>
                <a:gdLst>
                  <a:gd name="connsiteX0" fmla="*/ 464132 w 464739"/>
                  <a:gd name="connsiteY0" fmla="*/ 463881 h 464739"/>
                  <a:gd name="connsiteX1" fmla="*/ 463891 w 464739"/>
                  <a:gd name="connsiteY1" fmla="*/ 463892 h 464739"/>
                  <a:gd name="connsiteX2" fmla="*/ 463880 w 464739"/>
                  <a:gd name="connsiteY2" fmla="*/ 464132 h 464739"/>
                  <a:gd name="connsiteX3" fmla="*/ 463651 w 464739"/>
                  <a:gd name="connsiteY3" fmla="*/ 463904 h 464739"/>
                  <a:gd name="connsiteX4" fmla="*/ 446142 w 464739"/>
                  <a:gd name="connsiteY4" fmla="*/ 464739 h 464739"/>
                  <a:gd name="connsiteX5" fmla="*/ 130673 w 464739"/>
                  <a:gd name="connsiteY5" fmla="*/ 334067 h 464739"/>
                  <a:gd name="connsiteX6" fmla="*/ 0 w 464739"/>
                  <a:gd name="connsiteY6" fmla="*/ 18597 h 464739"/>
                  <a:gd name="connsiteX7" fmla="*/ 836 w 464739"/>
                  <a:gd name="connsiteY7" fmla="*/ 1089 h 464739"/>
                  <a:gd name="connsiteX8" fmla="*/ 607 w 464739"/>
                  <a:gd name="connsiteY8" fmla="*/ 859 h 464739"/>
                  <a:gd name="connsiteX9" fmla="*/ 848 w 464739"/>
                  <a:gd name="connsiteY9" fmla="*/ 848 h 464739"/>
                  <a:gd name="connsiteX10" fmla="*/ 859 w 464739"/>
                  <a:gd name="connsiteY10" fmla="*/ 607 h 464739"/>
                  <a:gd name="connsiteX11" fmla="*/ 1089 w 464739"/>
                  <a:gd name="connsiteY11" fmla="*/ 836 h 464739"/>
                  <a:gd name="connsiteX12" fmla="*/ 18597 w 464739"/>
                  <a:gd name="connsiteY12" fmla="*/ 0 h 464739"/>
                  <a:gd name="connsiteX13" fmla="*/ 334067 w 464739"/>
                  <a:gd name="connsiteY13" fmla="*/ 130672 h 464739"/>
                  <a:gd name="connsiteX14" fmla="*/ 464739 w 464739"/>
                  <a:gd name="connsiteY14" fmla="*/ 446142 h 464739"/>
                  <a:gd name="connsiteX15" fmla="*/ 463903 w 464739"/>
                  <a:gd name="connsiteY15" fmla="*/ 463652 h 464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9" h="464739">
                    <a:moveTo>
                      <a:pt x="464132" y="463881"/>
                    </a:moveTo>
                    <a:lnTo>
                      <a:pt x="463891" y="463892"/>
                    </a:lnTo>
                    <a:lnTo>
                      <a:pt x="463880" y="464132"/>
                    </a:lnTo>
                    <a:lnTo>
                      <a:pt x="463651" y="463904"/>
                    </a:lnTo>
                    <a:lnTo>
                      <a:pt x="446142" y="464739"/>
                    </a:lnTo>
                    <a:cubicBezTo>
                      <a:pt x="331965" y="464739"/>
                      <a:pt x="217787" y="421182"/>
                      <a:pt x="130673" y="334067"/>
                    </a:cubicBezTo>
                    <a:cubicBezTo>
                      <a:pt x="43558" y="246953"/>
                      <a:pt x="1" y="132775"/>
                      <a:pt x="0" y="18597"/>
                    </a:cubicBezTo>
                    <a:lnTo>
                      <a:pt x="836" y="1089"/>
                    </a:lnTo>
                    <a:lnTo>
                      <a:pt x="607" y="859"/>
                    </a:lnTo>
                    <a:lnTo>
                      <a:pt x="848" y="848"/>
                    </a:lnTo>
                    <a:lnTo>
                      <a:pt x="859" y="607"/>
                    </a:lnTo>
                    <a:lnTo>
                      <a:pt x="1089" y="836"/>
                    </a:lnTo>
                    <a:lnTo>
                      <a:pt x="18597" y="0"/>
                    </a:lnTo>
                    <a:cubicBezTo>
                      <a:pt x="132775" y="0"/>
                      <a:pt x="246952" y="43557"/>
                      <a:pt x="334067" y="130672"/>
                    </a:cubicBezTo>
                    <a:cubicBezTo>
                      <a:pt x="421182" y="217787"/>
                      <a:pt x="464739" y="331964"/>
                      <a:pt x="464739" y="446142"/>
                    </a:cubicBezTo>
                    <a:lnTo>
                      <a:pt x="463903" y="463652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FFE3686C-DFF6-4995-81B8-FA38F5BB0401}"/>
                  </a:ext>
                </a:extLst>
              </p:cNvPr>
              <p:cNvSpPr/>
              <p:nvPr/>
            </p:nvSpPr>
            <p:spPr>
              <a:xfrm rot="10800000">
                <a:off x="2607238" y="2688467"/>
                <a:ext cx="464738" cy="464738"/>
              </a:xfrm>
              <a:custGeom>
                <a:avLst/>
                <a:gdLst>
                  <a:gd name="connsiteX0" fmla="*/ 446142 w 464738"/>
                  <a:gd name="connsiteY0" fmla="*/ 464738 h 464738"/>
                  <a:gd name="connsiteX1" fmla="*/ 130673 w 464738"/>
                  <a:gd name="connsiteY1" fmla="*/ 334066 h 464738"/>
                  <a:gd name="connsiteX2" fmla="*/ 0 w 464738"/>
                  <a:gd name="connsiteY2" fmla="*/ 18596 h 464738"/>
                  <a:gd name="connsiteX3" fmla="*/ 836 w 464738"/>
                  <a:gd name="connsiteY3" fmla="*/ 1089 h 464738"/>
                  <a:gd name="connsiteX4" fmla="*/ 606 w 464738"/>
                  <a:gd name="connsiteY4" fmla="*/ 859 h 464738"/>
                  <a:gd name="connsiteX5" fmla="*/ 848 w 464738"/>
                  <a:gd name="connsiteY5" fmla="*/ 848 h 464738"/>
                  <a:gd name="connsiteX6" fmla="*/ 859 w 464738"/>
                  <a:gd name="connsiteY6" fmla="*/ 606 h 464738"/>
                  <a:gd name="connsiteX7" fmla="*/ 1089 w 464738"/>
                  <a:gd name="connsiteY7" fmla="*/ 836 h 464738"/>
                  <a:gd name="connsiteX8" fmla="*/ 18596 w 464738"/>
                  <a:gd name="connsiteY8" fmla="*/ 0 h 464738"/>
                  <a:gd name="connsiteX9" fmla="*/ 334066 w 464738"/>
                  <a:gd name="connsiteY9" fmla="*/ 130672 h 464738"/>
                  <a:gd name="connsiteX10" fmla="*/ 464738 w 464738"/>
                  <a:gd name="connsiteY10" fmla="*/ 446142 h 464738"/>
                  <a:gd name="connsiteX11" fmla="*/ 463902 w 464738"/>
                  <a:gd name="connsiteY11" fmla="*/ 463650 h 464738"/>
                  <a:gd name="connsiteX12" fmla="*/ 464132 w 464738"/>
                  <a:gd name="connsiteY12" fmla="*/ 463880 h 464738"/>
                  <a:gd name="connsiteX13" fmla="*/ 463891 w 464738"/>
                  <a:gd name="connsiteY13" fmla="*/ 463892 h 464738"/>
                  <a:gd name="connsiteX14" fmla="*/ 463879 w 464738"/>
                  <a:gd name="connsiteY14" fmla="*/ 464132 h 464738"/>
                  <a:gd name="connsiteX15" fmla="*/ 463650 w 464738"/>
                  <a:gd name="connsiteY15" fmla="*/ 463903 h 464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8" h="464738">
                    <a:moveTo>
                      <a:pt x="446142" y="464738"/>
                    </a:moveTo>
                    <a:cubicBezTo>
                      <a:pt x="331965" y="464738"/>
                      <a:pt x="217787" y="421181"/>
                      <a:pt x="130673" y="334066"/>
                    </a:cubicBezTo>
                    <a:cubicBezTo>
                      <a:pt x="43558" y="246952"/>
                      <a:pt x="1" y="132774"/>
                      <a:pt x="0" y="18596"/>
                    </a:cubicBezTo>
                    <a:lnTo>
                      <a:pt x="836" y="1089"/>
                    </a:lnTo>
                    <a:lnTo>
                      <a:pt x="606" y="859"/>
                    </a:lnTo>
                    <a:lnTo>
                      <a:pt x="848" y="848"/>
                    </a:lnTo>
                    <a:lnTo>
                      <a:pt x="859" y="606"/>
                    </a:lnTo>
                    <a:lnTo>
                      <a:pt x="1089" y="836"/>
                    </a:lnTo>
                    <a:lnTo>
                      <a:pt x="18596" y="0"/>
                    </a:lnTo>
                    <a:cubicBezTo>
                      <a:pt x="132774" y="0"/>
                      <a:pt x="246951" y="43557"/>
                      <a:pt x="334066" y="130672"/>
                    </a:cubicBezTo>
                    <a:cubicBezTo>
                      <a:pt x="421181" y="217787"/>
                      <a:pt x="464738" y="331964"/>
                      <a:pt x="464738" y="446142"/>
                    </a:cubicBezTo>
                    <a:lnTo>
                      <a:pt x="463902" y="463650"/>
                    </a:lnTo>
                    <a:lnTo>
                      <a:pt x="464132" y="463880"/>
                    </a:lnTo>
                    <a:lnTo>
                      <a:pt x="463891" y="463892"/>
                    </a:lnTo>
                    <a:lnTo>
                      <a:pt x="463879" y="464132"/>
                    </a:lnTo>
                    <a:lnTo>
                      <a:pt x="463650" y="463903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5" name="Group 24">
                <a:extLst>
                  <a:ext uri="{FF2B5EF4-FFF2-40B4-BE49-F238E27FC236}">
                    <a16:creationId xmlns:a16="http://schemas.microsoft.com/office/drawing/2014/main" id="{9DCBF653-CCB9-47B2-9DD9-68847A45D82D}"/>
                  </a:ext>
                </a:extLst>
              </p:cNvPr>
              <p:cNvGrpSpPr/>
              <p:nvPr/>
            </p:nvGrpSpPr>
            <p:grpSpPr>
              <a:xfrm>
                <a:off x="2440769" y="2384401"/>
                <a:ext cx="313009" cy="1032464"/>
                <a:chOff x="2440769" y="2384401"/>
                <a:chExt cx="313009" cy="1032464"/>
              </a:xfrm>
            </p:grpSpPr>
            <p:cxnSp>
              <p:nvCxnSpPr>
                <p:cNvPr id="26" name="Straight Connector 25">
                  <a:extLst>
                    <a:ext uri="{FF2B5EF4-FFF2-40B4-BE49-F238E27FC236}">
                      <a16:creationId xmlns:a16="http://schemas.microsoft.com/office/drawing/2014/main" id="{7F081A1F-C7C9-4907-AAED-B4E9B64973F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2440769" y="2516865"/>
                  <a:ext cx="0" cy="90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>
                  <a:extLst>
                    <a:ext uri="{FF2B5EF4-FFF2-40B4-BE49-F238E27FC236}">
                      <a16:creationId xmlns:a16="http://schemas.microsoft.com/office/drawing/2014/main" id="{34F8F89A-0719-4D9A-8379-9EEBD720105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8100000" flipH="1">
                  <a:off x="2753778" y="2384401"/>
                  <a:ext cx="0" cy="90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E7AA5779-FF0F-4ACF-A56C-710A4CDEC8A3}"/>
              </a:ext>
            </a:extLst>
          </p:cNvPr>
          <p:cNvGrpSpPr/>
          <p:nvPr/>
        </p:nvGrpSpPr>
        <p:grpSpPr>
          <a:xfrm>
            <a:off x="1437136" y="649304"/>
            <a:ext cx="388541" cy="388541"/>
            <a:chOff x="5752675" y="5440856"/>
            <a:chExt cx="388541" cy="388541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5F0ADB13-4626-4F84-B513-0B58E65C248E}"/>
                </a:ext>
              </a:extLst>
            </p:cNvPr>
            <p:cNvSpPr/>
            <p:nvPr/>
          </p:nvSpPr>
          <p:spPr>
            <a:xfrm rot="10800000">
              <a:off x="5800801" y="5488982"/>
              <a:ext cx="340415" cy="340415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AF46BC46-AD78-4932-95BA-D3009154CA7A}"/>
                </a:ext>
              </a:extLst>
            </p:cNvPr>
            <p:cNvSpPr/>
            <p:nvPr/>
          </p:nvSpPr>
          <p:spPr>
            <a:xfrm>
              <a:off x="5752675" y="5440856"/>
              <a:ext cx="340415" cy="34041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38118F0-6EA8-4901-9161-9101C6DDD97E}"/>
              </a:ext>
            </a:extLst>
          </p:cNvPr>
          <p:cNvCxnSpPr>
            <a:cxnSpLocks/>
          </p:cNvCxnSpPr>
          <p:nvPr/>
        </p:nvCxnSpPr>
        <p:spPr>
          <a:xfrm rot="16200000" flipH="1">
            <a:off x="5826000" y="3429001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1149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D013D-A80D-4455-B886-0C3448294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9D3AB-20B9-4D90-8106-506F443682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85850" y="1790700"/>
            <a:ext cx="4740150" cy="3978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F9DF39-257F-4C10-A7B4-1AA1C66F28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66000" y="1790700"/>
            <a:ext cx="4740150" cy="3978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E57E5E-B324-4633-AB65-4A53498B9F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42A16D-8423-4C91-B839-F95380250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3AD46B-C875-4F91-8991-4A4E5D768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031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170C3-74D3-4445-A879-4F7CF42ED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1011238"/>
            <a:ext cx="10026650" cy="655637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B64494-3C1C-49FE-ADB2-6F41CEEA82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9500" y="1854200"/>
            <a:ext cx="4741200" cy="553998"/>
          </a:xfrm>
        </p:spPr>
        <p:txBody>
          <a:bodyPr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1800" b="0" cap="all" spc="300" baseline="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EE19A6-8340-43A4-9B30-A27DEB9E2B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79500" y="2525561"/>
            <a:ext cx="4741200" cy="32434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9D4B31-0090-483A-BF84-CEA2B22D51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64950" y="1854200"/>
            <a:ext cx="4741200" cy="553998"/>
          </a:xfrm>
        </p:spPr>
        <p:txBody>
          <a:bodyPr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1800" b="0" cap="all" spc="300" baseline="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8DB9E9-0BD8-4F85-9342-5C5BA0D35C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64950" y="2525560"/>
            <a:ext cx="4741200" cy="32434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AE3D3E-6168-45C3-BAB4-04FFFB9835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8F8D02-7CCF-4321-847A-CD553E52A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966368-2A9A-4617-A2A9-E4E9ACD06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350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0855A-C7D7-455F-BD47-AB4221DD0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1079500"/>
            <a:ext cx="10026650" cy="4689475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29F6FD-C2F8-4688-B52A-ED76F48B8B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358F0F-237C-4F8E-A5A7-48269F700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C3629E-70C3-44A4-A268-2194CD424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320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0232D4-EC56-49D3-B967-D972B5E5E2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2C3171-136A-405F-B1CF-C0DAFAA21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523E7E-BA29-40D2-BE24-10E7F7050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973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607EF-706F-47DD-B487-7C3E4EDE1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1607" y="1011238"/>
            <a:ext cx="3906000" cy="1292400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298442-7D9F-4D62-866B-FBA382F06C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37200" y="955230"/>
            <a:ext cx="5583193" cy="4813745"/>
          </a:xfr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 sz="4800"/>
            </a:lvl1pPr>
            <a:lvl2pPr marL="0">
              <a:lnSpc>
                <a:spcPct val="100000"/>
              </a:lnSpc>
              <a:defRPr sz="4800"/>
            </a:lvl2pPr>
            <a:lvl3pPr marL="0" indent="0">
              <a:buNone/>
              <a:defRPr sz="2000"/>
            </a:lvl3pPr>
            <a:lvl4pPr marL="0">
              <a:defRPr sz="2000"/>
            </a:lvl4pPr>
            <a:lvl5pPr marL="360000"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7D1DB7-AC43-460E-B3C5-9F8B37D1B5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79499" y="2664000"/>
            <a:ext cx="3905999" cy="31068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0C5DE9-6995-4F6E-AF64-6CE9A67797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8BC655-2B4D-48CA-90B9-740400332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14A7E0-1D83-4CE0-9FFE-3EEE2B3C2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222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F7F85-950A-4BED-AE31-5C85DE4FA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1" y="1011238"/>
            <a:ext cx="3905250" cy="1292662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13A008-3741-4305-8A06-C0D8404A32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37200" y="531813"/>
            <a:ext cx="6113812" cy="578484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2ADC63-3365-4920-AF26-600F4D2EA5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79500" y="2663825"/>
            <a:ext cx="3905250" cy="310515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C161BE-EF8B-4F4D-8197-61442EBC46B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D37897-BFE5-414E-9334-53116988D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5BF024-9A20-4B80-976D-420DCCD16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203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700152-D18D-4405-8FB2-5985831B5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1011238"/>
            <a:ext cx="10026650" cy="655637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2E92E1-0C4A-474E-8E29-8DB404101B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9500" y="1790700"/>
            <a:ext cx="10026650" cy="3978275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22E245-B48B-4526-8D2D-9475E64B06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 cap="all" spc="300" baseline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64F0E216-BA48-4F04-AC4F-645AA0DD6AC6}" type="datetimeFigureOut">
              <a:rPr lang="en-US" smtClean="0"/>
              <a:pPr/>
              <a:t>6/6/2022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A0FE5C-A494-40F2-A357-786AFFA631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 sz="1000" cap="all" spc="300" baseline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4686A1-EDE2-44D9-A671-F708A6F883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defRPr sz="1000" cap="all" spc="300" baseline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D39607A7-8386-47DB-8578-DDEDD194E5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4371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cap="all" spc="4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0000" indent="-360000" algn="l" defTabSz="914400" rtl="0" eaLnBrk="1" latinLnBrk="0" hangingPunct="1">
        <a:lnSpc>
          <a:spcPct val="125000"/>
        </a:lnSpc>
        <a:spcBef>
          <a:spcPts val="1000"/>
        </a:spcBef>
        <a:buClr>
          <a:schemeClr val="accent1">
            <a:lumMod val="60000"/>
            <a:lumOff val="40000"/>
          </a:schemeClr>
        </a:buClr>
        <a:buFont typeface="Wingdings" panose="05000000000000000000" pitchFamily="2" charset="2"/>
        <a:buChar char="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1pPr>
      <a:lvl2pPr marL="360000" indent="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Tx/>
        <a:buNone/>
        <a:defRPr sz="2000" i="1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2pPr>
      <a:lvl3pPr marL="1080000" indent="-36000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 typeface="Wingdings" panose="05000000000000000000" pitchFamily="2" charset="2"/>
        <a:buChar char="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3pPr>
      <a:lvl4pPr marL="1080000" indent="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Tx/>
        <a:buNone/>
        <a:defRPr sz="2000" i="1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4pPr>
      <a:lvl5pPr marL="1800000" indent="-36000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 typeface="Wingdings" panose="05000000000000000000" pitchFamily="2" charset="2"/>
        <a:buChar char="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A5B2A81-2C8E-4963-AFD4-E539D168B4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4098810-D395-B443-99D0-B3D9AAA90C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83900" y="1079500"/>
            <a:ext cx="6119131" cy="2138400"/>
          </a:xfrm>
        </p:spPr>
        <p:txBody>
          <a:bodyPr>
            <a:normAutofit/>
          </a:bodyPr>
          <a:lstStyle/>
          <a:p>
            <a:r>
              <a:rPr lang="en-GB"/>
              <a:t>Organisational Strategy and Strategic Planning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B4796A-FA5B-1849-9DFA-319AD05D07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80779" y="4113213"/>
            <a:ext cx="6125372" cy="1655762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</a:pPr>
            <a:r>
              <a:rPr lang="en-GB" sz="1700" dirty="0"/>
              <a:t>FPA-SKPA Programme</a:t>
            </a:r>
          </a:p>
          <a:p>
            <a:pPr>
              <a:lnSpc>
                <a:spcPct val="115000"/>
              </a:lnSpc>
            </a:pPr>
            <a:r>
              <a:rPr lang="en-GB" sz="1700" dirty="0"/>
              <a:t>GMME –SP 2</a:t>
            </a:r>
          </a:p>
          <a:p>
            <a:pPr>
              <a:lnSpc>
                <a:spcPct val="115000"/>
              </a:lnSpc>
            </a:pPr>
            <a:r>
              <a:rPr lang="en-GB" sz="1700" dirty="0"/>
              <a:t>Lasantha </a:t>
            </a:r>
            <a:r>
              <a:rPr lang="en-GB" sz="1700" dirty="0" err="1"/>
              <a:t>Wickremesooriya</a:t>
            </a:r>
            <a:endParaRPr lang="en-GB" sz="1700" dirty="0"/>
          </a:p>
          <a:p>
            <a:pPr>
              <a:lnSpc>
                <a:spcPct val="115000"/>
              </a:lnSpc>
            </a:pPr>
            <a:r>
              <a:rPr lang="en-GB" sz="1700" dirty="0"/>
              <a:t>Consultant Strategist</a:t>
            </a:r>
          </a:p>
          <a:p>
            <a:pPr>
              <a:lnSpc>
                <a:spcPct val="115000"/>
              </a:lnSpc>
            </a:pPr>
            <a:endParaRPr lang="en-GB" sz="17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E51A98E-BB15-48FF-84EA-BB3F0320821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3519" r="11408"/>
          <a:stretch/>
        </p:blipFill>
        <p:spPr>
          <a:xfrm>
            <a:off x="20" y="10"/>
            <a:ext cx="3863955" cy="6857989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E7C23BC-DAA6-40E1-8166-B8C4439D14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773465" y="3690871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5652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B66C9CD-6BF4-44CA-8078-0BB8190807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2E5B87C-316B-1047-B7F9-07B4BAC1FD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100" y="542671"/>
            <a:ext cx="10026650" cy="1124202"/>
          </a:xfrm>
        </p:spPr>
        <p:txBody>
          <a:bodyPr wrap="square" anchor="ctr">
            <a:normAutofit/>
          </a:bodyPr>
          <a:lstStyle/>
          <a:p>
            <a:pPr algn="ctr"/>
            <a:r>
              <a:rPr lang="en-GB" cap="none" dirty="0"/>
              <a:t>Looking at 3 years from now, what new resources &amp; capabilities do you need?</a:t>
            </a: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F883A8D1-ED1B-47A1-AA44-289C080EDD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52664"/>
            <a:ext cx="12192000" cy="4605336"/>
          </a:xfrm>
          <a:prstGeom prst="rect">
            <a:avLst/>
          </a:prstGeom>
          <a:solidFill>
            <a:schemeClr val="bg1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alpha val="20000"/>
                </a:schemeClr>
              </a:solidFill>
            </a:endParaRP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98C5C563-8836-6447-ABBC-506710908BC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4982265"/>
              </p:ext>
            </p:extLst>
          </p:nvPr>
        </p:nvGraphicFramePr>
        <p:xfrm>
          <a:off x="541338" y="3140853"/>
          <a:ext cx="11109675" cy="28768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16627">
                  <a:extLst>
                    <a:ext uri="{9D8B030D-6E8A-4147-A177-3AD203B41FA5}">
                      <a16:colId xmlns:a16="http://schemas.microsoft.com/office/drawing/2014/main" val="1991179460"/>
                    </a:ext>
                  </a:extLst>
                </a:gridCol>
                <a:gridCol w="4893048">
                  <a:extLst>
                    <a:ext uri="{9D8B030D-6E8A-4147-A177-3AD203B41FA5}">
                      <a16:colId xmlns:a16="http://schemas.microsoft.com/office/drawing/2014/main" val="695826229"/>
                    </a:ext>
                  </a:extLst>
                </a:gridCol>
              </a:tblGrid>
              <a:tr h="518774">
                <a:tc>
                  <a:txBody>
                    <a:bodyPr/>
                    <a:lstStyle/>
                    <a:p>
                      <a:r>
                        <a:rPr lang="en-GB" sz="2300"/>
                        <a:t>New Resource / capability</a:t>
                      </a:r>
                    </a:p>
                  </a:txBody>
                  <a:tcPr marL="117903" marR="117903" marT="58952" marB="58952"/>
                </a:tc>
                <a:tc>
                  <a:txBody>
                    <a:bodyPr/>
                    <a:lstStyle/>
                    <a:p>
                      <a:r>
                        <a:rPr lang="en-GB" sz="2300"/>
                        <a:t>Why is it necessary?</a:t>
                      </a:r>
                    </a:p>
                  </a:txBody>
                  <a:tcPr marL="117903" marR="117903" marT="58952" marB="58952"/>
                </a:tc>
                <a:extLst>
                  <a:ext uri="{0D108BD9-81ED-4DB2-BD59-A6C34878D82A}">
                    <a16:rowId xmlns:a16="http://schemas.microsoft.com/office/drawing/2014/main" val="3468021074"/>
                  </a:ext>
                </a:extLst>
              </a:tr>
              <a:tr h="589516">
                <a:tc>
                  <a:txBody>
                    <a:bodyPr/>
                    <a:lstStyle/>
                    <a:p>
                      <a:endParaRPr lang="en-GB" sz="2300"/>
                    </a:p>
                  </a:txBody>
                  <a:tcPr marL="117903" marR="117903" marT="58952" marB="58952"/>
                </a:tc>
                <a:tc>
                  <a:txBody>
                    <a:bodyPr/>
                    <a:lstStyle/>
                    <a:p>
                      <a:endParaRPr lang="en-GB" sz="2300"/>
                    </a:p>
                  </a:txBody>
                  <a:tcPr marL="117903" marR="117903" marT="58952" marB="58952"/>
                </a:tc>
                <a:extLst>
                  <a:ext uri="{0D108BD9-81ED-4DB2-BD59-A6C34878D82A}">
                    <a16:rowId xmlns:a16="http://schemas.microsoft.com/office/drawing/2014/main" val="3786650906"/>
                  </a:ext>
                </a:extLst>
              </a:tr>
              <a:tr h="589516">
                <a:tc>
                  <a:txBody>
                    <a:bodyPr/>
                    <a:lstStyle/>
                    <a:p>
                      <a:endParaRPr lang="en-GB" sz="2300"/>
                    </a:p>
                  </a:txBody>
                  <a:tcPr marL="117903" marR="117903" marT="58952" marB="58952"/>
                </a:tc>
                <a:tc>
                  <a:txBody>
                    <a:bodyPr/>
                    <a:lstStyle/>
                    <a:p>
                      <a:endParaRPr lang="en-GB" sz="2300"/>
                    </a:p>
                  </a:txBody>
                  <a:tcPr marL="117903" marR="117903" marT="58952" marB="58952"/>
                </a:tc>
                <a:extLst>
                  <a:ext uri="{0D108BD9-81ED-4DB2-BD59-A6C34878D82A}">
                    <a16:rowId xmlns:a16="http://schemas.microsoft.com/office/drawing/2014/main" val="2194747823"/>
                  </a:ext>
                </a:extLst>
              </a:tr>
              <a:tr h="589516">
                <a:tc>
                  <a:txBody>
                    <a:bodyPr/>
                    <a:lstStyle/>
                    <a:p>
                      <a:endParaRPr lang="en-GB" sz="2300"/>
                    </a:p>
                  </a:txBody>
                  <a:tcPr marL="117903" marR="117903" marT="58952" marB="58952"/>
                </a:tc>
                <a:tc>
                  <a:txBody>
                    <a:bodyPr/>
                    <a:lstStyle/>
                    <a:p>
                      <a:endParaRPr lang="en-GB" sz="2300"/>
                    </a:p>
                  </a:txBody>
                  <a:tcPr marL="117903" marR="117903" marT="58952" marB="58952"/>
                </a:tc>
                <a:extLst>
                  <a:ext uri="{0D108BD9-81ED-4DB2-BD59-A6C34878D82A}">
                    <a16:rowId xmlns:a16="http://schemas.microsoft.com/office/drawing/2014/main" val="4056850852"/>
                  </a:ext>
                </a:extLst>
              </a:tr>
              <a:tr h="589516">
                <a:tc>
                  <a:txBody>
                    <a:bodyPr/>
                    <a:lstStyle/>
                    <a:p>
                      <a:endParaRPr lang="en-GB" sz="2300"/>
                    </a:p>
                  </a:txBody>
                  <a:tcPr marL="117903" marR="117903" marT="58952" marB="58952"/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7903" marR="117903" marT="58952" marB="58952"/>
                </a:tc>
                <a:extLst>
                  <a:ext uri="{0D108BD9-81ED-4DB2-BD59-A6C34878D82A}">
                    <a16:rowId xmlns:a16="http://schemas.microsoft.com/office/drawing/2014/main" val="3953002095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D60597D6-1458-234E-9DA8-60A09E9B70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013" b="92704" l="8333" r="91667">
                        <a14:foregroundMark x1="50926" y1="55794" x2="50926" y2="55794"/>
                        <a14:foregroundMark x1="50926" y1="46781" x2="50926" y2="46781"/>
                        <a14:foregroundMark x1="50926" y1="46781" x2="50926" y2="46781"/>
                        <a14:foregroundMark x1="66667" y1="53648" x2="66667" y2="53648"/>
                        <a14:foregroundMark x1="66667" y1="53648" x2="66667" y2="53648"/>
                        <a14:foregroundMark x1="44907" y1="72961" x2="44907" y2="72961"/>
                        <a14:foregroundMark x1="44907" y1="72961" x2="44907" y2="72961"/>
                        <a14:foregroundMark x1="75000" y1="26180" x2="75000" y2="26180"/>
                        <a14:foregroundMark x1="75000" y1="26180" x2="75000" y2="26180"/>
                        <a14:foregroundMark x1="78704" y1="21459" x2="78704" y2="21459"/>
                        <a14:foregroundMark x1="78704" y1="21459" x2="78704" y2="21459"/>
                        <a14:foregroundMark x1="91204" y1="11588" x2="91204" y2="11588"/>
                        <a14:foregroundMark x1="82870" y1="22318" x2="82870" y2="22318"/>
                        <a14:foregroundMark x1="82870" y1="22318" x2="82870" y2="22318"/>
                        <a14:foregroundMark x1="65278" y1="46352" x2="65278" y2="46352"/>
                        <a14:foregroundMark x1="66667" y1="49785" x2="66667" y2="49785"/>
                        <a14:foregroundMark x1="66667" y1="49785" x2="66667" y2="49785"/>
                        <a14:foregroundMark x1="45370" y1="73820" x2="45370" y2="73820"/>
                        <a14:foregroundMark x1="45370" y1="73820" x2="45370" y2="73820"/>
                        <a14:foregroundMark x1="73611" y1="85837" x2="73611" y2="85837"/>
                        <a14:foregroundMark x1="73611" y1="85837" x2="73611" y2="85837"/>
                        <a14:foregroundMark x1="27315" y1="93133" x2="27315" y2="93133"/>
                        <a14:foregroundMark x1="27315" y1="93133" x2="27315" y2="93133"/>
                        <a14:foregroundMark x1="73611" y1="30043" x2="73611" y2="30043"/>
                        <a14:foregroundMark x1="73611" y1="30043" x2="73611" y2="30043"/>
                        <a14:foregroundMark x1="76389" y1="28326" x2="76389" y2="28326"/>
                        <a14:foregroundMark x1="76389" y1="28326" x2="76389" y2="28326"/>
                        <a14:foregroundMark x1="79630" y1="21459" x2="79630" y2="21459"/>
                        <a14:foregroundMark x1="79630" y1="21459" x2="79630" y2="21459"/>
                        <a14:foregroundMark x1="84259" y1="20601" x2="84259" y2="20601"/>
                        <a14:foregroundMark x1="84259" y1="20601" x2="84259" y2="20601"/>
                        <a14:foregroundMark x1="77778" y1="18884" x2="77778" y2="18884"/>
                        <a14:foregroundMark x1="77778" y1="18884" x2="77778" y2="18884"/>
                        <a14:foregroundMark x1="88889" y1="12446" x2="88889" y2="12446"/>
                        <a14:foregroundMark x1="88889" y1="12446" x2="88889" y2="12446"/>
                        <a14:foregroundMark x1="88889" y1="12446" x2="88889" y2="12446"/>
                        <a14:foregroundMark x1="88889" y1="12446" x2="88889" y2="12446"/>
                        <a14:foregroundMark x1="88889" y1="12446" x2="88889" y2="12446"/>
                        <a14:foregroundMark x1="88889" y1="12446" x2="88889" y2="12446"/>
                        <a14:foregroundMark x1="86574" y1="9013" x2="86574" y2="9013"/>
                        <a14:foregroundMark x1="86574" y1="9013" x2="86574" y2="9013"/>
                        <a14:foregroundMark x1="86574" y1="9013" x2="86574" y2="9013"/>
                        <a14:foregroundMark x1="86574" y1="9013" x2="86574" y2="9013"/>
                        <a14:foregroundMark x1="86574" y1="9013" x2="86574" y2="9013"/>
                        <a14:foregroundMark x1="86574" y1="9013" x2="86574" y2="9013"/>
                        <a14:foregroundMark x1="86574" y1="9013" x2="86574" y2="9013"/>
                        <a14:foregroundMark x1="77315" y1="10300" x2="91667" y2="1330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099586" y="241364"/>
            <a:ext cx="890009" cy="96005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836423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E3C07FB-06A1-B742-AD4A-39160F13FF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Tomorrow …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21736731-27FB-5B4B-9AD1-AAB39A413C0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Stakeholder Analysis</a:t>
            </a:r>
          </a:p>
        </p:txBody>
      </p:sp>
    </p:spTree>
    <p:extLst>
      <p:ext uri="{BB962C8B-B14F-4D97-AF65-F5344CB8AC3E}">
        <p14:creationId xmlns:p14="http://schemas.microsoft.com/office/powerpoint/2010/main" val="37997492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DB66C9CD-6BF4-44CA-8078-0BB8190807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698" name="Title 1">
            <a:extLst>
              <a:ext uri="{FF2B5EF4-FFF2-40B4-BE49-F238E27FC236}">
                <a16:creationId xmlns:a16="http://schemas.microsoft.com/office/drawing/2014/main" id="{0654A508-B9B6-C14C-87BB-5C4172B408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100" y="542671"/>
            <a:ext cx="10026650" cy="1124202"/>
          </a:xfrm>
        </p:spPr>
        <p:txBody>
          <a:bodyPr wrap="square" anchor="ctr">
            <a:normAutofit/>
          </a:bodyPr>
          <a:lstStyle/>
          <a:p>
            <a:pPr algn="ctr" eaLnBrk="1" hangingPunct="1"/>
            <a:r>
              <a:rPr lang="en-GB" altLang="en-US"/>
              <a:t>Types of stakeholder</a:t>
            </a:r>
          </a:p>
        </p:txBody>
      </p:sp>
      <p:sp useBgFill="1">
        <p:nvSpPr>
          <p:cNvPr id="75" name="Rectangle 74">
            <a:extLst>
              <a:ext uri="{FF2B5EF4-FFF2-40B4-BE49-F238E27FC236}">
                <a16:creationId xmlns:a16="http://schemas.microsoft.com/office/drawing/2014/main" id="{F883A8D1-ED1B-47A1-AA44-289C080EDD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52664"/>
            <a:ext cx="12192000" cy="4605336"/>
          </a:xfrm>
          <a:prstGeom prst="rect">
            <a:avLst/>
          </a:prstGeom>
          <a:solidFill>
            <a:schemeClr val="bg1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alpha val="20000"/>
                </a:schemeClr>
              </a:solidFill>
            </a:endParaRPr>
          </a:p>
        </p:txBody>
      </p:sp>
      <p:graphicFrame>
        <p:nvGraphicFramePr>
          <p:cNvPr id="29700" name="Content Placeholder 2">
            <a:extLst>
              <a:ext uri="{FF2B5EF4-FFF2-40B4-BE49-F238E27FC236}">
                <a16:creationId xmlns:a16="http://schemas.microsoft.com/office/drawing/2014/main" id="{B1DF3321-3F3E-4692-B4B6-BCC5CD63464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844011"/>
              </p:ext>
            </p:extLst>
          </p:nvPr>
        </p:nvGraphicFramePr>
        <p:xfrm>
          <a:off x="541338" y="2016369"/>
          <a:ext cx="11109674" cy="42989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B8CB06F-2917-DB4A-8BCC-ADD844103F3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List out your stakeholders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779A1919-0FF2-944B-B054-E654C703EE6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Group them by category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276722E-6EE7-D741-9722-AF24DDACB8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013" b="92704" l="8333" r="91667">
                        <a14:foregroundMark x1="50926" y1="55794" x2="50926" y2="55794"/>
                        <a14:foregroundMark x1="50926" y1="46781" x2="50926" y2="46781"/>
                        <a14:foregroundMark x1="50926" y1="46781" x2="50926" y2="46781"/>
                        <a14:foregroundMark x1="66667" y1="53648" x2="66667" y2="53648"/>
                        <a14:foregroundMark x1="66667" y1="53648" x2="66667" y2="53648"/>
                        <a14:foregroundMark x1="44907" y1="72961" x2="44907" y2="72961"/>
                        <a14:foregroundMark x1="44907" y1="72961" x2="44907" y2="72961"/>
                        <a14:foregroundMark x1="75000" y1="26180" x2="75000" y2="26180"/>
                        <a14:foregroundMark x1="75000" y1="26180" x2="75000" y2="26180"/>
                        <a14:foregroundMark x1="78704" y1="21459" x2="78704" y2="21459"/>
                        <a14:foregroundMark x1="78704" y1="21459" x2="78704" y2="21459"/>
                        <a14:foregroundMark x1="91204" y1="11588" x2="91204" y2="11588"/>
                        <a14:foregroundMark x1="82870" y1="22318" x2="82870" y2="22318"/>
                        <a14:foregroundMark x1="82870" y1="22318" x2="82870" y2="22318"/>
                        <a14:foregroundMark x1="65278" y1="46352" x2="65278" y2="46352"/>
                        <a14:foregroundMark x1="66667" y1="49785" x2="66667" y2="49785"/>
                        <a14:foregroundMark x1="66667" y1="49785" x2="66667" y2="49785"/>
                        <a14:foregroundMark x1="45370" y1="73820" x2="45370" y2="73820"/>
                        <a14:foregroundMark x1="45370" y1="73820" x2="45370" y2="73820"/>
                        <a14:foregroundMark x1="73611" y1="85837" x2="73611" y2="85837"/>
                        <a14:foregroundMark x1="73611" y1="85837" x2="73611" y2="85837"/>
                        <a14:foregroundMark x1="27315" y1="93133" x2="27315" y2="93133"/>
                        <a14:foregroundMark x1="27315" y1="93133" x2="27315" y2="93133"/>
                        <a14:foregroundMark x1="73611" y1="30043" x2="73611" y2="30043"/>
                        <a14:foregroundMark x1="73611" y1="30043" x2="73611" y2="30043"/>
                        <a14:foregroundMark x1="76389" y1="28326" x2="76389" y2="28326"/>
                        <a14:foregroundMark x1="76389" y1="28326" x2="76389" y2="28326"/>
                        <a14:foregroundMark x1="79630" y1="21459" x2="79630" y2="21459"/>
                        <a14:foregroundMark x1="79630" y1="21459" x2="79630" y2="21459"/>
                        <a14:foregroundMark x1="84259" y1="20601" x2="84259" y2="20601"/>
                        <a14:foregroundMark x1="84259" y1="20601" x2="84259" y2="20601"/>
                        <a14:foregroundMark x1="77778" y1="18884" x2="77778" y2="18884"/>
                        <a14:foregroundMark x1="77778" y1="18884" x2="77778" y2="18884"/>
                        <a14:foregroundMark x1="88889" y1="12446" x2="88889" y2="12446"/>
                        <a14:foregroundMark x1="88889" y1="12446" x2="88889" y2="12446"/>
                        <a14:foregroundMark x1="88889" y1="12446" x2="88889" y2="12446"/>
                        <a14:foregroundMark x1="88889" y1="12446" x2="88889" y2="12446"/>
                        <a14:foregroundMark x1="88889" y1="12446" x2="88889" y2="12446"/>
                        <a14:foregroundMark x1="88889" y1="12446" x2="88889" y2="12446"/>
                        <a14:foregroundMark x1="86574" y1="9013" x2="86574" y2="9013"/>
                        <a14:foregroundMark x1="86574" y1="9013" x2="86574" y2="9013"/>
                        <a14:foregroundMark x1="86574" y1="9013" x2="86574" y2="9013"/>
                        <a14:foregroundMark x1="86574" y1="9013" x2="86574" y2="9013"/>
                        <a14:foregroundMark x1="86574" y1="9013" x2="86574" y2="9013"/>
                        <a14:foregroundMark x1="86574" y1="9013" x2="86574" y2="9013"/>
                        <a14:foregroundMark x1="86574" y1="9013" x2="86574" y2="9013"/>
                        <a14:foregroundMark x1="77315" y1="10300" x2="91667" y2="1330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099586" y="241364"/>
            <a:ext cx="890009" cy="96005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77068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>
            <a:extLst>
              <a:ext uri="{FF2B5EF4-FFF2-40B4-BE49-F238E27FC236}">
                <a16:creationId xmlns:a16="http://schemas.microsoft.com/office/drawing/2014/main" id="{C44CEAB7-BF5F-5342-9680-5E2A7220BE2F}"/>
              </a:ext>
            </a:extLst>
          </p:cNvPr>
          <p:cNvGrpSpPr/>
          <p:nvPr/>
        </p:nvGrpSpPr>
        <p:grpSpPr>
          <a:xfrm>
            <a:off x="236394" y="1780377"/>
            <a:ext cx="11719212" cy="3893311"/>
            <a:chOff x="146370" y="1508528"/>
            <a:chExt cx="11719212" cy="3893311"/>
          </a:xfrm>
        </p:grpSpPr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A8079B73-68FB-9049-AD67-5D51AE971CF3}"/>
                </a:ext>
              </a:extLst>
            </p:cNvPr>
            <p:cNvGrpSpPr/>
            <p:nvPr/>
          </p:nvGrpSpPr>
          <p:grpSpPr>
            <a:xfrm>
              <a:off x="146370" y="1508528"/>
              <a:ext cx="11719212" cy="3893311"/>
              <a:chOff x="146370" y="1508528"/>
              <a:chExt cx="11719212" cy="3893311"/>
            </a:xfrm>
          </p:grpSpPr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id="{AA88F232-619B-DB4B-8994-BED2FE40C769}"/>
                  </a:ext>
                </a:extLst>
              </p:cNvPr>
              <p:cNvGrpSpPr/>
              <p:nvPr/>
            </p:nvGrpSpPr>
            <p:grpSpPr>
              <a:xfrm>
                <a:off x="146370" y="1625578"/>
                <a:ext cx="11719212" cy="3606844"/>
                <a:chOff x="116552" y="1625578"/>
                <a:chExt cx="11719212" cy="3606844"/>
              </a:xfrm>
            </p:grpSpPr>
            <p:sp>
              <p:nvSpPr>
                <p:cNvPr id="4" name="Rectangle 3">
                  <a:extLst>
                    <a:ext uri="{FF2B5EF4-FFF2-40B4-BE49-F238E27FC236}">
                      <a16:creationId xmlns:a16="http://schemas.microsoft.com/office/drawing/2014/main" id="{BA63B5C1-FCF0-3E4D-8AC1-04D4A4F8B121}"/>
                    </a:ext>
                  </a:extLst>
                </p:cNvPr>
                <p:cNvSpPr/>
                <p:nvPr/>
              </p:nvSpPr>
              <p:spPr>
                <a:xfrm>
                  <a:off x="116552" y="3061252"/>
                  <a:ext cx="1263065" cy="735496"/>
                </a:xfrm>
                <a:prstGeom prst="rect">
                  <a:avLst/>
                </a:prstGeom>
                <a:solidFill>
                  <a:srgbClr val="92D050"/>
                </a:solidFill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/>
                    <a:t>Mandate</a:t>
                  </a:r>
                </a:p>
              </p:txBody>
            </p:sp>
            <p:sp>
              <p:nvSpPr>
                <p:cNvPr id="5" name="Rectangle 4">
                  <a:extLst>
                    <a:ext uri="{FF2B5EF4-FFF2-40B4-BE49-F238E27FC236}">
                      <a16:creationId xmlns:a16="http://schemas.microsoft.com/office/drawing/2014/main" id="{9F98C87A-46CB-D145-B338-FEB7814AF9E5}"/>
                    </a:ext>
                  </a:extLst>
                </p:cNvPr>
                <p:cNvSpPr/>
                <p:nvPr/>
              </p:nvSpPr>
              <p:spPr>
                <a:xfrm>
                  <a:off x="1454288" y="3064400"/>
                  <a:ext cx="1385515" cy="762000"/>
                </a:xfrm>
                <a:prstGeom prst="rect">
                  <a:avLst/>
                </a:prstGeom>
                <a:solidFill>
                  <a:srgbClr val="92D050"/>
                </a:solidFill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/>
                    <a:t>Aspirations</a:t>
                  </a:r>
                </a:p>
              </p:txBody>
            </p:sp>
            <p:sp>
              <p:nvSpPr>
                <p:cNvPr id="6" name="Rectangle 5">
                  <a:extLst>
                    <a:ext uri="{FF2B5EF4-FFF2-40B4-BE49-F238E27FC236}">
                      <a16:creationId xmlns:a16="http://schemas.microsoft.com/office/drawing/2014/main" id="{4CC16E4D-9BD0-9F4D-9401-2CC17B6340B1}"/>
                    </a:ext>
                  </a:extLst>
                </p:cNvPr>
                <p:cNvSpPr/>
                <p:nvPr/>
              </p:nvSpPr>
              <p:spPr>
                <a:xfrm>
                  <a:off x="3031234" y="1625578"/>
                  <a:ext cx="1755648" cy="914400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/>
                    <a:t>Stakeholder analysis</a:t>
                  </a:r>
                </a:p>
              </p:txBody>
            </p:sp>
            <p:sp>
              <p:nvSpPr>
                <p:cNvPr id="7" name="Rectangle 6">
                  <a:extLst>
                    <a:ext uri="{FF2B5EF4-FFF2-40B4-BE49-F238E27FC236}">
                      <a16:creationId xmlns:a16="http://schemas.microsoft.com/office/drawing/2014/main" id="{1C439708-4523-C542-A191-191C90D26551}"/>
                    </a:ext>
                  </a:extLst>
                </p:cNvPr>
                <p:cNvSpPr/>
                <p:nvPr/>
              </p:nvSpPr>
              <p:spPr>
                <a:xfrm>
                  <a:off x="3031234" y="2985051"/>
                  <a:ext cx="1755648" cy="914400"/>
                </a:xfrm>
                <a:prstGeom prst="rect">
                  <a:avLst/>
                </a:prstGeom>
                <a:solidFill>
                  <a:srgbClr val="92D050"/>
                </a:solidFill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/>
                    <a:t>Environmental Analysis</a:t>
                  </a:r>
                </a:p>
              </p:txBody>
            </p:sp>
            <p:sp>
              <p:nvSpPr>
                <p:cNvPr id="8" name="Rectangle 7">
                  <a:extLst>
                    <a:ext uri="{FF2B5EF4-FFF2-40B4-BE49-F238E27FC236}">
                      <a16:creationId xmlns:a16="http://schemas.microsoft.com/office/drawing/2014/main" id="{C051DB36-9263-8B4D-8AEB-CF3C2DA8CF63}"/>
                    </a:ext>
                  </a:extLst>
                </p:cNvPr>
                <p:cNvSpPr/>
                <p:nvPr/>
              </p:nvSpPr>
              <p:spPr>
                <a:xfrm>
                  <a:off x="3031234" y="4318022"/>
                  <a:ext cx="1755648" cy="914400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/>
                    <a:t>Resources &amp; </a:t>
                  </a:r>
                </a:p>
                <a:p>
                  <a:pPr algn="ctr"/>
                  <a:r>
                    <a:rPr lang="en-GB" dirty="0"/>
                    <a:t>Capability Analysis</a:t>
                  </a:r>
                </a:p>
              </p:txBody>
            </p:sp>
            <p:sp>
              <p:nvSpPr>
                <p:cNvPr id="9" name="Rectangle 8">
                  <a:extLst>
                    <a:ext uri="{FF2B5EF4-FFF2-40B4-BE49-F238E27FC236}">
                      <a16:creationId xmlns:a16="http://schemas.microsoft.com/office/drawing/2014/main" id="{DF8E39C9-D51E-5E49-9092-608B8719DAAA}"/>
                    </a:ext>
                  </a:extLst>
                </p:cNvPr>
                <p:cNvSpPr/>
                <p:nvPr/>
              </p:nvSpPr>
              <p:spPr>
                <a:xfrm>
                  <a:off x="5144364" y="2834307"/>
                  <a:ext cx="1307327" cy="1215887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/>
                    <a:t>Identifying Strategic Issues</a:t>
                  </a:r>
                </a:p>
              </p:txBody>
            </p:sp>
            <p:sp>
              <p:nvSpPr>
                <p:cNvPr id="10" name="Rectangle 9">
                  <a:extLst>
                    <a:ext uri="{FF2B5EF4-FFF2-40B4-BE49-F238E27FC236}">
                      <a16:creationId xmlns:a16="http://schemas.microsoft.com/office/drawing/2014/main" id="{D7A1E17F-5C62-EE4C-8498-70530ABEE8CD}"/>
                    </a:ext>
                  </a:extLst>
                </p:cNvPr>
                <p:cNvSpPr/>
                <p:nvPr/>
              </p:nvSpPr>
              <p:spPr>
                <a:xfrm>
                  <a:off x="6565456" y="3064400"/>
                  <a:ext cx="1307327" cy="762000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/>
                    <a:t>Strategic  Initiatives</a:t>
                  </a:r>
                </a:p>
              </p:txBody>
            </p:sp>
            <p:sp>
              <p:nvSpPr>
                <p:cNvPr id="12" name="Rectangle 11">
                  <a:extLst>
                    <a:ext uri="{FF2B5EF4-FFF2-40B4-BE49-F238E27FC236}">
                      <a16:creationId xmlns:a16="http://schemas.microsoft.com/office/drawing/2014/main" id="{E364E67D-C917-B544-B0E8-3F5975D2DCB9}"/>
                    </a:ext>
                  </a:extLst>
                </p:cNvPr>
                <p:cNvSpPr/>
                <p:nvPr/>
              </p:nvSpPr>
              <p:spPr>
                <a:xfrm>
                  <a:off x="7986548" y="3064400"/>
                  <a:ext cx="1307327" cy="762000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/>
                    <a:t>Structure</a:t>
                  </a:r>
                </a:p>
              </p:txBody>
            </p:sp>
            <p:sp>
              <p:nvSpPr>
                <p:cNvPr id="13" name="Rectangle 12">
                  <a:extLst>
                    <a:ext uri="{FF2B5EF4-FFF2-40B4-BE49-F238E27FC236}">
                      <a16:creationId xmlns:a16="http://schemas.microsoft.com/office/drawing/2014/main" id="{1DD38570-7E0A-8A4A-9969-7F15C6F37C43}"/>
                    </a:ext>
                  </a:extLst>
                </p:cNvPr>
                <p:cNvSpPr/>
                <p:nvPr/>
              </p:nvSpPr>
              <p:spPr>
                <a:xfrm>
                  <a:off x="9412278" y="2971800"/>
                  <a:ext cx="989275" cy="914400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/>
                    <a:t>Plan</a:t>
                  </a:r>
                </a:p>
                <a:p>
                  <a:pPr algn="ctr"/>
                  <a:r>
                    <a:rPr lang="en-GB" dirty="0"/>
                    <a:t>of</a:t>
                  </a:r>
                </a:p>
                <a:p>
                  <a:pPr algn="ctr"/>
                  <a:r>
                    <a:rPr lang="en-GB" dirty="0"/>
                    <a:t>Actions</a:t>
                  </a:r>
                </a:p>
              </p:txBody>
            </p:sp>
            <p:sp>
              <p:nvSpPr>
                <p:cNvPr id="14" name="Rectangle 13">
                  <a:extLst>
                    <a:ext uri="{FF2B5EF4-FFF2-40B4-BE49-F238E27FC236}">
                      <a16:creationId xmlns:a16="http://schemas.microsoft.com/office/drawing/2014/main" id="{4AF7CA0B-A03A-3249-A84D-507EDE670C27}"/>
                    </a:ext>
                  </a:extLst>
                </p:cNvPr>
                <p:cNvSpPr/>
                <p:nvPr/>
              </p:nvSpPr>
              <p:spPr>
                <a:xfrm>
                  <a:off x="10519956" y="2985051"/>
                  <a:ext cx="1315808" cy="914400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/>
                    <a:t>Monitoring </a:t>
                  </a:r>
                </a:p>
                <a:p>
                  <a:pPr algn="ctr"/>
                  <a:r>
                    <a:rPr lang="en-GB" sz="1600" dirty="0"/>
                    <a:t>&amp; </a:t>
                  </a:r>
                </a:p>
                <a:p>
                  <a:pPr algn="ctr"/>
                  <a:r>
                    <a:rPr lang="en-GB" sz="1600" dirty="0"/>
                    <a:t>Evaluation</a:t>
                  </a:r>
                </a:p>
              </p:txBody>
            </p:sp>
          </p:grp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607D7680-7B43-F84A-B1E6-279A8729F0D0}"/>
                  </a:ext>
                </a:extLst>
              </p:cNvPr>
              <p:cNvSpPr/>
              <p:nvPr/>
            </p:nvSpPr>
            <p:spPr>
              <a:xfrm>
                <a:off x="2937277" y="1508528"/>
                <a:ext cx="2047659" cy="3840944"/>
              </a:xfrm>
              <a:prstGeom prst="rect">
                <a:avLst/>
              </a:prstGeom>
              <a:noFill/>
              <a:ln>
                <a:prstDash val="dash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28" name="Elbow Connector 27">
                <a:extLst>
                  <a:ext uri="{FF2B5EF4-FFF2-40B4-BE49-F238E27FC236}">
                    <a16:creationId xmlns:a16="http://schemas.microsoft.com/office/drawing/2014/main" id="{D96EF754-C1A4-1748-9C2F-3240F5DF6471}"/>
                  </a:ext>
                </a:extLst>
              </p:cNvPr>
              <p:cNvCxnSpPr>
                <a:stCxn id="14" idx="2"/>
              </p:cNvCxnSpPr>
              <p:nvPr/>
            </p:nvCxnSpPr>
            <p:spPr>
              <a:xfrm rot="5400000">
                <a:off x="7851277" y="1876020"/>
                <a:ext cx="1332971" cy="5379833"/>
              </a:xfrm>
              <a:prstGeom prst="bentConnector2">
                <a:avLst/>
              </a:prstGeom>
              <a:ln w="22225">
                <a:solidFill>
                  <a:schemeClr val="accent5">
                    <a:lumMod val="75000"/>
                  </a:schemeClr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Arrow Connector 29">
                <a:extLst>
                  <a:ext uri="{FF2B5EF4-FFF2-40B4-BE49-F238E27FC236}">
                    <a16:creationId xmlns:a16="http://schemas.microsoft.com/office/drawing/2014/main" id="{1F386DAC-6513-DE4C-98E0-3E5BCDC70E4F}"/>
                  </a:ext>
                </a:extLst>
              </p:cNvPr>
              <p:cNvCxnSpPr>
                <a:endCxn id="9" idx="2"/>
              </p:cNvCxnSpPr>
              <p:nvPr/>
            </p:nvCxnSpPr>
            <p:spPr>
              <a:xfrm flipV="1">
                <a:off x="5827845" y="4050194"/>
                <a:ext cx="1" cy="1182228"/>
              </a:xfrm>
              <a:prstGeom prst="straightConnector1">
                <a:avLst/>
              </a:prstGeom>
              <a:ln w="19050">
                <a:solidFill>
                  <a:schemeClr val="accent5">
                    <a:lumMod val="7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1564FC87-8079-2E4A-A194-43689C47D7EF}"/>
                  </a:ext>
                </a:extLst>
              </p:cNvPr>
              <p:cNvSpPr txBox="1"/>
              <p:nvPr/>
            </p:nvSpPr>
            <p:spPr>
              <a:xfrm>
                <a:off x="7401214" y="4641308"/>
                <a:ext cx="1853509" cy="369332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GB" dirty="0"/>
                  <a:t>Feedback loop</a:t>
                </a:r>
              </a:p>
            </p:txBody>
          </p:sp>
          <p:cxnSp>
            <p:nvCxnSpPr>
              <p:cNvPr id="35" name="Straight Arrow Connector 34">
                <a:extLst>
                  <a:ext uri="{FF2B5EF4-FFF2-40B4-BE49-F238E27FC236}">
                    <a16:creationId xmlns:a16="http://schemas.microsoft.com/office/drawing/2014/main" id="{FBC8FBF6-DF03-F24F-A769-CCDD2A968F42}"/>
                  </a:ext>
                </a:extLst>
              </p:cNvPr>
              <p:cNvCxnSpPr>
                <a:endCxn id="13" idx="2"/>
              </p:cNvCxnSpPr>
              <p:nvPr/>
            </p:nvCxnSpPr>
            <p:spPr>
              <a:xfrm flipV="1">
                <a:off x="9922476" y="3886200"/>
                <a:ext cx="14258" cy="1346222"/>
              </a:xfrm>
              <a:prstGeom prst="straightConnector1">
                <a:avLst/>
              </a:prstGeom>
              <a:ln w="19050">
                <a:solidFill>
                  <a:schemeClr val="accent5">
                    <a:lumMod val="7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" name="Chevron 35">
                <a:extLst>
                  <a:ext uri="{FF2B5EF4-FFF2-40B4-BE49-F238E27FC236}">
                    <a16:creationId xmlns:a16="http://schemas.microsoft.com/office/drawing/2014/main" id="{CFC2113C-899D-7C42-BE5A-88C957591A01}"/>
                  </a:ext>
                </a:extLst>
              </p:cNvPr>
              <p:cNvSpPr/>
              <p:nvPr/>
            </p:nvSpPr>
            <p:spPr>
              <a:xfrm rot="10800000">
                <a:off x="10431371" y="5063006"/>
                <a:ext cx="253961" cy="338832"/>
              </a:xfrm>
              <a:prstGeom prst="chevron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37" name="Chevron 36">
                <a:extLst>
                  <a:ext uri="{FF2B5EF4-FFF2-40B4-BE49-F238E27FC236}">
                    <a16:creationId xmlns:a16="http://schemas.microsoft.com/office/drawing/2014/main" id="{79C89BC9-B20A-9940-B17E-742F8BC8EB42}"/>
                  </a:ext>
                </a:extLst>
              </p:cNvPr>
              <p:cNvSpPr/>
              <p:nvPr/>
            </p:nvSpPr>
            <p:spPr>
              <a:xfrm rot="10800000">
                <a:off x="8181036" y="5063007"/>
                <a:ext cx="253961" cy="338832"/>
              </a:xfrm>
              <a:prstGeom prst="chevron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38" name="Chevron 37">
                <a:extLst>
                  <a:ext uri="{FF2B5EF4-FFF2-40B4-BE49-F238E27FC236}">
                    <a16:creationId xmlns:a16="http://schemas.microsoft.com/office/drawing/2014/main" id="{AEE636B1-139D-7C41-9B15-507CB6C3AC14}"/>
                  </a:ext>
                </a:extLst>
              </p:cNvPr>
              <p:cNvSpPr/>
              <p:nvPr/>
            </p:nvSpPr>
            <p:spPr>
              <a:xfrm rot="10800000">
                <a:off x="6360893" y="5063007"/>
                <a:ext cx="253961" cy="338832"/>
              </a:xfrm>
              <a:prstGeom prst="chevron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65ED9398-5D06-D941-B19F-F4AC8B921C4D}"/>
                </a:ext>
              </a:extLst>
            </p:cNvPr>
            <p:cNvCxnSpPr/>
            <p:nvPr/>
          </p:nvCxnSpPr>
          <p:spPr>
            <a:xfrm>
              <a:off x="1182013" y="3280055"/>
              <a:ext cx="507922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B2D7CFBE-7E61-ED42-9E6A-28C0FF173844}"/>
                </a:ext>
              </a:extLst>
            </p:cNvPr>
            <p:cNvCxnSpPr/>
            <p:nvPr/>
          </p:nvCxnSpPr>
          <p:spPr>
            <a:xfrm>
              <a:off x="2683316" y="3264975"/>
              <a:ext cx="507922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77020C31-4D01-604B-BB94-AB3181209C40}"/>
                </a:ext>
              </a:extLst>
            </p:cNvPr>
            <p:cNvCxnSpPr/>
            <p:nvPr/>
          </p:nvCxnSpPr>
          <p:spPr>
            <a:xfrm>
              <a:off x="4730975" y="3442250"/>
              <a:ext cx="507922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B684216E-6EB7-0642-95D0-8664B71F794C}"/>
                </a:ext>
              </a:extLst>
            </p:cNvPr>
            <p:cNvCxnSpPr/>
            <p:nvPr/>
          </p:nvCxnSpPr>
          <p:spPr>
            <a:xfrm>
              <a:off x="6341313" y="3442250"/>
              <a:ext cx="507922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E2C3AAA6-9970-A443-9923-85AA2BF7AD9D}"/>
                </a:ext>
              </a:extLst>
            </p:cNvPr>
            <p:cNvCxnSpPr/>
            <p:nvPr/>
          </p:nvCxnSpPr>
          <p:spPr>
            <a:xfrm>
              <a:off x="7648640" y="3442250"/>
              <a:ext cx="507922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D4CDB841-10D5-AA47-98C8-2E3AE1807132}"/>
                </a:ext>
              </a:extLst>
            </p:cNvPr>
            <p:cNvCxnSpPr/>
            <p:nvPr/>
          </p:nvCxnSpPr>
          <p:spPr>
            <a:xfrm>
              <a:off x="9188135" y="3453441"/>
              <a:ext cx="507922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7C77D26C-D634-1F4C-8444-A9590CBC7D9D}"/>
                </a:ext>
              </a:extLst>
            </p:cNvPr>
            <p:cNvCxnSpPr/>
            <p:nvPr/>
          </p:nvCxnSpPr>
          <p:spPr>
            <a:xfrm>
              <a:off x="10177410" y="3453441"/>
              <a:ext cx="507922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TextBox 41">
            <a:extLst>
              <a:ext uri="{FF2B5EF4-FFF2-40B4-BE49-F238E27FC236}">
                <a16:creationId xmlns:a16="http://schemas.microsoft.com/office/drawing/2014/main" id="{C06B6D51-016E-9C47-A419-03E559808E85}"/>
              </a:ext>
            </a:extLst>
          </p:cNvPr>
          <p:cNvSpPr txBox="1"/>
          <p:nvPr/>
        </p:nvSpPr>
        <p:spPr>
          <a:xfrm>
            <a:off x="298764" y="276048"/>
            <a:ext cx="116568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The Decision Flow for Strategic Planning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A0C9243-4E36-1B40-B3FA-768917DAA7C4}"/>
              </a:ext>
            </a:extLst>
          </p:cNvPr>
          <p:cNvSpPr/>
          <p:nvPr/>
        </p:nvSpPr>
        <p:spPr>
          <a:xfrm>
            <a:off x="3011578" y="1780377"/>
            <a:ext cx="2047659" cy="3957994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4737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01C0CAB-6A03-4C6A-9FAA-2198477536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26000" y="3690871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>
            <a:extLst>
              <a:ext uri="{FF2B5EF4-FFF2-40B4-BE49-F238E27FC236}">
                <a16:creationId xmlns:a16="http://schemas.microsoft.com/office/drawing/2014/main" id="{F982E0B2-AA9C-441C-A08E-A9DF9CF12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728046" y="4869342"/>
            <a:ext cx="1623711" cy="630920"/>
            <a:chOff x="9588346" y="4824892"/>
            <a:chExt cx="1623711" cy="630920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A4A2E074-C10D-4C57-AB72-B631E4D771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 flipH="1">
              <a:off x="10267789" y="4452443"/>
              <a:ext cx="571820" cy="1316717"/>
            </a:xfrm>
            <a:custGeom>
              <a:avLst/>
              <a:gdLst>
                <a:gd name="connsiteX0" fmla="*/ 282417 w 571820"/>
                <a:gd name="connsiteY0" fmla="*/ 0 h 1316717"/>
                <a:gd name="connsiteX1" fmla="*/ 285910 w 571820"/>
                <a:gd name="connsiteY1" fmla="*/ 3175 h 1316717"/>
                <a:gd name="connsiteX2" fmla="*/ 287393 w 571820"/>
                <a:gd name="connsiteY2" fmla="*/ 1827 h 1316717"/>
                <a:gd name="connsiteX3" fmla="*/ 289403 w 571820"/>
                <a:gd name="connsiteY3" fmla="*/ 0 h 1316717"/>
                <a:gd name="connsiteX4" fmla="*/ 289403 w 571820"/>
                <a:gd name="connsiteY4" fmla="*/ 6349 h 1316717"/>
                <a:gd name="connsiteX5" fmla="*/ 309203 w 571820"/>
                <a:gd name="connsiteY5" fmla="*/ 24345 h 1316717"/>
                <a:gd name="connsiteX6" fmla="*/ 571820 w 571820"/>
                <a:gd name="connsiteY6" fmla="*/ 658359 h 1316717"/>
                <a:gd name="connsiteX7" fmla="*/ 309203 w 571820"/>
                <a:gd name="connsiteY7" fmla="*/ 1292372 h 1316717"/>
                <a:gd name="connsiteX8" fmla="*/ 289403 w 571820"/>
                <a:gd name="connsiteY8" fmla="*/ 1310368 h 1316717"/>
                <a:gd name="connsiteX9" fmla="*/ 289403 w 571820"/>
                <a:gd name="connsiteY9" fmla="*/ 1316717 h 1316717"/>
                <a:gd name="connsiteX10" fmla="*/ 287393 w 571820"/>
                <a:gd name="connsiteY10" fmla="*/ 1314890 h 1316717"/>
                <a:gd name="connsiteX11" fmla="*/ 285910 w 571820"/>
                <a:gd name="connsiteY11" fmla="*/ 1313542 h 1316717"/>
                <a:gd name="connsiteX12" fmla="*/ 282417 w 571820"/>
                <a:gd name="connsiteY12" fmla="*/ 1316717 h 1316717"/>
                <a:gd name="connsiteX13" fmla="*/ 282417 w 571820"/>
                <a:gd name="connsiteY13" fmla="*/ 1310367 h 1316717"/>
                <a:gd name="connsiteX14" fmla="*/ 262617 w 571820"/>
                <a:gd name="connsiteY14" fmla="*/ 1292372 h 1316717"/>
                <a:gd name="connsiteX15" fmla="*/ 0 w 571820"/>
                <a:gd name="connsiteY15" fmla="*/ 658358 h 1316717"/>
                <a:gd name="connsiteX16" fmla="*/ 262617 w 571820"/>
                <a:gd name="connsiteY16" fmla="*/ 24345 h 1316717"/>
                <a:gd name="connsiteX17" fmla="*/ 282417 w 571820"/>
                <a:gd name="connsiteY17" fmla="*/ 6349 h 1316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571820" h="1316717">
                  <a:moveTo>
                    <a:pt x="282417" y="0"/>
                  </a:moveTo>
                  <a:lnTo>
                    <a:pt x="285910" y="3175"/>
                  </a:lnTo>
                  <a:lnTo>
                    <a:pt x="287393" y="1827"/>
                  </a:lnTo>
                  <a:lnTo>
                    <a:pt x="289403" y="0"/>
                  </a:lnTo>
                  <a:lnTo>
                    <a:pt x="289403" y="6349"/>
                  </a:lnTo>
                  <a:lnTo>
                    <a:pt x="309203" y="24345"/>
                  </a:lnTo>
                  <a:cubicBezTo>
                    <a:pt x="471461" y="186603"/>
                    <a:pt x="571820" y="410761"/>
                    <a:pt x="571820" y="658359"/>
                  </a:cubicBezTo>
                  <a:cubicBezTo>
                    <a:pt x="571820" y="905956"/>
                    <a:pt x="471461" y="1130114"/>
                    <a:pt x="309203" y="1292372"/>
                  </a:cubicBezTo>
                  <a:lnTo>
                    <a:pt x="289403" y="1310368"/>
                  </a:lnTo>
                  <a:lnTo>
                    <a:pt x="289403" y="1316717"/>
                  </a:lnTo>
                  <a:lnTo>
                    <a:pt x="287393" y="1314890"/>
                  </a:lnTo>
                  <a:lnTo>
                    <a:pt x="285910" y="1313542"/>
                  </a:lnTo>
                  <a:lnTo>
                    <a:pt x="282417" y="1316717"/>
                  </a:lnTo>
                  <a:lnTo>
                    <a:pt x="282417" y="1310367"/>
                  </a:lnTo>
                  <a:lnTo>
                    <a:pt x="262617" y="1292372"/>
                  </a:lnTo>
                  <a:cubicBezTo>
                    <a:pt x="100359" y="1130113"/>
                    <a:pt x="0" y="905956"/>
                    <a:pt x="0" y="658358"/>
                  </a:cubicBezTo>
                  <a:cubicBezTo>
                    <a:pt x="0" y="410761"/>
                    <a:pt x="100359" y="186603"/>
                    <a:pt x="262617" y="24345"/>
                  </a:cubicBezTo>
                  <a:lnTo>
                    <a:pt x="282417" y="6349"/>
                  </a:lnTo>
                  <a:close/>
                </a:path>
              </a:pathLst>
            </a:custGeom>
            <a:solidFill>
              <a:schemeClr val="accent4">
                <a:alpha val="4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0B037EB3-1772-4BA8-A95A-E5DBDFEA32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2700000" flipH="1">
              <a:off x="10112436" y="4359902"/>
              <a:ext cx="571820" cy="1620000"/>
              <a:chOff x="8482785" y="4330454"/>
              <a:chExt cx="571820" cy="1620000"/>
            </a:xfrm>
          </p:grpSpPr>
          <p:sp>
            <p:nvSpPr>
              <p:cNvPr id="13" name="Freeform: Shape 12">
                <a:extLst>
                  <a:ext uri="{FF2B5EF4-FFF2-40B4-BE49-F238E27FC236}">
                    <a16:creationId xmlns:a16="http://schemas.microsoft.com/office/drawing/2014/main" id="{A1F47AC1-63D0-47F3-9728-1A0A0543494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8482785" y="4333632"/>
                <a:ext cx="571820" cy="1311956"/>
              </a:xfrm>
              <a:custGeom>
                <a:avLst/>
                <a:gdLst>
                  <a:gd name="connsiteX0" fmla="*/ 282417 w 571820"/>
                  <a:gd name="connsiteY0" fmla="*/ 0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17" fmla="*/ 282417 w 571820"/>
                  <a:gd name="connsiteY17" fmla="*/ 6349 h 1316717"/>
                  <a:gd name="connsiteX0" fmla="*/ 282417 w 571820"/>
                  <a:gd name="connsiteY0" fmla="*/ 6349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17" fmla="*/ 282417 w 571820"/>
                  <a:gd name="connsiteY17" fmla="*/ 6349 h 1316717"/>
                  <a:gd name="connsiteX0" fmla="*/ 262617 w 571820"/>
                  <a:gd name="connsiteY0" fmla="*/ 24345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0" fmla="*/ 262617 w 571820"/>
                  <a:gd name="connsiteY0" fmla="*/ 24345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309203 w 571820"/>
                  <a:gd name="connsiteY4" fmla="*/ 24345 h 1316717"/>
                  <a:gd name="connsiteX5" fmla="*/ 571820 w 571820"/>
                  <a:gd name="connsiteY5" fmla="*/ 658359 h 1316717"/>
                  <a:gd name="connsiteX6" fmla="*/ 309203 w 571820"/>
                  <a:gd name="connsiteY6" fmla="*/ 1292372 h 1316717"/>
                  <a:gd name="connsiteX7" fmla="*/ 289403 w 571820"/>
                  <a:gd name="connsiteY7" fmla="*/ 1310368 h 1316717"/>
                  <a:gd name="connsiteX8" fmla="*/ 289403 w 571820"/>
                  <a:gd name="connsiteY8" fmla="*/ 1316717 h 1316717"/>
                  <a:gd name="connsiteX9" fmla="*/ 287393 w 571820"/>
                  <a:gd name="connsiteY9" fmla="*/ 1314890 h 1316717"/>
                  <a:gd name="connsiteX10" fmla="*/ 285910 w 571820"/>
                  <a:gd name="connsiteY10" fmla="*/ 1313542 h 1316717"/>
                  <a:gd name="connsiteX11" fmla="*/ 282417 w 571820"/>
                  <a:gd name="connsiteY11" fmla="*/ 1316717 h 1316717"/>
                  <a:gd name="connsiteX12" fmla="*/ 282417 w 571820"/>
                  <a:gd name="connsiteY12" fmla="*/ 1310367 h 1316717"/>
                  <a:gd name="connsiteX13" fmla="*/ 262617 w 571820"/>
                  <a:gd name="connsiteY13" fmla="*/ 1292372 h 1316717"/>
                  <a:gd name="connsiteX14" fmla="*/ 0 w 571820"/>
                  <a:gd name="connsiteY14" fmla="*/ 658358 h 1316717"/>
                  <a:gd name="connsiteX15" fmla="*/ 262617 w 571820"/>
                  <a:gd name="connsiteY15" fmla="*/ 24345 h 1316717"/>
                  <a:gd name="connsiteX0" fmla="*/ 262617 w 571820"/>
                  <a:gd name="connsiteY0" fmla="*/ 22518 h 1314890"/>
                  <a:gd name="connsiteX1" fmla="*/ 285910 w 571820"/>
                  <a:gd name="connsiteY1" fmla="*/ 1348 h 1314890"/>
                  <a:gd name="connsiteX2" fmla="*/ 287393 w 571820"/>
                  <a:gd name="connsiteY2" fmla="*/ 0 h 1314890"/>
                  <a:gd name="connsiteX3" fmla="*/ 309203 w 571820"/>
                  <a:gd name="connsiteY3" fmla="*/ 22518 h 1314890"/>
                  <a:gd name="connsiteX4" fmla="*/ 571820 w 571820"/>
                  <a:gd name="connsiteY4" fmla="*/ 656532 h 1314890"/>
                  <a:gd name="connsiteX5" fmla="*/ 309203 w 571820"/>
                  <a:gd name="connsiteY5" fmla="*/ 1290545 h 1314890"/>
                  <a:gd name="connsiteX6" fmla="*/ 289403 w 571820"/>
                  <a:gd name="connsiteY6" fmla="*/ 1308541 h 1314890"/>
                  <a:gd name="connsiteX7" fmla="*/ 289403 w 571820"/>
                  <a:gd name="connsiteY7" fmla="*/ 1314890 h 1314890"/>
                  <a:gd name="connsiteX8" fmla="*/ 287393 w 571820"/>
                  <a:gd name="connsiteY8" fmla="*/ 1313063 h 1314890"/>
                  <a:gd name="connsiteX9" fmla="*/ 285910 w 571820"/>
                  <a:gd name="connsiteY9" fmla="*/ 1311715 h 1314890"/>
                  <a:gd name="connsiteX10" fmla="*/ 282417 w 571820"/>
                  <a:gd name="connsiteY10" fmla="*/ 1314890 h 1314890"/>
                  <a:gd name="connsiteX11" fmla="*/ 282417 w 571820"/>
                  <a:gd name="connsiteY11" fmla="*/ 1308540 h 1314890"/>
                  <a:gd name="connsiteX12" fmla="*/ 262617 w 571820"/>
                  <a:gd name="connsiteY12" fmla="*/ 1290545 h 1314890"/>
                  <a:gd name="connsiteX13" fmla="*/ 0 w 571820"/>
                  <a:gd name="connsiteY13" fmla="*/ 656531 h 1314890"/>
                  <a:gd name="connsiteX14" fmla="*/ 262617 w 571820"/>
                  <a:gd name="connsiteY14" fmla="*/ 22518 h 1314890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82417 w 571820"/>
                  <a:gd name="connsiteY9" fmla="*/ 1313542 h 1313542"/>
                  <a:gd name="connsiteX10" fmla="*/ 282417 w 571820"/>
                  <a:gd name="connsiteY10" fmla="*/ 1307192 h 1313542"/>
                  <a:gd name="connsiteX11" fmla="*/ 262617 w 571820"/>
                  <a:gd name="connsiteY11" fmla="*/ 1289197 h 1313542"/>
                  <a:gd name="connsiteX12" fmla="*/ 0 w 571820"/>
                  <a:gd name="connsiteY12" fmla="*/ 655183 h 1313542"/>
                  <a:gd name="connsiteX13" fmla="*/ 262617 w 571820"/>
                  <a:gd name="connsiteY13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82417 w 571820"/>
                  <a:gd name="connsiteY9" fmla="*/ 1313542 h 1313542"/>
                  <a:gd name="connsiteX10" fmla="*/ 262617 w 571820"/>
                  <a:gd name="connsiteY10" fmla="*/ 1289197 h 1313542"/>
                  <a:gd name="connsiteX11" fmla="*/ 0 w 571820"/>
                  <a:gd name="connsiteY11" fmla="*/ 655183 h 1313542"/>
                  <a:gd name="connsiteX12" fmla="*/ 262617 w 571820"/>
                  <a:gd name="connsiteY12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62617 w 571820"/>
                  <a:gd name="connsiteY9" fmla="*/ 1289197 h 1313542"/>
                  <a:gd name="connsiteX10" fmla="*/ 0 w 571820"/>
                  <a:gd name="connsiteY10" fmla="*/ 655183 h 1313542"/>
                  <a:gd name="connsiteX11" fmla="*/ 262617 w 571820"/>
                  <a:gd name="connsiteY11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62617 w 571820"/>
                  <a:gd name="connsiteY8" fmla="*/ 1289197 h 1313542"/>
                  <a:gd name="connsiteX9" fmla="*/ 0 w 571820"/>
                  <a:gd name="connsiteY9" fmla="*/ 655183 h 1313542"/>
                  <a:gd name="connsiteX10" fmla="*/ 262617 w 571820"/>
                  <a:gd name="connsiteY10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62617 w 571820"/>
                  <a:gd name="connsiteY7" fmla="*/ 1289197 h 1313542"/>
                  <a:gd name="connsiteX8" fmla="*/ 0 w 571820"/>
                  <a:gd name="connsiteY8" fmla="*/ 655183 h 1313542"/>
                  <a:gd name="connsiteX9" fmla="*/ 262617 w 571820"/>
                  <a:gd name="connsiteY9" fmla="*/ 21170 h 1313542"/>
                  <a:gd name="connsiteX0" fmla="*/ 262617 w 571820"/>
                  <a:gd name="connsiteY0" fmla="*/ 21170 h 1364739"/>
                  <a:gd name="connsiteX1" fmla="*/ 285910 w 571820"/>
                  <a:gd name="connsiteY1" fmla="*/ 0 h 1364739"/>
                  <a:gd name="connsiteX2" fmla="*/ 309203 w 571820"/>
                  <a:gd name="connsiteY2" fmla="*/ 21170 h 1364739"/>
                  <a:gd name="connsiteX3" fmla="*/ 571820 w 571820"/>
                  <a:gd name="connsiteY3" fmla="*/ 655184 h 1364739"/>
                  <a:gd name="connsiteX4" fmla="*/ 309203 w 571820"/>
                  <a:gd name="connsiteY4" fmla="*/ 1289197 h 1364739"/>
                  <a:gd name="connsiteX5" fmla="*/ 289403 w 571820"/>
                  <a:gd name="connsiteY5" fmla="*/ 1307193 h 1364739"/>
                  <a:gd name="connsiteX6" fmla="*/ 177485 w 571820"/>
                  <a:gd name="connsiteY6" fmla="*/ 1364739 h 1364739"/>
                  <a:gd name="connsiteX7" fmla="*/ 262617 w 571820"/>
                  <a:gd name="connsiteY7" fmla="*/ 1289197 h 1364739"/>
                  <a:gd name="connsiteX8" fmla="*/ 0 w 571820"/>
                  <a:gd name="connsiteY8" fmla="*/ 655183 h 1364739"/>
                  <a:gd name="connsiteX9" fmla="*/ 262617 w 571820"/>
                  <a:gd name="connsiteY9" fmla="*/ 21170 h 1364739"/>
                  <a:gd name="connsiteX0" fmla="*/ 262617 w 571820"/>
                  <a:gd name="connsiteY0" fmla="*/ 21170 h 1364739"/>
                  <a:gd name="connsiteX1" fmla="*/ 285910 w 571820"/>
                  <a:gd name="connsiteY1" fmla="*/ 0 h 1364739"/>
                  <a:gd name="connsiteX2" fmla="*/ 309203 w 571820"/>
                  <a:gd name="connsiteY2" fmla="*/ 21170 h 1364739"/>
                  <a:gd name="connsiteX3" fmla="*/ 571820 w 571820"/>
                  <a:gd name="connsiteY3" fmla="*/ 655184 h 1364739"/>
                  <a:gd name="connsiteX4" fmla="*/ 309203 w 571820"/>
                  <a:gd name="connsiteY4" fmla="*/ 1289197 h 1364739"/>
                  <a:gd name="connsiteX5" fmla="*/ 285832 w 571820"/>
                  <a:gd name="connsiteY5" fmla="*/ 1311956 h 1364739"/>
                  <a:gd name="connsiteX6" fmla="*/ 177485 w 571820"/>
                  <a:gd name="connsiteY6" fmla="*/ 1364739 h 1364739"/>
                  <a:gd name="connsiteX7" fmla="*/ 262617 w 571820"/>
                  <a:gd name="connsiteY7" fmla="*/ 1289197 h 1364739"/>
                  <a:gd name="connsiteX8" fmla="*/ 0 w 571820"/>
                  <a:gd name="connsiteY8" fmla="*/ 655183 h 1364739"/>
                  <a:gd name="connsiteX9" fmla="*/ 262617 w 571820"/>
                  <a:gd name="connsiteY9" fmla="*/ 21170 h 1364739"/>
                  <a:gd name="connsiteX0" fmla="*/ 262617 w 571820"/>
                  <a:gd name="connsiteY0" fmla="*/ 21170 h 1311956"/>
                  <a:gd name="connsiteX1" fmla="*/ 285910 w 571820"/>
                  <a:gd name="connsiteY1" fmla="*/ 0 h 1311956"/>
                  <a:gd name="connsiteX2" fmla="*/ 309203 w 571820"/>
                  <a:gd name="connsiteY2" fmla="*/ 21170 h 1311956"/>
                  <a:gd name="connsiteX3" fmla="*/ 571820 w 571820"/>
                  <a:gd name="connsiteY3" fmla="*/ 655184 h 1311956"/>
                  <a:gd name="connsiteX4" fmla="*/ 309203 w 571820"/>
                  <a:gd name="connsiteY4" fmla="*/ 1289197 h 1311956"/>
                  <a:gd name="connsiteX5" fmla="*/ 285832 w 571820"/>
                  <a:gd name="connsiteY5" fmla="*/ 1311956 h 1311956"/>
                  <a:gd name="connsiteX6" fmla="*/ 262617 w 571820"/>
                  <a:gd name="connsiteY6" fmla="*/ 1289197 h 1311956"/>
                  <a:gd name="connsiteX7" fmla="*/ 0 w 571820"/>
                  <a:gd name="connsiteY7" fmla="*/ 655183 h 1311956"/>
                  <a:gd name="connsiteX8" fmla="*/ 262617 w 571820"/>
                  <a:gd name="connsiteY8" fmla="*/ 21170 h 1311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71820" h="1311956">
                    <a:moveTo>
                      <a:pt x="262617" y="21170"/>
                    </a:moveTo>
                    <a:lnTo>
                      <a:pt x="285910" y="0"/>
                    </a:lnTo>
                    <a:lnTo>
                      <a:pt x="309203" y="21170"/>
                    </a:lnTo>
                    <a:cubicBezTo>
                      <a:pt x="471461" y="183428"/>
                      <a:pt x="571820" y="407586"/>
                      <a:pt x="571820" y="655184"/>
                    </a:cubicBezTo>
                    <a:cubicBezTo>
                      <a:pt x="571820" y="902781"/>
                      <a:pt x="471461" y="1126939"/>
                      <a:pt x="309203" y="1289197"/>
                    </a:cubicBezTo>
                    <a:lnTo>
                      <a:pt x="285832" y="1311956"/>
                    </a:lnTo>
                    <a:lnTo>
                      <a:pt x="262617" y="1289197"/>
                    </a:lnTo>
                    <a:cubicBezTo>
                      <a:pt x="100359" y="1126938"/>
                      <a:pt x="0" y="902781"/>
                      <a:pt x="0" y="655183"/>
                    </a:cubicBezTo>
                    <a:cubicBezTo>
                      <a:pt x="0" y="407586"/>
                      <a:pt x="100359" y="183428"/>
                      <a:pt x="262617" y="21170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803A57D6-0C36-4560-A08A-16768551EF6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>
                <a:off x="8768695" y="4330454"/>
                <a:ext cx="0" cy="1620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1F4CD6D0-88B6-45F4-AC60-54587D3C9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Colourful strings being woven togehter">
            <a:extLst>
              <a:ext uri="{FF2B5EF4-FFF2-40B4-BE49-F238E27FC236}">
                <a16:creationId xmlns:a16="http://schemas.microsoft.com/office/drawing/2014/main" id="{74246346-1D63-412E-A2A6-FE3CCC29B6E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855" b="8876"/>
          <a:stretch/>
        </p:blipFill>
        <p:spPr>
          <a:xfrm>
            <a:off x="20" y="10"/>
            <a:ext cx="12191980" cy="685799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DCFCE6BC-4706-49A2-816A-A44669F98A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48637" y="1"/>
            <a:ext cx="8894726" cy="6858000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34902"/>
                </a:srgbClr>
              </a:gs>
              <a:gs pos="80000">
                <a:srgbClr val="000000">
                  <a:alpha val="0"/>
                </a:srgbClr>
              </a:gs>
              <a:gs pos="51000">
                <a:srgbClr val="000000">
                  <a:alpha val="2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4720B4-8B46-6E4E-917D-A03DF1580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9576" y="670563"/>
            <a:ext cx="9912848" cy="2824811"/>
          </a:xfr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GB" sz="5400" dirty="0">
                <a:solidFill>
                  <a:srgbClr val="002060"/>
                </a:solidFill>
                <a:effectLst>
                  <a:glow rad="1761331">
                    <a:schemeClr val="accent1">
                      <a:alpha val="31000"/>
                    </a:schemeClr>
                  </a:glow>
                </a:effectLst>
              </a:rPr>
              <a:t>Organisational </a:t>
            </a:r>
            <a:br>
              <a:rPr lang="en-GB" sz="5400" dirty="0">
                <a:solidFill>
                  <a:srgbClr val="002060"/>
                </a:solidFill>
                <a:effectLst>
                  <a:glow rad="1761331">
                    <a:schemeClr val="accent1">
                      <a:alpha val="31000"/>
                    </a:schemeClr>
                  </a:glow>
                </a:effectLst>
              </a:rPr>
            </a:br>
            <a:r>
              <a:rPr lang="en-GB" sz="5400" dirty="0">
                <a:solidFill>
                  <a:srgbClr val="002060"/>
                </a:solidFill>
                <a:effectLst>
                  <a:glow rad="1761331">
                    <a:schemeClr val="accent1">
                      <a:alpha val="31000"/>
                    </a:schemeClr>
                  </a:glow>
                </a:effectLst>
              </a:rPr>
              <a:t>Resources and Capabilities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E7C23BC-DAA6-40E1-8166-B8C4439D14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26000" y="3690871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0393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F531FC0-D85A-4840-A29E-ABD517EE4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Resources and Capabilities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8B47731-4DEB-2D41-A772-9BB7D59C6F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ln>
            <a:solidFill>
              <a:srgbClr val="00FDFF"/>
            </a:solidFill>
          </a:ln>
        </p:spPr>
        <p:txBody>
          <a:bodyPr>
            <a:normAutofit fontScale="85000" lnSpcReduction="20000"/>
          </a:bodyPr>
          <a:lstStyle/>
          <a:p>
            <a:r>
              <a:rPr lang="en-GB" sz="2800" dirty="0">
                <a:solidFill>
                  <a:srgbClr val="00B0F0"/>
                </a:solidFill>
              </a:rPr>
              <a:t>Resources are assets or inputs (Factors) of production (tangible &amp; intangible)that an organisation owns, controls  or has access to on a semi permanent basis .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8CBFE3-B822-904C-B602-1BF087F42E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ln>
            <a:solidFill>
              <a:srgbClr val="FFFC00"/>
            </a:solidFill>
          </a:ln>
        </p:spPr>
        <p:txBody>
          <a:bodyPr>
            <a:normAutofit fontScale="85000" lnSpcReduction="20000"/>
          </a:bodyPr>
          <a:lstStyle/>
          <a:p>
            <a:r>
              <a:rPr lang="en-GB" sz="2800" dirty="0">
                <a:solidFill>
                  <a:srgbClr val="FFC000"/>
                </a:solidFill>
              </a:rPr>
              <a:t>Capabilities, refer to a firm’s capacity to deploy Resources, usually in combination, using organizational processes, to effect a desired end- i.e., an ability to perform a task or activity to improve performance.</a:t>
            </a:r>
          </a:p>
          <a:p>
            <a:r>
              <a:rPr lang="en-GB" sz="2800" dirty="0">
                <a:solidFill>
                  <a:srgbClr val="FFC000"/>
                </a:solidFill>
              </a:rPr>
              <a:t>Capabilities are often developed in functional areas </a:t>
            </a:r>
          </a:p>
        </p:txBody>
      </p:sp>
    </p:spTree>
    <p:extLst>
      <p:ext uri="{BB962C8B-B14F-4D97-AF65-F5344CB8AC3E}">
        <p14:creationId xmlns:p14="http://schemas.microsoft.com/office/powerpoint/2010/main" val="1733661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AEF045-6DCE-7D47-B28C-F72BC3399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7F82C3-5567-EE4A-892F-E5CC4A6E1DC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3200" b="1" u="sng" dirty="0">
                <a:solidFill>
                  <a:srgbClr val="FFC000">
                    <a:alpha val="70000"/>
                  </a:srgbClr>
                </a:solidFill>
              </a:rPr>
              <a:t>Tangible</a:t>
            </a:r>
          </a:p>
          <a:p>
            <a:r>
              <a:rPr lang="en-GB" dirty="0"/>
              <a:t>Financial resources</a:t>
            </a:r>
          </a:p>
          <a:p>
            <a:r>
              <a:rPr lang="en-GB" dirty="0"/>
              <a:t>Physical</a:t>
            </a:r>
          </a:p>
          <a:p>
            <a:pPr lvl="2"/>
            <a:r>
              <a:rPr lang="en-GB" dirty="0"/>
              <a:t>Equipment</a:t>
            </a:r>
          </a:p>
          <a:p>
            <a:pPr lvl="2"/>
            <a:r>
              <a:rPr lang="en-GB" dirty="0"/>
              <a:t>Land, Buildings</a:t>
            </a:r>
          </a:p>
          <a:p>
            <a:r>
              <a:rPr lang="en-GB" i="0" dirty="0"/>
              <a:t>Trained &amp; knowledgeable people</a:t>
            </a:r>
          </a:p>
          <a:p>
            <a:r>
              <a:rPr lang="en-GB" i="0" dirty="0"/>
              <a:t>Dedicated &amp; committed Volunteers</a:t>
            </a:r>
          </a:p>
          <a:p>
            <a:pPr lvl="2"/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1E4826-5A75-124E-8601-DCB0F6FC764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3200" b="1" u="sng" dirty="0">
                <a:solidFill>
                  <a:srgbClr val="FFC000">
                    <a:alpha val="70000"/>
                  </a:srgbClr>
                </a:solidFill>
              </a:rPr>
              <a:t>Intangible</a:t>
            </a:r>
          </a:p>
          <a:p>
            <a:r>
              <a:rPr lang="en-GB" dirty="0"/>
              <a:t>Reputation</a:t>
            </a:r>
          </a:p>
          <a:p>
            <a:pPr lvl="2"/>
            <a:r>
              <a:rPr lang="en-GB" dirty="0"/>
              <a:t>Institution/ Brand</a:t>
            </a:r>
          </a:p>
          <a:p>
            <a:r>
              <a:rPr lang="en-GB" i="0" dirty="0"/>
              <a:t>Knowledge</a:t>
            </a:r>
          </a:p>
          <a:p>
            <a:r>
              <a:rPr lang="en-GB" i="0" dirty="0"/>
              <a:t>Copyrights, Patents</a:t>
            </a:r>
          </a:p>
          <a:p>
            <a:r>
              <a:rPr lang="en-GB" i="0" dirty="0"/>
              <a:t>Relationships with key stakeholders</a:t>
            </a:r>
          </a:p>
        </p:txBody>
      </p:sp>
    </p:spTree>
    <p:extLst>
      <p:ext uri="{BB962C8B-B14F-4D97-AF65-F5344CB8AC3E}">
        <p14:creationId xmlns:p14="http://schemas.microsoft.com/office/powerpoint/2010/main" val="25514597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01585-5F61-4E47-8ABE-4AA7205EF8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Capabilities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36C1568-02C1-FE4C-8E33-C54D7338BB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9500" y="1790700"/>
            <a:ext cx="4841009" cy="3978275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Strategic direction/management</a:t>
            </a:r>
          </a:p>
          <a:p>
            <a:r>
              <a:rPr lang="en-GB" dirty="0"/>
              <a:t>Financial management</a:t>
            </a:r>
          </a:p>
          <a:p>
            <a:r>
              <a:rPr lang="en-GB" dirty="0"/>
              <a:t>Management development</a:t>
            </a:r>
          </a:p>
          <a:p>
            <a:r>
              <a:rPr lang="en-GB" dirty="0"/>
              <a:t>Decision making</a:t>
            </a:r>
          </a:p>
          <a:p>
            <a:r>
              <a:rPr lang="en-GB" dirty="0"/>
              <a:t>Project execution capabilities</a:t>
            </a:r>
          </a:p>
          <a:p>
            <a:r>
              <a:rPr lang="en-GB" dirty="0"/>
              <a:t>Research &amp; Development</a:t>
            </a:r>
          </a:p>
          <a:p>
            <a:r>
              <a:rPr lang="en-GB" dirty="0"/>
              <a:t>Operational</a:t>
            </a:r>
          </a:p>
          <a:p>
            <a:r>
              <a:rPr lang="en-GB" dirty="0"/>
              <a:t>Communications</a:t>
            </a:r>
          </a:p>
          <a:p>
            <a:r>
              <a:rPr lang="en-GB" dirty="0"/>
              <a:t>Information management</a:t>
            </a:r>
          </a:p>
          <a:p>
            <a:pPr marL="0" indent="0" algn="r">
              <a:buNone/>
            </a:pPr>
            <a:r>
              <a:rPr lang="en-GB" dirty="0"/>
              <a:t>etc etc etc etc etc etc etc etc etc etc etc etc etc</a:t>
            </a:r>
          </a:p>
          <a:p>
            <a:endParaRPr lang="en-GB" dirty="0"/>
          </a:p>
        </p:txBody>
      </p:sp>
      <p:sp>
        <p:nvSpPr>
          <p:cNvPr id="6" name="Cloud Callout 5">
            <a:extLst>
              <a:ext uri="{FF2B5EF4-FFF2-40B4-BE49-F238E27FC236}">
                <a16:creationId xmlns:a16="http://schemas.microsoft.com/office/drawing/2014/main" id="{BA87D617-9CFA-0A40-8201-F0D433DF33CB}"/>
              </a:ext>
            </a:extLst>
          </p:cNvPr>
          <p:cNvSpPr/>
          <p:nvPr/>
        </p:nvSpPr>
        <p:spPr>
          <a:xfrm>
            <a:off x="8174181" y="2084532"/>
            <a:ext cx="3740727" cy="2688936"/>
          </a:xfrm>
          <a:prstGeom prst="cloudCallout">
            <a:avLst>
              <a:gd name="adj1" fmla="val -92333"/>
              <a:gd name="adj2" fmla="val 14067"/>
            </a:avLst>
          </a:prstGeom>
          <a:ln>
            <a:solidFill>
              <a:srgbClr val="9411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dirty="0"/>
              <a:t>Capabilities should be relevant and critical to achieving your mission</a:t>
            </a:r>
          </a:p>
        </p:txBody>
      </p:sp>
      <p:sp>
        <p:nvSpPr>
          <p:cNvPr id="7" name="Right Brace 6">
            <a:extLst>
              <a:ext uri="{FF2B5EF4-FFF2-40B4-BE49-F238E27FC236}">
                <a16:creationId xmlns:a16="http://schemas.microsoft.com/office/drawing/2014/main" id="{9F3A0B42-8F26-9049-9337-91D29809E0CB}"/>
              </a:ext>
            </a:extLst>
          </p:cNvPr>
          <p:cNvSpPr/>
          <p:nvPr/>
        </p:nvSpPr>
        <p:spPr>
          <a:xfrm>
            <a:off x="5994402" y="1969509"/>
            <a:ext cx="295564" cy="3620655"/>
          </a:xfrm>
          <a:prstGeom prst="rightBrace">
            <a:avLst/>
          </a:prstGeom>
          <a:noFill/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6889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33F1B6-00A5-FA48-B2B5-A6BF429D4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Resources &amp; capabilities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3E16A60A-43F2-2B4A-91CF-8BD50D035E98}"/>
              </a:ext>
            </a:extLst>
          </p:cNvPr>
          <p:cNvGrpSpPr/>
          <p:nvPr/>
        </p:nvGrpSpPr>
        <p:grpSpPr>
          <a:xfrm>
            <a:off x="2047298" y="2198255"/>
            <a:ext cx="8091054" cy="4239491"/>
            <a:chOff x="1542473" y="2632363"/>
            <a:chExt cx="5620326" cy="2424834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DA665C4-6943-2848-8F33-F2D24F905DB8}"/>
                </a:ext>
              </a:extLst>
            </p:cNvPr>
            <p:cNvSpPr/>
            <p:nvPr/>
          </p:nvSpPr>
          <p:spPr>
            <a:xfrm>
              <a:off x="1542473" y="2632365"/>
              <a:ext cx="2761672" cy="116378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200" b="1" dirty="0"/>
                <a:t>Threshold Resources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55F56136-F881-784A-B97F-978496B0BCF4}"/>
                </a:ext>
              </a:extLst>
            </p:cNvPr>
            <p:cNvSpPr/>
            <p:nvPr/>
          </p:nvSpPr>
          <p:spPr>
            <a:xfrm>
              <a:off x="1542473" y="3893416"/>
              <a:ext cx="2761672" cy="116378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200" b="1" dirty="0"/>
                <a:t>Threshold Capabilities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EDFBEB9B-3DE9-144A-94B5-6F286949F072}"/>
                </a:ext>
              </a:extLst>
            </p:cNvPr>
            <p:cNvSpPr/>
            <p:nvPr/>
          </p:nvSpPr>
          <p:spPr>
            <a:xfrm>
              <a:off x="4401127" y="3893416"/>
              <a:ext cx="2761672" cy="1163781"/>
            </a:xfrm>
            <a:prstGeom prst="rect">
              <a:avLst/>
            </a:prstGeom>
            <a:solidFill>
              <a:srgbClr val="929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200" b="1" dirty="0"/>
                <a:t>Specialised Capabilities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FFE2089-3A33-5C40-B082-68FE40805465}"/>
                </a:ext>
              </a:extLst>
            </p:cNvPr>
            <p:cNvSpPr/>
            <p:nvPr/>
          </p:nvSpPr>
          <p:spPr>
            <a:xfrm>
              <a:off x="4401127" y="2632363"/>
              <a:ext cx="2761672" cy="1163781"/>
            </a:xfrm>
            <a:prstGeom prst="rect">
              <a:avLst/>
            </a:prstGeom>
            <a:solidFill>
              <a:srgbClr val="929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200" b="1" dirty="0"/>
                <a:t>Specialised Resources</a:t>
              </a:r>
            </a:p>
          </p:txBody>
        </p:sp>
      </p:grpSp>
      <p:sp>
        <p:nvSpPr>
          <p:cNvPr id="17" name="Cloud Callout 16">
            <a:extLst>
              <a:ext uri="{FF2B5EF4-FFF2-40B4-BE49-F238E27FC236}">
                <a16:creationId xmlns:a16="http://schemas.microsoft.com/office/drawing/2014/main" id="{10E9F2FF-09B5-C54C-B715-8D5F63FC92FF}"/>
              </a:ext>
            </a:extLst>
          </p:cNvPr>
          <p:cNvSpPr/>
          <p:nvPr/>
        </p:nvSpPr>
        <p:spPr>
          <a:xfrm>
            <a:off x="120073" y="3094183"/>
            <a:ext cx="1440873" cy="969818"/>
          </a:xfrm>
          <a:prstGeom prst="cloudCallout">
            <a:avLst>
              <a:gd name="adj1" fmla="val 63137"/>
              <a:gd name="adj2" fmla="val 6576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Basic/ Essentials</a:t>
            </a:r>
          </a:p>
        </p:txBody>
      </p:sp>
      <p:sp>
        <p:nvSpPr>
          <p:cNvPr id="18" name="Cloud Callout 17">
            <a:extLst>
              <a:ext uri="{FF2B5EF4-FFF2-40B4-BE49-F238E27FC236}">
                <a16:creationId xmlns:a16="http://schemas.microsoft.com/office/drawing/2014/main" id="{C8CACACA-8D3B-1A4B-AFC1-B94FA9058EEF}"/>
              </a:ext>
            </a:extLst>
          </p:cNvPr>
          <p:cNvSpPr/>
          <p:nvPr/>
        </p:nvSpPr>
        <p:spPr>
          <a:xfrm>
            <a:off x="10543310" y="2860011"/>
            <a:ext cx="1440873" cy="969818"/>
          </a:xfrm>
          <a:prstGeom prst="cloudCallout">
            <a:avLst>
              <a:gd name="adj1" fmla="val -65709"/>
              <a:gd name="adj2" fmla="val 88623"/>
            </a:avLst>
          </a:prstGeom>
          <a:solidFill>
            <a:srgbClr val="929000"/>
          </a:solidFill>
          <a:ln>
            <a:solidFill>
              <a:srgbClr val="008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Specific for the task</a:t>
            </a:r>
          </a:p>
        </p:txBody>
      </p:sp>
    </p:spTree>
    <p:extLst>
      <p:ext uri="{BB962C8B-B14F-4D97-AF65-F5344CB8AC3E}">
        <p14:creationId xmlns:p14="http://schemas.microsoft.com/office/powerpoint/2010/main" val="34646591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5AC48C-70EC-E64A-B9C9-966FCF72B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Decisions about resources &amp; capabilities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B2133DF-139D-4DF6-9EC4-CF29C8EF9E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8158945"/>
              </p:ext>
            </p:extLst>
          </p:nvPr>
        </p:nvGraphicFramePr>
        <p:xfrm>
          <a:off x="1079500" y="1790700"/>
          <a:ext cx="10026650" cy="3978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218208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DB66C9CD-6BF4-44CA-8078-0BB8190807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5C1CF9-4B39-844A-B10E-03E51C0B3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2675" y="531815"/>
            <a:ext cx="10026650" cy="1222376"/>
          </a:xfrm>
        </p:spPr>
        <p:txBody>
          <a:bodyPr wrap="square" anchor="b">
            <a:normAutofit fontScale="90000"/>
          </a:bodyPr>
          <a:lstStyle/>
          <a:p>
            <a:pPr algn="ctr"/>
            <a:r>
              <a:rPr lang="en-GB" cap="none" dirty="0"/>
              <a:t>What are the most critical resources &amp; capabilities that your organisation possess at present?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9BF9BF3-7E9D-458B-A5D2-E730C5FFD0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19649" y="1893832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F3214336-282F-A549-8D96-85E955E9E7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013" b="92704" l="8333" r="91667">
                        <a14:foregroundMark x1="50926" y1="55794" x2="50926" y2="55794"/>
                        <a14:foregroundMark x1="50926" y1="46781" x2="50926" y2="46781"/>
                        <a14:foregroundMark x1="50926" y1="46781" x2="50926" y2="46781"/>
                        <a14:foregroundMark x1="66667" y1="53648" x2="66667" y2="53648"/>
                        <a14:foregroundMark x1="66667" y1="53648" x2="66667" y2="53648"/>
                        <a14:foregroundMark x1="44907" y1="72961" x2="44907" y2="72961"/>
                        <a14:foregroundMark x1="44907" y1="72961" x2="44907" y2="72961"/>
                        <a14:foregroundMark x1="75000" y1="26180" x2="75000" y2="26180"/>
                        <a14:foregroundMark x1="75000" y1="26180" x2="75000" y2="26180"/>
                        <a14:foregroundMark x1="78704" y1="21459" x2="78704" y2="21459"/>
                        <a14:foregroundMark x1="78704" y1="21459" x2="78704" y2="21459"/>
                        <a14:foregroundMark x1="91204" y1="11588" x2="91204" y2="11588"/>
                        <a14:foregroundMark x1="82870" y1="22318" x2="82870" y2="22318"/>
                        <a14:foregroundMark x1="82870" y1="22318" x2="82870" y2="22318"/>
                        <a14:foregroundMark x1="65278" y1="46352" x2="65278" y2="46352"/>
                        <a14:foregroundMark x1="66667" y1="49785" x2="66667" y2="49785"/>
                        <a14:foregroundMark x1="66667" y1="49785" x2="66667" y2="49785"/>
                        <a14:foregroundMark x1="45370" y1="73820" x2="45370" y2="73820"/>
                        <a14:foregroundMark x1="45370" y1="73820" x2="45370" y2="73820"/>
                        <a14:foregroundMark x1="73611" y1="85837" x2="73611" y2="85837"/>
                        <a14:foregroundMark x1="73611" y1="85837" x2="73611" y2="85837"/>
                        <a14:foregroundMark x1="27315" y1="93133" x2="27315" y2="93133"/>
                        <a14:foregroundMark x1="27315" y1="93133" x2="27315" y2="93133"/>
                        <a14:foregroundMark x1="73611" y1="30043" x2="73611" y2="30043"/>
                        <a14:foregroundMark x1="73611" y1="30043" x2="73611" y2="30043"/>
                        <a14:foregroundMark x1="76389" y1="28326" x2="76389" y2="28326"/>
                        <a14:foregroundMark x1="76389" y1="28326" x2="76389" y2="28326"/>
                        <a14:foregroundMark x1="79630" y1="21459" x2="79630" y2="21459"/>
                        <a14:foregroundMark x1="79630" y1="21459" x2="79630" y2="21459"/>
                        <a14:foregroundMark x1="84259" y1="20601" x2="84259" y2="20601"/>
                        <a14:foregroundMark x1="84259" y1="20601" x2="84259" y2="20601"/>
                        <a14:foregroundMark x1="77778" y1="18884" x2="77778" y2="18884"/>
                        <a14:foregroundMark x1="77778" y1="18884" x2="77778" y2="18884"/>
                        <a14:foregroundMark x1="88889" y1="12446" x2="88889" y2="12446"/>
                        <a14:foregroundMark x1="88889" y1="12446" x2="88889" y2="12446"/>
                        <a14:foregroundMark x1="88889" y1="12446" x2="88889" y2="12446"/>
                        <a14:foregroundMark x1="88889" y1="12446" x2="88889" y2="12446"/>
                        <a14:foregroundMark x1="88889" y1="12446" x2="88889" y2="12446"/>
                        <a14:foregroundMark x1="88889" y1="12446" x2="88889" y2="12446"/>
                        <a14:foregroundMark x1="86574" y1="9013" x2="86574" y2="9013"/>
                        <a14:foregroundMark x1="86574" y1="9013" x2="86574" y2="9013"/>
                        <a14:foregroundMark x1="86574" y1="9013" x2="86574" y2="9013"/>
                        <a14:foregroundMark x1="86574" y1="9013" x2="86574" y2="9013"/>
                        <a14:foregroundMark x1="86574" y1="9013" x2="86574" y2="9013"/>
                        <a14:foregroundMark x1="86574" y1="9013" x2="86574" y2="9013"/>
                        <a14:foregroundMark x1="86574" y1="9013" x2="86574" y2="9013"/>
                        <a14:foregroundMark x1="77315" y1="10300" x2="91667" y2="1330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099586" y="241364"/>
            <a:ext cx="890009" cy="96005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BC57B90-D443-EA47-8FBF-D838ABC8C6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431833"/>
              </p:ext>
            </p:extLst>
          </p:nvPr>
        </p:nvGraphicFramePr>
        <p:xfrm>
          <a:off x="1149983" y="2843213"/>
          <a:ext cx="9892034" cy="29257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89197">
                  <a:extLst>
                    <a:ext uri="{9D8B030D-6E8A-4147-A177-3AD203B41FA5}">
                      <a16:colId xmlns:a16="http://schemas.microsoft.com/office/drawing/2014/main" val="4113505890"/>
                    </a:ext>
                  </a:extLst>
                </a:gridCol>
                <a:gridCol w="4002837">
                  <a:extLst>
                    <a:ext uri="{9D8B030D-6E8A-4147-A177-3AD203B41FA5}">
                      <a16:colId xmlns:a16="http://schemas.microsoft.com/office/drawing/2014/main" val="826940013"/>
                    </a:ext>
                  </a:extLst>
                </a:gridCol>
              </a:tblGrid>
              <a:tr h="527597">
                <a:tc>
                  <a:txBody>
                    <a:bodyPr/>
                    <a:lstStyle/>
                    <a:p>
                      <a:r>
                        <a:rPr lang="en-GB" sz="2400"/>
                        <a:t>Resources / Capabilities</a:t>
                      </a:r>
                    </a:p>
                  </a:txBody>
                  <a:tcPr marL="119908" marR="119908" marT="59954" marB="59954"/>
                </a:tc>
                <a:tc>
                  <a:txBody>
                    <a:bodyPr/>
                    <a:lstStyle/>
                    <a:p>
                      <a:r>
                        <a:rPr lang="en-GB" sz="2400"/>
                        <a:t>Why is it critical</a:t>
                      </a:r>
                    </a:p>
                  </a:txBody>
                  <a:tcPr marL="119908" marR="119908" marT="59954" marB="59954"/>
                </a:tc>
                <a:extLst>
                  <a:ext uri="{0D108BD9-81ED-4DB2-BD59-A6C34878D82A}">
                    <a16:rowId xmlns:a16="http://schemas.microsoft.com/office/drawing/2014/main" val="2945308716"/>
                  </a:ext>
                </a:extLst>
              </a:tr>
              <a:tr h="599542">
                <a:tc>
                  <a:txBody>
                    <a:bodyPr/>
                    <a:lstStyle/>
                    <a:p>
                      <a:endParaRPr lang="en-GB" sz="2400"/>
                    </a:p>
                  </a:txBody>
                  <a:tcPr marL="119908" marR="119908" marT="59954" marB="59954"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 marL="119908" marR="119908" marT="59954" marB="59954"/>
                </a:tc>
                <a:extLst>
                  <a:ext uri="{0D108BD9-81ED-4DB2-BD59-A6C34878D82A}">
                    <a16:rowId xmlns:a16="http://schemas.microsoft.com/office/drawing/2014/main" val="2484719114"/>
                  </a:ext>
                </a:extLst>
              </a:tr>
              <a:tr h="599542">
                <a:tc>
                  <a:txBody>
                    <a:bodyPr/>
                    <a:lstStyle/>
                    <a:p>
                      <a:endParaRPr lang="en-GB" sz="2400"/>
                    </a:p>
                  </a:txBody>
                  <a:tcPr marL="119908" marR="119908" marT="59954" marB="59954"/>
                </a:tc>
                <a:tc>
                  <a:txBody>
                    <a:bodyPr/>
                    <a:lstStyle/>
                    <a:p>
                      <a:endParaRPr lang="en-GB" sz="2400"/>
                    </a:p>
                  </a:txBody>
                  <a:tcPr marL="119908" marR="119908" marT="59954" marB="59954"/>
                </a:tc>
                <a:extLst>
                  <a:ext uri="{0D108BD9-81ED-4DB2-BD59-A6C34878D82A}">
                    <a16:rowId xmlns:a16="http://schemas.microsoft.com/office/drawing/2014/main" val="2500331655"/>
                  </a:ext>
                </a:extLst>
              </a:tr>
              <a:tr h="599542">
                <a:tc>
                  <a:txBody>
                    <a:bodyPr/>
                    <a:lstStyle/>
                    <a:p>
                      <a:endParaRPr lang="en-GB" sz="2400"/>
                    </a:p>
                  </a:txBody>
                  <a:tcPr marL="119908" marR="119908" marT="59954" marB="59954"/>
                </a:tc>
                <a:tc>
                  <a:txBody>
                    <a:bodyPr/>
                    <a:lstStyle/>
                    <a:p>
                      <a:endParaRPr lang="en-GB" sz="2400"/>
                    </a:p>
                  </a:txBody>
                  <a:tcPr marL="119908" marR="119908" marT="59954" marB="59954"/>
                </a:tc>
                <a:extLst>
                  <a:ext uri="{0D108BD9-81ED-4DB2-BD59-A6C34878D82A}">
                    <a16:rowId xmlns:a16="http://schemas.microsoft.com/office/drawing/2014/main" val="832796676"/>
                  </a:ext>
                </a:extLst>
              </a:tr>
              <a:tr h="599542">
                <a:tc>
                  <a:txBody>
                    <a:bodyPr/>
                    <a:lstStyle/>
                    <a:p>
                      <a:endParaRPr lang="en-GB" sz="2400"/>
                    </a:p>
                  </a:txBody>
                  <a:tcPr marL="119908" marR="119908" marT="59954" marB="59954"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 marL="119908" marR="119908" marT="59954" marB="59954"/>
                </a:tc>
                <a:extLst>
                  <a:ext uri="{0D108BD9-81ED-4DB2-BD59-A6C34878D82A}">
                    <a16:rowId xmlns:a16="http://schemas.microsoft.com/office/drawing/2014/main" val="41603895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0094059"/>
      </p:ext>
    </p:extLst>
  </p:cSld>
  <p:clrMapOvr>
    <a:masterClrMapping/>
  </p:clrMapOvr>
</p:sld>
</file>

<file path=ppt/theme/theme1.xml><?xml version="1.0" encoding="utf-8"?>
<a:theme xmlns:a="http://schemas.openxmlformats.org/drawingml/2006/main" name="LeafVTI">
  <a:themeElements>
    <a:clrScheme name="AnalogousFromDarkSeedLeftStep">
      <a:dk1>
        <a:srgbClr val="000000"/>
      </a:dk1>
      <a:lt1>
        <a:srgbClr val="FFFFFF"/>
      </a:lt1>
      <a:dk2>
        <a:srgbClr val="2F1B2F"/>
      </a:dk2>
      <a:lt2>
        <a:srgbClr val="F0F3F3"/>
      </a:lt2>
      <a:accent1>
        <a:srgbClr val="C34D5E"/>
      </a:accent1>
      <a:accent2>
        <a:srgbClr val="B13B7E"/>
      </a:accent2>
      <a:accent3>
        <a:srgbClr val="C34DC1"/>
      </a:accent3>
      <a:accent4>
        <a:srgbClr val="823BB1"/>
      </a:accent4>
      <a:accent5>
        <a:srgbClr val="634DC3"/>
      </a:accent5>
      <a:accent6>
        <a:srgbClr val="3B56B1"/>
      </a:accent6>
      <a:hlink>
        <a:srgbClr val="7D55C6"/>
      </a:hlink>
      <a:folHlink>
        <a:srgbClr val="7F7F7F"/>
      </a:folHlink>
    </a:clrScheme>
    <a:fontScheme name="Leaf">
      <a:majorFont>
        <a:latin typeface="Rockwell Nova Light"/>
        <a:ea typeface=""/>
        <a:cs typeface=""/>
      </a:majorFont>
      <a:minorFont>
        <a:latin typeface="Avenir Next LT Pro Light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fVTI" id="{AD13D32C-3873-4EF1-A28C-5D0E64FF0913}" vid="{0D2E0FD0-9C17-4337-BD21-33917FC300A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1228</TotalTime>
  <Words>390</Words>
  <Application>Microsoft Office PowerPoint</Application>
  <PresentationFormat>Widescreen</PresentationFormat>
  <Paragraphs>85</Paragraphs>
  <Slides>13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LeafVTI</vt:lpstr>
      <vt:lpstr>Organisational Strategy and Strategic Planning</vt:lpstr>
      <vt:lpstr>PowerPoint Presentation</vt:lpstr>
      <vt:lpstr>Organisational  Resources and Capabilities</vt:lpstr>
      <vt:lpstr>Resources and Capabilities</vt:lpstr>
      <vt:lpstr>Resources</vt:lpstr>
      <vt:lpstr>Capabilities</vt:lpstr>
      <vt:lpstr>Resources &amp; capabilities</vt:lpstr>
      <vt:lpstr>Decisions about resources &amp; capabilities</vt:lpstr>
      <vt:lpstr>What are the most critical resources &amp; capabilities that your organisation possess at present?</vt:lpstr>
      <vt:lpstr>Looking at 3 years from now, what new resources &amp; capabilities do you need?</vt:lpstr>
      <vt:lpstr>Tomorrow …</vt:lpstr>
      <vt:lpstr>Types of stakeholder</vt:lpstr>
      <vt:lpstr>List out your stakeholders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Organisational Strategy and Strategic Planning</dc:title>
  <dc:creator>Lasantha Wickremesooriya</dc:creator>
  <cp:lastModifiedBy>Lasantha Wickremesooriya</cp:lastModifiedBy>
  <cp:revision>42</cp:revision>
  <dcterms:created xsi:type="dcterms:W3CDTF">2021-08-31T04:59:54Z</dcterms:created>
  <dcterms:modified xsi:type="dcterms:W3CDTF">2022-06-06T07:52:25Z</dcterms:modified>
</cp:coreProperties>
</file>