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8" r:id="rId1"/>
  </p:sldMasterIdLst>
  <p:sldIdLst>
    <p:sldId id="256" r:id="rId2"/>
    <p:sldId id="261" r:id="rId3"/>
    <p:sldId id="257" r:id="rId4"/>
    <p:sldId id="260" r:id="rId5"/>
    <p:sldId id="259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8F00"/>
    <a:srgbClr val="00FDFF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72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41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095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21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200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14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6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124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2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3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8/8/21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58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8/8/21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443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0AB0CE-B1E9-447E-A37F-B7A4E80512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9724" r="-1" b="18784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E473E2-4720-FF45-B31E-113DF520E8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6900839" cy="2736390"/>
          </a:xfrm>
        </p:spPr>
        <p:txBody>
          <a:bodyPr anchor="t">
            <a:normAutofit/>
          </a:bodyPr>
          <a:lstStyle/>
          <a:p>
            <a:r>
              <a:rPr lang="en-GB" sz="8000">
                <a:solidFill>
                  <a:srgbClr val="FFFFFF"/>
                </a:solidFill>
              </a:rPr>
              <a:t>Organisational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43F24-A3E6-3C44-93BA-46673C33C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6565" y="4201721"/>
            <a:ext cx="4986084" cy="1949813"/>
          </a:xfrm>
        </p:spPr>
        <p:txBody>
          <a:bodyPr anchor="b">
            <a:normAutofit/>
          </a:bodyPr>
          <a:lstStyle/>
          <a:p>
            <a:pPr algn="r"/>
            <a:r>
              <a:rPr lang="en-GB">
                <a:solidFill>
                  <a:srgbClr val="FFFFFF"/>
                </a:solidFill>
              </a:rPr>
              <a:t>FPA-SKPA Programme</a:t>
            </a:r>
          </a:p>
          <a:p>
            <a:pPr algn="r"/>
            <a:r>
              <a:rPr lang="en-GB">
                <a:solidFill>
                  <a:srgbClr val="FFFFFF"/>
                </a:solidFill>
              </a:rPr>
              <a:t>GMME</a:t>
            </a:r>
          </a:p>
          <a:p>
            <a:pPr algn="r"/>
            <a:r>
              <a:rPr lang="en-GB">
                <a:solidFill>
                  <a:srgbClr val="FFFFFF"/>
                </a:solidFill>
              </a:rPr>
              <a:t>Lasantha Wickremesooriya</a:t>
            </a:r>
          </a:p>
          <a:p>
            <a:pPr algn="r"/>
            <a:r>
              <a:rPr lang="en-GB">
                <a:solidFill>
                  <a:srgbClr val="FFFFFF"/>
                </a:solidFill>
              </a:rPr>
              <a:t>Consultant Strategist</a:t>
            </a:r>
          </a:p>
          <a:p>
            <a:pPr algn="r"/>
            <a:endParaRPr lang="en-GB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734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D148E7-1EDB-4129-A130-04858F7014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600" y="489855"/>
            <a:ext cx="11147071" cy="585126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C609A8-9CD2-6249-ADF1-C6A3E646E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05" y="976160"/>
            <a:ext cx="5415395" cy="4902115"/>
          </a:xfrm>
        </p:spPr>
        <p:txBody>
          <a:bodyPr anchor="ctr">
            <a:normAutofit/>
          </a:bodyPr>
          <a:lstStyle/>
          <a:p>
            <a:r>
              <a:rPr lang="en-GB"/>
              <a:t>Strategy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E1E68C9-4F6E-4640-AE06-FCA671F7D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94F08-0309-294E-814C-C65F93611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8757" y="976160"/>
            <a:ext cx="6012638" cy="4902125"/>
          </a:xfrm>
        </p:spPr>
        <p:txBody>
          <a:bodyPr anchor="ctr">
            <a:normAutofit/>
          </a:bodyPr>
          <a:lstStyle/>
          <a:p>
            <a:r>
              <a:rPr lang="en-GB" sz="3200" dirty="0"/>
              <a:t>A good strategy provides a clear road map, consisting of a set of fundamental decisions that are interdependent, integrated and coherent. It defines the the adoption of courses of action and the allocation of resources necessary to achieve its objectives.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F3F0BE-4FF5-481A-9206-F765D61B5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746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A88E5-3E01-1D46-AB18-9C882708E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Direction &amp;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7AC1A-03E2-6D4C-9A92-2989521C9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It is a decision-making process. Decisions that: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Guides the direction of the organisation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Guides the allocation of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Facilitate deciding on ‘what to do’ and ‘what not to do’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8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7A077DD-BD0E-9649-9C09-3631185BFE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991"/>
          <a:stretch/>
        </p:blipFill>
        <p:spPr>
          <a:xfrm>
            <a:off x="635809" y="222422"/>
            <a:ext cx="10920382" cy="610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38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A59A-379C-8C47-A3AC-20C9C235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Planning?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E9E4B-0EE0-344F-BB17-9D96F57B9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3306870"/>
            <a:ext cx="11379886" cy="257272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sz="3600" dirty="0"/>
              <a:t>It is a disciplined effort to produce fundamental decisions and actions shaping the nature and direction of an organization’s activities within legal bounds.’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9C6E35F-5F18-4B41-AEF8-2B34CEAF8383}"/>
              </a:ext>
            </a:extLst>
          </p:cNvPr>
          <p:cNvSpPr/>
          <p:nvPr/>
        </p:nvSpPr>
        <p:spPr>
          <a:xfrm>
            <a:off x="1724305" y="3477545"/>
            <a:ext cx="3391392" cy="6062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5A05E18-8111-374F-8EFF-2DD7DD28A941}"/>
              </a:ext>
            </a:extLst>
          </p:cNvPr>
          <p:cNvSpPr/>
          <p:nvPr/>
        </p:nvSpPr>
        <p:spPr>
          <a:xfrm>
            <a:off x="7397579" y="3483723"/>
            <a:ext cx="2645869" cy="6062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6F33BE-43D1-5C40-B996-5A3BDD75492E}"/>
              </a:ext>
            </a:extLst>
          </p:cNvPr>
          <p:cNvSpPr/>
          <p:nvPr/>
        </p:nvSpPr>
        <p:spPr>
          <a:xfrm>
            <a:off x="482600" y="4291652"/>
            <a:ext cx="4311823" cy="60628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FF5293-1B1F-9E46-A6B7-9537B7000B7F}"/>
              </a:ext>
            </a:extLst>
          </p:cNvPr>
          <p:cNvSpPr/>
          <p:nvPr/>
        </p:nvSpPr>
        <p:spPr>
          <a:xfrm>
            <a:off x="4834506" y="4204017"/>
            <a:ext cx="6508997" cy="808669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127E5D0-283B-5449-A388-879DBDF8AB38}"/>
              </a:ext>
            </a:extLst>
          </p:cNvPr>
          <p:cNvSpPr/>
          <p:nvPr/>
        </p:nvSpPr>
        <p:spPr>
          <a:xfrm>
            <a:off x="1615498" y="5164710"/>
            <a:ext cx="4686448" cy="606287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F4725F-AEA7-DD4E-AE58-10FBA32C071C}"/>
              </a:ext>
            </a:extLst>
          </p:cNvPr>
          <p:cNvSpPr/>
          <p:nvPr/>
        </p:nvSpPr>
        <p:spPr>
          <a:xfrm>
            <a:off x="7782354" y="5159297"/>
            <a:ext cx="2794148" cy="606287"/>
          </a:xfrm>
          <a:prstGeom prst="rect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176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24F80BE-D76F-8946-A7D8-CE4E96DDE863}"/>
              </a:ext>
            </a:extLst>
          </p:cNvPr>
          <p:cNvSpPr txBox="1"/>
          <p:nvPr/>
        </p:nvSpPr>
        <p:spPr>
          <a:xfrm>
            <a:off x="310553" y="506060"/>
            <a:ext cx="109357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/>
              <a:t>A guide to strategic action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56757E5-43CF-0444-82BF-DF97FBF40383}"/>
              </a:ext>
            </a:extLst>
          </p:cNvPr>
          <p:cNvGrpSpPr/>
          <p:nvPr/>
        </p:nvGrpSpPr>
        <p:grpSpPr>
          <a:xfrm>
            <a:off x="2434281" y="1429390"/>
            <a:ext cx="6404919" cy="4798982"/>
            <a:chOff x="1396314" y="1429390"/>
            <a:chExt cx="6404919" cy="479898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F49AEE-53D0-7744-9416-93FFEFE0C696}"/>
                </a:ext>
              </a:extLst>
            </p:cNvPr>
            <p:cNvSpPr/>
            <p:nvPr/>
          </p:nvSpPr>
          <p:spPr>
            <a:xfrm>
              <a:off x="1396314" y="1429390"/>
              <a:ext cx="2471351" cy="236014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Legitimacy </a:t>
              </a:r>
            </a:p>
            <a:p>
              <a:pPr algn="ctr"/>
              <a:r>
                <a:rPr lang="en-GB" dirty="0"/>
                <a:t>&amp; </a:t>
              </a:r>
            </a:p>
            <a:p>
              <a:pPr algn="ctr"/>
              <a:r>
                <a:rPr lang="en-GB" dirty="0"/>
                <a:t>Support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A3407AD-B8EB-DF4A-B4AD-F497EC0D72A2}"/>
                </a:ext>
              </a:extLst>
            </p:cNvPr>
            <p:cNvSpPr/>
            <p:nvPr/>
          </p:nvSpPr>
          <p:spPr>
            <a:xfrm>
              <a:off x="1396314" y="3868231"/>
              <a:ext cx="2471351" cy="236014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Operational</a:t>
              </a:r>
            </a:p>
            <a:p>
              <a:pPr algn="ctr"/>
              <a:r>
                <a:rPr lang="en-GB" dirty="0"/>
                <a:t>Capabilities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CD89477-D108-694F-9469-5C26FBF54450}"/>
                </a:ext>
              </a:extLst>
            </p:cNvPr>
            <p:cNvSpPr/>
            <p:nvPr/>
          </p:nvSpPr>
          <p:spPr>
            <a:xfrm>
              <a:off x="5329882" y="2668383"/>
              <a:ext cx="2471351" cy="2360141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 w="0">
              <a:solidFill>
                <a:schemeClr val="accent6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Social</a:t>
              </a:r>
            </a:p>
            <a:p>
              <a:pPr algn="ctr"/>
              <a:r>
                <a:rPr lang="en-GB" dirty="0"/>
                <a:t>Values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6F293C0-3E4E-E741-9A00-AF1B30FD67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10465" y="4127157"/>
              <a:ext cx="2367953" cy="869532"/>
            </a:xfrm>
            <a:prstGeom prst="straightConnector1">
              <a:avLst/>
            </a:prstGeom>
            <a:ln w="76200">
              <a:solidFill>
                <a:srgbClr val="00FD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1E3202FF-13C1-DB44-8FB5-EE6659EF4944}"/>
                </a:ext>
              </a:extLst>
            </p:cNvPr>
            <p:cNvCxnSpPr>
              <a:cxnSpLocks/>
            </p:cNvCxnSpPr>
            <p:nvPr/>
          </p:nvCxnSpPr>
          <p:spPr>
            <a:xfrm>
              <a:off x="3410465" y="2778274"/>
              <a:ext cx="2367953" cy="979422"/>
            </a:xfrm>
            <a:prstGeom prst="straightConnector1">
              <a:avLst/>
            </a:prstGeom>
            <a:ln w="76200">
              <a:solidFill>
                <a:srgbClr val="00FD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71D1A510-6334-354F-97A2-E4693AA343E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31989" y="3138616"/>
              <a:ext cx="0" cy="1519882"/>
            </a:xfrm>
            <a:prstGeom prst="straightConnector1">
              <a:avLst/>
            </a:prstGeom>
            <a:ln w="76200">
              <a:solidFill>
                <a:srgbClr val="00FDFF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26474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6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44CEAB7-BF5F-5342-9680-5E2A7220BE2F}"/>
              </a:ext>
            </a:extLst>
          </p:cNvPr>
          <p:cNvGrpSpPr/>
          <p:nvPr/>
        </p:nvGrpSpPr>
        <p:grpSpPr>
          <a:xfrm>
            <a:off x="236394" y="1780377"/>
            <a:ext cx="11719212" cy="3893311"/>
            <a:chOff x="146370" y="1508528"/>
            <a:chExt cx="11719212" cy="389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8079B73-68FB-9049-AD67-5D51AE971CF3}"/>
                </a:ext>
              </a:extLst>
            </p:cNvPr>
            <p:cNvGrpSpPr/>
            <p:nvPr/>
          </p:nvGrpSpPr>
          <p:grpSpPr>
            <a:xfrm>
              <a:off x="146370" y="1508528"/>
              <a:ext cx="11719212" cy="3893311"/>
              <a:chOff x="146370" y="1508528"/>
              <a:chExt cx="11719212" cy="389331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A88F232-619B-DB4B-8994-BED2FE40C769}"/>
                  </a:ext>
                </a:extLst>
              </p:cNvPr>
              <p:cNvGrpSpPr/>
              <p:nvPr/>
            </p:nvGrpSpPr>
            <p:grpSpPr>
              <a:xfrm>
                <a:off x="146370" y="1625578"/>
                <a:ext cx="11719212" cy="3606844"/>
                <a:chOff x="116552" y="1625578"/>
                <a:chExt cx="11719212" cy="360684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BA63B5C1-FCF0-3E4D-8AC1-04D4A4F8B121}"/>
                    </a:ext>
                  </a:extLst>
                </p:cNvPr>
                <p:cNvSpPr/>
                <p:nvPr/>
              </p:nvSpPr>
              <p:spPr>
                <a:xfrm>
                  <a:off x="116552" y="3061252"/>
                  <a:ext cx="1263065" cy="735496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Mandate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F98C87A-46CB-D145-B338-FEB7814AF9E5}"/>
                    </a:ext>
                  </a:extLst>
                </p:cNvPr>
                <p:cNvSpPr/>
                <p:nvPr/>
              </p:nvSpPr>
              <p:spPr>
                <a:xfrm>
                  <a:off x="1454288" y="3064400"/>
                  <a:ext cx="1385515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Aspirations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C16E4D-9BD0-9F4D-9401-2CC17B6340B1}"/>
                    </a:ext>
                  </a:extLst>
                </p:cNvPr>
                <p:cNvSpPr/>
                <p:nvPr/>
              </p:nvSpPr>
              <p:spPr>
                <a:xfrm>
                  <a:off x="3031234" y="1625578"/>
                  <a:ext cx="175564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Stakeholder analysis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C439708-4523-C542-A191-191C90D26551}"/>
                    </a:ext>
                  </a:extLst>
                </p:cNvPr>
                <p:cNvSpPr/>
                <p:nvPr/>
              </p:nvSpPr>
              <p:spPr>
                <a:xfrm>
                  <a:off x="3031234" y="2985051"/>
                  <a:ext cx="175564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Environmental Analysis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051DB36-9263-8B4D-8AEB-CF3C2DA8CF63}"/>
                    </a:ext>
                  </a:extLst>
                </p:cNvPr>
                <p:cNvSpPr/>
                <p:nvPr/>
              </p:nvSpPr>
              <p:spPr>
                <a:xfrm>
                  <a:off x="3031234" y="4318022"/>
                  <a:ext cx="175564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Resources &amp; </a:t>
                  </a:r>
                </a:p>
                <a:p>
                  <a:pPr algn="ctr"/>
                  <a:r>
                    <a:rPr lang="en-GB" dirty="0"/>
                    <a:t>Capability Analysis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DF8E39C9-D51E-5E49-9092-608B8719DAAA}"/>
                    </a:ext>
                  </a:extLst>
                </p:cNvPr>
                <p:cNvSpPr/>
                <p:nvPr/>
              </p:nvSpPr>
              <p:spPr>
                <a:xfrm>
                  <a:off x="5144364" y="2834307"/>
                  <a:ext cx="1307327" cy="121588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Identifying Strategic Issues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A1E17F-5C62-EE4C-8498-70530ABEE8CD}"/>
                    </a:ext>
                  </a:extLst>
                </p:cNvPr>
                <p:cNvSpPr/>
                <p:nvPr/>
              </p:nvSpPr>
              <p:spPr>
                <a:xfrm>
                  <a:off x="6565456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Strategic  Initiatives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364E67D-C917-B544-B0E8-3F5975D2DCB9}"/>
                    </a:ext>
                  </a:extLst>
                </p:cNvPr>
                <p:cNvSpPr/>
                <p:nvPr/>
              </p:nvSpPr>
              <p:spPr>
                <a:xfrm>
                  <a:off x="7986548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Structure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D38570-7E0A-8A4A-9969-7F15C6F37C43}"/>
                    </a:ext>
                  </a:extLst>
                </p:cNvPr>
                <p:cNvSpPr/>
                <p:nvPr/>
              </p:nvSpPr>
              <p:spPr>
                <a:xfrm>
                  <a:off x="9412278" y="2971800"/>
                  <a:ext cx="989275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Plan</a:t>
                  </a:r>
                </a:p>
                <a:p>
                  <a:pPr algn="ctr"/>
                  <a:r>
                    <a:rPr lang="en-GB" dirty="0"/>
                    <a:t>of</a:t>
                  </a:r>
                </a:p>
                <a:p>
                  <a:pPr algn="ctr"/>
                  <a:r>
                    <a:rPr lang="en-GB" dirty="0"/>
                    <a:t>Actions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AF7CA0B-A03A-3249-A84D-507EDE670C27}"/>
                    </a:ext>
                  </a:extLst>
                </p:cNvPr>
                <p:cNvSpPr/>
                <p:nvPr/>
              </p:nvSpPr>
              <p:spPr>
                <a:xfrm>
                  <a:off x="10519956" y="2985051"/>
                  <a:ext cx="131580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Monitoring </a:t>
                  </a:r>
                </a:p>
                <a:p>
                  <a:pPr algn="ctr"/>
                  <a:r>
                    <a:rPr lang="en-GB" dirty="0"/>
                    <a:t>&amp; </a:t>
                  </a:r>
                </a:p>
                <a:p>
                  <a:pPr algn="ctr"/>
                  <a:r>
                    <a:rPr lang="en-GB" dirty="0"/>
                    <a:t>Evaluation</a:t>
                  </a:r>
                </a:p>
              </p:txBody>
            </p:sp>
          </p:grp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07D7680-7B43-F84A-B1E6-279A8729F0D0}"/>
                  </a:ext>
                </a:extLst>
              </p:cNvPr>
              <p:cNvSpPr/>
              <p:nvPr/>
            </p:nvSpPr>
            <p:spPr>
              <a:xfrm>
                <a:off x="2937277" y="1508528"/>
                <a:ext cx="2047659" cy="3840944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D96EF754-C1A4-1748-9C2F-3240F5DF6471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 rot="5400000">
                <a:off x="7851277" y="1876020"/>
                <a:ext cx="1332971" cy="5379833"/>
              </a:xfrm>
              <a:prstGeom prst="bentConnector2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F386DAC-6513-DE4C-98E0-3E5BCDC70E4F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5827845" y="4050194"/>
                <a:ext cx="1" cy="1182228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64FC87-8079-2E4A-A194-43689C47D7EF}"/>
                  </a:ext>
                </a:extLst>
              </p:cNvPr>
              <p:cNvSpPr txBox="1"/>
              <p:nvPr/>
            </p:nvSpPr>
            <p:spPr>
              <a:xfrm>
                <a:off x="7401214" y="4641308"/>
                <a:ext cx="1853509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Feedback loop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BC8FBF6-DF03-F24F-A769-CCDD2A968F42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9922476" y="3886200"/>
                <a:ext cx="14258" cy="1346222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hevron 35">
                <a:extLst>
                  <a:ext uri="{FF2B5EF4-FFF2-40B4-BE49-F238E27FC236}">
                    <a16:creationId xmlns:a16="http://schemas.microsoft.com/office/drawing/2014/main" id="{CFC2113C-899D-7C42-BE5A-88C957591A01}"/>
                  </a:ext>
                </a:extLst>
              </p:cNvPr>
              <p:cNvSpPr/>
              <p:nvPr/>
            </p:nvSpPr>
            <p:spPr>
              <a:xfrm rot="10800000">
                <a:off x="10431371" y="5063006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>
                <a:extLst>
                  <a:ext uri="{FF2B5EF4-FFF2-40B4-BE49-F238E27FC236}">
                    <a16:creationId xmlns:a16="http://schemas.microsoft.com/office/drawing/2014/main" id="{79C89BC9-B20A-9940-B17E-742F8BC8EB42}"/>
                  </a:ext>
                </a:extLst>
              </p:cNvPr>
              <p:cNvSpPr/>
              <p:nvPr/>
            </p:nvSpPr>
            <p:spPr>
              <a:xfrm rot="10800000">
                <a:off x="8181036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vron 37">
                <a:extLst>
                  <a:ext uri="{FF2B5EF4-FFF2-40B4-BE49-F238E27FC236}">
                    <a16:creationId xmlns:a16="http://schemas.microsoft.com/office/drawing/2014/main" id="{AEE636B1-139D-7C41-9B15-507CB6C3AC14}"/>
                  </a:ext>
                </a:extLst>
              </p:cNvPr>
              <p:cNvSpPr/>
              <p:nvPr/>
            </p:nvSpPr>
            <p:spPr>
              <a:xfrm rot="10800000">
                <a:off x="6360893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ED9398-5D06-D941-B19F-F4AC8B921C4D}"/>
                </a:ext>
              </a:extLst>
            </p:cNvPr>
            <p:cNvCxnSpPr/>
            <p:nvPr/>
          </p:nvCxnSpPr>
          <p:spPr>
            <a:xfrm>
              <a:off x="1182013" y="328005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2D7CFBE-7E61-ED42-9E6A-28C0FF173844}"/>
                </a:ext>
              </a:extLst>
            </p:cNvPr>
            <p:cNvCxnSpPr/>
            <p:nvPr/>
          </p:nvCxnSpPr>
          <p:spPr>
            <a:xfrm>
              <a:off x="2683316" y="326497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7020C31-4D01-604B-BB94-AB3181209C40}"/>
                </a:ext>
              </a:extLst>
            </p:cNvPr>
            <p:cNvCxnSpPr/>
            <p:nvPr/>
          </p:nvCxnSpPr>
          <p:spPr>
            <a:xfrm>
              <a:off x="4730975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684216E-6EB7-0642-95D0-8664B71F794C}"/>
                </a:ext>
              </a:extLst>
            </p:cNvPr>
            <p:cNvCxnSpPr/>
            <p:nvPr/>
          </p:nvCxnSpPr>
          <p:spPr>
            <a:xfrm>
              <a:off x="6341313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C3AAA6-9970-A443-9923-85AA2BF7AD9D}"/>
                </a:ext>
              </a:extLst>
            </p:cNvPr>
            <p:cNvCxnSpPr/>
            <p:nvPr/>
          </p:nvCxnSpPr>
          <p:spPr>
            <a:xfrm>
              <a:off x="7648640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4CDB841-10D5-AA47-98C8-2E3AE1807132}"/>
                </a:ext>
              </a:extLst>
            </p:cNvPr>
            <p:cNvCxnSpPr/>
            <p:nvPr/>
          </p:nvCxnSpPr>
          <p:spPr>
            <a:xfrm>
              <a:off x="9188135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77D26C-D634-1F4C-8444-A9590CBC7D9D}"/>
                </a:ext>
              </a:extLst>
            </p:cNvPr>
            <p:cNvCxnSpPr/>
            <p:nvPr/>
          </p:nvCxnSpPr>
          <p:spPr>
            <a:xfrm>
              <a:off x="10177410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06B6D51-016E-9C47-A419-03E559808E85}"/>
              </a:ext>
            </a:extLst>
          </p:cNvPr>
          <p:cNvSpPr txBox="1"/>
          <p:nvPr/>
        </p:nvSpPr>
        <p:spPr>
          <a:xfrm>
            <a:off x="359979" y="567844"/>
            <a:ext cx="11255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The Decision Flow for Strategic Planning</a:t>
            </a:r>
          </a:p>
        </p:txBody>
      </p:sp>
    </p:spTree>
    <p:extLst>
      <p:ext uri="{BB962C8B-B14F-4D97-AF65-F5344CB8AC3E}">
        <p14:creationId xmlns:p14="http://schemas.microsoft.com/office/powerpoint/2010/main" val="3884737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48FA233-30DB-4D0A-BF51-78D03F79F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EA7E347D-B32A-4759-B7FF-FD25A9AEE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048" y="-17141"/>
            <a:ext cx="12188952" cy="6875141"/>
          </a:xfrm>
          <a:custGeom>
            <a:avLst/>
            <a:gdLst>
              <a:gd name="connsiteX0" fmla="*/ 1488154 w 12188952"/>
              <a:gd name="connsiteY0" fmla="*/ 3508108 h 6875141"/>
              <a:gd name="connsiteX1" fmla="*/ 1292116 w 12188952"/>
              <a:gd name="connsiteY1" fmla="*/ 3704145 h 6875141"/>
              <a:gd name="connsiteX2" fmla="*/ 1488154 w 12188952"/>
              <a:gd name="connsiteY2" fmla="*/ 3900182 h 6875141"/>
              <a:gd name="connsiteX3" fmla="*/ 1684192 w 12188952"/>
              <a:gd name="connsiteY3" fmla="*/ 3704145 h 6875141"/>
              <a:gd name="connsiteX4" fmla="*/ 1488154 w 12188952"/>
              <a:gd name="connsiteY4" fmla="*/ 3508108 h 6875141"/>
              <a:gd name="connsiteX5" fmla="*/ 12188951 w 12188952"/>
              <a:gd name="connsiteY5" fmla="*/ 3213837 h 6875141"/>
              <a:gd name="connsiteX6" fmla="*/ 11900948 w 12188952"/>
              <a:gd name="connsiteY6" fmla="*/ 3213837 h 6875141"/>
              <a:gd name="connsiteX7" fmla="*/ 10063117 w 12188952"/>
              <a:gd name="connsiteY7" fmla="*/ 5051668 h 6875141"/>
              <a:gd name="connsiteX8" fmla="*/ 10063117 w 12188952"/>
              <a:gd name="connsiteY8" fmla="*/ 6875141 h 6875141"/>
              <a:gd name="connsiteX9" fmla="*/ 12073153 w 12188952"/>
              <a:gd name="connsiteY9" fmla="*/ 6875141 h 6875141"/>
              <a:gd name="connsiteX10" fmla="*/ 12083467 w 12188952"/>
              <a:gd name="connsiteY10" fmla="*/ 6874620 h 6875141"/>
              <a:gd name="connsiteX11" fmla="*/ 12188951 w 12188952"/>
              <a:gd name="connsiteY11" fmla="*/ 6858522 h 6875141"/>
              <a:gd name="connsiteX12" fmla="*/ 12188951 w 12188952"/>
              <a:gd name="connsiteY12" fmla="*/ 6280730 h 6875141"/>
              <a:gd name="connsiteX13" fmla="*/ 12188952 w 12188952"/>
              <a:gd name="connsiteY13" fmla="*/ 6280729 h 6875141"/>
              <a:gd name="connsiteX14" fmla="*/ 12188952 w 12188952"/>
              <a:gd name="connsiteY14" fmla="*/ 3832194 h 6875141"/>
              <a:gd name="connsiteX15" fmla="*/ 12188951 w 12188952"/>
              <a:gd name="connsiteY15" fmla="*/ 3832194 h 6875141"/>
              <a:gd name="connsiteX16" fmla="*/ 0 w 12188952"/>
              <a:gd name="connsiteY16" fmla="*/ 2798382 h 6875141"/>
              <a:gd name="connsiteX17" fmla="*/ 0 w 12188952"/>
              <a:gd name="connsiteY17" fmla="*/ 4217834 h 6875141"/>
              <a:gd name="connsiteX18" fmla="*/ 10291 w 12188952"/>
              <a:gd name="connsiteY18" fmla="*/ 4210345 h 6875141"/>
              <a:gd name="connsiteX19" fmla="*/ 460407 w 12188952"/>
              <a:gd name="connsiteY19" fmla="*/ 3508108 h 6875141"/>
              <a:gd name="connsiteX20" fmla="*/ 10291 w 12188952"/>
              <a:gd name="connsiteY20" fmla="*/ 2805871 h 6875141"/>
              <a:gd name="connsiteX21" fmla="*/ 11563230 w 12188952"/>
              <a:gd name="connsiteY21" fmla="*/ 603215 h 6875141"/>
              <a:gd name="connsiteX22" fmla="*/ 11381044 w 12188952"/>
              <a:gd name="connsiteY22" fmla="*/ 620944 h 6875141"/>
              <a:gd name="connsiteX23" fmla="*/ 11546600 w 12188952"/>
              <a:gd name="connsiteY23" fmla="*/ 1418331 h 6875141"/>
              <a:gd name="connsiteX24" fmla="*/ 12161801 w 12188952"/>
              <a:gd name="connsiteY24" fmla="*/ 1601617 h 6875141"/>
              <a:gd name="connsiteX25" fmla="*/ 12185891 w 12188952"/>
              <a:gd name="connsiteY25" fmla="*/ 1600043 h 6875141"/>
              <a:gd name="connsiteX26" fmla="*/ 12185891 w 12188952"/>
              <a:gd name="connsiteY26" fmla="*/ 795119 h 6875141"/>
              <a:gd name="connsiteX27" fmla="*/ 12178431 w 12188952"/>
              <a:gd name="connsiteY27" fmla="*/ 786500 h 6875141"/>
              <a:gd name="connsiteX28" fmla="*/ 11563230 w 12188952"/>
              <a:gd name="connsiteY28" fmla="*/ 603215 h 6875141"/>
              <a:gd name="connsiteX29" fmla="*/ 1368216 w 12188952"/>
              <a:gd name="connsiteY29" fmla="*/ 0 h 6875141"/>
              <a:gd name="connsiteX30" fmla="*/ 0 w 12188952"/>
              <a:gd name="connsiteY30" fmla="*/ 0 h 6875141"/>
              <a:gd name="connsiteX31" fmla="*/ 0 w 12188952"/>
              <a:gd name="connsiteY31" fmla="*/ 1368215 h 6875141"/>
              <a:gd name="connsiteX32" fmla="*/ 1372241 w 12188952"/>
              <a:gd name="connsiteY32" fmla="*/ 2740456 h 6875141"/>
              <a:gd name="connsiteX33" fmla="*/ 2740456 w 12188952"/>
              <a:gd name="connsiteY33" fmla="*/ 2740456 h 6875141"/>
              <a:gd name="connsiteX34" fmla="*/ 2740456 w 12188952"/>
              <a:gd name="connsiteY34" fmla="*/ 1372240 h 6875141"/>
              <a:gd name="connsiteX35" fmla="*/ 1368216 w 12188952"/>
              <a:gd name="connsiteY35" fmla="*/ 0 h 6875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188952" h="6875141">
                <a:moveTo>
                  <a:pt x="1488154" y="3508108"/>
                </a:moveTo>
                <a:cubicBezTo>
                  <a:pt x="1379885" y="3508108"/>
                  <a:pt x="1292116" y="3595877"/>
                  <a:pt x="1292116" y="3704145"/>
                </a:cubicBezTo>
                <a:cubicBezTo>
                  <a:pt x="1292116" y="3812413"/>
                  <a:pt x="1379885" y="3900182"/>
                  <a:pt x="1488154" y="3900182"/>
                </a:cubicBezTo>
                <a:cubicBezTo>
                  <a:pt x="1596423" y="3900182"/>
                  <a:pt x="1684192" y="3812413"/>
                  <a:pt x="1684192" y="3704145"/>
                </a:cubicBezTo>
                <a:cubicBezTo>
                  <a:pt x="1684192" y="3595877"/>
                  <a:pt x="1596423" y="3508108"/>
                  <a:pt x="1488154" y="3508108"/>
                </a:cubicBezTo>
                <a:close/>
                <a:moveTo>
                  <a:pt x="12188951" y="3213837"/>
                </a:moveTo>
                <a:lnTo>
                  <a:pt x="11900948" y="3213837"/>
                </a:lnTo>
                <a:cubicBezTo>
                  <a:pt x="10885931" y="3213837"/>
                  <a:pt x="10063117" y="4036651"/>
                  <a:pt x="10063117" y="5051668"/>
                </a:cubicBezTo>
                <a:lnTo>
                  <a:pt x="10063117" y="6875141"/>
                </a:lnTo>
                <a:lnTo>
                  <a:pt x="12073153" y="6875141"/>
                </a:lnTo>
                <a:lnTo>
                  <a:pt x="12083467" y="6874620"/>
                </a:lnTo>
                <a:lnTo>
                  <a:pt x="12188951" y="6858522"/>
                </a:lnTo>
                <a:lnTo>
                  <a:pt x="12188951" y="6280730"/>
                </a:lnTo>
                <a:lnTo>
                  <a:pt x="12188952" y="6280729"/>
                </a:lnTo>
                <a:lnTo>
                  <a:pt x="12188952" y="3832194"/>
                </a:lnTo>
                <a:lnTo>
                  <a:pt x="12188951" y="3832194"/>
                </a:lnTo>
                <a:close/>
                <a:moveTo>
                  <a:pt x="0" y="2798382"/>
                </a:moveTo>
                <a:lnTo>
                  <a:pt x="0" y="4217834"/>
                </a:lnTo>
                <a:lnTo>
                  <a:pt x="10291" y="4210345"/>
                </a:lnTo>
                <a:cubicBezTo>
                  <a:pt x="100314" y="4143505"/>
                  <a:pt x="460407" y="3854496"/>
                  <a:pt x="460407" y="3508108"/>
                </a:cubicBezTo>
                <a:cubicBezTo>
                  <a:pt x="460407" y="3161721"/>
                  <a:pt x="100314" y="2872711"/>
                  <a:pt x="10291" y="2805871"/>
                </a:cubicBezTo>
                <a:close/>
                <a:moveTo>
                  <a:pt x="11563230" y="603215"/>
                </a:moveTo>
                <a:cubicBezTo>
                  <a:pt x="11455784" y="606833"/>
                  <a:pt x="11381044" y="620944"/>
                  <a:pt x="11381044" y="620944"/>
                </a:cubicBezTo>
                <a:cubicBezTo>
                  <a:pt x="11381044" y="620944"/>
                  <a:pt x="11280695" y="1152426"/>
                  <a:pt x="11546600" y="1418331"/>
                </a:cubicBezTo>
                <a:cubicBezTo>
                  <a:pt x="11712792" y="1584523"/>
                  <a:pt x="11982723" y="1607645"/>
                  <a:pt x="12161801" y="1601617"/>
                </a:cubicBezTo>
                <a:lnTo>
                  <a:pt x="12185891" y="1600043"/>
                </a:lnTo>
                <a:lnTo>
                  <a:pt x="12185891" y="795119"/>
                </a:lnTo>
                <a:lnTo>
                  <a:pt x="12178431" y="786500"/>
                </a:lnTo>
                <a:cubicBezTo>
                  <a:pt x="12012240" y="620309"/>
                  <a:pt x="11742309" y="597187"/>
                  <a:pt x="11563230" y="603215"/>
                </a:cubicBezTo>
                <a:close/>
                <a:moveTo>
                  <a:pt x="1368216" y="0"/>
                </a:moveTo>
                <a:lnTo>
                  <a:pt x="0" y="0"/>
                </a:lnTo>
                <a:lnTo>
                  <a:pt x="0" y="1368215"/>
                </a:lnTo>
                <a:cubicBezTo>
                  <a:pt x="0" y="2126091"/>
                  <a:pt x="614365" y="2740456"/>
                  <a:pt x="1372241" y="2740456"/>
                </a:cubicBezTo>
                <a:lnTo>
                  <a:pt x="2740456" y="2740456"/>
                </a:lnTo>
                <a:lnTo>
                  <a:pt x="2740456" y="1372240"/>
                </a:lnTo>
                <a:cubicBezTo>
                  <a:pt x="2740456" y="614365"/>
                  <a:pt x="2126092" y="0"/>
                  <a:pt x="1368216" y="0"/>
                </a:cubicBezTo>
                <a:close/>
              </a:path>
            </a:pathLst>
          </a:cu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40" name="Background Fill">
            <a:extLst>
              <a:ext uri="{FF2B5EF4-FFF2-40B4-BE49-F238E27FC236}">
                <a16:creationId xmlns:a16="http://schemas.microsoft.com/office/drawing/2014/main" id="{681F9FCB-1E38-43E9-8567-6292F4842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 descr="Web of wires connecting pins">
            <a:extLst>
              <a:ext uri="{FF2B5EF4-FFF2-40B4-BE49-F238E27FC236}">
                <a16:creationId xmlns:a16="http://schemas.microsoft.com/office/drawing/2014/main" id="{68D50474-E4CE-46C9-96EC-F1BAF4B33ED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t="3928" r="-1" b="11780"/>
          <a:stretch/>
        </p:blipFill>
        <p:spPr>
          <a:xfrm>
            <a:off x="20" y="-1"/>
            <a:ext cx="12188932" cy="685800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E687037D-D197-4CDD-BB5E-43AEE9E53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524" y="3205874"/>
            <a:ext cx="12188952" cy="3652125"/>
          </a:xfrm>
          <a:prstGeom prst="rect">
            <a:avLst/>
          </a:prstGeom>
          <a:gradFill>
            <a:gsLst>
              <a:gs pos="100000">
                <a:srgbClr val="000000">
                  <a:alpha val="0"/>
                </a:srgbClr>
              </a:gs>
              <a:gs pos="0">
                <a:schemeClr val="tx1"/>
              </a:gs>
              <a:gs pos="0">
                <a:srgbClr val="000000">
                  <a:alpha val="70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46F7AD-7261-5F4B-A142-79AA51B06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4114799"/>
            <a:ext cx="6717129" cy="201399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>
                <a:solidFill>
                  <a:srgbClr val="FFFFFF"/>
                </a:solidFill>
              </a:rPr>
              <a:t>Discussion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0E49A7D-8FD9-436A-B77B-246CE50310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A3BF173-E8FE-4201-89A7-ABF03E41D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392253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C773C5F-88DC-4BF1-8396-4EFD489005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19799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DarkSeedLeftStep">
      <a:dk1>
        <a:srgbClr val="000000"/>
      </a:dk1>
      <a:lt1>
        <a:srgbClr val="FFFFFF"/>
      </a:lt1>
      <a:dk2>
        <a:srgbClr val="1C2732"/>
      </a:dk2>
      <a:lt2>
        <a:srgbClr val="F0F3F1"/>
      </a:lt2>
      <a:accent1>
        <a:srgbClr val="D937BE"/>
      </a:accent1>
      <a:accent2>
        <a:srgbClr val="9E25C7"/>
      </a:accent2>
      <a:accent3>
        <a:srgbClr val="6D37D9"/>
      </a:accent3>
      <a:accent4>
        <a:srgbClr val="3642CB"/>
      </a:accent4>
      <a:accent5>
        <a:srgbClr val="3788D9"/>
      </a:accent5>
      <a:accent6>
        <a:srgbClr val="25BAC7"/>
      </a:accent6>
      <a:hlink>
        <a:srgbClr val="3F6ABF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163</Words>
  <Application>Microsoft Macintosh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Seaford</vt:lpstr>
      <vt:lpstr>LevelVTI</vt:lpstr>
      <vt:lpstr>Organisational Strategy</vt:lpstr>
      <vt:lpstr>Strategy</vt:lpstr>
      <vt:lpstr>Strategic Direction &amp; Management</vt:lpstr>
      <vt:lpstr>PowerPoint Presentation</vt:lpstr>
      <vt:lpstr>Strategic Planning?</vt:lpstr>
      <vt:lpstr>PowerPoint Presentation</vt:lpstr>
      <vt:lpstr>PowerPoint Presentation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Strategy</dc:title>
  <dc:creator>Lasantha Wickremesooriya</dc:creator>
  <cp:lastModifiedBy>Lasantha Wickremesooriya</cp:lastModifiedBy>
  <cp:revision>17</cp:revision>
  <dcterms:created xsi:type="dcterms:W3CDTF">2021-08-08T14:27:59Z</dcterms:created>
  <dcterms:modified xsi:type="dcterms:W3CDTF">2021-08-08T19:28:18Z</dcterms:modified>
</cp:coreProperties>
</file>