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notesMasterIdLst>
    <p:notesMasterId r:id="rId14"/>
  </p:notesMasterIdLst>
  <p:sldIdLst>
    <p:sldId id="256" r:id="rId2"/>
    <p:sldId id="302" r:id="rId3"/>
    <p:sldId id="264" r:id="rId4"/>
    <p:sldId id="303" r:id="rId5"/>
    <p:sldId id="298" r:id="rId6"/>
    <p:sldId id="266" r:id="rId7"/>
    <p:sldId id="271" r:id="rId8"/>
    <p:sldId id="272" r:id="rId9"/>
    <p:sldId id="307" r:id="rId10"/>
    <p:sldId id="308" r:id="rId11"/>
    <p:sldId id="309" r:id="rId12"/>
    <p:sldId id="31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19"/>
  </p:normalViewPr>
  <p:slideViewPr>
    <p:cSldViewPr snapToGrid="0" snapToObjects="1">
      <p:cViewPr varScale="1">
        <p:scale>
          <a:sx n="138" d="100"/>
          <a:sy n="138" d="100"/>
        </p:scale>
        <p:origin x="176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5C205-E279-0A49-B813-7EEE1F72B50A}" type="datetimeFigureOut">
              <a:rPr lang="en-GB" smtClean="0"/>
              <a:t>08/08/2021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9CB60-01C6-914D-9DD3-40C974F5D1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324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D9CB60-01C6-914D-9DD3-40C974F5D1B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410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5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93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3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5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1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8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8/8/21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6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8/8/21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801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8/8/21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2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54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49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3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EC44CD-E290-4D60-A056-5BA05B182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FD24E5-5098-CB4D-BCEF-FC37D4D6C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anchor="t"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Organisational Aspirations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078AF-F8AE-DA44-8EF7-3836870722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52366" y="4017818"/>
            <a:ext cx="5040785" cy="1828799"/>
          </a:xfrm>
        </p:spPr>
        <p:txBody>
          <a:bodyPr anchor="b"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FPA-SKPA Programme</a:t>
            </a:r>
          </a:p>
          <a:p>
            <a:r>
              <a:rPr lang="en-GB">
                <a:solidFill>
                  <a:srgbClr val="FFFFFF"/>
                </a:solidFill>
              </a:rPr>
              <a:t>GMME</a:t>
            </a:r>
          </a:p>
          <a:p>
            <a:r>
              <a:rPr lang="en-GB">
                <a:solidFill>
                  <a:srgbClr val="FFFFFF"/>
                </a:solidFill>
              </a:rPr>
              <a:t>Lasantha Wickremesooriya</a:t>
            </a:r>
          </a:p>
          <a:p>
            <a:r>
              <a:rPr lang="en-GB">
                <a:solidFill>
                  <a:srgbClr val="FFFFFF"/>
                </a:solidFill>
              </a:rPr>
              <a:t>Consultant Strategist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6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0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6" descr="One in a crowd">
            <a:extLst>
              <a:ext uri="{FF2B5EF4-FFF2-40B4-BE49-F238E27FC236}">
                <a16:creationId xmlns:a16="http://schemas.microsoft.com/office/drawing/2014/main" id="{950459B8-EFC8-4D9D-85EF-8436229F85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24" r="-1" b="17256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1" name="Rectangle 12">
            <a:extLst>
              <a:ext uri="{FF2B5EF4-FFF2-40B4-BE49-F238E27FC236}">
                <a16:creationId xmlns:a16="http://schemas.microsoft.com/office/drawing/2014/main" id="{637992A9-1E8C-4E57-B4F4-EE2D38E50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C358FEC-7CC1-D042-A9D0-E9CB4D7F5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2" cy="2334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Values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5EF6F3E-74A7-9447-8BAE-A6D48A518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3429000"/>
            <a:ext cx="7883180" cy="2777479"/>
          </a:xfrm>
        </p:spPr>
        <p:txBody>
          <a:bodyPr anchor="t">
            <a:normAutofit/>
          </a:bodyPr>
          <a:lstStyle/>
          <a:p>
            <a:r>
              <a:rPr lang="en-GB" sz="3200" dirty="0">
                <a:solidFill>
                  <a:srgbClr val="FFFFFF"/>
                </a:solidFill>
              </a:rPr>
              <a:t>Statement of values communicate the underlying and enduring core ‘principles’ that guide an organisation’s strategy and define the way that the organisation should operate. 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95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9E10BDB4-64F2-477D-A03B-9F8352D5E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3F9191-ED89-4F61-8B8F-97E567D96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7F59F2-5FBC-40CD-AD35-376AECE49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8" y="508090"/>
            <a:ext cx="61264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8379" y="610900"/>
            <a:ext cx="3939220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44EFEF-F513-D04E-8914-88F9EE04B6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71" r="6264"/>
          <a:stretch/>
        </p:blipFill>
        <p:spPr>
          <a:xfrm>
            <a:off x="517868" y="937648"/>
            <a:ext cx="6144231" cy="31258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6E25B3-7EA2-1644-9EBA-021F26AC377F}"/>
              </a:ext>
            </a:extLst>
          </p:cNvPr>
          <p:cNvSpPr/>
          <p:nvPr/>
        </p:nvSpPr>
        <p:spPr>
          <a:xfrm>
            <a:off x="7703408" y="937648"/>
            <a:ext cx="4442475" cy="490233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Humanity,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Impartiality, 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Neutrality, 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Independence, 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Voluntary Service, 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Unity </a:t>
            </a:r>
          </a:p>
          <a:p>
            <a:pPr marL="571500" indent="-571500">
              <a:lnSpc>
                <a:spcPct val="11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Universality.</a:t>
            </a:r>
          </a:p>
        </p:txBody>
      </p:sp>
    </p:spTree>
    <p:extLst>
      <p:ext uri="{BB962C8B-B14F-4D97-AF65-F5344CB8AC3E}">
        <p14:creationId xmlns:p14="http://schemas.microsoft.com/office/powerpoint/2010/main" val="905403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9E98EA-DAE3-4459-B933-C88DD9F30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79" r="-1" b="10530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ECF0998E-D577-43EA-A7B8-E3EC67F75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7DC364D-882B-4786-89FB-1703C1A5CF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524" y="3205874"/>
            <a:ext cx="12188952" cy="3652125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8D2FD3-76C5-DA4C-BEE8-E2F178A3F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2334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Discussion time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1189494-2B67-46D2-93D6-A122A09BF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5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Organisational Aspirations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3640718" y="2298240"/>
            <a:ext cx="4293911" cy="310176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b="1" dirty="0"/>
              <a:t>Organisational Aspirations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5711" y="1900800"/>
            <a:ext cx="2021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Purpose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24162" y="5212108"/>
            <a:ext cx="125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60760" y="5215334"/>
            <a:ext cx="1365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Vision</a:t>
            </a:r>
          </a:p>
        </p:txBody>
      </p:sp>
      <p:sp>
        <p:nvSpPr>
          <p:cNvPr id="9" name="Line Callout 2 8"/>
          <p:cNvSpPr/>
          <p:nvPr/>
        </p:nvSpPr>
        <p:spPr>
          <a:xfrm>
            <a:off x="6937952" y="1563840"/>
            <a:ext cx="1572418" cy="336960"/>
          </a:xfrm>
          <a:prstGeom prst="borderCallout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Why it exists</a:t>
            </a:r>
          </a:p>
        </p:txBody>
      </p:sp>
      <p:sp>
        <p:nvSpPr>
          <p:cNvPr id="10" name="Line Callout 2 9"/>
          <p:cNvSpPr/>
          <p:nvPr/>
        </p:nvSpPr>
        <p:spPr>
          <a:xfrm>
            <a:off x="1524000" y="4043520"/>
            <a:ext cx="1572418" cy="993600"/>
          </a:xfrm>
          <a:prstGeom prst="borderCallout2">
            <a:avLst>
              <a:gd name="adj1" fmla="val 52083"/>
              <a:gd name="adj2" fmla="val 103205"/>
              <a:gd name="adj3" fmla="val 52083"/>
              <a:gd name="adj4" fmla="val 105311"/>
              <a:gd name="adj5" fmla="val 124963"/>
              <a:gd name="adj6" fmla="val 112125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Future it wants to create!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8837974" y="4605120"/>
            <a:ext cx="1572418" cy="610214"/>
          </a:xfrm>
          <a:prstGeom prst="borderCallout2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Important</a:t>
            </a:r>
          </a:p>
        </p:txBody>
      </p:sp>
    </p:spTree>
    <p:extLst>
      <p:ext uri="{BB962C8B-B14F-4D97-AF65-F5344CB8AC3E}">
        <p14:creationId xmlns:p14="http://schemas.microsoft.com/office/powerpoint/2010/main" val="141967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ADE57300-C7FF-4578-99A0-42B0295B1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1">
            <a:extLst>
              <a:ext uri="{FF2B5EF4-FFF2-40B4-BE49-F238E27FC236}">
                <a16:creationId xmlns:a16="http://schemas.microsoft.com/office/drawing/2014/main" id="{839C2F19-8FC2-4576-A76C-228178053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870" y="976160"/>
            <a:ext cx="6144229" cy="193417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Vision</a:t>
            </a: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31C81EE1-5871-473D-B5B0-CE7BC4F64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A133035C-46AF-4B6B-A264-C0D48C50B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770" y="3612975"/>
            <a:ext cx="6162328" cy="464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870" y="3776870"/>
            <a:ext cx="9388130" cy="2411994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endParaRPr lang="en-US" sz="3600" dirty="0"/>
          </a:p>
          <a:p>
            <a:r>
              <a:rPr lang="en-US" sz="3600" dirty="0">
                <a:solidFill>
                  <a:srgbClr val="0070C0"/>
                </a:solidFill>
              </a:rPr>
              <a:t>The intended future of the </a:t>
            </a:r>
            <a:r>
              <a:rPr lang="en-GB" sz="3600" dirty="0">
                <a:solidFill>
                  <a:srgbClr val="0070C0"/>
                </a:solidFill>
              </a:rPr>
              <a:t>Organisation</a:t>
            </a:r>
          </a:p>
          <a:p>
            <a:r>
              <a:rPr lang="en-GB" sz="3600" dirty="0"/>
              <a:t>A one-sentence statement describing the clear and inspirational long-term desired change resulting from an organization or program’s work.</a:t>
            </a:r>
          </a:p>
        </p:txBody>
      </p:sp>
      <p:pic>
        <p:nvPicPr>
          <p:cNvPr id="22" name="Graphic 6" descr="Bullseye">
            <a:extLst>
              <a:ext uri="{FF2B5EF4-FFF2-40B4-BE49-F238E27FC236}">
                <a16:creationId xmlns:a16="http://schemas.microsoft.com/office/drawing/2014/main" id="{209617BB-F42A-4398-9138-7634DC6245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31425" y="705678"/>
            <a:ext cx="3724949" cy="372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81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3513F4-8146-6B42-BDFA-BBA96F217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8" y="976160"/>
            <a:ext cx="10784115" cy="1934172"/>
          </a:xfrm>
        </p:spPr>
        <p:txBody>
          <a:bodyPr>
            <a:normAutofit/>
          </a:bodyPr>
          <a:lstStyle/>
          <a:p>
            <a:r>
              <a:rPr lang="en-GB" dirty="0"/>
              <a:t>Vision statements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8D7907-8AB9-4E98-A576-1A13AECED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73252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2E9528-CB9E-3D46-BFB6-DAB63AD4E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69" y="3172570"/>
            <a:ext cx="10784115" cy="301629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Oxfam: </a:t>
            </a:r>
            <a:r>
              <a:rPr lang="en-GB" sz="2800" dirty="0"/>
              <a:t>A just world without poverty (5 words)</a:t>
            </a:r>
          </a:p>
          <a:p>
            <a:r>
              <a:rPr lang="en-GB" sz="2800" b="1" dirty="0">
                <a:solidFill>
                  <a:srgbClr val="0070C0"/>
                </a:solidFill>
              </a:rPr>
              <a:t>Human Rights Campaign: </a:t>
            </a:r>
            <a:r>
              <a:rPr lang="en-GB" sz="2800" dirty="0"/>
              <a:t>Equality for everyone (3 words)</a:t>
            </a:r>
          </a:p>
          <a:p>
            <a:r>
              <a:rPr lang="en-GB" sz="2800" b="1" dirty="0">
                <a:solidFill>
                  <a:srgbClr val="0070C0"/>
                </a:solidFill>
              </a:rPr>
              <a:t>Save the Children: </a:t>
            </a:r>
            <a:r>
              <a:rPr lang="en-GB" sz="2800" dirty="0"/>
              <a:t>A world in which every child attains the right to survival, protection, development, and participation. (15 words)</a:t>
            </a:r>
          </a:p>
        </p:txBody>
      </p:sp>
    </p:spTree>
    <p:extLst>
      <p:ext uri="{BB962C8B-B14F-4D97-AF65-F5344CB8AC3E}">
        <p14:creationId xmlns:p14="http://schemas.microsoft.com/office/powerpoint/2010/main" val="26564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1031260"/>
            <a:ext cx="9899650" cy="1682496"/>
          </a:xfrm>
        </p:spPr>
        <p:txBody>
          <a:bodyPr>
            <a:normAutofit fontScale="90000"/>
          </a:bodyPr>
          <a:lstStyle/>
          <a:p>
            <a:r>
              <a:rPr lang="en-US" dirty="0"/>
              <a:t>Does Your Organisation Matter?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667" y="2289010"/>
            <a:ext cx="9739883" cy="2279979"/>
          </a:xfrm>
        </p:spPr>
        <p:txBody>
          <a:bodyPr anchor="ctr">
            <a:normAutofit/>
          </a:bodyPr>
          <a:lstStyle/>
          <a:p>
            <a:r>
              <a:rPr lang="en-US" sz="3200" dirty="0"/>
              <a:t>If your organization ceased to exist today, would the world be different tomorrow?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10081" y="4751070"/>
            <a:ext cx="8433053" cy="707886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</a:rPr>
              <a:t>Why does your organization exist?</a:t>
            </a:r>
          </a:p>
        </p:txBody>
      </p:sp>
    </p:spTree>
    <p:extLst>
      <p:ext uri="{BB962C8B-B14F-4D97-AF65-F5344CB8AC3E}">
        <p14:creationId xmlns:p14="http://schemas.microsoft.com/office/powerpoint/2010/main" val="185324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AA3B297-9683-4E38-89FA-062C53E13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869" y="976160"/>
            <a:ext cx="8686800" cy="1934172"/>
          </a:xfrm>
        </p:spPr>
        <p:txBody>
          <a:bodyPr>
            <a:normAutofit/>
          </a:bodyPr>
          <a:lstStyle/>
          <a:p>
            <a:r>
              <a:rPr lang="en-US" dirty="0"/>
              <a:t>Purpose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8D7907-8AB9-4E98-A576-1A13AECED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69" y="508090"/>
            <a:ext cx="873252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17869" y="2121408"/>
            <a:ext cx="10283481" cy="4067456"/>
          </a:xfrm>
        </p:spPr>
        <p:txBody>
          <a:bodyPr>
            <a:normAutofit/>
          </a:bodyPr>
          <a:lstStyle/>
          <a:p>
            <a:r>
              <a:rPr lang="en-US" sz="2800" dirty="0"/>
              <a:t>It spells out:</a:t>
            </a:r>
          </a:p>
          <a:p>
            <a:pPr lvl="1"/>
            <a:r>
              <a:rPr lang="en-US" sz="2800" dirty="0"/>
              <a:t> </a:t>
            </a:r>
            <a:r>
              <a:rPr lang="en-US" sz="2800" u="sng" dirty="0"/>
              <a:t>Why</a:t>
            </a:r>
            <a:r>
              <a:rPr lang="en-US" sz="2800" dirty="0"/>
              <a:t> an organisation exist!</a:t>
            </a:r>
          </a:p>
          <a:p>
            <a:pPr lvl="1"/>
            <a:r>
              <a:rPr lang="en-US" sz="2800" dirty="0"/>
              <a:t>The contribution to society it aspires to make</a:t>
            </a:r>
          </a:p>
          <a:p>
            <a:pPr lvl="1"/>
            <a:r>
              <a:rPr lang="en-US" sz="2800" dirty="0"/>
              <a:t>Should transcend its service lifecycles</a:t>
            </a:r>
          </a:p>
          <a:p>
            <a:pPr lvl="1"/>
            <a:r>
              <a:rPr lang="en-US" sz="2800" dirty="0"/>
              <a:t>Must guide and inspire the </a:t>
            </a:r>
            <a:r>
              <a:rPr lang="en-GB" sz="2800" dirty="0"/>
              <a:t>organisation</a:t>
            </a:r>
            <a:r>
              <a:rPr lang="en-US" sz="2800" dirty="0"/>
              <a:t> over the long run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6580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4"/>
          <p:cNvSpPr>
            <a:spLocks noGrp="1"/>
          </p:cNvSpPr>
          <p:nvPr>
            <p:ph idx="1"/>
          </p:nvPr>
        </p:nvSpPr>
        <p:spPr>
          <a:xfrm>
            <a:off x="490538" y="2570200"/>
            <a:ext cx="10101262" cy="4003603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Why it exists?</a:t>
            </a:r>
          </a:p>
          <a:p>
            <a:pPr lvl="1"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The unique value it brings to the world!</a:t>
            </a:r>
          </a:p>
          <a:p>
            <a:pPr lvl="1"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What sets it apart!</a:t>
            </a:r>
          </a:p>
          <a:p>
            <a:pPr lvl="1" eaLnBrk="1" hangingPunct="1"/>
            <a:r>
              <a:rPr lang="en-US" sz="3600" dirty="0">
                <a:solidFill>
                  <a:srgbClr val="000000"/>
                </a:solidFill>
                <a:latin typeface="Arial" charset="0"/>
              </a:rPr>
              <a:t>Why and to whom does it matter!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F5F510-1538-1A40-A2CA-75735792D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538" y="717946"/>
            <a:ext cx="10710862" cy="1568053"/>
          </a:xfrm>
        </p:spPr>
        <p:txBody>
          <a:bodyPr>
            <a:normAutofit fontScale="90000"/>
          </a:bodyPr>
          <a:lstStyle/>
          <a:p>
            <a:r>
              <a:rPr lang="en-GB" dirty="0"/>
              <a:t>Core elements of Your Purpose statement</a:t>
            </a:r>
          </a:p>
        </p:txBody>
      </p:sp>
    </p:spTree>
    <p:extLst>
      <p:ext uri="{BB962C8B-B14F-4D97-AF65-F5344CB8AC3E}">
        <p14:creationId xmlns:p14="http://schemas.microsoft.com/office/powerpoint/2010/main" val="314601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title"/>
          </p:nvPr>
        </p:nvSpPr>
        <p:spPr>
          <a:xfrm>
            <a:off x="514350" y="1863751"/>
            <a:ext cx="4753302" cy="13588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0" dirty="0">
                <a:solidFill>
                  <a:srgbClr val="002060"/>
                </a:solidFill>
                <a:latin typeface="Arial" charset="0"/>
              </a:rPr>
              <a:t>IKEA</a:t>
            </a:r>
            <a:br>
              <a:rPr lang="en-US" sz="4000" b="0" dirty="0">
                <a:solidFill>
                  <a:srgbClr val="002060"/>
                </a:solidFill>
                <a:latin typeface="Arial" charset="0"/>
              </a:rPr>
            </a:br>
            <a:r>
              <a:rPr lang="en-US" sz="4000" b="0" dirty="0">
                <a:solidFill>
                  <a:srgbClr val="002060"/>
                </a:solidFill>
                <a:latin typeface="Arial" charset="0"/>
              </a:rPr>
              <a:t>Purpose Statement</a:t>
            </a:r>
          </a:p>
        </p:txBody>
      </p:sp>
      <p:sp>
        <p:nvSpPr>
          <p:cNvPr id="20482" name="Text Placeholder 5"/>
          <p:cNvSpPr>
            <a:spLocks noGrp="1"/>
          </p:cNvSpPr>
          <p:nvPr>
            <p:ph type="body" sz="half" idx="2"/>
          </p:nvPr>
        </p:nvSpPr>
        <p:spPr>
          <a:xfrm>
            <a:off x="514351" y="3500438"/>
            <a:ext cx="9832976" cy="316865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3200" dirty="0">
                <a:solidFill>
                  <a:srgbClr val="000090"/>
                </a:solidFill>
                <a:latin typeface="Arial" charset="0"/>
              </a:rPr>
              <a:t>“To create a better everyday life for the many people by offering a wide range of well designed, functional home furnishing products at prices so low, that as many people as possible will be able to afford them”</a:t>
            </a:r>
          </a:p>
        </p:txBody>
      </p:sp>
      <p:pic>
        <p:nvPicPr>
          <p:cNvPr id="20483" name="Picture Placeholder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5" b="3005"/>
          <a:stretch>
            <a:fillRect/>
          </a:stretch>
        </p:blipFill>
        <p:spPr>
          <a:xfrm>
            <a:off x="5402876" y="731521"/>
            <a:ext cx="5217932" cy="2491105"/>
          </a:xfrm>
        </p:spPr>
      </p:pic>
    </p:spTree>
    <p:extLst>
      <p:ext uri="{BB962C8B-B14F-4D97-AF65-F5344CB8AC3E}">
        <p14:creationId xmlns:p14="http://schemas.microsoft.com/office/powerpoint/2010/main" val="3294144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3DD9FF79-2A60-C542-8C01-12BB3DBB7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4" y="908151"/>
            <a:ext cx="10350495" cy="58221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60922956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5E2"/>
      </a:lt2>
      <a:accent1>
        <a:srgbClr val="58A7E8"/>
      </a:accent1>
      <a:accent2>
        <a:srgbClr val="5165E7"/>
      </a:accent2>
      <a:accent3>
        <a:srgbClr val="9371EC"/>
      </a:accent3>
      <a:accent4>
        <a:srgbClr val="BA51E7"/>
      </a:accent4>
      <a:accent5>
        <a:srgbClr val="EC71DD"/>
      </a:accent5>
      <a:accent6>
        <a:srgbClr val="E75197"/>
      </a:accent6>
      <a:hlink>
        <a:srgbClr val="9F795B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288</Words>
  <Application>Microsoft Macintosh PowerPoint</Application>
  <PresentationFormat>Widescreen</PresentationFormat>
  <Paragraphs>48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Bierstadt</vt:lpstr>
      <vt:lpstr>Calibri</vt:lpstr>
      <vt:lpstr>GestaltVTI</vt:lpstr>
      <vt:lpstr>Organisational Aspirations</vt:lpstr>
      <vt:lpstr>Organisational Aspirations</vt:lpstr>
      <vt:lpstr>Vision</vt:lpstr>
      <vt:lpstr>Vision statements</vt:lpstr>
      <vt:lpstr>Does Your Organisation Matter? </vt:lpstr>
      <vt:lpstr>Purpose</vt:lpstr>
      <vt:lpstr>Core elements of Your Purpose statement</vt:lpstr>
      <vt:lpstr>IKEA Purpose Statement</vt:lpstr>
      <vt:lpstr>PowerPoint Presentation</vt:lpstr>
      <vt:lpstr>Values</vt:lpstr>
      <vt:lpstr>PowerPoint Presentation</vt:lpstr>
      <vt:lpstr>Discussion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Aspirations</dc:title>
  <dc:creator>Lasantha Wickremesooriya</dc:creator>
  <cp:lastModifiedBy>Lasantha Wickremesooriya</cp:lastModifiedBy>
  <cp:revision>14</cp:revision>
  <dcterms:created xsi:type="dcterms:W3CDTF">2021-08-08T14:22:45Z</dcterms:created>
  <dcterms:modified xsi:type="dcterms:W3CDTF">2021-08-08T17:56:40Z</dcterms:modified>
</cp:coreProperties>
</file>