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5"/>
  </p:notesMasterIdLst>
  <p:sldIdLst>
    <p:sldId id="257" r:id="rId2"/>
    <p:sldId id="272" r:id="rId3"/>
    <p:sldId id="273" r:id="rId4"/>
    <p:sldId id="285" r:id="rId5"/>
    <p:sldId id="270" r:id="rId6"/>
    <p:sldId id="271" r:id="rId7"/>
    <p:sldId id="275" r:id="rId8"/>
    <p:sldId id="276" r:id="rId9"/>
    <p:sldId id="277" r:id="rId10"/>
    <p:sldId id="281" r:id="rId11"/>
    <p:sldId id="279" r:id="rId12"/>
    <p:sldId id="282" r:id="rId13"/>
    <p:sldId id="284" r:id="rId14"/>
  </p:sldIdLst>
  <p:sldSz cx="12192000" cy="6858000"/>
  <p:notesSz cx="6858000" cy="9144000"/>
  <p:defaultTextStyle>
    <a:defPPr>
      <a:defRPr lang="en-L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088"/>
    <p:restoredTop sz="94640"/>
  </p:normalViewPr>
  <p:slideViewPr>
    <p:cSldViewPr snapToGrid="0" snapToObjects="1">
      <p:cViewPr varScale="1">
        <p:scale>
          <a:sx n="87" d="100"/>
          <a:sy n="87" d="100"/>
        </p:scale>
        <p:origin x="224" y="4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7DDCA24-A9C7-449F-A05A-E0E672863CD8}" type="doc">
      <dgm:prSet loTypeId="urn:microsoft.com/office/officeart/2005/8/layout/list1" loCatId="list" qsTypeId="urn:microsoft.com/office/officeart/2005/8/quickstyle/simple1" qsCatId="simple" csTypeId="urn:microsoft.com/office/officeart/2005/8/colors/accent0_3" csCatId="mainScheme"/>
      <dgm:spPr/>
      <dgm:t>
        <a:bodyPr/>
        <a:lstStyle/>
        <a:p>
          <a:endParaRPr lang="en-US"/>
        </a:p>
      </dgm:t>
    </dgm:pt>
    <dgm:pt modelId="{505C76A9-F8FE-4E5E-903B-9946C701912E}">
      <dgm:prSet/>
      <dgm:spPr/>
      <dgm:t>
        <a:bodyPr/>
        <a:lstStyle/>
        <a:p>
          <a:r>
            <a:rPr lang="en-GB"/>
            <a:t>Use of goal setting</a:t>
          </a:r>
          <a:endParaRPr lang="en-US"/>
        </a:p>
      </dgm:t>
    </dgm:pt>
    <dgm:pt modelId="{3F5965C8-2395-4942-BF94-65D284186D32}" type="parTrans" cxnId="{FABAB023-2415-42F3-8582-C344FC785916}">
      <dgm:prSet/>
      <dgm:spPr/>
      <dgm:t>
        <a:bodyPr/>
        <a:lstStyle/>
        <a:p>
          <a:endParaRPr lang="en-US"/>
        </a:p>
      </dgm:t>
    </dgm:pt>
    <dgm:pt modelId="{CA615A8D-C3EB-4439-8122-15DDC6684363}" type="sibTrans" cxnId="{FABAB023-2415-42F3-8582-C344FC785916}">
      <dgm:prSet/>
      <dgm:spPr/>
      <dgm:t>
        <a:bodyPr/>
        <a:lstStyle/>
        <a:p>
          <a:endParaRPr lang="en-US"/>
        </a:p>
      </dgm:t>
    </dgm:pt>
    <dgm:pt modelId="{04EA5872-899F-43DE-BAA5-CDFFD701957D}">
      <dgm:prSet/>
      <dgm:spPr/>
      <dgm:t>
        <a:bodyPr/>
        <a:lstStyle/>
        <a:p>
          <a:r>
            <a:rPr lang="en-GB"/>
            <a:t>Reduces ambiguity</a:t>
          </a:r>
          <a:endParaRPr lang="en-US"/>
        </a:p>
      </dgm:t>
    </dgm:pt>
    <dgm:pt modelId="{9F6ADE26-A87A-41F0-886F-C9EE35E0D0C0}" type="parTrans" cxnId="{9BC070A0-3AF2-447E-9859-DCF5A9FB2CF4}">
      <dgm:prSet/>
      <dgm:spPr/>
      <dgm:t>
        <a:bodyPr/>
        <a:lstStyle/>
        <a:p>
          <a:endParaRPr lang="en-US"/>
        </a:p>
      </dgm:t>
    </dgm:pt>
    <dgm:pt modelId="{E99467CF-ED3D-4F26-AD19-A33DCE0A76C4}" type="sibTrans" cxnId="{9BC070A0-3AF2-447E-9859-DCF5A9FB2CF4}">
      <dgm:prSet/>
      <dgm:spPr/>
      <dgm:t>
        <a:bodyPr/>
        <a:lstStyle/>
        <a:p>
          <a:endParaRPr lang="en-US"/>
        </a:p>
      </dgm:t>
    </dgm:pt>
    <dgm:pt modelId="{C5606EC2-0715-4A4E-8774-175E1632D8E4}">
      <dgm:prSet/>
      <dgm:spPr/>
      <dgm:t>
        <a:bodyPr/>
        <a:lstStyle/>
        <a:p>
          <a:r>
            <a:rPr lang="en-GB"/>
            <a:t>Specific</a:t>
          </a:r>
          <a:endParaRPr lang="en-US"/>
        </a:p>
      </dgm:t>
    </dgm:pt>
    <dgm:pt modelId="{945726D8-9F59-49BE-8055-7A9FA3025D09}" type="parTrans" cxnId="{16ABC0F6-953F-4481-AC62-3AE9CD7102D6}">
      <dgm:prSet/>
      <dgm:spPr/>
      <dgm:t>
        <a:bodyPr/>
        <a:lstStyle/>
        <a:p>
          <a:endParaRPr lang="en-US"/>
        </a:p>
      </dgm:t>
    </dgm:pt>
    <dgm:pt modelId="{99918667-2942-4745-92A7-03840159BD65}" type="sibTrans" cxnId="{16ABC0F6-953F-4481-AC62-3AE9CD7102D6}">
      <dgm:prSet/>
      <dgm:spPr/>
      <dgm:t>
        <a:bodyPr/>
        <a:lstStyle/>
        <a:p>
          <a:endParaRPr lang="en-US"/>
        </a:p>
      </dgm:t>
    </dgm:pt>
    <dgm:pt modelId="{22FA8EAD-0E6D-4819-8DCA-8344C0847B50}">
      <dgm:prSet/>
      <dgm:spPr/>
      <dgm:t>
        <a:bodyPr/>
        <a:lstStyle/>
        <a:p>
          <a:r>
            <a:rPr lang="en-GB"/>
            <a:t>Effective Listening and feed back</a:t>
          </a:r>
          <a:endParaRPr lang="en-US"/>
        </a:p>
      </dgm:t>
    </dgm:pt>
    <dgm:pt modelId="{4A32FE93-9541-41F6-AB6A-2077EB228FFE}" type="parTrans" cxnId="{5092AF86-BC98-4B2D-AD84-9BF4015528AF}">
      <dgm:prSet/>
      <dgm:spPr/>
      <dgm:t>
        <a:bodyPr/>
        <a:lstStyle/>
        <a:p>
          <a:endParaRPr lang="en-US"/>
        </a:p>
      </dgm:t>
    </dgm:pt>
    <dgm:pt modelId="{A2384AB2-9FF1-4CB6-B2CC-D6727862C07F}" type="sibTrans" cxnId="{5092AF86-BC98-4B2D-AD84-9BF4015528AF}">
      <dgm:prSet/>
      <dgm:spPr/>
      <dgm:t>
        <a:bodyPr/>
        <a:lstStyle/>
        <a:p>
          <a:endParaRPr lang="en-US"/>
        </a:p>
      </dgm:t>
    </dgm:pt>
    <dgm:pt modelId="{C4FA6384-501B-4404-B1C4-46D256F41838}">
      <dgm:prSet/>
      <dgm:spPr/>
      <dgm:t>
        <a:bodyPr/>
        <a:lstStyle/>
        <a:p>
          <a:r>
            <a:rPr lang="en-GB"/>
            <a:t>Effective communication</a:t>
          </a:r>
          <a:endParaRPr lang="en-US"/>
        </a:p>
      </dgm:t>
    </dgm:pt>
    <dgm:pt modelId="{0E54F32E-9E95-4CC5-8A5F-6309E268AC50}" type="parTrans" cxnId="{F3FE3EB3-A64B-4491-99AD-D6D819219DD0}">
      <dgm:prSet/>
      <dgm:spPr/>
      <dgm:t>
        <a:bodyPr/>
        <a:lstStyle/>
        <a:p>
          <a:endParaRPr lang="en-US"/>
        </a:p>
      </dgm:t>
    </dgm:pt>
    <dgm:pt modelId="{57CFBC44-0D4A-474E-988F-36C32737D066}" type="sibTrans" cxnId="{F3FE3EB3-A64B-4491-99AD-D6D819219DD0}">
      <dgm:prSet/>
      <dgm:spPr/>
      <dgm:t>
        <a:bodyPr/>
        <a:lstStyle/>
        <a:p>
          <a:endParaRPr lang="en-US"/>
        </a:p>
      </dgm:t>
    </dgm:pt>
    <dgm:pt modelId="{1818DA78-A103-4E33-BEC5-6F01C8562768}">
      <dgm:prSet/>
      <dgm:spPr/>
      <dgm:t>
        <a:bodyPr/>
        <a:lstStyle/>
        <a:p>
          <a:r>
            <a:rPr lang="en-GB"/>
            <a:t>Reduces distortion</a:t>
          </a:r>
          <a:endParaRPr lang="en-US"/>
        </a:p>
      </dgm:t>
    </dgm:pt>
    <dgm:pt modelId="{DD056124-D898-40A4-9FA6-6DCC393AD5BE}" type="parTrans" cxnId="{B7C69DC1-DA2E-46ED-B611-2F294CDE9010}">
      <dgm:prSet/>
      <dgm:spPr/>
      <dgm:t>
        <a:bodyPr/>
        <a:lstStyle/>
        <a:p>
          <a:endParaRPr lang="en-US"/>
        </a:p>
      </dgm:t>
    </dgm:pt>
    <dgm:pt modelId="{FC4AC6F3-2158-4FF6-865F-B397449A04F5}" type="sibTrans" cxnId="{B7C69DC1-DA2E-46ED-B611-2F294CDE9010}">
      <dgm:prSet/>
      <dgm:spPr/>
      <dgm:t>
        <a:bodyPr/>
        <a:lstStyle/>
        <a:p>
          <a:endParaRPr lang="en-US"/>
        </a:p>
      </dgm:t>
    </dgm:pt>
    <dgm:pt modelId="{3C7773F5-3025-4458-B7E2-1B6AECE5FCC1}">
      <dgm:prSet/>
      <dgm:spPr/>
      <dgm:t>
        <a:bodyPr/>
        <a:lstStyle/>
        <a:p>
          <a:r>
            <a:rPr lang="en-GB"/>
            <a:t>Improves accuracy</a:t>
          </a:r>
          <a:endParaRPr lang="en-US"/>
        </a:p>
      </dgm:t>
    </dgm:pt>
    <dgm:pt modelId="{7EFEFABC-E0DF-47EB-81C6-55FAB628D0B4}" type="parTrans" cxnId="{941553DF-09F8-4A2C-BC16-BD75EA9ACE28}">
      <dgm:prSet/>
      <dgm:spPr/>
      <dgm:t>
        <a:bodyPr/>
        <a:lstStyle/>
        <a:p>
          <a:endParaRPr lang="en-US"/>
        </a:p>
      </dgm:t>
    </dgm:pt>
    <dgm:pt modelId="{4BC475DC-47BB-484C-928B-C379C74F2A25}" type="sibTrans" cxnId="{941553DF-09F8-4A2C-BC16-BD75EA9ACE28}">
      <dgm:prSet/>
      <dgm:spPr/>
      <dgm:t>
        <a:bodyPr/>
        <a:lstStyle/>
        <a:p>
          <a:endParaRPr lang="en-US"/>
        </a:p>
      </dgm:t>
    </dgm:pt>
    <dgm:pt modelId="{D60DB1DA-9BB0-4737-AF7F-2606EA3484DC}">
      <dgm:prSet/>
      <dgm:spPr/>
      <dgm:t>
        <a:bodyPr/>
        <a:lstStyle/>
        <a:p>
          <a:r>
            <a:rPr lang="en-GB"/>
            <a:t>Persuasion</a:t>
          </a:r>
          <a:endParaRPr lang="en-US"/>
        </a:p>
      </dgm:t>
    </dgm:pt>
    <dgm:pt modelId="{64FC3D59-AD0C-4A15-A7A5-23498E8137A3}" type="parTrans" cxnId="{ADA0775E-76B6-413F-AB63-A9E039F4030C}">
      <dgm:prSet/>
      <dgm:spPr/>
      <dgm:t>
        <a:bodyPr/>
        <a:lstStyle/>
        <a:p>
          <a:endParaRPr lang="en-US"/>
        </a:p>
      </dgm:t>
    </dgm:pt>
    <dgm:pt modelId="{2EF37918-11FC-4E8C-819A-937CDA3CA9AB}" type="sibTrans" cxnId="{ADA0775E-76B6-413F-AB63-A9E039F4030C}">
      <dgm:prSet/>
      <dgm:spPr/>
      <dgm:t>
        <a:bodyPr/>
        <a:lstStyle/>
        <a:p>
          <a:endParaRPr lang="en-US"/>
        </a:p>
      </dgm:t>
    </dgm:pt>
    <dgm:pt modelId="{7C1F237D-378B-409F-9C15-97180AE4085B}">
      <dgm:prSet/>
      <dgm:spPr/>
      <dgm:t>
        <a:bodyPr/>
        <a:lstStyle/>
        <a:p>
          <a:r>
            <a:rPr lang="en-GB"/>
            <a:t>Get the other to do what you want, without using formal authority</a:t>
          </a:r>
          <a:endParaRPr lang="en-US"/>
        </a:p>
      </dgm:t>
    </dgm:pt>
    <dgm:pt modelId="{174C04CE-28AF-4C6D-976A-D759F2F19AEE}" type="parTrans" cxnId="{06F2FFD1-F7D1-4084-97F2-388C6E46820C}">
      <dgm:prSet/>
      <dgm:spPr/>
      <dgm:t>
        <a:bodyPr/>
        <a:lstStyle/>
        <a:p>
          <a:endParaRPr lang="en-US"/>
        </a:p>
      </dgm:t>
    </dgm:pt>
    <dgm:pt modelId="{6E724879-8982-43F3-A078-8C59D1221311}" type="sibTrans" cxnId="{06F2FFD1-F7D1-4084-97F2-388C6E46820C}">
      <dgm:prSet/>
      <dgm:spPr/>
      <dgm:t>
        <a:bodyPr/>
        <a:lstStyle/>
        <a:p>
          <a:endParaRPr lang="en-US"/>
        </a:p>
      </dgm:t>
    </dgm:pt>
    <dgm:pt modelId="{2BF214AD-56DE-C140-9FE3-E742FC07A713}" type="pres">
      <dgm:prSet presAssocID="{97DDCA24-A9C7-449F-A05A-E0E672863CD8}" presName="linear" presStyleCnt="0">
        <dgm:presLayoutVars>
          <dgm:dir/>
          <dgm:animLvl val="lvl"/>
          <dgm:resizeHandles val="exact"/>
        </dgm:presLayoutVars>
      </dgm:prSet>
      <dgm:spPr/>
    </dgm:pt>
    <dgm:pt modelId="{D44B5584-3760-F04C-B13F-996CBA627156}" type="pres">
      <dgm:prSet presAssocID="{505C76A9-F8FE-4E5E-903B-9946C701912E}" presName="parentLin" presStyleCnt="0"/>
      <dgm:spPr/>
    </dgm:pt>
    <dgm:pt modelId="{70D49627-3F0B-E944-B3B4-BE9ACAE2A8C3}" type="pres">
      <dgm:prSet presAssocID="{505C76A9-F8FE-4E5E-903B-9946C701912E}" presName="parentLeftMargin" presStyleLbl="node1" presStyleIdx="0" presStyleCnt="3"/>
      <dgm:spPr/>
    </dgm:pt>
    <dgm:pt modelId="{14C168C4-746A-494A-9174-92B6C1745B00}" type="pres">
      <dgm:prSet presAssocID="{505C76A9-F8FE-4E5E-903B-9946C701912E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9E4D54A1-AA75-C34C-B63F-5B4D777EE997}" type="pres">
      <dgm:prSet presAssocID="{505C76A9-F8FE-4E5E-903B-9946C701912E}" presName="negativeSpace" presStyleCnt="0"/>
      <dgm:spPr/>
    </dgm:pt>
    <dgm:pt modelId="{A3C5974B-07D5-414B-8B31-F5451035EF78}" type="pres">
      <dgm:prSet presAssocID="{505C76A9-F8FE-4E5E-903B-9946C701912E}" presName="childText" presStyleLbl="conFgAcc1" presStyleIdx="0" presStyleCnt="3">
        <dgm:presLayoutVars>
          <dgm:bulletEnabled val="1"/>
        </dgm:presLayoutVars>
      </dgm:prSet>
      <dgm:spPr/>
    </dgm:pt>
    <dgm:pt modelId="{309DF0D7-E8FE-174D-BBB9-286E4E391ED1}" type="pres">
      <dgm:prSet presAssocID="{CA615A8D-C3EB-4439-8122-15DDC6684363}" presName="spaceBetweenRectangles" presStyleCnt="0"/>
      <dgm:spPr/>
    </dgm:pt>
    <dgm:pt modelId="{44DEC69B-AA08-6B4C-880F-3A5A591B15D0}" type="pres">
      <dgm:prSet presAssocID="{22FA8EAD-0E6D-4819-8DCA-8344C0847B50}" presName="parentLin" presStyleCnt="0"/>
      <dgm:spPr/>
    </dgm:pt>
    <dgm:pt modelId="{9182BA73-9E6A-7B45-81E5-BB51229DBB85}" type="pres">
      <dgm:prSet presAssocID="{22FA8EAD-0E6D-4819-8DCA-8344C0847B50}" presName="parentLeftMargin" presStyleLbl="node1" presStyleIdx="0" presStyleCnt="3"/>
      <dgm:spPr/>
    </dgm:pt>
    <dgm:pt modelId="{4CB068D0-0C0E-C94D-AF23-F82CCC40B4FF}" type="pres">
      <dgm:prSet presAssocID="{22FA8EAD-0E6D-4819-8DCA-8344C0847B50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04E38D82-1F3E-6645-84E7-FE91C30297FC}" type="pres">
      <dgm:prSet presAssocID="{22FA8EAD-0E6D-4819-8DCA-8344C0847B50}" presName="negativeSpace" presStyleCnt="0"/>
      <dgm:spPr/>
    </dgm:pt>
    <dgm:pt modelId="{DDC4F68C-88E8-1D43-8F4A-D104300BDAFE}" type="pres">
      <dgm:prSet presAssocID="{22FA8EAD-0E6D-4819-8DCA-8344C0847B50}" presName="childText" presStyleLbl="conFgAcc1" presStyleIdx="1" presStyleCnt="3">
        <dgm:presLayoutVars>
          <dgm:bulletEnabled val="1"/>
        </dgm:presLayoutVars>
      </dgm:prSet>
      <dgm:spPr/>
    </dgm:pt>
    <dgm:pt modelId="{81B09A25-FB19-4444-A6A0-D0EB6611159F}" type="pres">
      <dgm:prSet presAssocID="{A2384AB2-9FF1-4CB6-B2CC-D6727862C07F}" presName="spaceBetweenRectangles" presStyleCnt="0"/>
      <dgm:spPr/>
    </dgm:pt>
    <dgm:pt modelId="{8C7B8DD9-300C-3740-8420-397A66845060}" type="pres">
      <dgm:prSet presAssocID="{D60DB1DA-9BB0-4737-AF7F-2606EA3484DC}" presName="parentLin" presStyleCnt="0"/>
      <dgm:spPr/>
    </dgm:pt>
    <dgm:pt modelId="{0373C116-1B96-B14B-9D26-C8E944A47C0A}" type="pres">
      <dgm:prSet presAssocID="{D60DB1DA-9BB0-4737-AF7F-2606EA3484DC}" presName="parentLeftMargin" presStyleLbl="node1" presStyleIdx="1" presStyleCnt="3"/>
      <dgm:spPr/>
    </dgm:pt>
    <dgm:pt modelId="{A91D1108-05C7-F448-A9AF-A61FE91D0821}" type="pres">
      <dgm:prSet presAssocID="{D60DB1DA-9BB0-4737-AF7F-2606EA3484DC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2B426F10-0677-9B46-9D9F-ECB544AFC72B}" type="pres">
      <dgm:prSet presAssocID="{D60DB1DA-9BB0-4737-AF7F-2606EA3484DC}" presName="negativeSpace" presStyleCnt="0"/>
      <dgm:spPr/>
    </dgm:pt>
    <dgm:pt modelId="{DA53CC01-3C13-5842-9F88-61B47E41D058}" type="pres">
      <dgm:prSet presAssocID="{D60DB1DA-9BB0-4737-AF7F-2606EA3484DC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1C429C0B-0327-5146-A13D-A64D945B2124}" type="presOf" srcId="{3C7773F5-3025-4458-B7E2-1B6AECE5FCC1}" destId="{DDC4F68C-88E8-1D43-8F4A-D104300BDAFE}" srcOrd="0" destOrd="2" presId="urn:microsoft.com/office/officeart/2005/8/layout/list1"/>
    <dgm:cxn modelId="{19F8841B-4C95-3F42-B3EB-FD030E843552}" type="presOf" srcId="{D60DB1DA-9BB0-4737-AF7F-2606EA3484DC}" destId="{A91D1108-05C7-F448-A9AF-A61FE91D0821}" srcOrd="1" destOrd="0" presId="urn:microsoft.com/office/officeart/2005/8/layout/list1"/>
    <dgm:cxn modelId="{FABAB023-2415-42F3-8582-C344FC785916}" srcId="{97DDCA24-A9C7-449F-A05A-E0E672863CD8}" destId="{505C76A9-F8FE-4E5E-903B-9946C701912E}" srcOrd="0" destOrd="0" parTransId="{3F5965C8-2395-4942-BF94-65D284186D32}" sibTransId="{CA615A8D-C3EB-4439-8122-15DDC6684363}"/>
    <dgm:cxn modelId="{13581924-7CF0-2340-BEDC-18AD4A22F16A}" type="presOf" srcId="{04EA5872-899F-43DE-BAA5-CDFFD701957D}" destId="{A3C5974B-07D5-414B-8B31-F5451035EF78}" srcOrd="0" destOrd="0" presId="urn:microsoft.com/office/officeart/2005/8/layout/list1"/>
    <dgm:cxn modelId="{E6E1C832-5297-1948-934C-1BCF2AF38109}" type="presOf" srcId="{C5606EC2-0715-4A4E-8774-175E1632D8E4}" destId="{A3C5974B-07D5-414B-8B31-F5451035EF78}" srcOrd="0" destOrd="1" presId="urn:microsoft.com/office/officeart/2005/8/layout/list1"/>
    <dgm:cxn modelId="{CB1B3C57-C024-B248-B111-1898587A3190}" type="presOf" srcId="{22FA8EAD-0E6D-4819-8DCA-8344C0847B50}" destId="{4CB068D0-0C0E-C94D-AF23-F82CCC40B4FF}" srcOrd="1" destOrd="0" presId="urn:microsoft.com/office/officeart/2005/8/layout/list1"/>
    <dgm:cxn modelId="{ADA0775E-76B6-413F-AB63-A9E039F4030C}" srcId="{97DDCA24-A9C7-449F-A05A-E0E672863CD8}" destId="{D60DB1DA-9BB0-4737-AF7F-2606EA3484DC}" srcOrd="2" destOrd="0" parTransId="{64FC3D59-AD0C-4A15-A7A5-23498E8137A3}" sibTransId="{2EF37918-11FC-4E8C-819A-937CDA3CA9AB}"/>
    <dgm:cxn modelId="{0FF75B70-8D5F-0D4D-B1D8-43D5D567A539}" type="presOf" srcId="{D60DB1DA-9BB0-4737-AF7F-2606EA3484DC}" destId="{0373C116-1B96-B14B-9D26-C8E944A47C0A}" srcOrd="0" destOrd="0" presId="urn:microsoft.com/office/officeart/2005/8/layout/list1"/>
    <dgm:cxn modelId="{692B4777-1DA0-D147-ACD6-C8E9798C402E}" type="presOf" srcId="{1818DA78-A103-4E33-BEC5-6F01C8562768}" destId="{DDC4F68C-88E8-1D43-8F4A-D104300BDAFE}" srcOrd="0" destOrd="1" presId="urn:microsoft.com/office/officeart/2005/8/layout/list1"/>
    <dgm:cxn modelId="{5092AF86-BC98-4B2D-AD84-9BF4015528AF}" srcId="{97DDCA24-A9C7-449F-A05A-E0E672863CD8}" destId="{22FA8EAD-0E6D-4819-8DCA-8344C0847B50}" srcOrd="1" destOrd="0" parTransId="{4A32FE93-9541-41F6-AB6A-2077EB228FFE}" sibTransId="{A2384AB2-9FF1-4CB6-B2CC-D6727862C07F}"/>
    <dgm:cxn modelId="{08297398-4BFA-4A40-93B2-9EE50D007A3F}" type="presOf" srcId="{7C1F237D-378B-409F-9C15-97180AE4085B}" destId="{DA53CC01-3C13-5842-9F88-61B47E41D058}" srcOrd="0" destOrd="0" presId="urn:microsoft.com/office/officeart/2005/8/layout/list1"/>
    <dgm:cxn modelId="{573F189C-5BB3-A943-975D-6CD20B696D99}" type="presOf" srcId="{97DDCA24-A9C7-449F-A05A-E0E672863CD8}" destId="{2BF214AD-56DE-C140-9FE3-E742FC07A713}" srcOrd="0" destOrd="0" presId="urn:microsoft.com/office/officeart/2005/8/layout/list1"/>
    <dgm:cxn modelId="{9BC070A0-3AF2-447E-9859-DCF5A9FB2CF4}" srcId="{505C76A9-F8FE-4E5E-903B-9946C701912E}" destId="{04EA5872-899F-43DE-BAA5-CDFFD701957D}" srcOrd="0" destOrd="0" parTransId="{9F6ADE26-A87A-41F0-886F-C9EE35E0D0C0}" sibTransId="{E99467CF-ED3D-4F26-AD19-A33DCE0A76C4}"/>
    <dgm:cxn modelId="{F3FE3EB3-A64B-4491-99AD-D6D819219DD0}" srcId="{22FA8EAD-0E6D-4819-8DCA-8344C0847B50}" destId="{C4FA6384-501B-4404-B1C4-46D256F41838}" srcOrd="0" destOrd="0" parTransId="{0E54F32E-9E95-4CC5-8A5F-6309E268AC50}" sibTransId="{57CFBC44-0D4A-474E-988F-36C32737D066}"/>
    <dgm:cxn modelId="{B7C69DC1-DA2E-46ED-B611-2F294CDE9010}" srcId="{22FA8EAD-0E6D-4819-8DCA-8344C0847B50}" destId="{1818DA78-A103-4E33-BEC5-6F01C8562768}" srcOrd="1" destOrd="0" parTransId="{DD056124-D898-40A4-9FA6-6DCC393AD5BE}" sibTransId="{FC4AC6F3-2158-4FF6-865F-B397449A04F5}"/>
    <dgm:cxn modelId="{1C4416C5-08BB-034C-83B4-72B29BADE13D}" type="presOf" srcId="{C4FA6384-501B-4404-B1C4-46D256F41838}" destId="{DDC4F68C-88E8-1D43-8F4A-D104300BDAFE}" srcOrd="0" destOrd="0" presId="urn:microsoft.com/office/officeart/2005/8/layout/list1"/>
    <dgm:cxn modelId="{9BA47CC9-BE54-1643-8187-B0192BBE3E3D}" type="presOf" srcId="{505C76A9-F8FE-4E5E-903B-9946C701912E}" destId="{14C168C4-746A-494A-9174-92B6C1745B00}" srcOrd="1" destOrd="0" presId="urn:microsoft.com/office/officeart/2005/8/layout/list1"/>
    <dgm:cxn modelId="{89D2BDCC-9D70-AF4F-BC5F-DA52ADA09FA3}" type="presOf" srcId="{505C76A9-F8FE-4E5E-903B-9946C701912E}" destId="{70D49627-3F0B-E944-B3B4-BE9ACAE2A8C3}" srcOrd="0" destOrd="0" presId="urn:microsoft.com/office/officeart/2005/8/layout/list1"/>
    <dgm:cxn modelId="{06F2FFD1-F7D1-4084-97F2-388C6E46820C}" srcId="{D60DB1DA-9BB0-4737-AF7F-2606EA3484DC}" destId="{7C1F237D-378B-409F-9C15-97180AE4085B}" srcOrd="0" destOrd="0" parTransId="{174C04CE-28AF-4C6D-976A-D759F2F19AEE}" sibTransId="{6E724879-8982-43F3-A078-8C59D1221311}"/>
    <dgm:cxn modelId="{941553DF-09F8-4A2C-BC16-BD75EA9ACE28}" srcId="{22FA8EAD-0E6D-4819-8DCA-8344C0847B50}" destId="{3C7773F5-3025-4458-B7E2-1B6AECE5FCC1}" srcOrd="2" destOrd="0" parTransId="{7EFEFABC-E0DF-47EB-81C6-55FAB628D0B4}" sibTransId="{4BC475DC-47BB-484C-928B-C379C74F2A25}"/>
    <dgm:cxn modelId="{D99F5CEF-6575-084B-B663-A32209AC3326}" type="presOf" srcId="{22FA8EAD-0E6D-4819-8DCA-8344C0847B50}" destId="{9182BA73-9E6A-7B45-81E5-BB51229DBB85}" srcOrd="0" destOrd="0" presId="urn:microsoft.com/office/officeart/2005/8/layout/list1"/>
    <dgm:cxn modelId="{16ABC0F6-953F-4481-AC62-3AE9CD7102D6}" srcId="{505C76A9-F8FE-4E5E-903B-9946C701912E}" destId="{C5606EC2-0715-4A4E-8774-175E1632D8E4}" srcOrd="1" destOrd="0" parTransId="{945726D8-9F59-49BE-8055-7A9FA3025D09}" sibTransId="{99918667-2942-4745-92A7-03840159BD65}"/>
    <dgm:cxn modelId="{6B9A2B4E-A2DF-C14F-8788-C56D05B89940}" type="presParOf" srcId="{2BF214AD-56DE-C140-9FE3-E742FC07A713}" destId="{D44B5584-3760-F04C-B13F-996CBA627156}" srcOrd="0" destOrd="0" presId="urn:microsoft.com/office/officeart/2005/8/layout/list1"/>
    <dgm:cxn modelId="{87D0CF75-71CF-3E42-8004-D13A3EE80F02}" type="presParOf" srcId="{D44B5584-3760-F04C-B13F-996CBA627156}" destId="{70D49627-3F0B-E944-B3B4-BE9ACAE2A8C3}" srcOrd="0" destOrd="0" presId="urn:microsoft.com/office/officeart/2005/8/layout/list1"/>
    <dgm:cxn modelId="{45BF0DDC-56F0-264A-82BF-4E2E0AA07953}" type="presParOf" srcId="{D44B5584-3760-F04C-B13F-996CBA627156}" destId="{14C168C4-746A-494A-9174-92B6C1745B00}" srcOrd="1" destOrd="0" presId="urn:microsoft.com/office/officeart/2005/8/layout/list1"/>
    <dgm:cxn modelId="{91BB39BC-7685-F146-882C-8B32D0B8B119}" type="presParOf" srcId="{2BF214AD-56DE-C140-9FE3-E742FC07A713}" destId="{9E4D54A1-AA75-C34C-B63F-5B4D777EE997}" srcOrd="1" destOrd="0" presId="urn:microsoft.com/office/officeart/2005/8/layout/list1"/>
    <dgm:cxn modelId="{22189CD2-D3F0-9940-8959-4607633CEE5A}" type="presParOf" srcId="{2BF214AD-56DE-C140-9FE3-E742FC07A713}" destId="{A3C5974B-07D5-414B-8B31-F5451035EF78}" srcOrd="2" destOrd="0" presId="urn:microsoft.com/office/officeart/2005/8/layout/list1"/>
    <dgm:cxn modelId="{32BDB8D0-97BD-F144-B3A5-1E633F686FB8}" type="presParOf" srcId="{2BF214AD-56DE-C140-9FE3-E742FC07A713}" destId="{309DF0D7-E8FE-174D-BBB9-286E4E391ED1}" srcOrd="3" destOrd="0" presId="urn:microsoft.com/office/officeart/2005/8/layout/list1"/>
    <dgm:cxn modelId="{045BD1E5-58A3-DA46-A419-618EDF38ADA6}" type="presParOf" srcId="{2BF214AD-56DE-C140-9FE3-E742FC07A713}" destId="{44DEC69B-AA08-6B4C-880F-3A5A591B15D0}" srcOrd="4" destOrd="0" presId="urn:microsoft.com/office/officeart/2005/8/layout/list1"/>
    <dgm:cxn modelId="{2C46D073-8D54-F04D-8251-FCC2D15F4BE9}" type="presParOf" srcId="{44DEC69B-AA08-6B4C-880F-3A5A591B15D0}" destId="{9182BA73-9E6A-7B45-81E5-BB51229DBB85}" srcOrd="0" destOrd="0" presId="urn:microsoft.com/office/officeart/2005/8/layout/list1"/>
    <dgm:cxn modelId="{1E8CE64B-9562-4840-835C-C27C777EDABC}" type="presParOf" srcId="{44DEC69B-AA08-6B4C-880F-3A5A591B15D0}" destId="{4CB068D0-0C0E-C94D-AF23-F82CCC40B4FF}" srcOrd="1" destOrd="0" presId="urn:microsoft.com/office/officeart/2005/8/layout/list1"/>
    <dgm:cxn modelId="{ABF1034D-6A0E-9340-A69D-DD640EBAFEE4}" type="presParOf" srcId="{2BF214AD-56DE-C140-9FE3-E742FC07A713}" destId="{04E38D82-1F3E-6645-84E7-FE91C30297FC}" srcOrd="5" destOrd="0" presId="urn:microsoft.com/office/officeart/2005/8/layout/list1"/>
    <dgm:cxn modelId="{8D267763-EBA6-A143-9986-E09E5D3FFD60}" type="presParOf" srcId="{2BF214AD-56DE-C140-9FE3-E742FC07A713}" destId="{DDC4F68C-88E8-1D43-8F4A-D104300BDAFE}" srcOrd="6" destOrd="0" presId="urn:microsoft.com/office/officeart/2005/8/layout/list1"/>
    <dgm:cxn modelId="{28684D41-2AEE-3A4E-BD2E-733AB065A494}" type="presParOf" srcId="{2BF214AD-56DE-C140-9FE3-E742FC07A713}" destId="{81B09A25-FB19-4444-A6A0-D0EB6611159F}" srcOrd="7" destOrd="0" presId="urn:microsoft.com/office/officeart/2005/8/layout/list1"/>
    <dgm:cxn modelId="{98157D99-2C9E-A841-98F0-4A8736CAEADF}" type="presParOf" srcId="{2BF214AD-56DE-C140-9FE3-E742FC07A713}" destId="{8C7B8DD9-300C-3740-8420-397A66845060}" srcOrd="8" destOrd="0" presId="urn:microsoft.com/office/officeart/2005/8/layout/list1"/>
    <dgm:cxn modelId="{7C11CD5C-DAA9-D94E-ADF5-10A3D2080D44}" type="presParOf" srcId="{8C7B8DD9-300C-3740-8420-397A66845060}" destId="{0373C116-1B96-B14B-9D26-C8E944A47C0A}" srcOrd="0" destOrd="0" presId="urn:microsoft.com/office/officeart/2005/8/layout/list1"/>
    <dgm:cxn modelId="{9664D7BC-97ED-6547-ADFF-21EC1236E5AD}" type="presParOf" srcId="{8C7B8DD9-300C-3740-8420-397A66845060}" destId="{A91D1108-05C7-F448-A9AF-A61FE91D0821}" srcOrd="1" destOrd="0" presId="urn:microsoft.com/office/officeart/2005/8/layout/list1"/>
    <dgm:cxn modelId="{A50E8B8B-D8CB-4347-A29A-16E48BC8468C}" type="presParOf" srcId="{2BF214AD-56DE-C140-9FE3-E742FC07A713}" destId="{2B426F10-0677-9B46-9D9F-ECB544AFC72B}" srcOrd="9" destOrd="0" presId="urn:microsoft.com/office/officeart/2005/8/layout/list1"/>
    <dgm:cxn modelId="{497FF740-2152-0543-A007-B045F095536E}" type="presParOf" srcId="{2BF214AD-56DE-C140-9FE3-E742FC07A713}" destId="{DA53CC01-3C13-5842-9F88-61B47E41D058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3C5974B-07D5-414B-8B31-F5451035EF78}">
      <dsp:nvSpPr>
        <dsp:cNvPr id="0" name=""/>
        <dsp:cNvSpPr/>
      </dsp:nvSpPr>
      <dsp:spPr>
        <a:xfrm>
          <a:off x="0" y="374858"/>
          <a:ext cx="6263640" cy="1282049"/>
        </a:xfrm>
        <a:prstGeom prst="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86128" tIns="458216" rIns="486128" bIns="156464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2200" kern="1200"/>
            <a:t>Reduces ambiguity</a:t>
          </a:r>
          <a:endParaRPr lang="en-US" sz="2200" kern="120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2200" kern="1200"/>
            <a:t>Specific</a:t>
          </a:r>
          <a:endParaRPr lang="en-US" sz="2200" kern="1200"/>
        </a:p>
      </dsp:txBody>
      <dsp:txXfrm>
        <a:off x="0" y="374858"/>
        <a:ext cx="6263640" cy="1282049"/>
      </dsp:txXfrm>
    </dsp:sp>
    <dsp:sp modelId="{14C168C4-746A-494A-9174-92B6C1745B00}">
      <dsp:nvSpPr>
        <dsp:cNvPr id="0" name=""/>
        <dsp:cNvSpPr/>
      </dsp:nvSpPr>
      <dsp:spPr>
        <a:xfrm>
          <a:off x="313182" y="50138"/>
          <a:ext cx="4384548" cy="649440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725" tIns="0" rIns="165725" bIns="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200" kern="1200"/>
            <a:t>Use of goal setting</a:t>
          </a:r>
          <a:endParaRPr lang="en-US" sz="2200" kern="1200"/>
        </a:p>
      </dsp:txBody>
      <dsp:txXfrm>
        <a:off x="344885" y="81841"/>
        <a:ext cx="4321142" cy="586034"/>
      </dsp:txXfrm>
    </dsp:sp>
    <dsp:sp modelId="{DDC4F68C-88E8-1D43-8F4A-D104300BDAFE}">
      <dsp:nvSpPr>
        <dsp:cNvPr id="0" name=""/>
        <dsp:cNvSpPr/>
      </dsp:nvSpPr>
      <dsp:spPr>
        <a:xfrm>
          <a:off x="0" y="2100429"/>
          <a:ext cx="6263640" cy="1663200"/>
        </a:xfrm>
        <a:prstGeom prst="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86128" tIns="458216" rIns="486128" bIns="156464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2200" kern="1200"/>
            <a:t>Effective communication</a:t>
          </a:r>
          <a:endParaRPr lang="en-US" sz="2200" kern="120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2200" kern="1200"/>
            <a:t>Reduces distortion</a:t>
          </a:r>
          <a:endParaRPr lang="en-US" sz="2200" kern="120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2200" kern="1200"/>
            <a:t>Improves accuracy</a:t>
          </a:r>
          <a:endParaRPr lang="en-US" sz="2200" kern="1200"/>
        </a:p>
      </dsp:txBody>
      <dsp:txXfrm>
        <a:off x="0" y="2100429"/>
        <a:ext cx="6263640" cy="1663200"/>
      </dsp:txXfrm>
    </dsp:sp>
    <dsp:sp modelId="{4CB068D0-0C0E-C94D-AF23-F82CCC40B4FF}">
      <dsp:nvSpPr>
        <dsp:cNvPr id="0" name=""/>
        <dsp:cNvSpPr/>
      </dsp:nvSpPr>
      <dsp:spPr>
        <a:xfrm>
          <a:off x="313182" y="1775709"/>
          <a:ext cx="4384548" cy="649440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725" tIns="0" rIns="165725" bIns="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200" kern="1200"/>
            <a:t>Effective Listening and feed back</a:t>
          </a:r>
          <a:endParaRPr lang="en-US" sz="2200" kern="1200"/>
        </a:p>
      </dsp:txBody>
      <dsp:txXfrm>
        <a:off x="344885" y="1807412"/>
        <a:ext cx="4321142" cy="586034"/>
      </dsp:txXfrm>
    </dsp:sp>
    <dsp:sp modelId="{DA53CC01-3C13-5842-9F88-61B47E41D058}">
      <dsp:nvSpPr>
        <dsp:cNvPr id="0" name=""/>
        <dsp:cNvSpPr/>
      </dsp:nvSpPr>
      <dsp:spPr>
        <a:xfrm>
          <a:off x="0" y="4207149"/>
          <a:ext cx="6263640" cy="1247400"/>
        </a:xfrm>
        <a:prstGeom prst="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86128" tIns="458216" rIns="486128" bIns="156464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2200" kern="1200"/>
            <a:t>Get the other to do what you want, without using formal authority</a:t>
          </a:r>
          <a:endParaRPr lang="en-US" sz="2200" kern="1200"/>
        </a:p>
      </dsp:txBody>
      <dsp:txXfrm>
        <a:off x="0" y="4207149"/>
        <a:ext cx="6263640" cy="1247400"/>
      </dsp:txXfrm>
    </dsp:sp>
    <dsp:sp modelId="{A91D1108-05C7-F448-A9AF-A61FE91D0821}">
      <dsp:nvSpPr>
        <dsp:cNvPr id="0" name=""/>
        <dsp:cNvSpPr/>
      </dsp:nvSpPr>
      <dsp:spPr>
        <a:xfrm>
          <a:off x="313182" y="3882429"/>
          <a:ext cx="4384548" cy="649440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725" tIns="0" rIns="165725" bIns="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200" kern="1200"/>
            <a:t>Persuasion</a:t>
          </a:r>
          <a:endParaRPr lang="en-US" sz="2200" kern="1200"/>
        </a:p>
      </dsp:txBody>
      <dsp:txXfrm>
        <a:off x="344885" y="3914132"/>
        <a:ext cx="4321142" cy="58603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523F63-C88F-2A4B-9643-90F23381FD08}" type="datetimeFigureOut">
              <a:rPr lang="en-GB" smtClean="0"/>
              <a:t>14/10/2021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2AFB11-4B4A-AD49-A408-5AF1EF706B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76172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7">
            <a:extLst>
              <a:ext uri="{FF2B5EF4-FFF2-40B4-BE49-F238E27FC236}">
                <a16:creationId xmlns:a16="http://schemas.microsoft.com/office/drawing/2014/main" id="{71FC0DC8-0B55-6145-B4B8-60CB8CB60F3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49429CFD-6F96-F34F-AC9F-B1E21497271E}" type="slidenum">
              <a:rPr lang="en-US" altLang="en-US"/>
              <a:pPr>
                <a:spcBef>
                  <a:spcPct val="0"/>
                </a:spcBef>
              </a:pPr>
              <a:t>3</a:t>
            </a:fld>
            <a:endParaRPr lang="en-US" altLang="en-US"/>
          </a:p>
        </p:txBody>
      </p:sp>
      <p:sp>
        <p:nvSpPr>
          <p:cNvPr id="25602" name="Rectangle 2">
            <a:extLst>
              <a:ext uri="{FF2B5EF4-FFF2-40B4-BE49-F238E27FC236}">
                <a16:creationId xmlns:a16="http://schemas.microsoft.com/office/drawing/2014/main" id="{2F47A04C-1C5C-1147-92F0-F430050D7C8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2588" y="685800"/>
            <a:ext cx="6096000" cy="3429000"/>
          </a:xfrm>
          <a:ln/>
        </p:spPr>
      </p:sp>
      <p:sp>
        <p:nvSpPr>
          <p:cNvPr id="25603" name="Rectangle 3">
            <a:extLst>
              <a:ext uri="{FF2B5EF4-FFF2-40B4-BE49-F238E27FC236}">
                <a16:creationId xmlns:a16="http://schemas.microsoft.com/office/drawing/2014/main" id="{C7518412-787B-BF48-A5E8-D06E0729C06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Slide Image Placeholder 1">
            <a:extLst>
              <a:ext uri="{FF2B5EF4-FFF2-40B4-BE49-F238E27FC236}">
                <a16:creationId xmlns:a16="http://schemas.microsoft.com/office/drawing/2014/main" id="{E0AA1AA4-2B44-A441-A900-52D25F14C0D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4" name="Notes Placeholder 2">
            <a:extLst>
              <a:ext uri="{FF2B5EF4-FFF2-40B4-BE49-F238E27FC236}">
                <a16:creationId xmlns:a16="http://schemas.microsoft.com/office/drawing/2014/main" id="{EF7F1E01-5145-DA4F-8A0C-D62BFD1DAD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  <p:sp>
        <p:nvSpPr>
          <p:cNvPr id="28675" name="Slide Number Placeholder 3">
            <a:extLst>
              <a:ext uri="{FF2B5EF4-FFF2-40B4-BE49-F238E27FC236}">
                <a16:creationId xmlns:a16="http://schemas.microsoft.com/office/drawing/2014/main" id="{AD0ABC26-971C-1942-9A7B-DF26FCA068A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3A7ED3B5-73BA-1F48-93CE-D44261DB06F0}" type="slidenum">
              <a:rPr lang="en-US" altLang="en-US"/>
              <a:pPr>
                <a:spcBef>
                  <a:spcPct val="0"/>
                </a:spcBef>
              </a:pPr>
              <a:t>6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7">
            <a:extLst>
              <a:ext uri="{FF2B5EF4-FFF2-40B4-BE49-F238E27FC236}">
                <a16:creationId xmlns:a16="http://schemas.microsoft.com/office/drawing/2014/main" id="{AE988A63-7D0A-8342-8513-0D0DB38758B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CD36F070-8CB5-354B-9592-71A2D0D02A43}" type="slidenum">
              <a:rPr lang="en-US" altLang="en-US"/>
              <a:pPr>
                <a:spcBef>
                  <a:spcPct val="0"/>
                </a:spcBef>
              </a:pPr>
              <a:t>10</a:t>
            </a:fld>
            <a:endParaRPr lang="en-US" altLang="en-US"/>
          </a:p>
        </p:txBody>
      </p:sp>
      <p:sp>
        <p:nvSpPr>
          <p:cNvPr id="38914" name="Rectangle 2">
            <a:extLst>
              <a:ext uri="{FF2B5EF4-FFF2-40B4-BE49-F238E27FC236}">
                <a16:creationId xmlns:a16="http://schemas.microsoft.com/office/drawing/2014/main" id="{3453D4CF-8F99-2240-ACD5-B4A6CE150EC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2000" cy="3429000"/>
          </a:xfrm>
          <a:ln/>
        </p:spPr>
      </p:sp>
      <p:sp>
        <p:nvSpPr>
          <p:cNvPr id="38915" name="Rectangle 3">
            <a:extLst>
              <a:ext uri="{FF2B5EF4-FFF2-40B4-BE49-F238E27FC236}">
                <a16:creationId xmlns:a16="http://schemas.microsoft.com/office/drawing/2014/main" id="{C89B6A62-F5CB-8C45-A73F-EEF6100D3E6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7">
            <a:extLst>
              <a:ext uri="{FF2B5EF4-FFF2-40B4-BE49-F238E27FC236}">
                <a16:creationId xmlns:a16="http://schemas.microsoft.com/office/drawing/2014/main" id="{CF023988-AC2B-0B46-A1B1-B4434272855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CD3CA210-68F7-8244-88E4-C5ED969C6CBD}" type="slidenum">
              <a:rPr lang="en-US" altLang="en-US"/>
              <a:pPr>
                <a:spcBef>
                  <a:spcPct val="0"/>
                </a:spcBef>
              </a:pPr>
              <a:t>11</a:t>
            </a:fld>
            <a:endParaRPr lang="en-US" altLang="en-US"/>
          </a:p>
        </p:txBody>
      </p:sp>
      <p:sp>
        <p:nvSpPr>
          <p:cNvPr id="40962" name="Rectangle 2">
            <a:extLst>
              <a:ext uri="{FF2B5EF4-FFF2-40B4-BE49-F238E27FC236}">
                <a16:creationId xmlns:a16="http://schemas.microsoft.com/office/drawing/2014/main" id="{BF904D31-361D-1141-98A5-4A9893CA336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2000" cy="3429000"/>
          </a:xfrm>
          <a:ln/>
        </p:spPr>
      </p:sp>
      <p:sp>
        <p:nvSpPr>
          <p:cNvPr id="40963" name="Rectangle 3">
            <a:extLst>
              <a:ext uri="{FF2B5EF4-FFF2-40B4-BE49-F238E27FC236}">
                <a16:creationId xmlns:a16="http://schemas.microsoft.com/office/drawing/2014/main" id="{DF783A09-5E12-EF46-9DC0-6B53A603172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7">
            <a:extLst>
              <a:ext uri="{FF2B5EF4-FFF2-40B4-BE49-F238E27FC236}">
                <a16:creationId xmlns:a16="http://schemas.microsoft.com/office/drawing/2014/main" id="{30016F84-2D5D-0349-A473-BEEDDA410F2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57C5D5D0-2D8C-1746-A7DB-71B0543BEBBE}" type="slidenum">
              <a:rPr lang="en-US" altLang="en-US"/>
              <a:pPr>
                <a:spcBef>
                  <a:spcPct val="0"/>
                </a:spcBef>
              </a:pPr>
              <a:t>12</a:t>
            </a:fld>
            <a:endParaRPr lang="en-US" altLang="en-US"/>
          </a:p>
        </p:txBody>
      </p:sp>
      <p:sp>
        <p:nvSpPr>
          <p:cNvPr id="43010" name="Rectangle 2">
            <a:extLst>
              <a:ext uri="{FF2B5EF4-FFF2-40B4-BE49-F238E27FC236}">
                <a16:creationId xmlns:a16="http://schemas.microsoft.com/office/drawing/2014/main" id="{F913C1BE-8040-9E40-BE21-1FDA8299549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2588" y="685800"/>
            <a:ext cx="6096000" cy="3429000"/>
          </a:xfrm>
          <a:ln/>
        </p:spPr>
      </p:sp>
      <p:sp>
        <p:nvSpPr>
          <p:cNvPr id="43011" name="Rectangle 3">
            <a:extLst>
              <a:ext uri="{FF2B5EF4-FFF2-40B4-BE49-F238E27FC236}">
                <a16:creationId xmlns:a16="http://schemas.microsoft.com/office/drawing/2014/main" id="{281F22C2-6910-584E-AF26-48D2EE0D750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2E415C-704C-FB4F-A4FD-BEFE7D53AAB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D13E676-9578-6B4B-A69C-18DDF80176B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C4B190-92A8-FE4B-9636-49EB058037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349B5-F7D2-1F46-BE33-70049EB084AD}" type="datetimeFigureOut">
              <a:rPr lang="en-GB" smtClean="0"/>
              <a:t>14/10/2021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778C8C-EF67-3C44-9AE9-3F849FF711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FCAD27-E339-9549-9623-1F4492F84E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DFE7F-314A-4047-BE69-3D29B6B578C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77268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80C12C-EBBC-B649-84D3-DCFF0FF1C6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609F1F9-C87B-DC4F-A0EA-8AC8725FBC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DC9EF1-E57B-9C42-AB2D-DC9939101A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349B5-F7D2-1F46-BE33-70049EB084AD}" type="datetimeFigureOut">
              <a:rPr lang="en-GB" smtClean="0"/>
              <a:t>14/10/2021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59AC45-982E-0643-B33D-A44BECEDB8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E91DEB-65CF-EC4F-B913-7C340B0A8A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DFE7F-314A-4047-BE69-3D29B6B578C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62432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018695C-99E0-584D-B532-F96669291A1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5318945-82FA-CB47-977C-11D993536C7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450642-C84F-EE47-A8C6-BE6DD6DF9E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349B5-F7D2-1F46-BE33-70049EB084AD}" type="datetimeFigureOut">
              <a:rPr lang="en-GB" smtClean="0"/>
              <a:t>14/10/2021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571A14-356F-674C-BDCE-2BDA04E82D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3C4A86-77B9-9748-92E9-9C65DEF49D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DFE7F-314A-4047-BE69-3D29B6B578C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82105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398EAA-173E-9740-A48F-2F8752206F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5AD10C-C058-CC4E-8A6C-73BF8C8CCE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3E5161-A13E-7F4B-A496-8AE885A874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349B5-F7D2-1F46-BE33-70049EB084AD}" type="datetimeFigureOut">
              <a:rPr lang="en-GB" smtClean="0"/>
              <a:t>14/10/2021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768B2C-A80A-A441-975C-E020845115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F5A5E1-B468-5B45-802E-965AE2D6C2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DFE7F-314A-4047-BE69-3D29B6B578C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13568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00CDEA-1B42-2B48-A953-FC1A043EA7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DBA4E28-E8A2-E248-9959-33CFF3F578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469D11-7F03-E04A-BF94-5030E5440A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349B5-F7D2-1F46-BE33-70049EB084AD}" type="datetimeFigureOut">
              <a:rPr lang="en-GB" smtClean="0"/>
              <a:t>14/10/2021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CF2ED0-083D-B547-A631-079FA5C053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ECFD92-1BBB-934C-8FA1-5BE4D417BE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DFE7F-314A-4047-BE69-3D29B6B578C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35959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64446E-589C-984E-96E4-F9B7A46934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D072FC-87D1-154A-B19B-907D761A9B5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AD01BC8-EE8A-0342-AAD1-8710AA04499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5F20909-2403-2749-B945-F77CABABA6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349B5-F7D2-1F46-BE33-70049EB084AD}" type="datetimeFigureOut">
              <a:rPr lang="en-GB" smtClean="0"/>
              <a:t>14/10/2021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F22A23A-C723-5340-8B44-B7DA095416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63865F3-14E1-B348-BE07-4867EDF61D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DFE7F-314A-4047-BE69-3D29B6B578C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99288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9543EC-16D9-7143-BEA4-9867ECC936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A6C3E36-3BDD-6D4C-AF12-0087E29559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B7FFDDB-02C4-FA42-A52E-CCEAEB695FB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697D4FA-FA96-1840-9156-6867CA594B6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352ED55-2B9F-4240-92B4-FFE652C158E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4974B35-A140-4343-8CE7-374879872F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349B5-F7D2-1F46-BE33-70049EB084AD}" type="datetimeFigureOut">
              <a:rPr lang="en-GB" smtClean="0"/>
              <a:t>14/10/2021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1B88775-DBF0-9040-A3AC-22C736EA36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C69EDB1-CF57-1D46-B6FD-D6C29BB78E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DFE7F-314A-4047-BE69-3D29B6B578C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0372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3C7452-12B6-6840-90F3-90DD9FCA21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0F3E603-C1C4-9644-A956-7AA640A521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349B5-F7D2-1F46-BE33-70049EB084AD}" type="datetimeFigureOut">
              <a:rPr lang="en-GB" smtClean="0"/>
              <a:t>14/10/2021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01D430A-8393-BA4F-9C7C-26BBDD9AD4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D63712B-D650-364D-8DB8-B09E21AB5F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DFE7F-314A-4047-BE69-3D29B6B578C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61009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3FE5FA5-000A-9C4C-B038-39565710FB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349B5-F7D2-1F46-BE33-70049EB084AD}" type="datetimeFigureOut">
              <a:rPr lang="en-GB" smtClean="0"/>
              <a:t>14/10/2021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68656F1-9B0F-854E-81DC-A219738BAC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CABA946-A63D-1E4E-A2B3-5E8CD802E7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DFE7F-314A-4047-BE69-3D29B6B578C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90228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696697-C31B-814B-857C-FE4C9D05A5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524755-F70B-254E-B909-09FFC9D843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94FA53C-D5BE-C94F-88F5-1171FA59820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EED7CD2-6BB2-0B42-830F-9FE8136750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349B5-F7D2-1F46-BE33-70049EB084AD}" type="datetimeFigureOut">
              <a:rPr lang="en-GB" smtClean="0"/>
              <a:t>14/10/2021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0E25668-2924-3744-8F32-FE90CF06F5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76E4556-CE54-374C-92D0-9FAB9BE397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DFE7F-314A-4047-BE69-3D29B6B578C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1311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F9EB04-2379-694A-8A6A-FE1B75DC5F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12F2085-F362-B947-BA39-5FD3262F5D9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080C944-6F7D-094B-87EE-470C4F8A4E9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42E82C8-D040-D243-8735-839B0771A5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349B5-F7D2-1F46-BE33-70049EB084AD}" type="datetimeFigureOut">
              <a:rPr lang="en-GB" smtClean="0"/>
              <a:t>14/10/2021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0A12803-468B-E54F-A4B4-2F5DD3E321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954655E-6158-A642-BFBA-968EF73B53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DFE7F-314A-4047-BE69-3D29B6B578C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09463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CB11059-D620-E94C-A26D-B2866B8305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D6C2304-9CD1-9E4D-9289-D854F381DE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F3D60B-E4F4-2E47-A65F-B25671ABD46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9349B5-F7D2-1F46-BE33-70049EB084AD}" type="datetimeFigureOut">
              <a:rPr lang="en-GB" smtClean="0"/>
              <a:t>14/10/2021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6A98AD-A7EB-D640-BDA4-D07B80CFF95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672221-1D54-1646-980D-F037DB2C442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6DFE7F-314A-4047-BE69-3D29B6B578C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85799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L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8.png"/><Relationship Id="rId4" Type="http://schemas.openxmlformats.org/officeDocument/2006/relationships/oleObject" Target="../embeddings/oleObject2.bin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4.png"/><Relationship Id="rId4" Type="http://schemas.openxmlformats.org/officeDocument/2006/relationships/oleObject" Target="../embeddings/oleObject1.bin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9D352AC0-5C39-7E4A-BFCC-454950421B7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877532" y="1063255"/>
            <a:ext cx="5312254" cy="1806727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6000" i="0" kern="1200" spc="100" baseline="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  <a:t>Conflict resolution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D0FF3F0A-3195-4D4A-96ED-370E8BEC452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877532" y="3309582"/>
            <a:ext cx="5312254" cy="2485157"/>
          </a:xfrm>
        </p:spPr>
        <p:txBody>
          <a:bodyPr vert="horz" lIns="91440" tIns="45720" rIns="91440" bIns="45720" rtlCol="0">
            <a:normAutofit/>
          </a:bodyPr>
          <a:lstStyle/>
          <a:p>
            <a:pPr marL="182880">
              <a:lnSpc>
                <a:spcPct val="110000"/>
              </a:lnSpc>
            </a:pPr>
            <a:r>
              <a:rPr lang="en-US" dirty="0"/>
              <a:t>FPA-SKPA </a:t>
            </a:r>
            <a:r>
              <a:rPr lang="en-GB" dirty="0"/>
              <a:t>Programme</a:t>
            </a:r>
          </a:p>
          <a:p>
            <a:pPr marL="182880">
              <a:lnSpc>
                <a:spcPct val="110000"/>
              </a:lnSpc>
            </a:pPr>
            <a:r>
              <a:rPr lang="en-US" dirty="0"/>
              <a:t>GMME- Gov. 6</a:t>
            </a:r>
          </a:p>
          <a:p>
            <a:pPr marL="182880">
              <a:lnSpc>
                <a:spcPct val="110000"/>
              </a:lnSpc>
            </a:pPr>
            <a:r>
              <a:rPr lang="en-US" dirty="0"/>
              <a:t>Lasantha Wickremesooriya</a:t>
            </a:r>
          </a:p>
          <a:p>
            <a:pPr marL="182880">
              <a:lnSpc>
                <a:spcPct val="110000"/>
              </a:lnSpc>
            </a:pPr>
            <a:r>
              <a:rPr lang="en-US" dirty="0"/>
              <a:t>Consultant Strategist</a:t>
            </a:r>
          </a:p>
        </p:txBody>
      </p:sp>
      <p:pic>
        <p:nvPicPr>
          <p:cNvPr id="2" name="Picture 1" descr="White and one yellow paper aeroplane on a blackboard">
            <a:extLst>
              <a:ext uri="{FF2B5EF4-FFF2-40B4-BE49-F238E27FC236}">
                <a16:creationId xmlns:a16="http://schemas.microsoft.com/office/drawing/2014/main" id="{57C692D8-1FAE-405C-8AFC-9628F9DB81E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3418" r="15822" b="-1"/>
          <a:stretch/>
        </p:blipFill>
        <p:spPr>
          <a:xfrm>
            <a:off x="1" y="10"/>
            <a:ext cx="5215066" cy="6857990"/>
          </a:xfrm>
          <a:custGeom>
            <a:avLst/>
            <a:gdLst/>
            <a:ahLst/>
            <a:cxnLst/>
            <a:rect l="l" t="t" r="r" b="b"/>
            <a:pathLst>
              <a:path w="5215066" h="6845983">
                <a:moveTo>
                  <a:pt x="0" y="0"/>
                </a:moveTo>
                <a:lnTo>
                  <a:pt x="3197713" y="0"/>
                </a:lnTo>
                <a:lnTo>
                  <a:pt x="3259787" y="39795"/>
                </a:lnTo>
                <a:cubicBezTo>
                  <a:pt x="4439462" y="836768"/>
                  <a:pt x="5215066" y="2186425"/>
                  <a:pt x="5215066" y="3717234"/>
                </a:cubicBezTo>
                <a:cubicBezTo>
                  <a:pt x="5215066" y="4788800"/>
                  <a:pt x="4835020" y="5771602"/>
                  <a:pt x="4202364" y="6538204"/>
                </a:cubicBezTo>
                <a:lnTo>
                  <a:pt x="3922635" y="6845983"/>
                </a:lnTo>
                <a:lnTo>
                  <a:pt x="0" y="6845983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15402632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>
            <a:extLst>
              <a:ext uri="{FF2B5EF4-FFF2-40B4-BE49-F238E27FC236}">
                <a16:creationId xmlns:a16="http://schemas.microsoft.com/office/drawing/2014/main" id="{E1CEBD57-E8D9-214A-8DF1-23667C53003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solidFill>
            <a:srgbClr val="D3E307"/>
          </a:solidFill>
        </p:spPr>
        <p:txBody>
          <a:bodyPr/>
          <a:lstStyle/>
          <a:p>
            <a:pPr>
              <a:defRPr/>
            </a:pPr>
            <a:r>
              <a:rPr lang="en-US">
                <a:effectLst>
                  <a:outerShdw blurRad="38100" dist="38100" dir="2700000" algn="tl">
                    <a:srgbClr val="FFFFFF"/>
                  </a:outerShdw>
                </a:effectLst>
              </a:rPr>
              <a:t>Bargaining Strategies</a:t>
            </a:r>
          </a:p>
        </p:txBody>
      </p:sp>
      <p:sp>
        <p:nvSpPr>
          <p:cNvPr id="37890" name="Text Box 3">
            <a:extLst>
              <a:ext uri="{FF2B5EF4-FFF2-40B4-BE49-F238E27FC236}">
                <a16:creationId xmlns:a16="http://schemas.microsoft.com/office/drawing/2014/main" id="{0A267403-287D-F240-97A2-FFF774E658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62200" y="1752600"/>
            <a:ext cx="7315200" cy="151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b="1">
                <a:solidFill>
                  <a:srgbClr val="CC6600"/>
                </a:solidFill>
                <a:latin typeface="Arial" panose="020B0604020202020204" pitchFamily="34" charset="0"/>
              </a:rPr>
              <a:t>Integrative Bargaining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2600">
                <a:latin typeface="Arial" panose="020B0604020202020204" pitchFamily="34" charset="0"/>
              </a:rPr>
              <a:t>Negotiation that seeks one or more settlements that can create a win-win solution</a:t>
            </a:r>
          </a:p>
        </p:txBody>
      </p:sp>
      <p:sp>
        <p:nvSpPr>
          <p:cNvPr id="51204" name="Line 4">
            <a:extLst>
              <a:ext uri="{FF2B5EF4-FFF2-40B4-BE49-F238E27FC236}">
                <a16:creationId xmlns:a16="http://schemas.microsoft.com/office/drawing/2014/main" id="{EFA13835-5305-4D4C-BAED-92D6F2E790E0}"/>
              </a:ext>
            </a:extLst>
          </p:cNvPr>
          <p:cNvSpPr>
            <a:spLocks noChangeShapeType="1"/>
          </p:cNvSpPr>
          <p:nvPr/>
        </p:nvSpPr>
        <p:spPr bwMode="auto">
          <a:xfrm>
            <a:off x="2057400" y="3733800"/>
            <a:ext cx="7391400" cy="0"/>
          </a:xfrm>
          <a:prstGeom prst="line">
            <a:avLst/>
          </a:prstGeom>
          <a:noFill/>
          <a:ln w="38100">
            <a:solidFill>
              <a:srgbClr val="CC66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1206" name="Rectangle 6">
            <a:extLst>
              <a:ext uri="{FF2B5EF4-FFF2-40B4-BE49-F238E27FC236}">
                <a16:creationId xmlns:a16="http://schemas.microsoft.com/office/drawing/2014/main" id="{42A055DA-7FBC-F148-8F30-AF9C475D97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33600" y="3962400"/>
            <a:ext cx="8153400" cy="2438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lnSpc>
                <a:spcPct val="160000"/>
              </a:lnSpc>
              <a:buFontTx/>
              <a:buChar char="•"/>
            </a:pPr>
            <a:r>
              <a:rPr lang="en-GB" altLang="en-US" dirty="0"/>
              <a:t> </a:t>
            </a:r>
            <a:r>
              <a:rPr lang="en-GB" altLang="en-US" b="1" dirty="0">
                <a:solidFill>
                  <a:srgbClr val="000066"/>
                </a:solidFill>
              </a:rPr>
              <a:t>An organisations requests for a budget of US$ 5000 for a project</a:t>
            </a:r>
          </a:p>
          <a:p>
            <a:pPr eaLnBrk="1" hangingPunct="1">
              <a:lnSpc>
                <a:spcPct val="160000"/>
              </a:lnSpc>
              <a:buFontTx/>
              <a:buChar char="•"/>
            </a:pPr>
            <a:r>
              <a:rPr lang="en-GB" altLang="en-US" b="1" dirty="0">
                <a:solidFill>
                  <a:srgbClr val="000066"/>
                </a:solidFill>
              </a:rPr>
              <a:t> The donor refuses to fund the total amount due to bad track record</a:t>
            </a:r>
          </a:p>
          <a:p>
            <a:pPr eaLnBrk="1" hangingPunct="1">
              <a:lnSpc>
                <a:spcPct val="160000"/>
              </a:lnSpc>
              <a:buFontTx/>
              <a:buChar char="•"/>
            </a:pPr>
            <a:r>
              <a:rPr lang="en-GB" altLang="en-US" b="1" dirty="0">
                <a:solidFill>
                  <a:srgbClr val="000066"/>
                </a:solidFill>
              </a:rPr>
              <a:t> The Board and </a:t>
            </a:r>
            <a:r>
              <a:rPr lang="en-GB" altLang="en-US" b="1">
                <a:solidFill>
                  <a:srgbClr val="000066"/>
                </a:solidFill>
              </a:rPr>
              <a:t>the Donor sit </a:t>
            </a:r>
            <a:r>
              <a:rPr lang="en-GB" altLang="en-US" b="1" dirty="0">
                <a:solidFill>
                  <a:srgbClr val="000066"/>
                </a:solidFill>
              </a:rPr>
              <a:t>down to find a solution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>
            <a:extLst>
              <a:ext uri="{FF2B5EF4-FFF2-40B4-BE49-F238E27FC236}">
                <a16:creationId xmlns:a16="http://schemas.microsoft.com/office/drawing/2014/main" id="{D327B580-DAA9-BD42-92ED-FB2D152049C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133600" y="152400"/>
            <a:ext cx="8534400" cy="1066800"/>
          </a:xfrm>
          <a:solidFill>
            <a:srgbClr val="D3E307"/>
          </a:solidFill>
        </p:spPr>
        <p:txBody>
          <a:bodyPr>
            <a:normAutofit/>
          </a:bodyPr>
          <a:lstStyle/>
          <a:p>
            <a:pPr>
              <a:defRPr/>
            </a:pPr>
            <a:r>
              <a:rPr lang="en-US">
                <a:effectLst>
                  <a:outerShdw blurRad="38100" dist="38100" dir="2700000" algn="tl">
                    <a:srgbClr val="FFFFFF"/>
                  </a:outerShdw>
                </a:effectLst>
              </a:rPr>
              <a:t>Distributive Vs Integrative Bargaining</a:t>
            </a:r>
          </a:p>
        </p:txBody>
      </p:sp>
      <p:sp>
        <p:nvSpPr>
          <p:cNvPr id="39938" name="Rectangle 4" descr="Papyrus">
            <a:extLst>
              <a:ext uri="{FF2B5EF4-FFF2-40B4-BE49-F238E27FC236}">
                <a16:creationId xmlns:a16="http://schemas.microsoft.com/office/drawing/2014/main" id="{48C73CF6-06E2-0046-96D6-00BA00059E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4600" y="1600200"/>
            <a:ext cx="7543800" cy="3563938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 w="9525">
            <a:solidFill>
              <a:srgbClr val="CC66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tabLst>
                <a:tab pos="2398713" algn="l"/>
                <a:tab pos="4916488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tabLst>
                <a:tab pos="2398713" algn="l"/>
                <a:tab pos="4916488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tabLst>
                <a:tab pos="2398713" algn="l"/>
                <a:tab pos="4916488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tabLst>
                <a:tab pos="2398713" algn="l"/>
                <a:tab pos="4916488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tabLst>
                <a:tab pos="2398713" algn="l"/>
                <a:tab pos="4916488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398713" algn="l"/>
                <a:tab pos="4916488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398713" algn="l"/>
                <a:tab pos="4916488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398713" algn="l"/>
                <a:tab pos="4916488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398713" algn="l"/>
                <a:tab pos="4916488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>
                <a:solidFill>
                  <a:srgbClr val="CC6600"/>
                </a:solidFill>
                <a:latin typeface="Frutiger" charset="0"/>
              </a:rPr>
              <a:t>Bargaining 	Distributive 	Integrative</a:t>
            </a:r>
            <a:br>
              <a:rPr lang="en-US" altLang="en-US">
                <a:solidFill>
                  <a:srgbClr val="CC6600"/>
                </a:solidFill>
                <a:latin typeface="Frutiger" charset="0"/>
              </a:rPr>
            </a:br>
            <a:r>
              <a:rPr lang="en-US" altLang="en-US">
                <a:solidFill>
                  <a:srgbClr val="CC6600"/>
                </a:solidFill>
                <a:latin typeface="Frutiger" charset="0"/>
              </a:rPr>
              <a:t>Characteristic 	Bargaining  	Bargaining</a:t>
            </a:r>
            <a:r>
              <a:rPr lang="en-US" altLang="en-US">
                <a:solidFill>
                  <a:srgbClr val="000000"/>
                </a:solidFill>
                <a:latin typeface="Frutiger" charset="0"/>
              </a:rPr>
              <a:t> 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1400" b="1">
                <a:solidFill>
                  <a:srgbClr val="000000"/>
                </a:solidFill>
                <a:latin typeface="Frutiger" charset="0"/>
              </a:rPr>
              <a:t> </a:t>
            </a:r>
            <a:r>
              <a:rPr lang="en-US" altLang="en-US" sz="1400">
                <a:solidFill>
                  <a:srgbClr val="000000"/>
                </a:solidFill>
                <a:latin typeface="Frutiger" charset="0"/>
              </a:rPr>
              <a:t>	</a:t>
            </a:r>
          </a:p>
          <a:p>
            <a:pPr eaLnBrk="1" hangingPunct="1">
              <a:spcBef>
                <a:spcPct val="5000"/>
              </a:spcBef>
            </a:pPr>
            <a:r>
              <a:rPr lang="en-US" altLang="en-US" sz="1600">
                <a:latin typeface="Tahoma" panose="020B0604030504040204" pitchFamily="34" charset="0"/>
              </a:rPr>
              <a:t>Goal 	Get as much of pie 	Expand the pie</a:t>
            </a:r>
          </a:p>
          <a:p>
            <a:pPr eaLnBrk="1" hangingPunct="1">
              <a:spcBef>
                <a:spcPct val="5000"/>
              </a:spcBef>
            </a:pPr>
            <a:r>
              <a:rPr lang="en-US" altLang="en-US" sz="1600">
                <a:latin typeface="Tahoma" panose="020B0604030504040204" pitchFamily="34" charset="0"/>
              </a:rPr>
              <a:t>	 as possible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1600">
                <a:latin typeface="Tahoma" panose="020B0604030504040204" pitchFamily="34" charset="0"/>
              </a:rPr>
              <a:t>Motivation	Win-Lose	Win-Win</a:t>
            </a:r>
          </a:p>
          <a:p>
            <a:pPr eaLnBrk="1" hangingPunct="1">
              <a:spcBef>
                <a:spcPct val="35000"/>
              </a:spcBef>
            </a:pPr>
            <a:r>
              <a:rPr lang="en-US" altLang="en-US" sz="1600">
                <a:latin typeface="Tahoma" panose="020B0604030504040204" pitchFamily="34" charset="0"/>
              </a:rPr>
              <a:t>Focus	Positions	Interests </a:t>
            </a:r>
          </a:p>
          <a:p>
            <a:pPr eaLnBrk="1" hangingPunct="1">
              <a:spcBef>
                <a:spcPct val="55000"/>
              </a:spcBef>
            </a:pPr>
            <a:r>
              <a:rPr lang="en-US" altLang="en-US" sz="1600">
                <a:latin typeface="Tahoma" panose="020B0604030504040204" pitchFamily="34" charset="0"/>
              </a:rPr>
              <a:t>Information	Low	High</a:t>
            </a:r>
          </a:p>
          <a:p>
            <a:pPr eaLnBrk="1" hangingPunct="1">
              <a:spcBef>
                <a:spcPct val="5000"/>
              </a:spcBef>
            </a:pPr>
            <a:r>
              <a:rPr lang="en-US" altLang="en-US" sz="1600">
                <a:latin typeface="Tahoma" panose="020B0604030504040204" pitchFamily="34" charset="0"/>
              </a:rPr>
              <a:t>Sharing </a:t>
            </a:r>
          </a:p>
          <a:p>
            <a:pPr eaLnBrk="1" hangingPunct="1">
              <a:spcBef>
                <a:spcPct val="5000"/>
              </a:spcBef>
            </a:pPr>
            <a:endParaRPr lang="en-US" altLang="en-US" sz="1600">
              <a:latin typeface="Tahoma" panose="020B0604030504040204" pitchFamily="34" charset="0"/>
            </a:endParaRPr>
          </a:p>
          <a:p>
            <a:pPr eaLnBrk="1" hangingPunct="1"/>
            <a:r>
              <a:rPr lang="en-US" altLang="en-US" sz="1600">
                <a:latin typeface="Tahoma" panose="020B0604030504040204" pitchFamily="34" charset="0"/>
              </a:rPr>
              <a:t>Duration of 	Short term 	Long term</a:t>
            </a:r>
          </a:p>
          <a:p>
            <a:pPr eaLnBrk="1" hangingPunct="1"/>
            <a:r>
              <a:rPr lang="en-US" altLang="en-US" sz="1600">
                <a:latin typeface="Tahoma" panose="020B0604030504040204" pitchFamily="34" charset="0"/>
              </a:rPr>
              <a:t>relationships</a:t>
            </a:r>
            <a:r>
              <a:rPr lang="en-US" altLang="en-US" sz="1600" b="1">
                <a:solidFill>
                  <a:srgbClr val="CC6600"/>
                </a:solidFill>
                <a:latin typeface="Tahoma" panose="020B0604030504040204" pitchFamily="34" charset="0"/>
              </a:rPr>
              <a:t> 	</a:t>
            </a:r>
          </a:p>
        </p:txBody>
      </p:sp>
      <p:sp>
        <p:nvSpPr>
          <p:cNvPr id="39939" name="Rectangle 5">
            <a:extLst>
              <a:ext uri="{FF2B5EF4-FFF2-40B4-BE49-F238E27FC236}">
                <a16:creationId xmlns:a16="http://schemas.microsoft.com/office/drawing/2014/main" id="{CE3490C0-6CC9-D24D-8FBB-9FE3255138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9800" y="6270625"/>
            <a:ext cx="51562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r>
              <a:rPr lang="en-US" altLang="en-US" sz="900" i="1">
                <a:latin typeface="Arial" panose="020B0604020202020204" pitchFamily="34" charset="0"/>
              </a:rPr>
              <a:t>Source: </a:t>
            </a:r>
            <a:r>
              <a:rPr lang="en-US" altLang="en-US" sz="900">
                <a:latin typeface="Arial" panose="020B0604020202020204" pitchFamily="34" charset="0"/>
              </a:rPr>
              <a:t>Based on R. J. Lewicki and J. A. Litterer, </a:t>
            </a:r>
            <a:r>
              <a:rPr lang="en-US" altLang="en-US" sz="900" i="1">
                <a:latin typeface="Arial" panose="020B0604020202020204" pitchFamily="34" charset="0"/>
              </a:rPr>
              <a:t>Negotiation </a:t>
            </a:r>
            <a:r>
              <a:rPr lang="en-US" altLang="en-US" sz="900">
                <a:latin typeface="Arial" panose="020B0604020202020204" pitchFamily="34" charset="0"/>
              </a:rPr>
              <a:t>(Homewood, IL: Irwin, 1985), p. 280.</a:t>
            </a:r>
          </a:p>
        </p:txBody>
      </p:sp>
      <p:sp>
        <p:nvSpPr>
          <p:cNvPr id="39940" name="Line 6">
            <a:extLst>
              <a:ext uri="{FF2B5EF4-FFF2-40B4-BE49-F238E27FC236}">
                <a16:creationId xmlns:a16="http://schemas.microsoft.com/office/drawing/2014/main" id="{AB5890A0-580E-E949-9F69-239581B8EF07}"/>
              </a:ext>
            </a:extLst>
          </p:cNvPr>
          <p:cNvSpPr>
            <a:spLocks noChangeShapeType="1"/>
          </p:cNvSpPr>
          <p:nvPr/>
        </p:nvSpPr>
        <p:spPr bwMode="auto">
          <a:xfrm>
            <a:off x="2590800" y="2362200"/>
            <a:ext cx="7391400" cy="1588"/>
          </a:xfrm>
          <a:prstGeom prst="line">
            <a:avLst/>
          </a:prstGeom>
          <a:noFill/>
          <a:ln w="28575">
            <a:solidFill>
              <a:srgbClr val="CC66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9941" name="Rectangle 7">
            <a:extLst>
              <a:ext uri="{FF2B5EF4-FFF2-40B4-BE49-F238E27FC236}">
                <a16:creationId xmlns:a16="http://schemas.microsoft.com/office/drawing/2014/main" id="{E8AF38EF-4B2A-7A4D-8413-C451A0F7A0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4600" y="1600200"/>
            <a:ext cx="7543800" cy="3581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9942" name="Line 8">
            <a:extLst>
              <a:ext uri="{FF2B5EF4-FFF2-40B4-BE49-F238E27FC236}">
                <a16:creationId xmlns:a16="http://schemas.microsoft.com/office/drawing/2014/main" id="{3CAF4107-8A2A-3D4F-B665-BFC9EE94109C}"/>
              </a:ext>
            </a:extLst>
          </p:cNvPr>
          <p:cNvSpPr>
            <a:spLocks noChangeShapeType="1"/>
          </p:cNvSpPr>
          <p:nvPr/>
        </p:nvSpPr>
        <p:spPr bwMode="auto">
          <a:xfrm>
            <a:off x="2590800" y="3048000"/>
            <a:ext cx="7391400" cy="1588"/>
          </a:xfrm>
          <a:prstGeom prst="line">
            <a:avLst/>
          </a:prstGeom>
          <a:noFill/>
          <a:ln w="2857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9943" name="Line 9">
            <a:extLst>
              <a:ext uri="{FF2B5EF4-FFF2-40B4-BE49-F238E27FC236}">
                <a16:creationId xmlns:a16="http://schemas.microsoft.com/office/drawing/2014/main" id="{CFD461E2-E20E-0C4F-839D-F03B099706CE}"/>
              </a:ext>
            </a:extLst>
          </p:cNvPr>
          <p:cNvSpPr>
            <a:spLocks noChangeShapeType="1"/>
          </p:cNvSpPr>
          <p:nvPr/>
        </p:nvSpPr>
        <p:spPr bwMode="auto">
          <a:xfrm>
            <a:off x="2590800" y="3429000"/>
            <a:ext cx="7391400" cy="1588"/>
          </a:xfrm>
          <a:prstGeom prst="line">
            <a:avLst/>
          </a:prstGeom>
          <a:noFill/>
          <a:ln w="2857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9944" name="Line 10">
            <a:extLst>
              <a:ext uri="{FF2B5EF4-FFF2-40B4-BE49-F238E27FC236}">
                <a16:creationId xmlns:a16="http://schemas.microsoft.com/office/drawing/2014/main" id="{E807FF81-57A1-5440-9C0B-4803A13FF788}"/>
              </a:ext>
            </a:extLst>
          </p:cNvPr>
          <p:cNvSpPr>
            <a:spLocks noChangeShapeType="1"/>
          </p:cNvSpPr>
          <p:nvPr/>
        </p:nvSpPr>
        <p:spPr bwMode="auto">
          <a:xfrm>
            <a:off x="2590800" y="3810000"/>
            <a:ext cx="7391400" cy="1588"/>
          </a:xfrm>
          <a:prstGeom prst="line">
            <a:avLst/>
          </a:prstGeom>
          <a:noFill/>
          <a:ln w="2857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9945" name="Line 11">
            <a:extLst>
              <a:ext uri="{FF2B5EF4-FFF2-40B4-BE49-F238E27FC236}">
                <a16:creationId xmlns:a16="http://schemas.microsoft.com/office/drawing/2014/main" id="{A679B263-8468-3540-B0E9-8BBA8B64A3B7}"/>
              </a:ext>
            </a:extLst>
          </p:cNvPr>
          <p:cNvSpPr>
            <a:spLocks noChangeShapeType="1"/>
          </p:cNvSpPr>
          <p:nvPr/>
        </p:nvSpPr>
        <p:spPr bwMode="auto">
          <a:xfrm>
            <a:off x="2590800" y="4495800"/>
            <a:ext cx="7391400" cy="1588"/>
          </a:xfrm>
          <a:prstGeom prst="line">
            <a:avLst/>
          </a:prstGeom>
          <a:noFill/>
          <a:ln w="2857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>
            <a:extLst>
              <a:ext uri="{FF2B5EF4-FFF2-40B4-BE49-F238E27FC236}">
                <a16:creationId xmlns:a16="http://schemas.microsoft.com/office/drawing/2014/main" id="{63904569-A7C8-CD48-8820-4625370F902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743200" y="152400"/>
            <a:ext cx="7239000" cy="685800"/>
          </a:xfrm>
          <a:solidFill>
            <a:srgbClr val="D3E307"/>
          </a:solidFill>
        </p:spPr>
        <p:txBody>
          <a:bodyPr/>
          <a:lstStyle/>
          <a:p>
            <a:pPr>
              <a:defRPr/>
            </a:pPr>
            <a:r>
              <a:rPr lang="en-US" sz="3000">
                <a:effectLst>
                  <a:outerShdw blurRad="38100" dist="38100" dir="2700000" algn="tl">
                    <a:srgbClr val="FFFFFF"/>
                  </a:outerShdw>
                </a:effectLst>
              </a:rPr>
              <a:t>The Negotiation Process</a:t>
            </a:r>
          </a:p>
        </p:txBody>
      </p:sp>
      <p:graphicFrame>
        <p:nvGraphicFramePr>
          <p:cNvPr id="41986" name="Object 4">
            <a:extLst>
              <a:ext uri="{FF2B5EF4-FFF2-40B4-BE49-F238E27FC236}">
                <a16:creationId xmlns:a16="http://schemas.microsoft.com/office/drawing/2014/main" id="{3B892286-C43C-E24E-B27B-63D767703557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828801" y="838200"/>
          <a:ext cx="2359025" cy="6019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2" name="Photo Editor Photo" r:id="rId4" imgW="2971800" imgH="7581900" progId="MSPhotoEd.3">
                  <p:embed/>
                </p:oleObj>
              </mc:Choice>
              <mc:Fallback>
                <p:oleObj name="Photo Editor Photo" r:id="rId4" imgW="2971800" imgH="7581900" progId="MSPhotoEd.3">
                  <p:embed/>
                  <p:pic>
                    <p:nvPicPr>
                      <p:cNvPr id="41986" name="Object 4">
                        <a:extLst>
                          <a:ext uri="{FF2B5EF4-FFF2-40B4-BE49-F238E27FC236}">
                            <a16:creationId xmlns:a16="http://schemas.microsoft.com/office/drawing/2014/main" id="{3B892286-C43C-E24E-B27B-63D76770355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8801" y="838200"/>
                        <a:ext cx="2359025" cy="6019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3254" name="AutoShape 6">
            <a:extLst>
              <a:ext uri="{FF2B5EF4-FFF2-40B4-BE49-F238E27FC236}">
                <a16:creationId xmlns:a16="http://schemas.microsoft.com/office/drawing/2014/main" id="{E860800C-B811-3B4B-ADCC-0447B8C0FC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57800" y="1143000"/>
            <a:ext cx="5105400" cy="838200"/>
          </a:xfrm>
          <a:prstGeom prst="wedgeRectCallout">
            <a:avLst>
              <a:gd name="adj1" fmla="val -77333"/>
              <a:gd name="adj2" fmla="val -20833"/>
            </a:avLst>
          </a:prstGeom>
          <a:solidFill>
            <a:srgbClr val="99CC00">
              <a:alpha val="59999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/>
            <a:r>
              <a:rPr lang="en-GB" altLang="en-US">
                <a:solidFill>
                  <a:srgbClr val="000066"/>
                </a:solidFill>
              </a:rPr>
              <a:t>History, target audience, cultures, your goals, other party goals, time frames</a:t>
            </a:r>
          </a:p>
        </p:txBody>
      </p:sp>
      <p:sp>
        <p:nvSpPr>
          <p:cNvPr id="53255" name="AutoShape 7">
            <a:extLst>
              <a:ext uri="{FF2B5EF4-FFF2-40B4-BE49-F238E27FC236}">
                <a16:creationId xmlns:a16="http://schemas.microsoft.com/office/drawing/2014/main" id="{58D5984C-3EB5-AD41-B847-4A5FD2B172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81600" y="2209800"/>
            <a:ext cx="5105400" cy="990600"/>
          </a:xfrm>
          <a:prstGeom prst="wedgeRectCallout">
            <a:avLst>
              <a:gd name="adj1" fmla="val -77333"/>
              <a:gd name="adj2" fmla="val -25319"/>
            </a:avLst>
          </a:prstGeom>
          <a:solidFill>
            <a:srgbClr val="99CC00">
              <a:alpha val="59999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/>
            <a:r>
              <a:rPr lang="en-GB" altLang="en-US">
                <a:solidFill>
                  <a:srgbClr val="000066"/>
                </a:solidFill>
              </a:rPr>
              <a:t>Negotiators? Venue, time constraints, limitations (on issues to be negotiated) procedure in the event of an impasse</a:t>
            </a:r>
          </a:p>
        </p:txBody>
      </p:sp>
      <p:sp>
        <p:nvSpPr>
          <p:cNvPr id="53256" name="AutoShape 8">
            <a:extLst>
              <a:ext uri="{FF2B5EF4-FFF2-40B4-BE49-F238E27FC236}">
                <a16:creationId xmlns:a16="http://schemas.microsoft.com/office/drawing/2014/main" id="{1D0E8FE9-9B97-7748-B8B3-F43AB7AC23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81600" y="3581400"/>
            <a:ext cx="5105400" cy="685800"/>
          </a:xfrm>
          <a:prstGeom prst="wedgeRectCallout">
            <a:avLst>
              <a:gd name="adj1" fmla="val -76088"/>
              <a:gd name="adj2" fmla="val -24769"/>
            </a:avLst>
          </a:prstGeom>
          <a:solidFill>
            <a:srgbClr val="99CC00">
              <a:alpha val="59999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/>
            <a:r>
              <a:rPr lang="en-GB" altLang="en-US">
                <a:solidFill>
                  <a:srgbClr val="000066"/>
                </a:solidFill>
              </a:rPr>
              <a:t>Amplify, clarify, justify demands/issues</a:t>
            </a:r>
          </a:p>
        </p:txBody>
      </p:sp>
      <p:sp>
        <p:nvSpPr>
          <p:cNvPr id="53257" name="AutoShape 9">
            <a:extLst>
              <a:ext uri="{FF2B5EF4-FFF2-40B4-BE49-F238E27FC236}">
                <a16:creationId xmlns:a16="http://schemas.microsoft.com/office/drawing/2014/main" id="{F3EC690C-3317-0A4E-91A2-0A26BDAB88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57800" y="4724400"/>
            <a:ext cx="5105400" cy="609600"/>
          </a:xfrm>
          <a:prstGeom prst="wedgeRectCallout">
            <a:avLst>
              <a:gd name="adj1" fmla="val -77333"/>
              <a:gd name="adj2" fmla="val -9894"/>
            </a:avLst>
          </a:prstGeom>
          <a:solidFill>
            <a:srgbClr val="99CC00">
              <a:alpha val="59999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/>
            <a:r>
              <a:rPr lang="en-GB" altLang="en-US">
                <a:solidFill>
                  <a:srgbClr val="000066"/>
                </a:solidFill>
              </a:rPr>
              <a:t>The Give and Take process</a:t>
            </a:r>
          </a:p>
        </p:txBody>
      </p:sp>
      <p:sp>
        <p:nvSpPr>
          <p:cNvPr id="53258" name="AutoShape 10">
            <a:extLst>
              <a:ext uri="{FF2B5EF4-FFF2-40B4-BE49-F238E27FC236}">
                <a16:creationId xmlns:a16="http://schemas.microsoft.com/office/drawing/2014/main" id="{DDB02B01-55FA-7F49-8354-264822E65D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81600" y="5791200"/>
            <a:ext cx="5105400" cy="838200"/>
          </a:xfrm>
          <a:prstGeom prst="wedgeRectCallout">
            <a:avLst>
              <a:gd name="adj1" fmla="val -76898"/>
              <a:gd name="adj2" fmla="val -5116"/>
            </a:avLst>
          </a:prstGeom>
          <a:solidFill>
            <a:srgbClr val="99CC00">
              <a:alpha val="59999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/>
            <a:r>
              <a:rPr lang="en-GB" altLang="en-US">
                <a:solidFill>
                  <a:srgbClr val="000066"/>
                </a:solidFill>
              </a:rPr>
              <a:t>Finalise agreement, agree on way forward/implementation and monitoring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2" name="Rectangle 4">
            <a:extLst>
              <a:ext uri="{FF2B5EF4-FFF2-40B4-BE49-F238E27FC236}">
                <a16:creationId xmlns:a16="http://schemas.microsoft.com/office/drawing/2014/main" id="{1C372D88-7EA1-244B-B9D1-861BB37C87EA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524000" y="1371600"/>
            <a:ext cx="3886200" cy="4495800"/>
          </a:xfrm>
        </p:spPr>
        <p:txBody>
          <a:bodyPr/>
          <a:lstStyle/>
          <a:p>
            <a:pPr algn="ctr" eaLnBrk="1" hangingPunct="1"/>
            <a:r>
              <a:rPr lang="en-GB" altLang="en-US" sz="3000"/>
              <a:t>“Let us never negotiate out of fear”</a:t>
            </a:r>
            <a:br>
              <a:rPr lang="en-GB" altLang="en-US" sz="3000"/>
            </a:br>
            <a:br>
              <a:rPr lang="en-GB" altLang="en-US" sz="3000"/>
            </a:br>
            <a:r>
              <a:rPr lang="en-GB" altLang="en-US" sz="3000"/>
              <a:t>“But let us never fear to negotiate” </a:t>
            </a:r>
            <a:br>
              <a:rPr lang="en-GB" altLang="en-US" sz="3000"/>
            </a:br>
            <a:br>
              <a:rPr lang="en-GB" altLang="en-US" sz="3000"/>
            </a:br>
            <a:r>
              <a:rPr lang="en-GB" altLang="en-US" sz="3000"/>
              <a:t>-</a:t>
            </a:r>
            <a:r>
              <a:rPr lang="en-GB" altLang="en-US" sz="2200" i="1">
                <a:solidFill>
                  <a:srgbClr val="006600"/>
                </a:solidFill>
              </a:rPr>
              <a:t>John F. Kennedy</a:t>
            </a:r>
            <a:br>
              <a:rPr lang="en-GB" altLang="en-US" sz="2200" i="1">
                <a:solidFill>
                  <a:srgbClr val="006600"/>
                </a:solidFill>
              </a:rPr>
            </a:br>
            <a:endParaRPr lang="en-GB" altLang="en-US" sz="2200" i="1">
              <a:solidFill>
                <a:srgbClr val="006600"/>
              </a:solidFill>
            </a:endParaRPr>
          </a:p>
        </p:txBody>
      </p:sp>
      <p:pic>
        <p:nvPicPr>
          <p:cNvPr id="58374" name="Picture 6" descr="funny-pictures-cat-has-no-spine.jpg image by watertiger">
            <a:extLst>
              <a:ext uri="{FF2B5EF4-FFF2-40B4-BE49-F238E27FC236}">
                <a16:creationId xmlns:a16="http://schemas.microsoft.com/office/drawing/2014/main" id="{F0FFC9F6-8D09-EC4E-B527-9C10DD86D47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24500" y="1066800"/>
            <a:ext cx="5143500" cy="462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1000"/>
                                        <p:tgtEl>
                                          <p:spTgt spid="58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9" presetID="23" presetClass="entr" presetSubtype="16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583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83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37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9" name="Rectangle 137">
            <a:extLst>
              <a:ext uri="{FF2B5EF4-FFF2-40B4-BE49-F238E27FC236}">
                <a16:creationId xmlns:a16="http://schemas.microsoft.com/office/drawing/2014/main" id="{23A58148-D452-4F6F-A2FE-EED968DE19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386463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385" name="Rectangle 2">
            <a:extLst>
              <a:ext uri="{FF2B5EF4-FFF2-40B4-BE49-F238E27FC236}">
                <a16:creationId xmlns:a16="http://schemas.microsoft.com/office/drawing/2014/main" id="{5EF886B8-1320-A741-907F-41E684D9D4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2724" y="3433763"/>
            <a:ext cx="3197013" cy="2743200"/>
          </a:xfrm>
        </p:spPr>
        <p:txBody>
          <a:bodyPr anchor="t">
            <a:normAutofit/>
          </a:bodyPr>
          <a:lstStyle/>
          <a:p>
            <a:pPr algn="ctr" eaLnBrk="1" hangingPunct="1"/>
            <a:r>
              <a:rPr lang="en-US" altLang="en-US" sz="4800">
                <a:solidFill>
                  <a:schemeClr val="bg1"/>
                </a:solidFill>
              </a:rPr>
              <a:t>Conflict emerges from …</a:t>
            </a:r>
          </a:p>
        </p:txBody>
      </p:sp>
      <p:pic>
        <p:nvPicPr>
          <p:cNvPr id="31750" name="Graphic 134" descr="Chat Bubble">
            <a:extLst>
              <a:ext uri="{FF2B5EF4-FFF2-40B4-BE49-F238E27FC236}">
                <a16:creationId xmlns:a16="http://schemas.microsoft.com/office/drawing/2014/main" id="{D7A68E07-12D4-4EB0-B651-F9E2EA04129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402271" y="2122544"/>
            <a:ext cx="914400" cy="914400"/>
          </a:xfrm>
          <a:prstGeom prst="rect">
            <a:avLst/>
          </a:prstGeom>
        </p:spPr>
      </p:pic>
      <p:sp>
        <p:nvSpPr>
          <p:cNvPr id="31747" name="Rectangle 3">
            <a:extLst>
              <a:ext uri="{FF2B5EF4-FFF2-40B4-BE49-F238E27FC236}">
                <a16:creationId xmlns:a16="http://schemas.microsoft.com/office/drawing/2014/main" id="{B85B0A45-DF38-7E4D-A1DC-43CB1EA5E6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30719" y="641615"/>
            <a:ext cx="7289799" cy="5533496"/>
          </a:xfrm>
        </p:spPr>
        <p:txBody>
          <a:bodyPr anchor="ctr">
            <a:normAutofit/>
          </a:bodyPr>
          <a:lstStyle/>
          <a:p>
            <a:pPr eaLnBrk="1" hangingPunct="1"/>
            <a:r>
              <a:rPr lang="en-US" altLang="en-US"/>
              <a:t>Communication differences; </a:t>
            </a:r>
          </a:p>
          <a:p>
            <a:pPr lvl="1" eaLnBrk="1" hangingPunct="1"/>
            <a:r>
              <a:rPr lang="en-US" altLang="en-US"/>
              <a:t>misunderstandings, different interpretations of the same information, noise</a:t>
            </a:r>
          </a:p>
          <a:p>
            <a:pPr eaLnBrk="1" hangingPunct="1"/>
            <a:r>
              <a:rPr lang="en-US" altLang="en-US"/>
              <a:t>Structural differences;</a:t>
            </a:r>
          </a:p>
          <a:p>
            <a:pPr lvl="1" eaLnBrk="1" hangingPunct="1"/>
            <a:r>
              <a:rPr lang="en-US" altLang="en-US"/>
              <a:t>role ambiguity: coordination, responsibilities</a:t>
            </a:r>
          </a:p>
          <a:p>
            <a:pPr eaLnBrk="1" hangingPunct="1"/>
            <a:r>
              <a:rPr lang="en-US" altLang="en-US"/>
              <a:t>Personal differences</a:t>
            </a:r>
          </a:p>
          <a:p>
            <a:pPr lvl="1" eaLnBrk="1" hangingPunct="1"/>
            <a:r>
              <a:rPr lang="en-US" altLang="en-US"/>
              <a:t>Cultural gap</a:t>
            </a:r>
          </a:p>
          <a:p>
            <a:pPr lvl="1" eaLnBrk="1" hangingPunct="1"/>
            <a:r>
              <a:rPr lang="en-US" altLang="en-US"/>
              <a:t>Personal differences in values, goals, or styles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>
            <a:extLst>
              <a:ext uri="{FF2B5EF4-FFF2-40B4-BE49-F238E27FC236}">
                <a16:creationId xmlns:a16="http://schemas.microsoft.com/office/drawing/2014/main" id="{DC856860-AAB5-5F41-AFE1-6660B57A9F6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05000" y="0"/>
            <a:ext cx="8458200" cy="990600"/>
          </a:xfrm>
          <a:solidFill>
            <a:srgbClr val="D3E307"/>
          </a:solidFill>
        </p:spPr>
        <p:txBody>
          <a:bodyPr/>
          <a:lstStyle/>
          <a:p>
            <a:pPr algn="ctr">
              <a:defRPr/>
            </a:pPr>
            <a:r>
              <a:rPr lang="en-US" sz="2800">
                <a:effectLst>
                  <a:outerShdw blurRad="38100" dist="38100" dir="2700000" algn="tl">
                    <a:srgbClr val="FFFFFF"/>
                  </a:outerShdw>
                </a:effectLst>
              </a:rPr>
              <a:t>Dimensions of Conflict-Handling Intentions</a:t>
            </a:r>
          </a:p>
        </p:txBody>
      </p:sp>
      <p:graphicFrame>
        <p:nvGraphicFramePr>
          <p:cNvPr id="36868" name="Object 4">
            <a:extLst>
              <a:ext uri="{FF2B5EF4-FFF2-40B4-BE49-F238E27FC236}">
                <a16:creationId xmlns:a16="http://schemas.microsoft.com/office/drawing/2014/main" id="{E789528E-C645-CF4D-BC6F-06045D8B2AF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590800" y="1600201"/>
          <a:ext cx="7010400" cy="4079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8" name="Photo Editor Photo" r:id="rId4" imgW="8534400" imgH="4965700" progId="MSPhotoEd.3">
                  <p:embed/>
                </p:oleObj>
              </mc:Choice>
              <mc:Fallback>
                <p:oleObj name="Photo Editor Photo" r:id="rId4" imgW="8534400" imgH="4965700" progId="MSPhotoEd.3">
                  <p:embed/>
                  <p:pic>
                    <p:nvPicPr>
                      <p:cNvPr id="36868" name="Object 4">
                        <a:extLst>
                          <a:ext uri="{FF2B5EF4-FFF2-40B4-BE49-F238E27FC236}">
                            <a16:creationId xmlns:a16="http://schemas.microsoft.com/office/drawing/2014/main" id="{E789528E-C645-CF4D-BC6F-06045D8B2AF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90800" y="1600201"/>
                        <a:ext cx="7010400" cy="4079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579" name="Rectangle 5">
            <a:extLst>
              <a:ext uri="{FF2B5EF4-FFF2-40B4-BE49-F238E27FC236}">
                <a16:creationId xmlns:a16="http://schemas.microsoft.com/office/drawing/2014/main" id="{E30E68D4-44B1-8D4D-8529-6F3F90FA2F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00600" y="6405142"/>
            <a:ext cx="729187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r>
              <a:rPr lang="en-US" altLang="en-US" sz="900" i="1" dirty="0">
                <a:latin typeface="Arial" panose="020B0604020202020204" pitchFamily="34" charset="0"/>
              </a:rPr>
              <a:t>Source: </a:t>
            </a:r>
            <a:r>
              <a:rPr lang="en-US" altLang="en-US" sz="900" dirty="0">
                <a:latin typeface="Arial" panose="020B0604020202020204" pitchFamily="34" charset="0"/>
              </a:rPr>
              <a:t>K. Thomas, “Conflict and Negotiation Processes in Organizations,” in M.D. </a:t>
            </a:r>
            <a:r>
              <a:rPr lang="en-US" altLang="en-US" sz="900" dirty="0" err="1">
                <a:latin typeface="Arial" panose="020B0604020202020204" pitchFamily="34" charset="0"/>
              </a:rPr>
              <a:t>Dunnette</a:t>
            </a:r>
            <a:r>
              <a:rPr lang="en-US" altLang="en-US" sz="900" dirty="0">
                <a:latin typeface="Arial" panose="020B0604020202020204" pitchFamily="34" charset="0"/>
              </a:rPr>
              <a:t> and L.M. Hough (eds.), </a:t>
            </a:r>
            <a:r>
              <a:rPr lang="en-US" altLang="en-US" sz="900" i="1" dirty="0">
                <a:latin typeface="Arial" panose="020B0604020202020204" pitchFamily="34" charset="0"/>
              </a:rPr>
              <a:t>Handbook of Industrial and Organizational Psychology</a:t>
            </a:r>
            <a:r>
              <a:rPr lang="en-US" altLang="en-US" sz="900" dirty="0">
                <a:latin typeface="Arial" panose="020B0604020202020204" pitchFamily="34" charset="0"/>
              </a:rPr>
              <a:t>, 2nd ed., vol. 3 (Palo Alto, CA: Consulting Psychologists Press, 1992), p. 668. 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5BC266A0-0296-624A-B244-24ECEE0DEBF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7250" y="1377950"/>
            <a:ext cx="10477500" cy="41021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D933800C-86E1-964A-8B57-0901FCC4CC4C}"/>
              </a:ext>
            </a:extLst>
          </p:cNvPr>
          <p:cNvSpPr txBox="1"/>
          <p:nvPr/>
        </p:nvSpPr>
        <p:spPr>
          <a:xfrm>
            <a:off x="9866671" y="1135626"/>
            <a:ext cx="1828800" cy="369332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6,500,000/=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E4FE7FE-7114-9D46-B840-632FD99C1577}"/>
              </a:ext>
            </a:extLst>
          </p:cNvPr>
          <p:cNvSpPr txBox="1"/>
          <p:nvPr/>
        </p:nvSpPr>
        <p:spPr>
          <a:xfrm>
            <a:off x="2423652" y="5480050"/>
            <a:ext cx="1828800" cy="369332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5,500,000/=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9FB7737-E6C6-CA42-8CD9-9C39E1C42BF0}"/>
              </a:ext>
            </a:extLst>
          </p:cNvPr>
          <p:cNvSpPr txBox="1"/>
          <p:nvPr/>
        </p:nvSpPr>
        <p:spPr>
          <a:xfrm>
            <a:off x="216310" y="1193284"/>
            <a:ext cx="1828800" cy="36933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5,250,000/=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27D3717-0604-B644-A583-8A6FFA6CBA2E}"/>
              </a:ext>
            </a:extLst>
          </p:cNvPr>
          <p:cNvSpPr txBox="1"/>
          <p:nvPr/>
        </p:nvSpPr>
        <p:spPr>
          <a:xfrm>
            <a:off x="8037871" y="5353042"/>
            <a:ext cx="1828800" cy="36933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5,750,000/=</a:t>
            </a:r>
          </a:p>
        </p:txBody>
      </p:sp>
    </p:spTree>
    <p:extLst>
      <p:ext uri="{BB962C8B-B14F-4D97-AF65-F5344CB8AC3E}">
        <p14:creationId xmlns:p14="http://schemas.microsoft.com/office/powerpoint/2010/main" val="13570711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Rectangle 72">
            <a:extLst>
              <a:ext uri="{FF2B5EF4-FFF2-40B4-BE49-F238E27FC236}">
                <a16:creationId xmlns:a16="http://schemas.microsoft.com/office/drawing/2014/main" id="{8D70B121-56F4-4848-B38B-182089D909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tx1">
              <a:alpha val="8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625" name="Rectangle 2">
            <a:extLst>
              <a:ext uri="{FF2B5EF4-FFF2-40B4-BE49-F238E27FC236}">
                <a16:creationId xmlns:a16="http://schemas.microsoft.com/office/drawing/2014/main" id="{15FE82BF-B6CF-4C48-B076-59F4B51F7B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63877"/>
            <a:ext cx="3494362" cy="4930246"/>
          </a:xfrm>
        </p:spPr>
        <p:txBody>
          <a:bodyPr>
            <a:normAutofit/>
          </a:bodyPr>
          <a:lstStyle/>
          <a:p>
            <a:pPr algn="r" eaLnBrk="1" hangingPunct="1"/>
            <a:r>
              <a:rPr lang="en-US" altLang="en-US">
                <a:solidFill>
                  <a:schemeClr val="accent1"/>
                </a:solidFill>
              </a:rPr>
              <a:t>Ways of Dealing with Conflict</a:t>
            </a:r>
          </a:p>
        </p:txBody>
      </p:sp>
      <p:cxnSp>
        <p:nvCxnSpPr>
          <p:cNvPr id="75" name="Straight Connector 74">
            <a:extLst>
              <a:ext uri="{FF2B5EF4-FFF2-40B4-BE49-F238E27FC236}">
                <a16:creationId xmlns:a16="http://schemas.microsoft.com/office/drawing/2014/main" id="{2D72A2C9-F3CA-4216-8BAD-FA4C970C3C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2057400"/>
            <a:ext cx="0" cy="274320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699" name="Rectangle 3">
            <a:extLst>
              <a:ext uri="{FF2B5EF4-FFF2-40B4-BE49-F238E27FC236}">
                <a16:creationId xmlns:a16="http://schemas.microsoft.com/office/drawing/2014/main" id="{854D7786-AF5D-754B-A601-FEDD74F6467C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976031" y="963877"/>
            <a:ext cx="6377769" cy="4930246"/>
          </a:xfrm>
        </p:spPr>
        <p:txBody>
          <a:bodyPr anchor="ctr">
            <a:normAutofit/>
          </a:bodyPr>
          <a:lstStyle/>
          <a:p>
            <a:pPr marL="274320" indent="-274320"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z="2400" dirty="0">
                <a:solidFill>
                  <a:srgbClr val="C00000"/>
                </a:solidFill>
              </a:rPr>
              <a:t>Avoidance</a:t>
            </a:r>
          </a:p>
          <a:p>
            <a:pPr marL="640080" lvl="1" indent="-246888">
              <a:buFont typeface="Wingdings 2"/>
              <a:buChar char=""/>
              <a:defRPr/>
            </a:pPr>
            <a:r>
              <a:rPr lang="en-US" dirty="0"/>
              <a:t>Does not deal with issues at hand </a:t>
            </a:r>
          </a:p>
          <a:p>
            <a:pPr marL="640080" lvl="1" indent="-246888">
              <a:buFont typeface="Wingdings 2"/>
              <a:buChar char=""/>
              <a:defRPr/>
            </a:pPr>
            <a:r>
              <a:rPr lang="en-US" dirty="0"/>
              <a:t>Lose-lose strategy</a:t>
            </a:r>
          </a:p>
          <a:p>
            <a:pPr lvl="2" indent="-246888">
              <a:buFont typeface="Wingdings 2"/>
              <a:buChar char=""/>
              <a:defRPr/>
            </a:pPr>
            <a:r>
              <a:rPr lang="en-US" sz="2400" dirty="0"/>
              <a:t>Use: when conflict is trivial or emotions are running high and need to cool down!</a:t>
            </a:r>
          </a:p>
          <a:p>
            <a:pPr marL="274320" indent="-274320"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z="2400" dirty="0">
                <a:solidFill>
                  <a:srgbClr val="C00000"/>
                </a:solidFill>
              </a:rPr>
              <a:t>Accommodation</a:t>
            </a:r>
          </a:p>
          <a:p>
            <a:pPr marL="640080" lvl="1" indent="-246888">
              <a:buFont typeface="Wingdings 2"/>
              <a:buChar char=""/>
              <a:defRPr/>
            </a:pPr>
            <a:r>
              <a:rPr lang="en-US" dirty="0"/>
              <a:t>Agreement through yielding or conforming to the positions of others </a:t>
            </a:r>
          </a:p>
          <a:p>
            <a:pPr marL="640080" lvl="1" indent="-246888">
              <a:buFont typeface="Wingdings 2"/>
              <a:buChar char=""/>
              <a:defRPr/>
            </a:pPr>
            <a:r>
              <a:rPr lang="en-US" dirty="0"/>
              <a:t>Lose-win strategy</a:t>
            </a:r>
          </a:p>
          <a:p>
            <a:pPr lvl="2" indent="-246888">
              <a:buFont typeface="Wingdings 2"/>
              <a:buChar char=""/>
              <a:defRPr/>
            </a:pPr>
            <a:r>
              <a:rPr lang="en-US" sz="2400" dirty="0"/>
              <a:t>Use: when maintaining harmonious relationships are required; where the issues are not important to you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Rectangle 72">
            <a:extLst>
              <a:ext uri="{FF2B5EF4-FFF2-40B4-BE49-F238E27FC236}">
                <a16:creationId xmlns:a16="http://schemas.microsoft.com/office/drawing/2014/main" id="{8D70B121-56F4-4848-B38B-182089D909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tx1">
              <a:alpha val="8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649" name="Rectangle 2">
            <a:extLst>
              <a:ext uri="{FF2B5EF4-FFF2-40B4-BE49-F238E27FC236}">
                <a16:creationId xmlns:a16="http://schemas.microsoft.com/office/drawing/2014/main" id="{07700B74-6430-DE4E-A24B-5E42700621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63877"/>
            <a:ext cx="3494362" cy="4930246"/>
          </a:xfrm>
        </p:spPr>
        <p:txBody>
          <a:bodyPr>
            <a:normAutofit/>
          </a:bodyPr>
          <a:lstStyle/>
          <a:p>
            <a:pPr algn="r" eaLnBrk="1" hangingPunct="1"/>
            <a:r>
              <a:rPr lang="en-US" altLang="en-US">
                <a:solidFill>
                  <a:schemeClr val="accent1"/>
                </a:solidFill>
              </a:rPr>
              <a:t>Ways of Dealing with Conflict</a:t>
            </a:r>
          </a:p>
        </p:txBody>
      </p:sp>
      <p:cxnSp>
        <p:nvCxnSpPr>
          <p:cNvPr id="75" name="Straight Connector 74">
            <a:extLst>
              <a:ext uri="{FF2B5EF4-FFF2-40B4-BE49-F238E27FC236}">
                <a16:creationId xmlns:a16="http://schemas.microsoft.com/office/drawing/2014/main" id="{2D72A2C9-F3CA-4216-8BAD-FA4C970C3C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2057400"/>
            <a:ext cx="0" cy="274320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723" name="Rectangle 3">
            <a:extLst>
              <a:ext uri="{FF2B5EF4-FFF2-40B4-BE49-F238E27FC236}">
                <a16:creationId xmlns:a16="http://schemas.microsoft.com/office/drawing/2014/main" id="{899AC0C1-646A-4D4D-A931-79E43C9613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6031" y="963877"/>
            <a:ext cx="6377769" cy="4930246"/>
          </a:xfrm>
        </p:spPr>
        <p:txBody>
          <a:bodyPr anchor="ctr">
            <a:normAutofit/>
          </a:bodyPr>
          <a:lstStyle/>
          <a:p>
            <a:pPr eaLnBrk="1" hangingPunct="1"/>
            <a:r>
              <a:rPr lang="en-US" altLang="en-US" sz="2400" dirty="0">
                <a:solidFill>
                  <a:srgbClr val="C00000"/>
                </a:solidFill>
              </a:rPr>
              <a:t>Competition/Forcing</a:t>
            </a:r>
          </a:p>
          <a:p>
            <a:pPr lvl="1" eaLnBrk="1" hangingPunct="1"/>
            <a:r>
              <a:rPr lang="en-US" altLang="en-US" dirty="0"/>
              <a:t>Offensive aggressive approach</a:t>
            </a:r>
          </a:p>
          <a:p>
            <a:pPr lvl="1" eaLnBrk="1" hangingPunct="1"/>
            <a:r>
              <a:rPr lang="en-US" altLang="en-US" dirty="0"/>
              <a:t>Win-lose/lose-win strategy</a:t>
            </a:r>
          </a:p>
          <a:p>
            <a:pPr lvl="2" eaLnBrk="1" hangingPunct="1"/>
            <a:r>
              <a:rPr lang="en-US" altLang="en-US" sz="2400" dirty="0"/>
              <a:t>Use: where a quick resolution is needed</a:t>
            </a:r>
          </a:p>
          <a:p>
            <a:pPr eaLnBrk="1" hangingPunct="1"/>
            <a:r>
              <a:rPr lang="en-US" altLang="en-US" sz="2400" dirty="0">
                <a:solidFill>
                  <a:srgbClr val="C00000"/>
                </a:solidFill>
              </a:rPr>
              <a:t>Compromise</a:t>
            </a:r>
          </a:p>
          <a:p>
            <a:pPr lvl="1" eaLnBrk="1" hangingPunct="1"/>
            <a:r>
              <a:rPr lang="en-US" altLang="en-US" dirty="0"/>
              <a:t>Involves a search for a solution which is mutually acceptable</a:t>
            </a:r>
          </a:p>
          <a:p>
            <a:pPr lvl="1" eaLnBrk="1" hangingPunct="1"/>
            <a:r>
              <a:rPr lang="en-US" altLang="en-US" dirty="0"/>
              <a:t>Lose-lose strategy </a:t>
            </a:r>
          </a:p>
          <a:p>
            <a:pPr lvl="2" eaLnBrk="1" hangingPunct="1"/>
            <a:r>
              <a:rPr lang="en-US" altLang="en-US" sz="2400" dirty="0"/>
              <a:t>Use: when desirous of achieving a temporary solution or time pressure demand a speedy solution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Rectangle 135">
            <a:extLst>
              <a:ext uri="{FF2B5EF4-FFF2-40B4-BE49-F238E27FC236}">
                <a16:creationId xmlns:a16="http://schemas.microsoft.com/office/drawing/2014/main" id="{8D70B121-56F4-4848-B38B-182089D909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tx1">
              <a:alpha val="8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697" name="Rectangle 2">
            <a:extLst>
              <a:ext uri="{FF2B5EF4-FFF2-40B4-BE49-F238E27FC236}">
                <a16:creationId xmlns:a16="http://schemas.microsoft.com/office/drawing/2014/main" id="{FE179F06-B9D4-D64A-9060-A5B5B4D3EA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63877"/>
            <a:ext cx="3494362" cy="4930246"/>
          </a:xfrm>
        </p:spPr>
        <p:txBody>
          <a:bodyPr>
            <a:normAutofit/>
          </a:bodyPr>
          <a:lstStyle/>
          <a:p>
            <a:pPr algn="r" eaLnBrk="1" hangingPunct="1"/>
            <a:r>
              <a:rPr lang="en-US" altLang="en-US">
                <a:solidFill>
                  <a:schemeClr val="accent1"/>
                </a:solidFill>
              </a:rPr>
              <a:t>Ways of Dealing with Conflict</a:t>
            </a:r>
          </a:p>
        </p:txBody>
      </p:sp>
      <p:cxnSp>
        <p:nvCxnSpPr>
          <p:cNvPr id="138" name="Straight Connector 137">
            <a:extLst>
              <a:ext uri="{FF2B5EF4-FFF2-40B4-BE49-F238E27FC236}">
                <a16:creationId xmlns:a16="http://schemas.microsoft.com/office/drawing/2014/main" id="{2D72A2C9-F3CA-4216-8BAD-FA4C970C3C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2057400"/>
            <a:ext cx="0" cy="274320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963" name="Rectangle 3">
            <a:extLst>
              <a:ext uri="{FF2B5EF4-FFF2-40B4-BE49-F238E27FC236}">
                <a16:creationId xmlns:a16="http://schemas.microsoft.com/office/drawing/2014/main" id="{DBBAC432-CD92-B648-9DC4-D913861A1B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6031" y="963877"/>
            <a:ext cx="6377769" cy="4930246"/>
          </a:xfrm>
        </p:spPr>
        <p:txBody>
          <a:bodyPr anchor="ctr">
            <a:normAutofit/>
          </a:bodyPr>
          <a:lstStyle/>
          <a:p>
            <a:pPr eaLnBrk="1" hangingPunct="1"/>
            <a:r>
              <a:rPr lang="en-US" altLang="en-US" sz="2400" dirty="0">
                <a:solidFill>
                  <a:srgbClr val="C00000"/>
                </a:solidFill>
              </a:rPr>
              <a:t>Collaboration</a:t>
            </a:r>
          </a:p>
          <a:p>
            <a:pPr lvl="1" eaLnBrk="1" hangingPunct="1"/>
            <a:r>
              <a:rPr lang="en-US" altLang="en-US" dirty="0"/>
              <a:t>Total-membership approach, generates creative solution</a:t>
            </a:r>
          </a:p>
          <a:p>
            <a:pPr lvl="1" eaLnBrk="1" hangingPunct="1"/>
            <a:r>
              <a:rPr lang="en-US" altLang="en-US" dirty="0"/>
              <a:t>Win-win strategy</a:t>
            </a:r>
          </a:p>
          <a:p>
            <a:pPr lvl="2" eaLnBrk="1" hangingPunct="1"/>
            <a:r>
              <a:rPr lang="en-US" altLang="en-US" sz="2400" dirty="0"/>
              <a:t>Use: where the issue is too important to be compromised, time pressures are minimal, and all parties want to satisfy their interests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4" name="Rectangle 23">
            <a:extLst>
              <a:ext uri="{FF2B5EF4-FFF2-40B4-BE49-F238E27FC236}">
                <a16:creationId xmlns:a16="http://schemas.microsoft.com/office/drawing/2014/main" id="{ECD0BF72-0C4D-44AB-AA6C-FD2587C5D76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 descr="Two reindeer with their antlers locked">
            <a:extLst>
              <a:ext uri="{FF2B5EF4-FFF2-40B4-BE49-F238E27FC236}">
                <a16:creationId xmlns:a16="http://schemas.microsoft.com/office/drawing/2014/main" id="{D5AC71FA-D7BD-40CA-8753-801EC65A613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6590" r="14743" b="-1"/>
          <a:stretch/>
        </p:blipFill>
        <p:spPr>
          <a:xfrm>
            <a:off x="6096000" y="10"/>
            <a:ext cx="6096000" cy="6857990"/>
          </a:xfrm>
          <a:prstGeom prst="rect">
            <a:avLst/>
          </a:prstGeom>
        </p:spPr>
      </p:pic>
      <p:sp>
        <p:nvSpPr>
          <p:cNvPr id="26" name="Freeform 5">
            <a:extLst>
              <a:ext uri="{FF2B5EF4-FFF2-40B4-BE49-F238E27FC236}">
                <a16:creationId xmlns:a16="http://schemas.microsoft.com/office/drawing/2014/main" id="{5523C670-74D7-4ED8-BA51-B6FB655702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096000" y="1756600"/>
            <a:ext cx="1080325" cy="4736395"/>
          </a:xfrm>
          <a:custGeom>
            <a:avLst/>
            <a:gdLst>
              <a:gd name="T0" fmla="*/ 491 w 491"/>
              <a:gd name="T1" fmla="*/ 2247 h 2732"/>
              <a:gd name="T2" fmla="*/ 0 w 491"/>
              <a:gd name="T3" fmla="*/ 2732 h 2732"/>
              <a:gd name="T4" fmla="*/ 0 w 491"/>
              <a:gd name="T5" fmla="*/ 486 h 2732"/>
              <a:gd name="T6" fmla="*/ 491 w 491"/>
              <a:gd name="T7" fmla="*/ 0 h 2732"/>
              <a:gd name="T8" fmla="*/ 491 w 491"/>
              <a:gd name="T9" fmla="*/ 2247 h 27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91" h="2732">
                <a:moveTo>
                  <a:pt x="491" y="2247"/>
                </a:moveTo>
                <a:lnTo>
                  <a:pt x="0" y="2732"/>
                </a:lnTo>
                <a:lnTo>
                  <a:pt x="0" y="486"/>
                </a:lnTo>
                <a:lnTo>
                  <a:pt x="491" y="0"/>
                </a:lnTo>
                <a:lnTo>
                  <a:pt x="491" y="2247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" name="Freeform 6">
            <a:extLst>
              <a:ext uri="{FF2B5EF4-FFF2-40B4-BE49-F238E27FC236}">
                <a16:creationId xmlns:a16="http://schemas.microsoft.com/office/drawing/2014/main" id="{BAEEE533-7CA5-4134-A14A-8575F66C61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88570" y="1357766"/>
            <a:ext cx="687754" cy="4303125"/>
          </a:xfrm>
          <a:custGeom>
            <a:avLst/>
            <a:gdLst>
              <a:gd name="T0" fmla="*/ 414 w 414"/>
              <a:gd name="T1" fmla="*/ 2447 h 2447"/>
              <a:gd name="T2" fmla="*/ 0 w 414"/>
              <a:gd name="T3" fmla="*/ 2247 h 2447"/>
              <a:gd name="T4" fmla="*/ 0 w 414"/>
              <a:gd name="T5" fmla="*/ 0 h 2447"/>
              <a:gd name="T6" fmla="*/ 414 w 414"/>
              <a:gd name="T7" fmla="*/ 200 h 2447"/>
              <a:gd name="T8" fmla="*/ 414 w 414"/>
              <a:gd name="T9" fmla="*/ 2447 h 24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4" h="2447">
                <a:moveTo>
                  <a:pt x="414" y="2447"/>
                </a:moveTo>
                <a:lnTo>
                  <a:pt x="0" y="2247"/>
                </a:lnTo>
                <a:lnTo>
                  <a:pt x="0" y="0"/>
                </a:lnTo>
                <a:lnTo>
                  <a:pt x="414" y="200"/>
                </a:lnTo>
                <a:lnTo>
                  <a:pt x="414" y="244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" name="Freeform 7">
            <a:extLst>
              <a:ext uri="{FF2B5EF4-FFF2-40B4-BE49-F238E27FC236}">
                <a16:creationId xmlns:a16="http://schemas.microsoft.com/office/drawing/2014/main" id="{E64B7817-E956-406B-A85B-5AEF36B1F5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90581" y="1135060"/>
            <a:ext cx="409371" cy="4169215"/>
          </a:xfrm>
          <a:custGeom>
            <a:avLst/>
            <a:gdLst>
              <a:gd name="T0" fmla="*/ 209 w 209"/>
              <a:gd name="T1" fmla="*/ 2246 h 2358"/>
              <a:gd name="T2" fmla="*/ 0 w 209"/>
              <a:gd name="T3" fmla="*/ 2358 h 2358"/>
              <a:gd name="T4" fmla="*/ 0 w 209"/>
              <a:gd name="T5" fmla="*/ 111 h 2358"/>
              <a:gd name="T6" fmla="*/ 209 w 209"/>
              <a:gd name="T7" fmla="*/ 0 h 2358"/>
              <a:gd name="T8" fmla="*/ 209 w 209"/>
              <a:gd name="T9" fmla="*/ 2246 h 23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9" h="2358">
                <a:moveTo>
                  <a:pt x="209" y="2246"/>
                </a:moveTo>
                <a:lnTo>
                  <a:pt x="0" y="2358"/>
                </a:lnTo>
                <a:lnTo>
                  <a:pt x="0" y="111"/>
                </a:lnTo>
                <a:lnTo>
                  <a:pt x="209" y="0"/>
                </a:lnTo>
                <a:lnTo>
                  <a:pt x="209" y="2246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2" name="Rectangle 8">
            <a:extLst>
              <a:ext uri="{FF2B5EF4-FFF2-40B4-BE49-F238E27FC236}">
                <a16:creationId xmlns:a16="http://schemas.microsoft.com/office/drawing/2014/main" id="{92FC9C1F-8CBA-4083-8724-3735C556D8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795528" y="1124043"/>
            <a:ext cx="6105065" cy="397812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59C28D0F-0370-E04B-8A0A-D194159B3F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19917" y="1445775"/>
            <a:ext cx="5437074" cy="3342435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5400">
                <a:solidFill>
                  <a:srgbClr val="FFFFFF"/>
                </a:solidFill>
              </a:rPr>
              <a:t>Conflict Resolution?</a:t>
            </a:r>
          </a:p>
        </p:txBody>
      </p:sp>
    </p:spTree>
    <p:extLst>
      <p:ext uri="{BB962C8B-B14F-4D97-AF65-F5344CB8AC3E}">
        <p14:creationId xmlns:p14="http://schemas.microsoft.com/office/powerpoint/2010/main" val="23742839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Rectangle 136">
            <a:extLst>
              <a:ext uri="{FF2B5EF4-FFF2-40B4-BE49-F238E27FC236}">
                <a16:creationId xmlns:a16="http://schemas.microsoft.com/office/drawing/2014/main" id="{B819A166-7571-4003-A6B8-B62034C3ED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5093209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2769" name="Rectangle 2">
            <a:extLst>
              <a:ext uri="{FF2B5EF4-FFF2-40B4-BE49-F238E27FC236}">
                <a16:creationId xmlns:a16="http://schemas.microsoft.com/office/drawing/2014/main" id="{D011D637-1CB5-F44E-8959-55041854EF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4741" y="620392"/>
            <a:ext cx="3808268" cy="5504688"/>
          </a:xfrm>
        </p:spPr>
        <p:txBody>
          <a:bodyPr>
            <a:normAutofit/>
          </a:bodyPr>
          <a:lstStyle/>
          <a:p>
            <a:pPr eaLnBrk="1" hangingPunct="1"/>
            <a:r>
              <a:rPr lang="en-GB" altLang="en-US" sz="6000">
                <a:solidFill>
                  <a:schemeClr val="bg1"/>
                </a:solidFill>
              </a:rPr>
              <a:t>What are the skills required?</a:t>
            </a:r>
          </a:p>
        </p:txBody>
      </p:sp>
      <p:graphicFrame>
        <p:nvGraphicFramePr>
          <p:cNvPr id="41989" name="Rectangle 3">
            <a:extLst>
              <a:ext uri="{FF2B5EF4-FFF2-40B4-BE49-F238E27FC236}">
                <a16:creationId xmlns:a16="http://schemas.microsoft.com/office/drawing/2014/main" id="{55B844AF-4AE5-40D0-9D0C-9D1C8AC95CF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48117909"/>
              </p:ext>
            </p:extLst>
          </p:nvPr>
        </p:nvGraphicFramePr>
        <p:xfrm>
          <a:off x="5468389" y="620392"/>
          <a:ext cx="6263640" cy="55046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559</Words>
  <Application>Microsoft Macintosh PowerPoint</Application>
  <PresentationFormat>Widescreen</PresentationFormat>
  <Paragraphs>84</Paragraphs>
  <Slides>13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3" baseType="lpstr">
      <vt:lpstr>Arial</vt:lpstr>
      <vt:lpstr>Calibri</vt:lpstr>
      <vt:lpstr>Calibri Light</vt:lpstr>
      <vt:lpstr>Frutiger</vt:lpstr>
      <vt:lpstr>Tahoma</vt:lpstr>
      <vt:lpstr>Times New Roman</vt:lpstr>
      <vt:lpstr>Verdana</vt:lpstr>
      <vt:lpstr>Wingdings 2</vt:lpstr>
      <vt:lpstr>Office Theme</vt:lpstr>
      <vt:lpstr>Photo Editor Photo</vt:lpstr>
      <vt:lpstr>Conflict resolution</vt:lpstr>
      <vt:lpstr>Conflict emerges from …</vt:lpstr>
      <vt:lpstr>Dimensions of Conflict-Handling Intentions</vt:lpstr>
      <vt:lpstr>PowerPoint Presentation</vt:lpstr>
      <vt:lpstr>Ways of Dealing with Conflict</vt:lpstr>
      <vt:lpstr>Ways of Dealing with Conflict</vt:lpstr>
      <vt:lpstr>Ways of Dealing with Conflict</vt:lpstr>
      <vt:lpstr>Conflict Resolution?</vt:lpstr>
      <vt:lpstr>What are the skills required?</vt:lpstr>
      <vt:lpstr>Bargaining Strategies</vt:lpstr>
      <vt:lpstr>Distributive Vs Integrative Bargaining</vt:lpstr>
      <vt:lpstr>The Negotiation Process</vt:lpstr>
      <vt:lpstr>“Let us never negotiate out of fear”  “But let us never fear to negotiate”   -John F. Kennedy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Lasantha Wickremesooriya</dc:creator>
  <cp:lastModifiedBy>Lasantha Wickremesooriya</cp:lastModifiedBy>
  <cp:revision>6</cp:revision>
  <dcterms:created xsi:type="dcterms:W3CDTF">2021-10-04T01:18:59Z</dcterms:created>
  <dcterms:modified xsi:type="dcterms:W3CDTF">2021-10-14T03:31:09Z</dcterms:modified>
</cp:coreProperties>
</file>