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71" r:id="rId3"/>
    <p:sldId id="272" r:id="rId4"/>
    <p:sldId id="307" r:id="rId5"/>
    <p:sldId id="308" r:id="rId6"/>
    <p:sldId id="309" r:id="rId7"/>
    <p:sldId id="278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100"/>
    <a:srgbClr val="FF9300"/>
    <a:srgbClr val="FFD579"/>
    <a:srgbClr val="929000"/>
    <a:srgbClr val="FF7B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542"/>
    <p:restoredTop sz="94347"/>
  </p:normalViewPr>
  <p:slideViewPr>
    <p:cSldViewPr snapToGrid="0" snapToObjects="1">
      <p:cViewPr varScale="1">
        <p:scale>
          <a:sx n="82" d="100"/>
          <a:sy n="82" d="100"/>
        </p:scale>
        <p:origin x="5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ACC5BC-2CE2-4B60-80C2-6E069C2CDA28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285DC7-93CD-4188-9008-DABFE27ECAC1}">
      <dgm:prSet/>
      <dgm:spPr/>
      <dgm:t>
        <a:bodyPr/>
        <a:lstStyle/>
        <a:p>
          <a:r>
            <a:rPr lang="en-GB" dirty="0"/>
            <a:t>What is the contribution to society ?</a:t>
          </a:r>
          <a:endParaRPr lang="en-US" dirty="0"/>
        </a:p>
      </dgm:t>
    </dgm:pt>
    <dgm:pt modelId="{4E9F974F-04FD-4384-9FE0-03A1D67EBC6B}" type="parTrans" cxnId="{BE262C78-9150-4C62-B943-69D7C855EE04}">
      <dgm:prSet/>
      <dgm:spPr/>
      <dgm:t>
        <a:bodyPr/>
        <a:lstStyle/>
        <a:p>
          <a:endParaRPr lang="en-US"/>
        </a:p>
      </dgm:t>
    </dgm:pt>
    <dgm:pt modelId="{5C880DA9-BC9F-4091-A530-82FC47969E56}" type="sibTrans" cxnId="{BE262C78-9150-4C62-B943-69D7C855EE04}">
      <dgm:prSet/>
      <dgm:spPr/>
      <dgm:t>
        <a:bodyPr/>
        <a:lstStyle/>
        <a:p>
          <a:endParaRPr lang="en-US"/>
        </a:p>
      </dgm:t>
    </dgm:pt>
    <dgm:pt modelId="{F4A0A23A-8544-48C4-9ABD-BB4CC61894BC}">
      <dgm:prSet/>
      <dgm:spPr/>
      <dgm:t>
        <a:bodyPr/>
        <a:lstStyle/>
        <a:p>
          <a:r>
            <a:rPr lang="en-GB"/>
            <a:t>Does it answer the question – Why is this work important?</a:t>
          </a:r>
          <a:endParaRPr lang="en-US"/>
        </a:p>
      </dgm:t>
    </dgm:pt>
    <dgm:pt modelId="{847DC0D1-0374-4FA7-BA80-110E9D294696}" type="parTrans" cxnId="{1AB56B86-7FA7-4233-9C1D-81EBC1429332}">
      <dgm:prSet/>
      <dgm:spPr/>
      <dgm:t>
        <a:bodyPr/>
        <a:lstStyle/>
        <a:p>
          <a:endParaRPr lang="en-US"/>
        </a:p>
      </dgm:t>
    </dgm:pt>
    <dgm:pt modelId="{FF4901BB-20F9-4418-A272-0C50F163BF17}" type="sibTrans" cxnId="{1AB56B86-7FA7-4233-9C1D-81EBC1429332}">
      <dgm:prSet/>
      <dgm:spPr/>
      <dgm:t>
        <a:bodyPr/>
        <a:lstStyle/>
        <a:p>
          <a:endParaRPr lang="en-US"/>
        </a:p>
      </dgm:t>
    </dgm:pt>
    <dgm:pt modelId="{37758E81-0CBC-4C59-9F8A-AB40B060B3D5}">
      <dgm:prSet/>
      <dgm:spPr/>
      <dgm:t>
        <a:bodyPr/>
        <a:lstStyle/>
        <a:p>
          <a:r>
            <a:rPr lang="en-GB"/>
            <a:t>Is it inspirational and motivational?</a:t>
          </a:r>
          <a:endParaRPr lang="en-US"/>
        </a:p>
      </dgm:t>
    </dgm:pt>
    <dgm:pt modelId="{E20D39B0-8BC8-4C25-861B-494E0DB773F2}" type="parTrans" cxnId="{E138DDA3-474C-4E8E-BCCF-80C8824B8505}">
      <dgm:prSet/>
      <dgm:spPr/>
      <dgm:t>
        <a:bodyPr/>
        <a:lstStyle/>
        <a:p>
          <a:endParaRPr lang="en-US"/>
        </a:p>
      </dgm:t>
    </dgm:pt>
    <dgm:pt modelId="{3CACAF28-D05D-4818-AB7B-655A186404D6}" type="sibTrans" cxnId="{E138DDA3-474C-4E8E-BCCF-80C8824B8505}">
      <dgm:prSet/>
      <dgm:spPr/>
      <dgm:t>
        <a:bodyPr/>
        <a:lstStyle/>
        <a:p>
          <a:endParaRPr lang="en-US"/>
        </a:p>
      </dgm:t>
    </dgm:pt>
    <dgm:pt modelId="{5357ED61-9525-4352-903E-18A14B397AB5}">
      <dgm:prSet/>
      <dgm:spPr/>
      <dgm:t>
        <a:bodyPr/>
        <a:lstStyle/>
        <a:p>
          <a:r>
            <a:rPr lang="en-GB"/>
            <a:t>Does it use powerful words?</a:t>
          </a:r>
          <a:endParaRPr lang="en-US"/>
        </a:p>
      </dgm:t>
    </dgm:pt>
    <dgm:pt modelId="{8C7F47F6-5055-43B8-B030-29E2AF1E5708}" type="parTrans" cxnId="{7080A536-66E4-4998-B2C9-87AA5A0627AE}">
      <dgm:prSet/>
      <dgm:spPr/>
      <dgm:t>
        <a:bodyPr/>
        <a:lstStyle/>
        <a:p>
          <a:endParaRPr lang="en-US"/>
        </a:p>
      </dgm:t>
    </dgm:pt>
    <dgm:pt modelId="{03187399-25CC-4D3D-B9FA-79165880A7CB}" type="sibTrans" cxnId="{7080A536-66E4-4998-B2C9-87AA5A0627AE}">
      <dgm:prSet/>
      <dgm:spPr/>
      <dgm:t>
        <a:bodyPr/>
        <a:lstStyle/>
        <a:p>
          <a:endParaRPr lang="en-US"/>
        </a:p>
      </dgm:t>
    </dgm:pt>
    <dgm:pt modelId="{91301B02-12C2-4223-B6B2-793E75EEFCD2}">
      <dgm:prSet/>
      <dgm:spPr/>
      <dgm:t>
        <a:bodyPr/>
        <a:lstStyle/>
        <a:p>
          <a:r>
            <a:rPr lang="en-GB" dirty="0"/>
            <a:t>Is it brief in length so staff will remember it?</a:t>
          </a:r>
          <a:endParaRPr lang="en-US" dirty="0"/>
        </a:p>
      </dgm:t>
    </dgm:pt>
    <dgm:pt modelId="{548C7666-7D88-481B-BAB9-442FA129952E}" type="parTrans" cxnId="{A5B23BB7-2943-4688-82A8-6CD5926EF59D}">
      <dgm:prSet/>
      <dgm:spPr/>
      <dgm:t>
        <a:bodyPr/>
        <a:lstStyle/>
        <a:p>
          <a:endParaRPr lang="en-US"/>
        </a:p>
      </dgm:t>
    </dgm:pt>
    <dgm:pt modelId="{C57F1B3A-AE98-4B63-9239-ECBF147FA4C0}" type="sibTrans" cxnId="{A5B23BB7-2943-4688-82A8-6CD5926EF59D}">
      <dgm:prSet/>
      <dgm:spPr/>
      <dgm:t>
        <a:bodyPr/>
        <a:lstStyle/>
        <a:p>
          <a:endParaRPr lang="en-US"/>
        </a:p>
      </dgm:t>
    </dgm:pt>
    <dgm:pt modelId="{AA6A6E12-8C66-7A4D-9005-50D40712773B}" type="pres">
      <dgm:prSet presAssocID="{1BACC5BC-2CE2-4B60-80C2-6E069C2CDA28}" presName="Name0" presStyleCnt="0">
        <dgm:presLayoutVars>
          <dgm:dir/>
          <dgm:resizeHandles val="exact"/>
        </dgm:presLayoutVars>
      </dgm:prSet>
      <dgm:spPr/>
    </dgm:pt>
    <dgm:pt modelId="{F0FEA8A9-71AA-0B4C-8D64-F79701555892}" type="pres">
      <dgm:prSet presAssocID="{BB285DC7-93CD-4188-9008-DABFE27ECAC1}" presName="node" presStyleLbl="node1" presStyleIdx="0" presStyleCnt="5">
        <dgm:presLayoutVars>
          <dgm:bulletEnabled val="1"/>
        </dgm:presLayoutVars>
      </dgm:prSet>
      <dgm:spPr/>
    </dgm:pt>
    <dgm:pt modelId="{4518E040-8938-9F4C-8D66-8F13883E55F0}" type="pres">
      <dgm:prSet presAssocID="{5C880DA9-BC9F-4091-A530-82FC47969E56}" presName="sibTrans" presStyleLbl="sibTrans1D1" presStyleIdx="0" presStyleCnt="4"/>
      <dgm:spPr/>
    </dgm:pt>
    <dgm:pt modelId="{9811179C-1D0C-5F45-AA65-B24FBE0E1CE8}" type="pres">
      <dgm:prSet presAssocID="{5C880DA9-BC9F-4091-A530-82FC47969E56}" presName="connectorText" presStyleLbl="sibTrans1D1" presStyleIdx="0" presStyleCnt="4"/>
      <dgm:spPr/>
    </dgm:pt>
    <dgm:pt modelId="{930130A3-C9E1-F54A-8450-EB104270AA7E}" type="pres">
      <dgm:prSet presAssocID="{F4A0A23A-8544-48C4-9ABD-BB4CC61894BC}" presName="node" presStyleLbl="node1" presStyleIdx="1" presStyleCnt="5">
        <dgm:presLayoutVars>
          <dgm:bulletEnabled val="1"/>
        </dgm:presLayoutVars>
      </dgm:prSet>
      <dgm:spPr/>
    </dgm:pt>
    <dgm:pt modelId="{F1999536-C085-FD4B-B9CB-E79882FF3715}" type="pres">
      <dgm:prSet presAssocID="{FF4901BB-20F9-4418-A272-0C50F163BF17}" presName="sibTrans" presStyleLbl="sibTrans1D1" presStyleIdx="1" presStyleCnt="4"/>
      <dgm:spPr/>
    </dgm:pt>
    <dgm:pt modelId="{0FDA4444-1E47-094F-BA66-312319AF7213}" type="pres">
      <dgm:prSet presAssocID="{FF4901BB-20F9-4418-A272-0C50F163BF17}" presName="connectorText" presStyleLbl="sibTrans1D1" presStyleIdx="1" presStyleCnt="4"/>
      <dgm:spPr/>
    </dgm:pt>
    <dgm:pt modelId="{FD7AADC0-39C4-9B4C-87AB-6214F6E81AA8}" type="pres">
      <dgm:prSet presAssocID="{37758E81-0CBC-4C59-9F8A-AB40B060B3D5}" presName="node" presStyleLbl="node1" presStyleIdx="2" presStyleCnt="5">
        <dgm:presLayoutVars>
          <dgm:bulletEnabled val="1"/>
        </dgm:presLayoutVars>
      </dgm:prSet>
      <dgm:spPr/>
    </dgm:pt>
    <dgm:pt modelId="{90F37270-647E-A543-868D-26D3FDF6249A}" type="pres">
      <dgm:prSet presAssocID="{3CACAF28-D05D-4818-AB7B-655A186404D6}" presName="sibTrans" presStyleLbl="sibTrans1D1" presStyleIdx="2" presStyleCnt="4"/>
      <dgm:spPr/>
    </dgm:pt>
    <dgm:pt modelId="{8EB74D2B-DCB1-DE46-A036-786FBDDDE0BD}" type="pres">
      <dgm:prSet presAssocID="{3CACAF28-D05D-4818-AB7B-655A186404D6}" presName="connectorText" presStyleLbl="sibTrans1D1" presStyleIdx="2" presStyleCnt="4"/>
      <dgm:spPr/>
    </dgm:pt>
    <dgm:pt modelId="{EA616A44-E118-5A4A-947C-9594AD81064E}" type="pres">
      <dgm:prSet presAssocID="{5357ED61-9525-4352-903E-18A14B397AB5}" presName="node" presStyleLbl="node1" presStyleIdx="3" presStyleCnt="5">
        <dgm:presLayoutVars>
          <dgm:bulletEnabled val="1"/>
        </dgm:presLayoutVars>
      </dgm:prSet>
      <dgm:spPr/>
    </dgm:pt>
    <dgm:pt modelId="{0CC06B07-C252-2D4C-9823-B45544C4901F}" type="pres">
      <dgm:prSet presAssocID="{03187399-25CC-4D3D-B9FA-79165880A7CB}" presName="sibTrans" presStyleLbl="sibTrans1D1" presStyleIdx="3" presStyleCnt="4"/>
      <dgm:spPr/>
    </dgm:pt>
    <dgm:pt modelId="{97A8ED73-6043-B341-B0F1-8AA5E4C628D9}" type="pres">
      <dgm:prSet presAssocID="{03187399-25CC-4D3D-B9FA-79165880A7CB}" presName="connectorText" presStyleLbl="sibTrans1D1" presStyleIdx="3" presStyleCnt="4"/>
      <dgm:spPr/>
    </dgm:pt>
    <dgm:pt modelId="{DA309F0E-963A-964C-858E-56849D72EBF3}" type="pres">
      <dgm:prSet presAssocID="{91301B02-12C2-4223-B6B2-793E75EEFCD2}" presName="node" presStyleLbl="node1" presStyleIdx="4" presStyleCnt="5">
        <dgm:presLayoutVars>
          <dgm:bulletEnabled val="1"/>
        </dgm:presLayoutVars>
      </dgm:prSet>
      <dgm:spPr/>
    </dgm:pt>
  </dgm:ptLst>
  <dgm:cxnLst>
    <dgm:cxn modelId="{EA793405-4AD5-E443-8C50-10BBDF598CDA}" type="presOf" srcId="{F4A0A23A-8544-48C4-9ABD-BB4CC61894BC}" destId="{930130A3-C9E1-F54A-8450-EB104270AA7E}" srcOrd="0" destOrd="0" presId="urn:microsoft.com/office/officeart/2016/7/layout/RepeatingBendingProcessNew"/>
    <dgm:cxn modelId="{5772C00A-A236-F146-9B91-9EBCAC225A72}" type="presOf" srcId="{37758E81-0CBC-4C59-9F8A-AB40B060B3D5}" destId="{FD7AADC0-39C4-9B4C-87AB-6214F6E81AA8}" srcOrd="0" destOrd="0" presId="urn:microsoft.com/office/officeart/2016/7/layout/RepeatingBendingProcessNew"/>
    <dgm:cxn modelId="{2E061C14-20B3-6C4D-B95E-F3602C9C38D9}" type="presOf" srcId="{5C880DA9-BC9F-4091-A530-82FC47969E56}" destId="{4518E040-8938-9F4C-8D66-8F13883E55F0}" srcOrd="0" destOrd="0" presId="urn:microsoft.com/office/officeart/2016/7/layout/RepeatingBendingProcessNew"/>
    <dgm:cxn modelId="{699B1E1C-712C-EE4F-8C75-2AAC8CD8666F}" type="presOf" srcId="{BB285DC7-93CD-4188-9008-DABFE27ECAC1}" destId="{F0FEA8A9-71AA-0B4C-8D64-F79701555892}" srcOrd="0" destOrd="0" presId="urn:microsoft.com/office/officeart/2016/7/layout/RepeatingBendingProcessNew"/>
    <dgm:cxn modelId="{6BCB5F25-22DD-EB48-8545-8E3E0A3B372D}" type="presOf" srcId="{5C880DA9-BC9F-4091-A530-82FC47969E56}" destId="{9811179C-1D0C-5F45-AA65-B24FBE0E1CE8}" srcOrd="1" destOrd="0" presId="urn:microsoft.com/office/officeart/2016/7/layout/RepeatingBendingProcessNew"/>
    <dgm:cxn modelId="{7080A536-66E4-4998-B2C9-87AA5A0627AE}" srcId="{1BACC5BC-2CE2-4B60-80C2-6E069C2CDA28}" destId="{5357ED61-9525-4352-903E-18A14B397AB5}" srcOrd="3" destOrd="0" parTransId="{8C7F47F6-5055-43B8-B030-29E2AF1E5708}" sibTransId="{03187399-25CC-4D3D-B9FA-79165880A7CB}"/>
    <dgm:cxn modelId="{FD26ED36-8429-3B4E-A61E-2FAFAF721659}" type="presOf" srcId="{FF4901BB-20F9-4418-A272-0C50F163BF17}" destId="{F1999536-C085-FD4B-B9CB-E79882FF3715}" srcOrd="0" destOrd="0" presId="urn:microsoft.com/office/officeart/2016/7/layout/RepeatingBendingProcessNew"/>
    <dgm:cxn modelId="{73DB675D-0A5C-CE44-9A92-AC7CB934A2FD}" type="presOf" srcId="{91301B02-12C2-4223-B6B2-793E75EEFCD2}" destId="{DA309F0E-963A-964C-858E-56849D72EBF3}" srcOrd="0" destOrd="0" presId="urn:microsoft.com/office/officeart/2016/7/layout/RepeatingBendingProcessNew"/>
    <dgm:cxn modelId="{0CBA826D-B14E-DB4F-9AC6-7E2741C48311}" type="presOf" srcId="{1BACC5BC-2CE2-4B60-80C2-6E069C2CDA28}" destId="{AA6A6E12-8C66-7A4D-9005-50D40712773B}" srcOrd="0" destOrd="0" presId="urn:microsoft.com/office/officeart/2016/7/layout/RepeatingBendingProcessNew"/>
    <dgm:cxn modelId="{A9F9F174-9374-8348-98FB-49266D45E224}" type="presOf" srcId="{5357ED61-9525-4352-903E-18A14B397AB5}" destId="{EA616A44-E118-5A4A-947C-9594AD81064E}" srcOrd="0" destOrd="0" presId="urn:microsoft.com/office/officeart/2016/7/layout/RepeatingBendingProcessNew"/>
    <dgm:cxn modelId="{BE262C78-9150-4C62-B943-69D7C855EE04}" srcId="{1BACC5BC-2CE2-4B60-80C2-6E069C2CDA28}" destId="{BB285DC7-93CD-4188-9008-DABFE27ECAC1}" srcOrd="0" destOrd="0" parTransId="{4E9F974F-04FD-4384-9FE0-03A1D67EBC6B}" sibTransId="{5C880DA9-BC9F-4091-A530-82FC47969E56}"/>
    <dgm:cxn modelId="{1AB56B86-7FA7-4233-9C1D-81EBC1429332}" srcId="{1BACC5BC-2CE2-4B60-80C2-6E069C2CDA28}" destId="{F4A0A23A-8544-48C4-9ABD-BB4CC61894BC}" srcOrd="1" destOrd="0" parTransId="{847DC0D1-0374-4FA7-BA80-110E9D294696}" sibTransId="{FF4901BB-20F9-4418-A272-0C50F163BF17}"/>
    <dgm:cxn modelId="{6D36348A-7AEE-1549-8707-8CE838A36D4B}" type="presOf" srcId="{3CACAF28-D05D-4818-AB7B-655A186404D6}" destId="{8EB74D2B-DCB1-DE46-A036-786FBDDDE0BD}" srcOrd="1" destOrd="0" presId="urn:microsoft.com/office/officeart/2016/7/layout/RepeatingBendingProcessNew"/>
    <dgm:cxn modelId="{E138DDA3-474C-4E8E-BCCF-80C8824B8505}" srcId="{1BACC5BC-2CE2-4B60-80C2-6E069C2CDA28}" destId="{37758E81-0CBC-4C59-9F8A-AB40B060B3D5}" srcOrd="2" destOrd="0" parTransId="{E20D39B0-8BC8-4C25-861B-494E0DB773F2}" sibTransId="{3CACAF28-D05D-4818-AB7B-655A186404D6}"/>
    <dgm:cxn modelId="{E7820FAD-057B-014D-900C-C84653391C80}" type="presOf" srcId="{03187399-25CC-4D3D-B9FA-79165880A7CB}" destId="{97A8ED73-6043-B341-B0F1-8AA5E4C628D9}" srcOrd="1" destOrd="0" presId="urn:microsoft.com/office/officeart/2016/7/layout/RepeatingBendingProcessNew"/>
    <dgm:cxn modelId="{3A9466AF-4EC7-4E45-BDC1-5D7D53546788}" type="presOf" srcId="{03187399-25CC-4D3D-B9FA-79165880A7CB}" destId="{0CC06B07-C252-2D4C-9823-B45544C4901F}" srcOrd="0" destOrd="0" presId="urn:microsoft.com/office/officeart/2016/7/layout/RepeatingBendingProcessNew"/>
    <dgm:cxn modelId="{A5B23BB7-2943-4688-82A8-6CD5926EF59D}" srcId="{1BACC5BC-2CE2-4B60-80C2-6E069C2CDA28}" destId="{91301B02-12C2-4223-B6B2-793E75EEFCD2}" srcOrd="4" destOrd="0" parTransId="{548C7666-7D88-481B-BAB9-442FA129952E}" sibTransId="{C57F1B3A-AE98-4B63-9239-ECBF147FA4C0}"/>
    <dgm:cxn modelId="{EB30F2D2-5803-4F4B-B2A5-FB19756ED750}" type="presOf" srcId="{FF4901BB-20F9-4418-A272-0C50F163BF17}" destId="{0FDA4444-1E47-094F-BA66-312319AF7213}" srcOrd="1" destOrd="0" presId="urn:microsoft.com/office/officeart/2016/7/layout/RepeatingBendingProcessNew"/>
    <dgm:cxn modelId="{D96206FD-7960-7E45-8A52-9A8FB70FC86B}" type="presOf" srcId="{3CACAF28-D05D-4818-AB7B-655A186404D6}" destId="{90F37270-647E-A543-868D-26D3FDF6249A}" srcOrd="0" destOrd="0" presId="urn:microsoft.com/office/officeart/2016/7/layout/RepeatingBendingProcessNew"/>
    <dgm:cxn modelId="{41FE5A20-BBD8-4841-AB5F-1D213D588AAA}" type="presParOf" srcId="{AA6A6E12-8C66-7A4D-9005-50D40712773B}" destId="{F0FEA8A9-71AA-0B4C-8D64-F79701555892}" srcOrd="0" destOrd="0" presId="urn:microsoft.com/office/officeart/2016/7/layout/RepeatingBendingProcessNew"/>
    <dgm:cxn modelId="{FB31DD01-12AE-D34E-890D-9C46D95F6723}" type="presParOf" srcId="{AA6A6E12-8C66-7A4D-9005-50D40712773B}" destId="{4518E040-8938-9F4C-8D66-8F13883E55F0}" srcOrd="1" destOrd="0" presId="urn:microsoft.com/office/officeart/2016/7/layout/RepeatingBendingProcessNew"/>
    <dgm:cxn modelId="{AD5C8167-F11C-A440-8698-CFB37D2A7CCA}" type="presParOf" srcId="{4518E040-8938-9F4C-8D66-8F13883E55F0}" destId="{9811179C-1D0C-5F45-AA65-B24FBE0E1CE8}" srcOrd="0" destOrd="0" presId="urn:microsoft.com/office/officeart/2016/7/layout/RepeatingBendingProcessNew"/>
    <dgm:cxn modelId="{F76BA59E-F84C-214E-9831-49291B192515}" type="presParOf" srcId="{AA6A6E12-8C66-7A4D-9005-50D40712773B}" destId="{930130A3-C9E1-F54A-8450-EB104270AA7E}" srcOrd="2" destOrd="0" presId="urn:microsoft.com/office/officeart/2016/7/layout/RepeatingBendingProcessNew"/>
    <dgm:cxn modelId="{BCCD57CD-F2E7-754E-98A2-1B880A9718CE}" type="presParOf" srcId="{AA6A6E12-8C66-7A4D-9005-50D40712773B}" destId="{F1999536-C085-FD4B-B9CB-E79882FF3715}" srcOrd="3" destOrd="0" presId="urn:microsoft.com/office/officeart/2016/7/layout/RepeatingBendingProcessNew"/>
    <dgm:cxn modelId="{8D7AA4A9-C1EB-584D-BDBF-580E7DC68CD1}" type="presParOf" srcId="{F1999536-C085-FD4B-B9CB-E79882FF3715}" destId="{0FDA4444-1E47-094F-BA66-312319AF7213}" srcOrd="0" destOrd="0" presId="urn:microsoft.com/office/officeart/2016/7/layout/RepeatingBendingProcessNew"/>
    <dgm:cxn modelId="{4F3D6B56-9AA5-A74C-B456-9535171288AB}" type="presParOf" srcId="{AA6A6E12-8C66-7A4D-9005-50D40712773B}" destId="{FD7AADC0-39C4-9B4C-87AB-6214F6E81AA8}" srcOrd="4" destOrd="0" presId="urn:microsoft.com/office/officeart/2016/7/layout/RepeatingBendingProcessNew"/>
    <dgm:cxn modelId="{4B1953FA-464C-9242-82DF-689D5B33A8F0}" type="presParOf" srcId="{AA6A6E12-8C66-7A4D-9005-50D40712773B}" destId="{90F37270-647E-A543-868D-26D3FDF6249A}" srcOrd="5" destOrd="0" presId="urn:microsoft.com/office/officeart/2016/7/layout/RepeatingBendingProcessNew"/>
    <dgm:cxn modelId="{1FFCB7A9-6E84-654A-9428-D65591EE057F}" type="presParOf" srcId="{90F37270-647E-A543-868D-26D3FDF6249A}" destId="{8EB74D2B-DCB1-DE46-A036-786FBDDDE0BD}" srcOrd="0" destOrd="0" presId="urn:microsoft.com/office/officeart/2016/7/layout/RepeatingBendingProcessNew"/>
    <dgm:cxn modelId="{C82160F7-6E11-9145-855E-BC5E4B58F08D}" type="presParOf" srcId="{AA6A6E12-8C66-7A4D-9005-50D40712773B}" destId="{EA616A44-E118-5A4A-947C-9594AD81064E}" srcOrd="6" destOrd="0" presId="urn:microsoft.com/office/officeart/2016/7/layout/RepeatingBendingProcessNew"/>
    <dgm:cxn modelId="{7FABCA4F-2D21-2744-9375-A56972A25E56}" type="presParOf" srcId="{AA6A6E12-8C66-7A4D-9005-50D40712773B}" destId="{0CC06B07-C252-2D4C-9823-B45544C4901F}" srcOrd="7" destOrd="0" presId="urn:microsoft.com/office/officeart/2016/7/layout/RepeatingBendingProcessNew"/>
    <dgm:cxn modelId="{5AF2DA15-1DF2-0048-B57B-9B69862BF852}" type="presParOf" srcId="{0CC06B07-C252-2D4C-9823-B45544C4901F}" destId="{97A8ED73-6043-B341-B0F1-8AA5E4C628D9}" srcOrd="0" destOrd="0" presId="urn:microsoft.com/office/officeart/2016/7/layout/RepeatingBendingProcessNew"/>
    <dgm:cxn modelId="{ABC3B4FA-FBB9-624B-82BE-6337231B0E2B}" type="presParOf" srcId="{AA6A6E12-8C66-7A4D-9005-50D40712773B}" destId="{DA309F0E-963A-964C-858E-56849D72EBF3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8E040-8938-9F4C-8D66-8F13883E55F0}">
      <dsp:nvSpPr>
        <dsp:cNvPr id="0" name=""/>
        <dsp:cNvSpPr/>
      </dsp:nvSpPr>
      <dsp:spPr>
        <a:xfrm>
          <a:off x="3196514" y="625997"/>
          <a:ext cx="4831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3157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25249" y="669148"/>
        <a:ext cx="25687" cy="5137"/>
      </dsp:txXfrm>
    </dsp:sp>
    <dsp:sp modelId="{F0FEA8A9-71AA-0B4C-8D64-F79701555892}">
      <dsp:nvSpPr>
        <dsp:cNvPr id="0" name=""/>
        <dsp:cNvSpPr/>
      </dsp:nvSpPr>
      <dsp:spPr>
        <a:xfrm>
          <a:off x="964586" y="1599"/>
          <a:ext cx="2233728" cy="1340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455" tIns="114892" rIns="109455" bIns="11489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What is the contribution to society ?</a:t>
          </a:r>
          <a:endParaRPr lang="en-US" sz="2100" kern="1200" dirty="0"/>
        </a:p>
      </dsp:txBody>
      <dsp:txXfrm>
        <a:off x="964586" y="1599"/>
        <a:ext cx="2233728" cy="1340237"/>
      </dsp:txXfrm>
    </dsp:sp>
    <dsp:sp modelId="{F1999536-C085-FD4B-B9CB-E79882FF3715}">
      <dsp:nvSpPr>
        <dsp:cNvPr id="0" name=""/>
        <dsp:cNvSpPr/>
      </dsp:nvSpPr>
      <dsp:spPr>
        <a:xfrm>
          <a:off x="2081450" y="1340036"/>
          <a:ext cx="2747486" cy="483157"/>
        </a:xfrm>
        <a:custGeom>
          <a:avLst/>
          <a:gdLst/>
          <a:ahLst/>
          <a:cxnLst/>
          <a:rect l="0" t="0" r="0" b="0"/>
          <a:pathLst>
            <a:path>
              <a:moveTo>
                <a:pt x="2747486" y="0"/>
              </a:moveTo>
              <a:lnTo>
                <a:pt x="2747486" y="258678"/>
              </a:lnTo>
              <a:lnTo>
                <a:pt x="0" y="258678"/>
              </a:lnTo>
              <a:lnTo>
                <a:pt x="0" y="48315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85315" y="1579046"/>
        <a:ext cx="139755" cy="5137"/>
      </dsp:txXfrm>
    </dsp:sp>
    <dsp:sp modelId="{930130A3-C9E1-F54A-8450-EB104270AA7E}">
      <dsp:nvSpPr>
        <dsp:cNvPr id="0" name=""/>
        <dsp:cNvSpPr/>
      </dsp:nvSpPr>
      <dsp:spPr>
        <a:xfrm>
          <a:off x="3712072" y="1599"/>
          <a:ext cx="2233728" cy="1340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455" tIns="114892" rIns="109455" bIns="11489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Does it answer the question – Why is this work important?</a:t>
          </a:r>
          <a:endParaRPr lang="en-US" sz="2100" kern="1200"/>
        </a:p>
      </dsp:txBody>
      <dsp:txXfrm>
        <a:off x="3712072" y="1599"/>
        <a:ext cx="2233728" cy="1340237"/>
      </dsp:txXfrm>
    </dsp:sp>
    <dsp:sp modelId="{90F37270-647E-A543-868D-26D3FDF6249A}">
      <dsp:nvSpPr>
        <dsp:cNvPr id="0" name=""/>
        <dsp:cNvSpPr/>
      </dsp:nvSpPr>
      <dsp:spPr>
        <a:xfrm>
          <a:off x="3196514" y="2479992"/>
          <a:ext cx="4831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3157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25249" y="2523143"/>
        <a:ext cx="25687" cy="5137"/>
      </dsp:txXfrm>
    </dsp:sp>
    <dsp:sp modelId="{FD7AADC0-39C4-9B4C-87AB-6214F6E81AA8}">
      <dsp:nvSpPr>
        <dsp:cNvPr id="0" name=""/>
        <dsp:cNvSpPr/>
      </dsp:nvSpPr>
      <dsp:spPr>
        <a:xfrm>
          <a:off x="964586" y="1855593"/>
          <a:ext cx="2233728" cy="1340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455" tIns="114892" rIns="109455" bIns="11489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Is it inspirational and motivational?</a:t>
          </a:r>
          <a:endParaRPr lang="en-US" sz="2100" kern="1200"/>
        </a:p>
      </dsp:txBody>
      <dsp:txXfrm>
        <a:off x="964586" y="1855593"/>
        <a:ext cx="2233728" cy="1340237"/>
      </dsp:txXfrm>
    </dsp:sp>
    <dsp:sp modelId="{0CC06B07-C252-2D4C-9823-B45544C4901F}">
      <dsp:nvSpPr>
        <dsp:cNvPr id="0" name=""/>
        <dsp:cNvSpPr/>
      </dsp:nvSpPr>
      <dsp:spPr>
        <a:xfrm>
          <a:off x="2081450" y="3194031"/>
          <a:ext cx="2747486" cy="483157"/>
        </a:xfrm>
        <a:custGeom>
          <a:avLst/>
          <a:gdLst/>
          <a:ahLst/>
          <a:cxnLst/>
          <a:rect l="0" t="0" r="0" b="0"/>
          <a:pathLst>
            <a:path>
              <a:moveTo>
                <a:pt x="2747486" y="0"/>
              </a:moveTo>
              <a:lnTo>
                <a:pt x="2747486" y="258678"/>
              </a:lnTo>
              <a:lnTo>
                <a:pt x="0" y="258678"/>
              </a:lnTo>
              <a:lnTo>
                <a:pt x="0" y="48315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85315" y="3433041"/>
        <a:ext cx="139755" cy="5137"/>
      </dsp:txXfrm>
    </dsp:sp>
    <dsp:sp modelId="{EA616A44-E118-5A4A-947C-9594AD81064E}">
      <dsp:nvSpPr>
        <dsp:cNvPr id="0" name=""/>
        <dsp:cNvSpPr/>
      </dsp:nvSpPr>
      <dsp:spPr>
        <a:xfrm>
          <a:off x="3712072" y="1855593"/>
          <a:ext cx="2233728" cy="1340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455" tIns="114892" rIns="109455" bIns="11489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Does it use powerful words?</a:t>
          </a:r>
          <a:endParaRPr lang="en-US" sz="2100" kern="1200"/>
        </a:p>
      </dsp:txBody>
      <dsp:txXfrm>
        <a:off x="3712072" y="1855593"/>
        <a:ext cx="2233728" cy="1340237"/>
      </dsp:txXfrm>
    </dsp:sp>
    <dsp:sp modelId="{DA309F0E-963A-964C-858E-56849D72EBF3}">
      <dsp:nvSpPr>
        <dsp:cNvPr id="0" name=""/>
        <dsp:cNvSpPr/>
      </dsp:nvSpPr>
      <dsp:spPr>
        <a:xfrm>
          <a:off x="964586" y="3709588"/>
          <a:ext cx="2233728" cy="1340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455" tIns="114892" rIns="109455" bIns="11489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Is it brief in length so staff will remember it?</a:t>
          </a:r>
          <a:endParaRPr lang="en-US" sz="2100" kern="1200" dirty="0"/>
        </a:p>
      </dsp:txBody>
      <dsp:txXfrm>
        <a:off x="964586" y="3709588"/>
        <a:ext cx="2233728" cy="13402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6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77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9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13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56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513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89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85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8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6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94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17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7" r:id="rId6"/>
    <p:sldLayoutId id="2147483732" r:id="rId7"/>
    <p:sldLayoutId id="2147483733" r:id="rId8"/>
    <p:sldLayoutId id="2147483734" r:id="rId9"/>
    <p:sldLayoutId id="2147483736" r:id="rId10"/>
    <p:sldLayoutId id="214748373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E18D81-2BA1-3447-8AAE-2D6169FF24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929" y="639097"/>
            <a:ext cx="6253317" cy="3686015"/>
          </a:xfrm>
        </p:spPr>
        <p:txBody>
          <a:bodyPr>
            <a:normAutofit/>
          </a:bodyPr>
          <a:lstStyle/>
          <a:p>
            <a:r>
              <a:rPr lang="en-GB" dirty="0"/>
              <a:t>Aspirations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FD3D91-E3E4-4045-B089-7C74758EBF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2899" y="4672739"/>
            <a:ext cx="6269347" cy="1021498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Workshop 1 to 3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830D76A-6ED5-4E60-87C2-31BED5D647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66" r="-2" b="-2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46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9912274-45A0-9B4F-8C02-BF3EF6B7A5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en-GB" sz="9600">
                <a:solidFill>
                  <a:srgbClr val="FFFFFF"/>
                </a:solidFill>
              </a:rPr>
              <a:t>Purpose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854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601567C-4815-45C4-A8C8-DEF236232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DE7A6ED-1A4F-3549-9135-4309BE5E8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758826"/>
            <a:ext cx="10058400" cy="406232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9600"/>
              <a:t>Why is the work you do important?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D2BBCA2-F039-47DF-B36F-39D7E7CC0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31458" y="5063468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77711D3-2534-4918-8661-020829D71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6552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CD9567-7B8A-7244-9169-6F15F4F4C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198" y="0"/>
            <a:ext cx="6255026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“I have a dream that one day on the red hills of Georgia the sons of former slaves and the sons of former slave owners will be able to sit down together at a table of brotherhood”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6873D2-DF4A-D042-9070-B77CA4CBA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5505" y="2477344"/>
            <a:ext cx="3383664" cy="190331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BFE310-11D0-8247-A3BD-BEE48E177BDD}"/>
              </a:ext>
            </a:extLst>
          </p:cNvPr>
          <p:cNvSpPr txBox="1"/>
          <p:nvPr/>
        </p:nvSpPr>
        <p:spPr>
          <a:xfrm>
            <a:off x="9256116" y="4568828"/>
            <a:ext cx="26221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Martin Luther king  Jnr ii</a:t>
            </a:r>
          </a:p>
          <a:p>
            <a:pPr algn="r"/>
            <a:endParaRPr lang="en-GB" sz="1100"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GB" sz="1100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African American Civil Rights Movement</a:t>
            </a:r>
          </a:p>
        </p:txBody>
      </p:sp>
    </p:spTree>
    <p:extLst>
      <p:ext uri="{BB962C8B-B14F-4D97-AF65-F5344CB8AC3E}">
        <p14:creationId xmlns:p14="http://schemas.microsoft.com/office/powerpoint/2010/main" val="44492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CD9567-7B8A-7244-9169-6F15F4F4C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1" y="643467"/>
            <a:ext cx="6255026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800" dirty="0">
                <a:solidFill>
                  <a:schemeClr val="tx1"/>
                </a:solidFill>
              </a:rPr>
              <a:t>“</a:t>
            </a:r>
            <a:r>
              <a:rPr lang="en-GB" sz="4800" dirty="0">
                <a:solidFill>
                  <a:schemeClr val="tx1"/>
                </a:solidFill>
              </a:rPr>
              <a:t>English factories make the cloth </a:t>
            </a:r>
            <a:br>
              <a:rPr lang="en-GB" sz="4800" dirty="0">
                <a:solidFill>
                  <a:schemeClr val="tx1"/>
                </a:solidFill>
              </a:rPr>
            </a:br>
            <a:r>
              <a:rPr lang="en-GB" sz="4800" dirty="0">
                <a:solidFill>
                  <a:schemeClr val="tx1"/>
                </a:solidFill>
              </a:rPr>
              <a:t>that makes </a:t>
            </a:r>
            <a:br>
              <a:rPr lang="en-GB" sz="4800" dirty="0">
                <a:solidFill>
                  <a:schemeClr val="tx1"/>
                </a:solidFill>
              </a:rPr>
            </a:br>
            <a:r>
              <a:rPr lang="en-GB" sz="4800" dirty="0">
                <a:solidFill>
                  <a:schemeClr val="tx1"/>
                </a:solidFill>
              </a:rPr>
              <a:t>our poverty.</a:t>
            </a:r>
            <a:r>
              <a:rPr lang="en-US" sz="48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BFE310-11D0-8247-A3BD-BEE48E177BDD}"/>
              </a:ext>
            </a:extLst>
          </p:cNvPr>
          <p:cNvSpPr txBox="1"/>
          <p:nvPr/>
        </p:nvSpPr>
        <p:spPr>
          <a:xfrm>
            <a:off x="9256116" y="4568828"/>
            <a:ext cx="2622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Mahatma Gandhi</a:t>
            </a:r>
          </a:p>
          <a:p>
            <a:pPr algn="r"/>
            <a:endParaRPr lang="en-GB" sz="1100"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GB" sz="1100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Leader of Nationalist Movement against British rule in India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CFD465-9F7D-0B4F-B55C-3C850F6443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7404" y="2315741"/>
            <a:ext cx="4368800" cy="2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086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9D9FE09-9551-474A-9883-AFAD7EF1A790}"/>
              </a:ext>
            </a:extLst>
          </p:cNvPr>
          <p:cNvSpPr/>
          <p:nvPr/>
        </p:nvSpPr>
        <p:spPr>
          <a:xfrm>
            <a:off x="0" y="0"/>
            <a:ext cx="1779373" cy="6462584"/>
          </a:xfrm>
          <a:prstGeom prst="rect">
            <a:avLst/>
          </a:prstGeom>
          <a:solidFill>
            <a:srgbClr val="941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1016472-0E52-DB4F-8EEA-0BD7396A0956}"/>
              </a:ext>
            </a:extLst>
          </p:cNvPr>
          <p:cNvGrpSpPr/>
          <p:nvPr/>
        </p:nvGrpSpPr>
        <p:grpSpPr>
          <a:xfrm>
            <a:off x="2567443" y="605432"/>
            <a:ext cx="5439736" cy="5400000"/>
            <a:chOff x="2859207" y="729000"/>
            <a:chExt cx="5439736" cy="5400000"/>
          </a:xfrm>
        </p:grpSpPr>
        <p:sp>
          <p:nvSpPr>
            <p:cNvPr id="5" name="Doughnut 4">
              <a:extLst>
                <a:ext uri="{FF2B5EF4-FFF2-40B4-BE49-F238E27FC236}">
                  <a16:creationId xmlns:a16="http://schemas.microsoft.com/office/drawing/2014/main" id="{1148D43E-E4CE-A642-945F-63D72C443C30}"/>
                </a:ext>
              </a:extLst>
            </p:cNvPr>
            <p:cNvSpPr/>
            <p:nvPr/>
          </p:nvSpPr>
          <p:spPr>
            <a:xfrm>
              <a:off x="4732636" y="2829696"/>
              <a:ext cx="1692876" cy="1680519"/>
            </a:xfrm>
            <a:prstGeom prst="donut">
              <a:avLst>
                <a:gd name="adj" fmla="val 2105"/>
              </a:avLst>
            </a:prstGeom>
            <a:solidFill>
              <a:schemeClr val="accent2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>
                  <a:solidFill>
                    <a:srgbClr val="002060"/>
                  </a:solidFill>
                </a:rPr>
                <a:t>Why ?</a:t>
              </a:r>
            </a:p>
          </p:txBody>
        </p:sp>
        <p:sp>
          <p:nvSpPr>
            <p:cNvPr id="7" name="Doughnut 6">
              <a:extLst>
                <a:ext uri="{FF2B5EF4-FFF2-40B4-BE49-F238E27FC236}">
                  <a16:creationId xmlns:a16="http://schemas.microsoft.com/office/drawing/2014/main" id="{349974E7-9C9D-5A48-A75D-CD306419F91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02096" y="1905955"/>
              <a:ext cx="3553956" cy="3528000"/>
            </a:xfrm>
            <a:prstGeom prst="donut">
              <a:avLst>
                <a:gd name="adj" fmla="val 1820"/>
              </a:avLst>
            </a:prstGeom>
            <a:solidFill>
              <a:schemeClr val="accent2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/>
            <a:lstStyle/>
            <a:p>
              <a:pPr algn="ctr"/>
              <a:r>
                <a:rPr lang="en-GB" sz="2800" b="1" dirty="0">
                  <a:solidFill>
                    <a:schemeClr val="accent6">
                      <a:lumMod val="50000"/>
                    </a:schemeClr>
                  </a:solidFill>
                </a:rPr>
                <a:t>How?</a:t>
              </a:r>
            </a:p>
          </p:txBody>
        </p:sp>
        <p:sp>
          <p:nvSpPr>
            <p:cNvPr id="8" name="Doughnut 7">
              <a:extLst>
                <a:ext uri="{FF2B5EF4-FFF2-40B4-BE49-F238E27FC236}">
                  <a16:creationId xmlns:a16="http://schemas.microsoft.com/office/drawing/2014/main" id="{3A13BC5A-7D18-6043-93A6-612795839E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59207" y="729000"/>
              <a:ext cx="5439736" cy="5400000"/>
            </a:xfrm>
            <a:prstGeom prst="donut">
              <a:avLst>
                <a:gd name="adj" fmla="val 834"/>
              </a:avLst>
            </a:prstGeom>
            <a:solidFill>
              <a:srgbClr val="FF7B1D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/>
            <a:lstStyle/>
            <a:p>
              <a:pPr algn="ctr"/>
              <a:r>
                <a:rPr lang="en-GB" sz="2800" dirty="0">
                  <a:solidFill>
                    <a:srgbClr val="0070C0"/>
                  </a:solidFill>
                </a:rPr>
                <a:t>What?</a:t>
              </a:r>
            </a:p>
          </p:txBody>
        </p:sp>
      </p:grpSp>
      <p:sp>
        <p:nvSpPr>
          <p:cNvPr id="12" name="Line Callout 1 (Border and Accent Bar) 11">
            <a:extLst>
              <a:ext uri="{FF2B5EF4-FFF2-40B4-BE49-F238E27FC236}">
                <a16:creationId xmlns:a16="http://schemas.microsoft.com/office/drawing/2014/main" id="{F4CFFBF3-8B66-9443-8143-BC53A22DB607}"/>
              </a:ext>
            </a:extLst>
          </p:cNvPr>
          <p:cNvSpPr/>
          <p:nvPr/>
        </p:nvSpPr>
        <p:spPr>
          <a:xfrm>
            <a:off x="8007179" y="206903"/>
            <a:ext cx="3855308" cy="1291330"/>
          </a:xfrm>
          <a:prstGeom prst="accentBorderCallout1">
            <a:avLst>
              <a:gd name="adj1" fmla="val 18750"/>
              <a:gd name="adj2" fmla="val -8333"/>
              <a:gd name="adj3" fmla="val 107467"/>
              <a:gd name="adj4" fmla="val -56603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We rehabilitate drug addicted people and uplift their living in the society</a:t>
            </a:r>
          </a:p>
        </p:txBody>
      </p:sp>
      <p:sp>
        <p:nvSpPr>
          <p:cNvPr id="17" name="Line Callout 1 (Border and Accent Bar) 16">
            <a:extLst>
              <a:ext uri="{FF2B5EF4-FFF2-40B4-BE49-F238E27FC236}">
                <a16:creationId xmlns:a16="http://schemas.microsoft.com/office/drawing/2014/main" id="{9433E45D-822D-F24C-B846-6A33763401AA}"/>
              </a:ext>
            </a:extLst>
          </p:cNvPr>
          <p:cNvSpPr/>
          <p:nvPr/>
        </p:nvSpPr>
        <p:spPr>
          <a:xfrm>
            <a:off x="7994828" y="1915247"/>
            <a:ext cx="3855308" cy="1291330"/>
          </a:xfrm>
          <a:prstGeom prst="accentBorderCallout1">
            <a:avLst>
              <a:gd name="adj1" fmla="val 18750"/>
              <a:gd name="adj2" fmla="val -8333"/>
              <a:gd name="adj3" fmla="val 40186"/>
              <a:gd name="adj4" fmla="val -5628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By conducting mentoring programmes, counselling and skills development activities …</a:t>
            </a:r>
          </a:p>
        </p:txBody>
      </p:sp>
      <p:sp>
        <p:nvSpPr>
          <p:cNvPr id="19" name="Line Callout 1 (Border and Accent Bar) 18">
            <a:extLst>
              <a:ext uri="{FF2B5EF4-FFF2-40B4-BE49-F238E27FC236}">
                <a16:creationId xmlns:a16="http://schemas.microsoft.com/office/drawing/2014/main" id="{80D3E8CE-F8D2-1A4C-90B8-376278312519}"/>
              </a:ext>
            </a:extLst>
          </p:cNvPr>
          <p:cNvSpPr/>
          <p:nvPr/>
        </p:nvSpPr>
        <p:spPr>
          <a:xfrm>
            <a:off x="7994828" y="3892378"/>
            <a:ext cx="3855308" cy="1159427"/>
          </a:xfrm>
          <a:prstGeom prst="accentBorderCallout1">
            <a:avLst>
              <a:gd name="adj1" fmla="val 18750"/>
              <a:gd name="adj2" fmla="val -8333"/>
              <a:gd name="adj3" fmla="val -32060"/>
              <a:gd name="adj4" fmla="val -5756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???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7952E5-A87B-F54C-AEFB-10A637631869}"/>
              </a:ext>
            </a:extLst>
          </p:cNvPr>
          <p:cNvSpPr txBox="1"/>
          <p:nvPr/>
        </p:nvSpPr>
        <p:spPr>
          <a:xfrm>
            <a:off x="102889" y="1828965"/>
            <a:ext cx="15735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9300"/>
                </a:solidFill>
              </a:rPr>
              <a:t>The </a:t>
            </a:r>
          </a:p>
          <a:p>
            <a:r>
              <a:rPr lang="en-GB" sz="3600" b="1" dirty="0">
                <a:solidFill>
                  <a:srgbClr val="FF9300"/>
                </a:solidFill>
              </a:rPr>
              <a:t>Golden</a:t>
            </a:r>
          </a:p>
          <a:p>
            <a:r>
              <a:rPr lang="en-GB" sz="3600" b="1" dirty="0">
                <a:solidFill>
                  <a:srgbClr val="FF9300"/>
                </a:solidFill>
              </a:rPr>
              <a:t>Circle</a:t>
            </a:r>
          </a:p>
        </p:txBody>
      </p:sp>
    </p:spTree>
    <p:extLst>
      <p:ext uri="{BB962C8B-B14F-4D97-AF65-F5344CB8AC3E}">
        <p14:creationId xmlns:p14="http://schemas.microsoft.com/office/powerpoint/2010/main" val="306386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9D9FE09-9551-474A-9883-AFAD7EF1A790}"/>
              </a:ext>
            </a:extLst>
          </p:cNvPr>
          <p:cNvSpPr/>
          <p:nvPr/>
        </p:nvSpPr>
        <p:spPr>
          <a:xfrm>
            <a:off x="0" y="0"/>
            <a:ext cx="1779373" cy="6462584"/>
          </a:xfrm>
          <a:prstGeom prst="rect">
            <a:avLst/>
          </a:prstGeom>
          <a:solidFill>
            <a:srgbClr val="9411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1016472-0E52-DB4F-8EEA-0BD7396A0956}"/>
              </a:ext>
            </a:extLst>
          </p:cNvPr>
          <p:cNvGrpSpPr/>
          <p:nvPr/>
        </p:nvGrpSpPr>
        <p:grpSpPr>
          <a:xfrm>
            <a:off x="2567443" y="605432"/>
            <a:ext cx="5439736" cy="5400000"/>
            <a:chOff x="2859207" y="729000"/>
            <a:chExt cx="5439736" cy="5400000"/>
          </a:xfrm>
        </p:grpSpPr>
        <p:sp>
          <p:nvSpPr>
            <p:cNvPr id="5" name="Doughnut 4">
              <a:extLst>
                <a:ext uri="{FF2B5EF4-FFF2-40B4-BE49-F238E27FC236}">
                  <a16:creationId xmlns:a16="http://schemas.microsoft.com/office/drawing/2014/main" id="{1148D43E-E4CE-A642-945F-63D72C443C30}"/>
                </a:ext>
              </a:extLst>
            </p:cNvPr>
            <p:cNvSpPr/>
            <p:nvPr/>
          </p:nvSpPr>
          <p:spPr>
            <a:xfrm>
              <a:off x="4732636" y="2829696"/>
              <a:ext cx="1692876" cy="1680519"/>
            </a:xfrm>
            <a:prstGeom prst="donut">
              <a:avLst>
                <a:gd name="adj" fmla="val 2105"/>
              </a:avLst>
            </a:prstGeom>
            <a:solidFill>
              <a:schemeClr val="accent2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>
                  <a:solidFill>
                    <a:srgbClr val="002060"/>
                  </a:solidFill>
                </a:rPr>
                <a:t>Why ?</a:t>
              </a:r>
            </a:p>
          </p:txBody>
        </p:sp>
        <p:sp>
          <p:nvSpPr>
            <p:cNvPr id="7" name="Doughnut 6">
              <a:extLst>
                <a:ext uri="{FF2B5EF4-FFF2-40B4-BE49-F238E27FC236}">
                  <a16:creationId xmlns:a16="http://schemas.microsoft.com/office/drawing/2014/main" id="{349974E7-9C9D-5A48-A75D-CD306419F91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02096" y="1905955"/>
              <a:ext cx="3553956" cy="3528000"/>
            </a:xfrm>
            <a:prstGeom prst="donut">
              <a:avLst>
                <a:gd name="adj" fmla="val 1820"/>
              </a:avLst>
            </a:prstGeom>
            <a:solidFill>
              <a:schemeClr val="accent2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/>
            <a:lstStyle/>
            <a:p>
              <a:pPr algn="ctr"/>
              <a:r>
                <a:rPr lang="en-GB" sz="2800" b="1" dirty="0">
                  <a:solidFill>
                    <a:schemeClr val="accent6">
                      <a:lumMod val="50000"/>
                    </a:schemeClr>
                  </a:solidFill>
                </a:rPr>
                <a:t>How?</a:t>
              </a:r>
            </a:p>
          </p:txBody>
        </p:sp>
        <p:sp>
          <p:nvSpPr>
            <p:cNvPr id="8" name="Doughnut 7">
              <a:extLst>
                <a:ext uri="{FF2B5EF4-FFF2-40B4-BE49-F238E27FC236}">
                  <a16:creationId xmlns:a16="http://schemas.microsoft.com/office/drawing/2014/main" id="{3A13BC5A-7D18-6043-93A6-612795839E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59207" y="729000"/>
              <a:ext cx="5439736" cy="5400000"/>
            </a:xfrm>
            <a:prstGeom prst="donut">
              <a:avLst>
                <a:gd name="adj" fmla="val 834"/>
              </a:avLst>
            </a:prstGeom>
            <a:solidFill>
              <a:srgbClr val="FF7B1D"/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/>
            <a:lstStyle/>
            <a:p>
              <a:pPr algn="ctr"/>
              <a:r>
                <a:rPr lang="en-GB" sz="2800" dirty="0">
                  <a:solidFill>
                    <a:srgbClr val="0070C0"/>
                  </a:solidFill>
                </a:rPr>
                <a:t>What?</a:t>
              </a:r>
            </a:p>
          </p:txBody>
        </p:sp>
      </p:grpSp>
      <p:sp>
        <p:nvSpPr>
          <p:cNvPr id="12" name="Line Callout 1 (Border and Accent Bar) 11">
            <a:extLst>
              <a:ext uri="{FF2B5EF4-FFF2-40B4-BE49-F238E27FC236}">
                <a16:creationId xmlns:a16="http://schemas.microsoft.com/office/drawing/2014/main" id="{F4CFFBF3-8B66-9443-8143-BC53A22DB607}"/>
              </a:ext>
            </a:extLst>
          </p:cNvPr>
          <p:cNvSpPr/>
          <p:nvPr/>
        </p:nvSpPr>
        <p:spPr>
          <a:xfrm>
            <a:off x="8007179" y="206903"/>
            <a:ext cx="3855308" cy="1291330"/>
          </a:xfrm>
          <a:prstGeom prst="accentBorderCallout1">
            <a:avLst>
              <a:gd name="adj1" fmla="val 18750"/>
              <a:gd name="adj2" fmla="val -8333"/>
              <a:gd name="adj3" fmla="val 107467"/>
              <a:gd name="adj4" fmla="val -56603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We rehabilitate drug addicted people and uplift their living in the society</a:t>
            </a:r>
          </a:p>
        </p:txBody>
      </p:sp>
      <p:sp>
        <p:nvSpPr>
          <p:cNvPr id="17" name="Line Callout 1 (Border and Accent Bar) 16">
            <a:extLst>
              <a:ext uri="{FF2B5EF4-FFF2-40B4-BE49-F238E27FC236}">
                <a16:creationId xmlns:a16="http://schemas.microsoft.com/office/drawing/2014/main" id="{9433E45D-822D-F24C-B846-6A33763401AA}"/>
              </a:ext>
            </a:extLst>
          </p:cNvPr>
          <p:cNvSpPr/>
          <p:nvPr/>
        </p:nvSpPr>
        <p:spPr>
          <a:xfrm>
            <a:off x="7994828" y="1915247"/>
            <a:ext cx="3855308" cy="1291330"/>
          </a:xfrm>
          <a:prstGeom prst="accentBorderCallout1">
            <a:avLst>
              <a:gd name="adj1" fmla="val 18750"/>
              <a:gd name="adj2" fmla="val -8333"/>
              <a:gd name="adj3" fmla="val 40186"/>
              <a:gd name="adj4" fmla="val -5628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By conducting mentoring programmes, counselling and skills development activities …</a:t>
            </a:r>
          </a:p>
        </p:txBody>
      </p:sp>
      <p:sp>
        <p:nvSpPr>
          <p:cNvPr id="19" name="Line Callout 1 (Border and Accent Bar) 18">
            <a:extLst>
              <a:ext uri="{FF2B5EF4-FFF2-40B4-BE49-F238E27FC236}">
                <a16:creationId xmlns:a16="http://schemas.microsoft.com/office/drawing/2014/main" id="{80D3E8CE-F8D2-1A4C-90B8-376278312519}"/>
              </a:ext>
            </a:extLst>
          </p:cNvPr>
          <p:cNvSpPr/>
          <p:nvPr/>
        </p:nvSpPr>
        <p:spPr>
          <a:xfrm>
            <a:off x="7994828" y="3892378"/>
            <a:ext cx="3855308" cy="1159427"/>
          </a:xfrm>
          <a:prstGeom prst="accentBorderCallout1">
            <a:avLst>
              <a:gd name="adj1" fmla="val 18750"/>
              <a:gd name="adj2" fmla="val -8333"/>
              <a:gd name="adj3" fmla="val -32060"/>
              <a:gd name="adj4" fmla="val -57564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Creating physical and emotionally healthy society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7952E5-A87B-F54C-AEFB-10A637631869}"/>
              </a:ext>
            </a:extLst>
          </p:cNvPr>
          <p:cNvSpPr txBox="1"/>
          <p:nvPr/>
        </p:nvSpPr>
        <p:spPr>
          <a:xfrm>
            <a:off x="102889" y="1828965"/>
            <a:ext cx="15735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9300"/>
                </a:solidFill>
              </a:rPr>
              <a:t>The </a:t>
            </a:r>
          </a:p>
          <a:p>
            <a:r>
              <a:rPr lang="en-GB" sz="3600" b="1" dirty="0">
                <a:solidFill>
                  <a:srgbClr val="FF9300"/>
                </a:solidFill>
              </a:rPr>
              <a:t>Golden</a:t>
            </a:r>
          </a:p>
          <a:p>
            <a:r>
              <a:rPr lang="en-GB" sz="3600" b="1" dirty="0">
                <a:solidFill>
                  <a:srgbClr val="FF9300"/>
                </a:solidFill>
              </a:rPr>
              <a:t>Circle</a:t>
            </a:r>
          </a:p>
        </p:txBody>
      </p:sp>
    </p:spTree>
    <p:extLst>
      <p:ext uri="{BB962C8B-B14F-4D97-AF65-F5344CB8AC3E}">
        <p14:creationId xmlns:p14="http://schemas.microsoft.com/office/powerpoint/2010/main" val="166062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FEBD0D2-AA2A-4936-A509-D629383E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4903419-D3D3-0C40-9104-6F9566BAE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r>
              <a:rPr lang="en-GB" dirty="0"/>
              <a:t>Purpose statement- Criteria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52F38C-F560-47AA-90AD-209F39C04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6506110-E6E1-4309-83FA-C6B068FA3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A06DFF39-1EDA-447E-8E68-781D9B82B9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931454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53194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Custom 4">
      <a:dk1>
        <a:srgbClr val="000000"/>
      </a:dk1>
      <a:lt1>
        <a:srgbClr val="FFFFFF"/>
      </a:lt1>
      <a:dk2>
        <a:srgbClr val="412624"/>
      </a:dk2>
      <a:lt2>
        <a:srgbClr val="E2E8E3"/>
      </a:lt2>
      <a:accent1>
        <a:srgbClr val="941651"/>
      </a:accent1>
      <a:accent2>
        <a:srgbClr val="FF9300"/>
      </a:accent2>
      <a:accent3>
        <a:srgbClr val="941100"/>
      </a:accent3>
      <a:accent4>
        <a:srgbClr val="929000"/>
      </a:accent4>
      <a:accent5>
        <a:srgbClr val="AFA65F"/>
      </a:accent5>
      <a:accent6>
        <a:srgbClr val="8FAE4A"/>
      </a:accent6>
      <a:hlink>
        <a:srgbClr val="568E63"/>
      </a:hlink>
      <a:folHlink>
        <a:srgbClr val="7F7F7F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204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RetrospectVTI</vt:lpstr>
      <vt:lpstr>Aspirations</vt:lpstr>
      <vt:lpstr>Purpose</vt:lpstr>
      <vt:lpstr>Why is the work you do important?</vt:lpstr>
      <vt:lpstr>“I have a dream that one day on the red hills of Georgia the sons of former slaves and the sons of former slave owners will be able to sit down together at a table of brotherhood”</vt:lpstr>
      <vt:lpstr>“English factories make the cloth  that makes  our poverty.”</vt:lpstr>
      <vt:lpstr>PowerPoint Presentation</vt:lpstr>
      <vt:lpstr>PowerPoint Presentation</vt:lpstr>
      <vt:lpstr>Purpose statement- Criteria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Aspirations</dc:title>
  <dc:creator>Lasantha Wickremesooriya</dc:creator>
  <cp:lastModifiedBy>Lasantha Wickremesooriya</cp:lastModifiedBy>
  <cp:revision>26</cp:revision>
  <dcterms:created xsi:type="dcterms:W3CDTF">2021-08-25T08:04:34Z</dcterms:created>
  <dcterms:modified xsi:type="dcterms:W3CDTF">2022-06-06T07:30:59Z</dcterms:modified>
</cp:coreProperties>
</file>