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302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100"/>
    <a:srgbClr val="FF9300"/>
    <a:srgbClr val="FFD579"/>
    <a:srgbClr val="929000"/>
    <a:srgbClr val="FF7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20772E-AF4F-9EE3-C287-5CC85F0E3E46}" v="4" dt="2022-01-07T07:00:17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6738"/>
    <p:restoredTop sz="94542"/>
  </p:normalViewPr>
  <p:slideViewPr>
    <p:cSldViewPr snapToGrid="0" snapToObjects="1">
      <p:cViewPr varScale="1">
        <p:scale>
          <a:sx n="82" d="100"/>
          <a:sy n="82" d="100"/>
        </p:scale>
        <p:origin x="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BF0B00-2013-4AAE-916E-DA9E59800B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D044A1C-5DE5-42AF-AE7F-C3D2DB4B874D}">
      <dgm:prSet/>
      <dgm:spPr/>
      <dgm:t>
        <a:bodyPr/>
        <a:lstStyle/>
        <a:p>
          <a:r>
            <a:rPr lang="en-GB"/>
            <a:t>Does it resonate?</a:t>
          </a:r>
          <a:endParaRPr lang="en-US"/>
        </a:p>
      </dgm:t>
    </dgm:pt>
    <dgm:pt modelId="{75671172-F6BA-4E72-BB36-85307A074C73}" type="parTrans" cxnId="{374EC618-1C83-42A3-80A4-5D3BB2B76916}">
      <dgm:prSet/>
      <dgm:spPr/>
      <dgm:t>
        <a:bodyPr/>
        <a:lstStyle/>
        <a:p>
          <a:endParaRPr lang="en-US"/>
        </a:p>
      </dgm:t>
    </dgm:pt>
    <dgm:pt modelId="{C24A298F-4D1C-416D-94DC-D48D558C4F8D}" type="sibTrans" cxnId="{374EC618-1C83-42A3-80A4-5D3BB2B76916}">
      <dgm:prSet/>
      <dgm:spPr/>
      <dgm:t>
        <a:bodyPr/>
        <a:lstStyle/>
        <a:p>
          <a:endParaRPr lang="en-US"/>
        </a:p>
      </dgm:t>
    </dgm:pt>
    <dgm:pt modelId="{33DF293A-656B-48A9-85FF-1EDE50893994}">
      <dgm:prSet/>
      <dgm:spPr/>
      <dgm:t>
        <a:bodyPr/>
        <a:lstStyle/>
        <a:p>
          <a:r>
            <a:rPr lang="en-GB"/>
            <a:t>Is it memorable?</a:t>
          </a:r>
          <a:endParaRPr lang="en-US"/>
        </a:p>
      </dgm:t>
    </dgm:pt>
    <dgm:pt modelId="{BB0255EE-A0DC-4E9D-99C4-926E44F80470}" type="parTrans" cxnId="{3B41002C-866A-44B2-811D-7187E36E58DD}">
      <dgm:prSet/>
      <dgm:spPr/>
      <dgm:t>
        <a:bodyPr/>
        <a:lstStyle/>
        <a:p>
          <a:endParaRPr lang="en-US"/>
        </a:p>
      </dgm:t>
    </dgm:pt>
    <dgm:pt modelId="{9173D321-9597-4B60-8FBE-F94A27B1B012}" type="sibTrans" cxnId="{3B41002C-866A-44B2-811D-7187E36E58DD}">
      <dgm:prSet/>
      <dgm:spPr/>
      <dgm:t>
        <a:bodyPr/>
        <a:lstStyle/>
        <a:p>
          <a:endParaRPr lang="en-US"/>
        </a:p>
      </dgm:t>
    </dgm:pt>
    <dgm:pt modelId="{68093227-472B-4698-BF71-D82F17B3BE1C}">
      <dgm:prSet/>
      <dgm:spPr/>
      <dgm:t>
        <a:bodyPr/>
        <a:lstStyle/>
        <a:p>
          <a:r>
            <a:rPr lang="en-GB"/>
            <a:t>Is it easy to understand?</a:t>
          </a:r>
          <a:endParaRPr lang="en-US"/>
        </a:p>
      </dgm:t>
    </dgm:pt>
    <dgm:pt modelId="{198EE7F8-8827-49C9-8263-682C25A393EA}" type="parTrans" cxnId="{3768E148-5847-457D-A132-E54490E2906F}">
      <dgm:prSet/>
      <dgm:spPr/>
      <dgm:t>
        <a:bodyPr/>
        <a:lstStyle/>
        <a:p>
          <a:endParaRPr lang="en-US"/>
        </a:p>
      </dgm:t>
    </dgm:pt>
    <dgm:pt modelId="{F5CFD4AD-339F-4EDB-9DB3-491E4D7E732C}" type="sibTrans" cxnId="{3768E148-5847-457D-A132-E54490E2906F}">
      <dgm:prSet/>
      <dgm:spPr/>
      <dgm:t>
        <a:bodyPr/>
        <a:lstStyle/>
        <a:p>
          <a:endParaRPr lang="en-US"/>
        </a:p>
      </dgm:t>
    </dgm:pt>
    <dgm:pt modelId="{E5D7C4A5-A475-4EA2-A18A-00C6AF972902}">
      <dgm:prSet/>
      <dgm:spPr/>
      <dgm:t>
        <a:bodyPr/>
        <a:lstStyle/>
        <a:p>
          <a:r>
            <a:rPr lang="en-GB" dirty="0"/>
            <a:t>Does it factor geography and focal group demographics?</a:t>
          </a:r>
          <a:endParaRPr lang="en-US" dirty="0"/>
        </a:p>
      </dgm:t>
    </dgm:pt>
    <dgm:pt modelId="{0D3C97B0-EA76-4F0F-A5D6-3001779F3205}" type="parTrans" cxnId="{91EF2590-B28C-4BF4-A6FC-9D70BCB89BDA}">
      <dgm:prSet/>
      <dgm:spPr/>
      <dgm:t>
        <a:bodyPr/>
        <a:lstStyle/>
        <a:p>
          <a:endParaRPr lang="en-US"/>
        </a:p>
      </dgm:t>
    </dgm:pt>
    <dgm:pt modelId="{3A857F92-06E2-4AEF-BDA5-7498A9C7F95D}" type="sibTrans" cxnId="{91EF2590-B28C-4BF4-A6FC-9D70BCB89BDA}">
      <dgm:prSet/>
      <dgm:spPr/>
      <dgm:t>
        <a:bodyPr/>
        <a:lstStyle/>
        <a:p>
          <a:endParaRPr lang="en-US"/>
        </a:p>
      </dgm:t>
    </dgm:pt>
    <dgm:pt modelId="{62FDA81B-D404-434D-A34E-8FCC7694653E}">
      <dgm:prSet/>
      <dgm:spPr/>
      <dgm:t>
        <a:bodyPr/>
        <a:lstStyle/>
        <a:p>
          <a:r>
            <a:rPr lang="en-GB"/>
            <a:t>Is it meaningful both internally and externally?</a:t>
          </a:r>
          <a:endParaRPr lang="en-US"/>
        </a:p>
      </dgm:t>
    </dgm:pt>
    <dgm:pt modelId="{5367E312-F1F4-49FF-950B-131B688D1389}" type="parTrans" cxnId="{DA38F661-EF87-469E-922B-B0F465ACC69D}">
      <dgm:prSet/>
      <dgm:spPr/>
      <dgm:t>
        <a:bodyPr/>
        <a:lstStyle/>
        <a:p>
          <a:endParaRPr lang="en-US"/>
        </a:p>
      </dgm:t>
    </dgm:pt>
    <dgm:pt modelId="{CB93970F-7431-479B-8DBA-81A7B27F0B5F}" type="sibTrans" cxnId="{DA38F661-EF87-469E-922B-B0F465ACC69D}">
      <dgm:prSet/>
      <dgm:spPr/>
      <dgm:t>
        <a:bodyPr/>
        <a:lstStyle/>
        <a:p>
          <a:endParaRPr lang="en-US"/>
        </a:p>
      </dgm:t>
    </dgm:pt>
    <dgm:pt modelId="{84DF6C3D-3769-1448-AC4C-55672D16F38B}" type="pres">
      <dgm:prSet presAssocID="{22BF0B00-2013-4AAE-916E-DA9E59800B22}" presName="linear" presStyleCnt="0">
        <dgm:presLayoutVars>
          <dgm:animLvl val="lvl"/>
          <dgm:resizeHandles val="exact"/>
        </dgm:presLayoutVars>
      </dgm:prSet>
      <dgm:spPr/>
    </dgm:pt>
    <dgm:pt modelId="{9F432D07-FE89-B642-8FB4-9602F13C1BDB}" type="pres">
      <dgm:prSet presAssocID="{BD044A1C-5DE5-42AF-AE7F-C3D2DB4B874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0D14F94-6E91-F543-BFAC-9B5CC01D140A}" type="pres">
      <dgm:prSet presAssocID="{C24A298F-4D1C-416D-94DC-D48D558C4F8D}" presName="spacer" presStyleCnt="0"/>
      <dgm:spPr/>
    </dgm:pt>
    <dgm:pt modelId="{73CADAFF-B9F5-5941-AC99-C7F1939CFA59}" type="pres">
      <dgm:prSet presAssocID="{33DF293A-656B-48A9-85FF-1EDE5089399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179C612-BD7A-4846-BD5B-3052F00820FC}" type="pres">
      <dgm:prSet presAssocID="{9173D321-9597-4B60-8FBE-F94A27B1B012}" presName="spacer" presStyleCnt="0"/>
      <dgm:spPr/>
    </dgm:pt>
    <dgm:pt modelId="{3D110C2F-AED8-8346-A43F-82837BFDCD52}" type="pres">
      <dgm:prSet presAssocID="{68093227-472B-4698-BF71-D82F17B3BE1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5A9AD9D-FE6E-C44F-A2B6-0AEB101240F0}" type="pres">
      <dgm:prSet presAssocID="{F5CFD4AD-339F-4EDB-9DB3-491E4D7E732C}" presName="spacer" presStyleCnt="0"/>
      <dgm:spPr/>
    </dgm:pt>
    <dgm:pt modelId="{29B9FF6B-A3EF-3441-84A3-7A9B5B6B819C}" type="pres">
      <dgm:prSet presAssocID="{E5D7C4A5-A475-4EA2-A18A-00C6AF97290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9693AE6-1730-E149-8ECF-EC5002EB8E56}" type="pres">
      <dgm:prSet presAssocID="{3A857F92-06E2-4AEF-BDA5-7498A9C7F95D}" presName="spacer" presStyleCnt="0"/>
      <dgm:spPr/>
    </dgm:pt>
    <dgm:pt modelId="{DF7F4712-3478-E147-BEEA-AB9EBFE30990}" type="pres">
      <dgm:prSet presAssocID="{62FDA81B-D404-434D-A34E-8FCC7694653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5E9DD00-52CD-154A-BDDF-ADDFFDE87569}" type="presOf" srcId="{33DF293A-656B-48A9-85FF-1EDE50893994}" destId="{73CADAFF-B9F5-5941-AC99-C7F1939CFA59}" srcOrd="0" destOrd="0" presId="urn:microsoft.com/office/officeart/2005/8/layout/vList2"/>
    <dgm:cxn modelId="{F45C4B0F-6D9F-204D-A1B6-B3C6EEDD6CDD}" type="presOf" srcId="{BD044A1C-5DE5-42AF-AE7F-C3D2DB4B874D}" destId="{9F432D07-FE89-B642-8FB4-9602F13C1BDB}" srcOrd="0" destOrd="0" presId="urn:microsoft.com/office/officeart/2005/8/layout/vList2"/>
    <dgm:cxn modelId="{2807A110-934D-5A4D-969F-8519A6E4238D}" type="presOf" srcId="{22BF0B00-2013-4AAE-916E-DA9E59800B22}" destId="{84DF6C3D-3769-1448-AC4C-55672D16F38B}" srcOrd="0" destOrd="0" presId="urn:microsoft.com/office/officeart/2005/8/layout/vList2"/>
    <dgm:cxn modelId="{374EC618-1C83-42A3-80A4-5D3BB2B76916}" srcId="{22BF0B00-2013-4AAE-916E-DA9E59800B22}" destId="{BD044A1C-5DE5-42AF-AE7F-C3D2DB4B874D}" srcOrd="0" destOrd="0" parTransId="{75671172-F6BA-4E72-BB36-85307A074C73}" sibTransId="{C24A298F-4D1C-416D-94DC-D48D558C4F8D}"/>
    <dgm:cxn modelId="{3B41002C-866A-44B2-811D-7187E36E58DD}" srcId="{22BF0B00-2013-4AAE-916E-DA9E59800B22}" destId="{33DF293A-656B-48A9-85FF-1EDE50893994}" srcOrd="1" destOrd="0" parTransId="{BB0255EE-A0DC-4E9D-99C4-926E44F80470}" sibTransId="{9173D321-9597-4B60-8FBE-F94A27B1B012}"/>
    <dgm:cxn modelId="{DA38F661-EF87-469E-922B-B0F465ACC69D}" srcId="{22BF0B00-2013-4AAE-916E-DA9E59800B22}" destId="{62FDA81B-D404-434D-A34E-8FCC7694653E}" srcOrd="4" destOrd="0" parTransId="{5367E312-F1F4-49FF-950B-131B688D1389}" sibTransId="{CB93970F-7431-479B-8DBA-81A7B27F0B5F}"/>
    <dgm:cxn modelId="{F38B2A62-96E8-6145-9573-FF32D50E8374}" type="presOf" srcId="{68093227-472B-4698-BF71-D82F17B3BE1C}" destId="{3D110C2F-AED8-8346-A43F-82837BFDCD52}" srcOrd="0" destOrd="0" presId="urn:microsoft.com/office/officeart/2005/8/layout/vList2"/>
    <dgm:cxn modelId="{3768E148-5847-457D-A132-E54490E2906F}" srcId="{22BF0B00-2013-4AAE-916E-DA9E59800B22}" destId="{68093227-472B-4698-BF71-D82F17B3BE1C}" srcOrd="2" destOrd="0" parTransId="{198EE7F8-8827-49C9-8263-682C25A393EA}" sibTransId="{F5CFD4AD-339F-4EDB-9DB3-491E4D7E732C}"/>
    <dgm:cxn modelId="{B2145972-5E26-AC41-B725-409FB593D5C3}" type="presOf" srcId="{E5D7C4A5-A475-4EA2-A18A-00C6AF972902}" destId="{29B9FF6B-A3EF-3441-84A3-7A9B5B6B819C}" srcOrd="0" destOrd="0" presId="urn:microsoft.com/office/officeart/2005/8/layout/vList2"/>
    <dgm:cxn modelId="{91EF2590-B28C-4BF4-A6FC-9D70BCB89BDA}" srcId="{22BF0B00-2013-4AAE-916E-DA9E59800B22}" destId="{E5D7C4A5-A475-4EA2-A18A-00C6AF972902}" srcOrd="3" destOrd="0" parTransId="{0D3C97B0-EA76-4F0F-A5D6-3001779F3205}" sibTransId="{3A857F92-06E2-4AEF-BDA5-7498A9C7F95D}"/>
    <dgm:cxn modelId="{CDC750CB-D024-1747-8246-1E12692EDBD7}" type="presOf" srcId="{62FDA81B-D404-434D-A34E-8FCC7694653E}" destId="{DF7F4712-3478-E147-BEEA-AB9EBFE30990}" srcOrd="0" destOrd="0" presId="urn:microsoft.com/office/officeart/2005/8/layout/vList2"/>
    <dgm:cxn modelId="{870AF3E5-58E2-5946-A6FC-67B62DD612CF}" type="presParOf" srcId="{84DF6C3D-3769-1448-AC4C-55672D16F38B}" destId="{9F432D07-FE89-B642-8FB4-9602F13C1BDB}" srcOrd="0" destOrd="0" presId="urn:microsoft.com/office/officeart/2005/8/layout/vList2"/>
    <dgm:cxn modelId="{DAD27C5C-FC4E-2F44-8F10-D39C95FC1FF1}" type="presParOf" srcId="{84DF6C3D-3769-1448-AC4C-55672D16F38B}" destId="{A0D14F94-6E91-F543-BFAC-9B5CC01D140A}" srcOrd="1" destOrd="0" presId="urn:microsoft.com/office/officeart/2005/8/layout/vList2"/>
    <dgm:cxn modelId="{7599624F-D40E-CD49-9AF5-E0B576B0B06F}" type="presParOf" srcId="{84DF6C3D-3769-1448-AC4C-55672D16F38B}" destId="{73CADAFF-B9F5-5941-AC99-C7F1939CFA59}" srcOrd="2" destOrd="0" presId="urn:microsoft.com/office/officeart/2005/8/layout/vList2"/>
    <dgm:cxn modelId="{87CD9328-8F87-8643-A717-D5FDA0766A69}" type="presParOf" srcId="{84DF6C3D-3769-1448-AC4C-55672D16F38B}" destId="{B179C612-BD7A-4846-BD5B-3052F00820FC}" srcOrd="3" destOrd="0" presId="urn:microsoft.com/office/officeart/2005/8/layout/vList2"/>
    <dgm:cxn modelId="{EE9F3A15-56B6-D54C-9270-DD8E13B50B0D}" type="presParOf" srcId="{84DF6C3D-3769-1448-AC4C-55672D16F38B}" destId="{3D110C2F-AED8-8346-A43F-82837BFDCD52}" srcOrd="4" destOrd="0" presId="urn:microsoft.com/office/officeart/2005/8/layout/vList2"/>
    <dgm:cxn modelId="{1C1C71EC-3262-F442-B65E-289F818AE94A}" type="presParOf" srcId="{84DF6C3D-3769-1448-AC4C-55672D16F38B}" destId="{55A9AD9D-FE6E-C44F-A2B6-0AEB101240F0}" srcOrd="5" destOrd="0" presId="urn:microsoft.com/office/officeart/2005/8/layout/vList2"/>
    <dgm:cxn modelId="{58759818-A2F6-B443-8A68-E6E7374DA659}" type="presParOf" srcId="{84DF6C3D-3769-1448-AC4C-55672D16F38B}" destId="{29B9FF6B-A3EF-3441-84A3-7A9B5B6B819C}" srcOrd="6" destOrd="0" presId="urn:microsoft.com/office/officeart/2005/8/layout/vList2"/>
    <dgm:cxn modelId="{5FB1CB3F-D575-EB4E-92C9-6C0D9E69A2E7}" type="presParOf" srcId="{84DF6C3D-3769-1448-AC4C-55672D16F38B}" destId="{89693AE6-1730-E149-8ECF-EC5002EB8E56}" srcOrd="7" destOrd="0" presId="urn:microsoft.com/office/officeart/2005/8/layout/vList2"/>
    <dgm:cxn modelId="{E5E1DCE9-521E-7248-BB8D-A50B800153CF}" type="presParOf" srcId="{84DF6C3D-3769-1448-AC4C-55672D16F38B}" destId="{DF7F4712-3478-E147-BEEA-AB9EBFE3099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32D07-FE89-B642-8FB4-9602F13C1BDB}">
      <dsp:nvSpPr>
        <dsp:cNvPr id="0" name=""/>
        <dsp:cNvSpPr/>
      </dsp:nvSpPr>
      <dsp:spPr>
        <a:xfrm>
          <a:off x="0" y="18561"/>
          <a:ext cx="6797675" cy="10580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Does it resonate?</a:t>
          </a:r>
          <a:endParaRPr lang="en-US" sz="2800" kern="1200"/>
        </a:p>
      </dsp:txBody>
      <dsp:txXfrm>
        <a:off x="51649" y="70210"/>
        <a:ext cx="6694377" cy="954747"/>
      </dsp:txXfrm>
    </dsp:sp>
    <dsp:sp modelId="{73CADAFF-B9F5-5941-AC99-C7F1939CFA59}">
      <dsp:nvSpPr>
        <dsp:cNvPr id="0" name=""/>
        <dsp:cNvSpPr/>
      </dsp:nvSpPr>
      <dsp:spPr>
        <a:xfrm>
          <a:off x="0" y="1157247"/>
          <a:ext cx="6797675" cy="1058045"/>
        </a:xfrm>
        <a:prstGeom prst="roundRect">
          <a:avLst/>
        </a:prstGeom>
        <a:solidFill>
          <a:schemeClr val="accent2">
            <a:hueOff val="-415380"/>
            <a:satOff val="0"/>
            <a:lumOff val="-52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Is it memorable?</a:t>
          </a:r>
          <a:endParaRPr lang="en-US" sz="2800" kern="1200"/>
        </a:p>
      </dsp:txBody>
      <dsp:txXfrm>
        <a:off x="51649" y="1208896"/>
        <a:ext cx="6694377" cy="954747"/>
      </dsp:txXfrm>
    </dsp:sp>
    <dsp:sp modelId="{3D110C2F-AED8-8346-A43F-82837BFDCD52}">
      <dsp:nvSpPr>
        <dsp:cNvPr id="0" name=""/>
        <dsp:cNvSpPr/>
      </dsp:nvSpPr>
      <dsp:spPr>
        <a:xfrm>
          <a:off x="0" y="2295933"/>
          <a:ext cx="6797675" cy="1058045"/>
        </a:xfrm>
        <a:prstGeom prst="roundRect">
          <a:avLst/>
        </a:prstGeom>
        <a:solidFill>
          <a:schemeClr val="accent2">
            <a:hueOff val="-830760"/>
            <a:satOff val="0"/>
            <a:lumOff val="-10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Is it easy to understand?</a:t>
          </a:r>
          <a:endParaRPr lang="en-US" sz="2800" kern="1200"/>
        </a:p>
      </dsp:txBody>
      <dsp:txXfrm>
        <a:off x="51649" y="2347582"/>
        <a:ext cx="6694377" cy="954747"/>
      </dsp:txXfrm>
    </dsp:sp>
    <dsp:sp modelId="{29B9FF6B-A3EF-3441-84A3-7A9B5B6B819C}">
      <dsp:nvSpPr>
        <dsp:cNvPr id="0" name=""/>
        <dsp:cNvSpPr/>
      </dsp:nvSpPr>
      <dsp:spPr>
        <a:xfrm>
          <a:off x="0" y="3434618"/>
          <a:ext cx="6797675" cy="1058045"/>
        </a:xfrm>
        <a:prstGeom prst="roundRect">
          <a:avLst/>
        </a:prstGeom>
        <a:solidFill>
          <a:schemeClr val="accent2">
            <a:hueOff val="-1246141"/>
            <a:satOff val="0"/>
            <a:lumOff val="-157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Does it factor geography and focal group demographics?</a:t>
          </a:r>
          <a:endParaRPr lang="en-US" sz="2800" kern="1200" dirty="0"/>
        </a:p>
      </dsp:txBody>
      <dsp:txXfrm>
        <a:off x="51649" y="3486267"/>
        <a:ext cx="6694377" cy="954747"/>
      </dsp:txXfrm>
    </dsp:sp>
    <dsp:sp modelId="{DF7F4712-3478-E147-BEEA-AB9EBFE30990}">
      <dsp:nvSpPr>
        <dsp:cNvPr id="0" name=""/>
        <dsp:cNvSpPr/>
      </dsp:nvSpPr>
      <dsp:spPr>
        <a:xfrm>
          <a:off x="0" y="4573304"/>
          <a:ext cx="6797675" cy="1058045"/>
        </a:xfrm>
        <a:prstGeom prst="roundRect">
          <a:avLst/>
        </a:prstGeom>
        <a:solidFill>
          <a:schemeClr val="accent2">
            <a:hueOff val="-1661521"/>
            <a:satOff val="0"/>
            <a:lumOff val="-20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Is it meaningful both internally and externally?</a:t>
          </a:r>
          <a:endParaRPr lang="en-US" sz="2800" kern="1200"/>
        </a:p>
      </dsp:txBody>
      <dsp:txXfrm>
        <a:off x="51649" y="4624953"/>
        <a:ext cx="6694377" cy="954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6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7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9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3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56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1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9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8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8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6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4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17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18D81-2BA1-3447-8AAE-2D6169FF2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39097"/>
            <a:ext cx="6253317" cy="3686015"/>
          </a:xfrm>
        </p:spPr>
        <p:txBody>
          <a:bodyPr>
            <a:normAutofit/>
          </a:bodyPr>
          <a:lstStyle/>
          <a:p>
            <a:r>
              <a:rPr lang="en-GB" dirty="0"/>
              <a:t>Aspirations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D3D91-E3E4-4045-B089-7C74758EB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899" y="4672739"/>
            <a:ext cx="6269347" cy="10214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Workshop 1 to 3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830D76A-6ED5-4E60-87C2-31BED5D647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66" r="-2" b="-2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6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Organisational Aspirations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3640718" y="2298240"/>
            <a:ext cx="4293911" cy="310176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/>
              <a:t>Organisational Aspirations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15711" y="1900800"/>
            <a:ext cx="202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Purpose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4162" y="5212108"/>
            <a:ext cx="125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0760" y="5215334"/>
            <a:ext cx="136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Vision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7600093" y="2129760"/>
            <a:ext cx="1572418" cy="336960"/>
          </a:xfrm>
          <a:prstGeom prst="borderCallout2">
            <a:avLst>
              <a:gd name="adj1" fmla="val 48902"/>
              <a:gd name="adj2" fmla="val -1872"/>
              <a:gd name="adj3" fmla="val 68089"/>
              <a:gd name="adj4" fmla="val -24890"/>
              <a:gd name="adj5" fmla="val 8339"/>
              <a:gd name="adj6" fmla="val -7251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Why it exists</a:t>
            </a:r>
          </a:p>
        </p:txBody>
      </p:sp>
      <p:sp>
        <p:nvSpPr>
          <p:cNvPr id="10" name="Line Callout 2 9"/>
          <p:cNvSpPr/>
          <p:nvPr/>
        </p:nvSpPr>
        <p:spPr>
          <a:xfrm>
            <a:off x="830418" y="4108320"/>
            <a:ext cx="1572418" cy="993600"/>
          </a:xfrm>
          <a:prstGeom prst="borderCallout2">
            <a:avLst>
              <a:gd name="adj1" fmla="val 52083"/>
              <a:gd name="adj2" fmla="val 103205"/>
              <a:gd name="adj3" fmla="val 54872"/>
              <a:gd name="adj4" fmla="val 112947"/>
              <a:gd name="adj5" fmla="val 109160"/>
              <a:gd name="adj6" fmla="val 136796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Future it wants to create!</a:t>
            </a:r>
          </a:p>
        </p:txBody>
      </p:sp>
      <p:sp>
        <p:nvSpPr>
          <p:cNvPr id="11" name="Line Callout 2 10"/>
          <p:cNvSpPr/>
          <p:nvPr/>
        </p:nvSpPr>
        <p:spPr>
          <a:xfrm>
            <a:off x="9172511" y="4607919"/>
            <a:ext cx="1572418" cy="610214"/>
          </a:xfrm>
          <a:prstGeom prst="borderCallout2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is Important</a:t>
            </a:r>
          </a:p>
        </p:txBody>
      </p:sp>
    </p:spTree>
    <p:extLst>
      <p:ext uri="{BB962C8B-B14F-4D97-AF65-F5344CB8AC3E}">
        <p14:creationId xmlns:p14="http://schemas.microsoft.com/office/powerpoint/2010/main" val="141967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C869C3B-5565-4AAC-86A8-9EB0AB1C6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EAC984-15AA-C944-AF97-644999AC5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23" y="3807725"/>
            <a:ext cx="10909073" cy="14470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/>
              <a:t>Creating your Vision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6CECE3-66AA-7242-B1CB-A5BD8A1F6E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55" t="36970" r="6554" b="20275"/>
          <a:stretch/>
        </p:blipFill>
        <p:spPr>
          <a:xfrm>
            <a:off x="440399" y="1929967"/>
            <a:ext cx="11305120" cy="1642894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41136EC-EC34-4D08-B5AB-8CE5870B1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600" y="5415653"/>
            <a:ext cx="86868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995470A-422C-4D09-B47E-C2E326495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293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1C893-86E1-4A4A-BFAB-693A060B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dirty="0"/>
              <a:t>Write down the associated words associated with your Institution -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2EA61-9CCF-0D42-9353-B7B8DFD77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cap="none" dirty="0"/>
              <a:t>Words that are associated with the type of service, focal group, inspirational, theme etc. Write a sentence</a:t>
            </a:r>
          </a:p>
        </p:txBody>
      </p:sp>
      <p:sp>
        <p:nvSpPr>
          <p:cNvPr id="5" name="Double Wave 4">
            <a:extLst>
              <a:ext uri="{FF2B5EF4-FFF2-40B4-BE49-F238E27FC236}">
                <a16:creationId xmlns:a16="http://schemas.microsoft.com/office/drawing/2014/main" id="{59D24E03-9FAE-7A4D-8DFE-D43E974B1C3D}"/>
              </a:ext>
            </a:extLst>
          </p:cNvPr>
          <p:cNvSpPr/>
          <p:nvPr/>
        </p:nvSpPr>
        <p:spPr>
          <a:xfrm>
            <a:off x="926757" y="444843"/>
            <a:ext cx="1186248" cy="556054"/>
          </a:xfrm>
          <a:prstGeom prst="doubleWav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Step 1</a:t>
            </a:r>
          </a:p>
        </p:txBody>
      </p:sp>
    </p:spTree>
    <p:extLst>
      <p:ext uri="{BB962C8B-B14F-4D97-AF65-F5344CB8AC3E}">
        <p14:creationId xmlns:p14="http://schemas.microsoft.com/office/powerpoint/2010/main" val="402422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6471F-E08A-1048-8796-7EC95481A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What makes us successful?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D27D8-92E8-B44D-8BCC-805EFB6C10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cap="none" dirty="0"/>
              <a:t>Write down the words that make you successful – How will you succeed? How well will you deliver your service to society? Make a sentence</a:t>
            </a:r>
          </a:p>
        </p:txBody>
      </p:sp>
      <p:sp>
        <p:nvSpPr>
          <p:cNvPr id="4" name="Double Wave 3">
            <a:extLst>
              <a:ext uri="{FF2B5EF4-FFF2-40B4-BE49-F238E27FC236}">
                <a16:creationId xmlns:a16="http://schemas.microsoft.com/office/drawing/2014/main" id="{F85FC8B2-4D0C-B74A-AD47-358F8457867D}"/>
              </a:ext>
            </a:extLst>
          </p:cNvPr>
          <p:cNvSpPr/>
          <p:nvPr/>
        </p:nvSpPr>
        <p:spPr>
          <a:xfrm>
            <a:off x="926757" y="444843"/>
            <a:ext cx="1186248" cy="556054"/>
          </a:xfrm>
          <a:prstGeom prst="doubleWav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Step 2</a:t>
            </a:r>
          </a:p>
        </p:txBody>
      </p:sp>
    </p:spTree>
    <p:extLst>
      <p:ext uri="{BB962C8B-B14F-4D97-AF65-F5344CB8AC3E}">
        <p14:creationId xmlns:p14="http://schemas.microsoft.com/office/powerpoint/2010/main" val="238640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5F85-B87E-F247-87DA-6DC6EC465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Write down a sentence combining step 1 &amp;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9BFEB-0639-1246-87A7-909A4DA43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cap="none" dirty="0"/>
              <a:t>What do you bring to the world? Keep writing and refining the statement. Does it provide a mental image? Is the language positive? Is it emotional?</a:t>
            </a:r>
          </a:p>
        </p:txBody>
      </p:sp>
      <p:sp>
        <p:nvSpPr>
          <p:cNvPr id="4" name="Double Wave 3">
            <a:extLst>
              <a:ext uri="{FF2B5EF4-FFF2-40B4-BE49-F238E27FC236}">
                <a16:creationId xmlns:a16="http://schemas.microsoft.com/office/drawing/2014/main" id="{D0B5AA18-178F-6D43-AEC5-0AE39F32869C}"/>
              </a:ext>
            </a:extLst>
          </p:cNvPr>
          <p:cNvSpPr/>
          <p:nvPr/>
        </p:nvSpPr>
        <p:spPr>
          <a:xfrm>
            <a:off x="926757" y="444843"/>
            <a:ext cx="1186248" cy="556054"/>
          </a:xfrm>
          <a:prstGeom prst="doubleWav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Step 3</a:t>
            </a:r>
          </a:p>
        </p:txBody>
      </p:sp>
    </p:spTree>
    <p:extLst>
      <p:ext uri="{BB962C8B-B14F-4D97-AF65-F5344CB8AC3E}">
        <p14:creationId xmlns:p14="http://schemas.microsoft.com/office/powerpoint/2010/main" val="3384355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5451531-3A5C-6E47-B9E5-893AD30D8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GB" sz="3600">
                <a:solidFill>
                  <a:schemeClr val="bg1"/>
                </a:solidFill>
              </a:rPr>
              <a:t>Vision – check list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7AEF7144-C073-4248-9AB0-4DE1055BA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32344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46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C869C3B-5565-4AAC-86A8-9EB0AB1C6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ADAB95-EDCF-6643-A98C-869E106D1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23" y="3807725"/>
            <a:ext cx="10909073" cy="14470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/>
              <a:t>"A just world without poverty"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C0BD7E-25B1-B24B-ACD0-B71BF69F79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43" t="5116" r="25608" b="11487"/>
          <a:stretch/>
        </p:blipFill>
        <p:spPr>
          <a:xfrm>
            <a:off x="4561854" y="771100"/>
            <a:ext cx="3055627" cy="2750022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41136EC-EC34-4D08-B5AB-8CE5870B1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600" y="5415653"/>
            <a:ext cx="86868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64CBAAB-7956-4763-9F69-A3FDBF1AC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6248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C869C3B-5565-4AAC-86A8-9EB0AB1C6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4BD83-7980-A147-91E5-16D889482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23" y="3807725"/>
            <a:ext cx="10909073" cy="14470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/>
              <a:t>"A world without Alzheimer's disease"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53D86E-B9DC-A742-9E75-DA87588DC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627" y="771100"/>
            <a:ext cx="4938082" cy="2750022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1136EC-EC34-4D08-B5AB-8CE5870B1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600" y="5415653"/>
            <a:ext cx="86868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64CBAAB-7956-4763-9F69-A3FDBF1AC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99035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Custom 4">
      <a:dk1>
        <a:srgbClr val="000000"/>
      </a:dk1>
      <a:lt1>
        <a:srgbClr val="FFFFFF"/>
      </a:lt1>
      <a:dk2>
        <a:srgbClr val="412624"/>
      </a:dk2>
      <a:lt2>
        <a:srgbClr val="E2E8E3"/>
      </a:lt2>
      <a:accent1>
        <a:srgbClr val="941651"/>
      </a:accent1>
      <a:accent2>
        <a:srgbClr val="FF9300"/>
      </a:accent2>
      <a:accent3>
        <a:srgbClr val="941100"/>
      </a:accent3>
      <a:accent4>
        <a:srgbClr val="929000"/>
      </a:accent4>
      <a:accent5>
        <a:srgbClr val="AFA65F"/>
      </a:accent5>
      <a:accent6>
        <a:srgbClr val="8FAE4A"/>
      </a:accent6>
      <a:hlink>
        <a:srgbClr val="568E63"/>
      </a:hlink>
      <a:folHlink>
        <a:srgbClr val="7F7F7F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185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RetrospectVTI</vt:lpstr>
      <vt:lpstr>Aspirations</vt:lpstr>
      <vt:lpstr>Organisational Aspirations</vt:lpstr>
      <vt:lpstr>Creating your Vision</vt:lpstr>
      <vt:lpstr>Write down the associated words associated with your Institution - </vt:lpstr>
      <vt:lpstr>What makes us successful?</vt:lpstr>
      <vt:lpstr>Write down a sentence combining step 1 &amp; 2</vt:lpstr>
      <vt:lpstr>Vision – check list</vt:lpstr>
      <vt:lpstr>"A just world without poverty" </vt:lpstr>
      <vt:lpstr>"A world without Alzheimer's disease"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Aspirations</dc:title>
  <dc:creator>Lasantha Wickremesooriya</dc:creator>
  <cp:lastModifiedBy>Lasantha Wickremesooriya</cp:lastModifiedBy>
  <cp:revision>26</cp:revision>
  <dcterms:created xsi:type="dcterms:W3CDTF">2021-08-25T08:04:34Z</dcterms:created>
  <dcterms:modified xsi:type="dcterms:W3CDTF">2022-06-06T07:01:32Z</dcterms:modified>
</cp:coreProperties>
</file>