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0" r:id="rId4"/>
    <p:sldId id="318" r:id="rId5"/>
    <p:sldId id="321" r:id="rId6"/>
    <p:sldId id="322" r:id="rId7"/>
    <p:sldId id="323" r:id="rId8"/>
    <p:sldId id="319" r:id="rId9"/>
    <p:sldId id="258" r:id="rId10"/>
    <p:sldId id="259" r:id="rId11"/>
    <p:sldId id="260" r:id="rId12"/>
    <p:sldId id="261" r:id="rId13"/>
    <p:sldId id="262" r:id="rId14"/>
    <p:sldId id="263" r:id="rId15"/>
    <p:sldId id="266" r:id="rId16"/>
    <p:sldId id="270" r:id="rId17"/>
    <p:sldId id="271" r:id="rId18"/>
    <p:sldId id="272" r:id="rId19"/>
    <p:sldId id="273" r:id="rId20"/>
    <p:sldId id="274" r:id="rId21"/>
    <p:sldId id="275" r:id="rId22"/>
    <p:sldId id="276" r:id="rId23"/>
    <p:sldId id="277" r:id="rId24"/>
    <p:sldId id="278" r:id="rId25"/>
    <p:sldId id="279" r:id="rId26"/>
    <p:sldId id="267" r:id="rId27"/>
    <p:sldId id="269" r:id="rId28"/>
    <p:sldId id="280" r:id="rId29"/>
    <p:sldId id="281" r:id="rId30"/>
    <p:sldId id="283" r:id="rId31"/>
    <p:sldId id="284" r:id="rId32"/>
    <p:sldId id="285" r:id="rId33"/>
    <p:sldId id="286" r:id="rId34"/>
    <p:sldId id="287" r:id="rId35"/>
    <p:sldId id="288" r:id="rId36"/>
    <p:sldId id="289" r:id="rId37"/>
    <p:sldId id="290" r:id="rId38"/>
    <p:sldId id="291" r:id="rId39"/>
    <p:sldId id="292" r:id="rId40"/>
    <p:sldId id="293" r:id="rId41"/>
    <p:sldId id="299" r:id="rId42"/>
    <p:sldId id="312" r:id="rId43"/>
    <p:sldId id="313" r:id="rId44"/>
    <p:sldId id="311" r:id="rId45"/>
    <p:sldId id="310" r:id="rId46"/>
    <p:sldId id="294" r:id="rId47"/>
    <p:sldId id="295" r:id="rId48"/>
    <p:sldId id="314" r:id="rId49"/>
    <p:sldId id="315" r:id="rId50"/>
    <p:sldId id="316" r:id="rId51"/>
    <p:sldId id="317" r:id="rId52"/>
    <p:sldId id="296" r:id="rId53"/>
    <p:sldId id="297" r:id="rId54"/>
    <p:sldId id="265" r:id="rId55"/>
    <p:sldId id="264" r:id="rId56"/>
    <p:sldId id="300" r:id="rId57"/>
    <p:sldId id="301" r:id="rId58"/>
    <p:sldId id="302" r:id="rId59"/>
    <p:sldId id="303" r:id="rId60"/>
    <p:sldId id="304" r:id="rId61"/>
    <p:sldId id="305" r:id="rId62"/>
    <p:sldId id="306" r:id="rId63"/>
    <p:sldId id="307" r:id="rId64"/>
    <p:sldId id="308" r:id="rId65"/>
    <p:sldId id="309"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333268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8359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03622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3604789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A7E58D-2AC2-480F-A7F0-D7596683C721}"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32823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A7E58D-2AC2-480F-A7F0-D7596683C721}"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4085361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A7E58D-2AC2-480F-A7F0-D7596683C721}" type="datetimeFigureOut">
              <a:rPr lang="en-US" smtClean="0"/>
              <a:t>10/4/2021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249801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A7E58D-2AC2-480F-A7F0-D7596683C721}" type="datetimeFigureOut">
              <a:rPr lang="en-US" smtClean="0"/>
              <a:t>10/4/2021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33852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7E58D-2AC2-480F-A7F0-D7596683C721}" type="datetimeFigureOut">
              <a:rPr lang="en-US" smtClean="0"/>
              <a:t>10/4/2021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3342933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7E58D-2AC2-480F-A7F0-D7596683C721}"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770992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7E58D-2AC2-480F-A7F0-D7596683C721}"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628775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7E58D-2AC2-480F-A7F0-D7596683C721}" type="datetimeFigureOut">
              <a:rPr lang="en-US" smtClean="0"/>
              <a:t>10/4/2021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D93B5-C3C5-4407-9549-F83942CDEC8D}" type="slidenum">
              <a:rPr lang="en-US" smtClean="0"/>
              <a:t>‹#›</a:t>
            </a:fld>
            <a:endParaRPr lang="en-US"/>
          </a:p>
        </p:txBody>
      </p:sp>
    </p:spTree>
    <p:extLst>
      <p:ext uri="{BB962C8B-B14F-4D97-AF65-F5344CB8AC3E}">
        <p14:creationId xmlns:p14="http://schemas.microsoft.com/office/powerpoint/2010/main" val="3291295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7788"/>
            <a:ext cx="12192000" cy="4301412"/>
          </a:xfrm>
          <a:solidFill>
            <a:schemeClr val="bg1">
              <a:lumMod val="95000"/>
            </a:schemeClr>
          </a:solidFill>
        </p:spPr>
        <p:txBody>
          <a:bodyPr>
            <a:normAutofit/>
          </a:bodyPr>
          <a:lstStyle/>
          <a:p>
            <a:r>
              <a:rPr lang="en-US" b="1" dirty="0" smtClean="0">
                <a:solidFill>
                  <a:srgbClr val="002060"/>
                </a:solidFill>
              </a:rPr>
              <a:t>Workshop on                                                             Strengthening Human Resource Management of Civil Society Organizations </a:t>
            </a:r>
            <a:endParaRPr lang="en-US" b="1" dirty="0">
              <a:solidFill>
                <a:srgbClr val="002060"/>
              </a:solidFill>
            </a:endParaRPr>
          </a:p>
        </p:txBody>
      </p:sp>
      <p:sp>
        <p:nvSpPr>
          <p:cNvPr id="3" name="Subtitle 2"/>
          <p:cNvSpPr>
            <a:spLocks noGrp="1"/>
          </p:cNvSpPr>
          <p:nvPr>
            <p:ph type="subTitle" idx="1"/>
          </p:nvPr>
        </p:nvSpPr>
        <p:spPr>
          <a:xfrm>
            <a:off x="0" y="3573624"/>
            <a:ext cx="12192000" cy="3284376"/>
          </a:xfrm>
          <a:solidFill>
            <a:schemeClr val="accent4">
              <a:lumMod val="60000"/>
              <a:lumOff val="40000"/>
            </a:schemeClr>
          </a:solidFill>
        </p:spPr>
        <p:txBody>
          <a:bodyPr>
            <a:normAutofit/>
          </a:bodyPr>
          <a:lstStyle/>
          <a:p>
            <a:endParaRPr lang="en-US" b="1" dirty="0" smtClean="0"/>
          </a:p>
          <a:p>
            <a:r>
              <a:rPr lang="en-US" sz="2800" b="1" dirty="0" smtClean="0">
                <a:latin typeface="+mj-lt"/>
              </a:rPr>
              <a:t>By </a:t>
            </a:r>
          </a:p>
          <a:p>
            <a:r>
              <a:rPr lang="en-US" sz="3200" b="1" dirty="0" smtClean="0">
                <a:latin typeface="+mj-lt"/>
              </a:rPr>
              <a:t>Jagath </a:t>
            </a:r>
            <a:r>
              <a:rPr lang="en-US" sz="3200" b="1" dirty="0" err="1" smtClean="0">
                <a:latin typeface="+mj-lt"/>
              </a:rPr>
              <a:t>Karunathilaka</a:t>
            </a:r>
            <a:endParaRPr lang="en-US" sz="3200" b="1" dirty="0" smtClean="0">
              <a:latin typeface="+mj-lt"/>
            </a:endParaRPr>
          </a:p>
          <a:p>
            <a:r>
              <a:rPr lang="en-US" sz="2800" b="1" dirty="0">
                <a:latin typeface="+mj-lt"/>
              </a:rPr>
              <a:t>(Through Virtual Meeting – Zoom Technology)</a:t>
            </a:r>
          </a:p>
          <a:p>
            <a:r>
              <a:rPr lang="en-US" sz="2800" b="1" dirty="0" smtClean="0">
                <a:latin typeface="+mj-lt"/>
              </a:rPr>
              <a:t>October 4 –22                                                                                                                         (20 Lesson Hours in 10 Days) </a:t>
            </a:r>
          </a:p>
        </p:txBody>
      </p:sp>
    </p:spTree>
    <p:extLst>
      <p:ext uri="{BB962C8B-B14F-4D97-AF65-F5344CB8AC3E}">
        <p14:creationId xmlns:p14="http://schemas.microsoft.com/office/powerpoint/2010/main" val="2371998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156079"/>
          </a:xfrm>
          <a:prstGeom prst="rect">
            <a:avLst/>
          </a:prstGeom>
          <a:solidFill>
            <a:schemeClr val="bg1">
              <a:lumMod val="95000"/>
            </a:schemeClr>
          </a:solidFill>
        </p:spPr>
        <p:txBody>
          <a:bodyPr wrap="square">
            <a:spAutoFit/>
          </a:bodyPr>
          <a:lstStyle/>
          <a:p>
            <a:pPr lvl="1"/>
            <a:endParaRPr lang="en-US" sz="4800" dirty="0" smtClean="0">
              <a:solidFill>
                <a:schemeClr val="accent4"/>
              </a:solidFill>
              <a:latin typeface="+mj-lt"/>
            </a:endParaRPr>
          </a:p>
          <a:p>
            <a:pPr lvl="2"/>
            <a:r>
              <a:rPr lang="en-US" sz="4800" b="1" dirty="0" smtClean="0">
                <a:solidFill>
                  <a:schemeClr val="accent4"/>
                </a:solidFill>
                <a:latin typeface="+mj-lt"/>
              </a:rPr>
              <a:t>What is HRM and Its Functions </a:t>
            </a:r>
          </a:p>
          <a:p>
            <a:pPr lvl="2"/>
            <a:endParaRPr lang="en-US" sz="4800" dirty="0" smtClean="0">
              <a:solidFill>
                <a:srgbClr val="002060"/>
              </a:solidFill>
              <a:latin typeface="+mj-lt"/>
            </a:endParaRPr>
          </a:p>
          <a:p>
            <a:pPr marL="1371600" lvl="2" indent="-457200">
              <a:buFont typeface="Arial" panose="020B0604020202020204" pitchFamily="34" charset="0"/>
              <a:buChar char="•"/>
            </a:pPr>
            <a:r>
              <a:rPr lang="en-US" sz="2800" dirty="0" smtClean="0">
                <a:solidFill>
                  <a:srgbClr val="002060"/>
                </a:solidFill>
              </a:rPr>
              <a:t>HRM </a:t>
            </a:r>
            <a:r>
              <a:rPr lang="en-US" sz="2800" dirty="0">
                <a:solidFill>
                  <a:srgbClr val="002060"/>
                </a:solidFill>
              </a:rPr>
              <a:t>ensures the smooth functioning of an </a:t>
            </a:r>
            <a:r>
              <a:rPr lang="en-US" sz="2800" dirty="0" smtClean="0">
                <a:solidFill>
                  <a:srgbClr val="002060"/>
                </a:solidFill>
              </a:rPr>
              <a:t>organization. </a:t>
            </a:r>
            <a:r>
              <a:rPr lang="en-US" sz="2800" dirty="0">
                <a:solidFill>
                  <a:srgbClr val="002060"/>
                </a:solidFill>
              </a:rPr>
              <a:t>... </a:t>
            </a:r>
            <a:r>
              <a:rPr lang="en-US" sz="2800" dirty="0" smtClean="0">
                <a:solidFill>
                  <a:srgbClr val="002060"/>
                </a:solidFill>
              </a:rPr>
              <a:t>                                      Some </a:t>
            </a:r>
            <a:r>
              <a:rPr lang="en-US" sz="2800" dirty="0">
                <a:solidFill>
                  <a:srgbClr val="002060"/>
                </a:solidFill>
              </a:rPr>
              <a:t>of the primary functions of HRM include job design and </a:t>
            </a:r>
            <a:r>
              <a:rPr lang="en-US" sz="2800" dirty="0" smtClean="0">
                <a:solidFill>
                  <a:srgbClr val="002060"/>
                </a:solidFill>
              </a:rPr>
              <a:t>                                     job </a:t>
            </a:r>
            <a:r>
              <a:rPr lang="en-US" sz="2800" dirty="0">
                <a:solidFill>
                  <a:srgbClr val="002060"/>
                </a:solidFill>
              </a:rPr>
              <a:t>analysis, recruitment/ hiring and selection, training and </a:t>
            </a:r>
            <a:r>
              <a:rPr lang="en-US" sz="2800" dirty="0" smtClean="0">
                <a:solidFill>
                  <a:srgbClr val="002060"/>
                </a:solidFill>
              </a:rPr>
              <a:t>                                    development</a:t>
            </a:r>
            <a:r>
              <a:rPr lang="en-US" sz="2800" dirty="0">
                <a:solidFill>
                  <a:srgbClr val="002060"/>
                </a:solidFill>
              </a:rPr>
              <a:t>, compensation and benefits, performance </a:t>
            </a:r>
            <a:r>
              <a:rPr lang="en-US" sz="2800" dirty="0" smtClean="0">
                <a:solidFill>
                  <a:srgbClr val="002060"/>
                </a:solidFill>
              </a:rPr>
              <a:t>                          management</a:t>
            </a:r>
            <a:r>
              <a:rPr lang="en-US" sz="2800" dirty="0">
                <a:solidFill>
                  <a:srgbClr val="002060"/>
                </a:solidFill>
              </a:rPr>
              <a:t>, managerial relations and </a:t>
            </a:r>
            <a:r>
              <a:rPr lang="en-US" sz="2800" dirty="0" smtClean="0">
                <a:solidFill>
                  <a:srgbClr val="002060"/>
                </a:solidFill>
              </a:rPr>
              <a:t>labor </a:t>
            </a:r>
            <a:r>
              <a:rPr lang="en-US" sz="2800" dirty="0">
                <a:solidFill>
                  <a:srgbClr val="002060"/>
                </a:solidFill>
              </a:rPr>
              <a:t>relations.</a:t>
            </a:r>
            <a:endParaRPr lang="en-US" sz="2800" dirty="0" smtClean="0">
              <a:solidFill>
                <a:srgbClr val="002060"/>
              </a:solidFill>
            </a:endParaRPr>
          </a:p>
          <a:p>
            <a:pPr lvl="2"/>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3753153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771084"/>
          </a:xfrm>
          <a:prstGeom prst="rect">
            <a:avLst/>
          </a:prstGeom>
          <a:solidFill>
            <a:schemeClr val="bg1">
              <a:lumMod val="95000"/>
            </a:schemeClr>
          </a:solidFill>
        </p:spPr>
        <p:txBody>
          <a:bodyPr wrap="square">
            <a:spAutoFit/>
          </a:bodyPr>
          <a:lstStyle/>
          <a:p>
            <a:pPr lvl="1"/>
            <a:endParaRPr lang="en-US" sz="4800" dirty="0" smtClean="0">
              <a:solidFill>
                <a:schemeClr val="accent4"/>
              </a:solidFill>
              <a:latin typeface="+mj-lt"/>
            </a:endParaRPr>
          </a:p>
          <a:p>
            <a:pPr lvl="2"/>
            <a:r>
              <a:rPr lang="en-US" sz="4800" dirty="0">
                <a:solidFill>
                  <a:schemeClr val="accent4"/>
                </a:solidFill>
              </a:rPr>
              <a:t>What is the main role of </a:t>
            </a:r>
            <a:r>
              <a:rPr lang="en-US" sz="4800" dirty="0" smtClean="0">
                <a:solidFill>
                  <a:schemeClr val="accent4"/>
                </a:solidFill>
              </a:rPr>
              <a:t>                                          human </a:t>
            </a:r>
            <a:r>
              <a:rPr lang="en-US" sz="4800" dirty="0">
                <a:solidFill>
                  <a:schemeClr val="accent4"/>
                </a:solidFill>
              </a:rPr>
              <a:t>resources</a:t>
            </a:r>
            <a:r>
              <a:rPr lang="en-US" sz="4800" dirty="0" smtClean="0">
                <a:solidFill>
                  <a:schemeClr val="accent4"/>
                </a:solidFill>
              </a:rPr>
              <a:t>?</a:t>
            </a:r>
          </a:p>
          <a:p>
            <a:pPr lvl="2"/>
            <a:endParaRPr lang="en-US" dirty="0"/>
          </a:p>
          <a:p>
            <a:pPr lvl="2"/>
            <a:r>
              <a:rPr lang="en-US" sz="3200" dirty="0">
                <a:solidFill>
                  <a:srgbClr val="002060"/>
                </a:solidFill>
              </a:rPr>
              <a:t>In simplest terms, the HR (Human Resources) department </a:t>
            </a:r>
            <a:endParaRPr lang="en-US" sz="3200" dirty="0" smtClean="0">
              <a:solidFill>
                <a:srgbClr val="002060"/>
              </a:solidFill>
            </a:endParaRPr>
          </a:p>
          <a:p>
            <a:pPr lvl="2"/>
            <a:r>
              <a:rPr lang="en-US" sz="3200" dirty="0" smtClean="0">
                <a:solidFill>
                  <a:srgbClr val="002060"/>
                </a:solidFill>
              </a:rPr>
              <a:t>is a group </a:t>
            </a:r>
            <a:r>
              <a:rPr lang="en-US" sz="3200" dirty="0">
                <a:solidFill>
                  <a:srgbClr val="002060"/>
                </a:solidFill>
              </a:rPr>
              <a:t>who is responsible for managing the employee </a:t>
            </a:r>
            <a:endParaRPr lang="en-US" sz="3200" dirty="0" smtClean="0">
              <a:solidFill>
                <a:srgbClr val="002060"/>
              </a:solidFill>
            </a:endParaRPr>
          </a:p>
          <a:p>
            <a:pPr lvl="2"/>
            <a:r>
              <a:rPr lang="en-US" sz="3200" dirty="0" smtClean="0">
                <a:solidFill>
                  <a:srgbClr val="002060"/>
                </a:solidFill>
              </a:rPr>
              <a:t>life </a:t>
            </a:r>
            <a:r>
              <a:rPr lang="en-US" sz="3200" dirty="0">
                <a:solidFill>
                  <a:srgbClr val="002060"/>
                </a:solidFill>
              </a:rPr>
              <a:t>cycle </a:t>
            </a:r>
            <a:r>
              <a:rPr lang="en-US" sz="3200" dirty="0" smtClean="0">
                <a:solidFill>
                  <a:srgbClr val="002060"/>
                </a:solidFill>
              </a:rPr>
              <a:t>(</a:t>
            </a:r>
            <a:r>
              <a:rPr lang="en-US" sz="3200" dirty="0">
                <a:solidFill>
                  <a:srgbClr val="002060"/>
                </a:solidFill>
              </a:rPr>
              <a:t>i.e., recruiting, hiring, onboarding, training, and </a:t>
            </a:r>
            <a:endParaRPr lang="en-US" sz="3200" dirty="0" smtClean="0">
              <a:solidFill>
                <a:srgbClr val="002060"/>
              </a:solidFill>
            </a:endParaRPr>
          </a:p>
          <a:p>
            <a:pPr lvl="2"/>
            <a:r>
              <a:rPr lang="en-US" sz="3200" dirty="0" smtClean="0">
                <a:solidFill>
                  <a:srgbClr val="002060"/>
                </a:solidFill>
              </a:rPr>
              <a:t>firing </a:t>
            </a:r>
            <a:r>
              <a:rPr lang="en-US" sz="3200" dirty="0">
                <a:solidFill>
                  <a:srgbClr val="002060"/>
                </a:solidFill>
              </a:rPr>
              <a:t>employees</a:t>
            </a:r>
            <a:r>
              <a:rPr lang="en-US" sz="3200" dirty="0" smtClean="0">
                <a:solidFill>
                  <a:srgbClr val="002060"/>
                </a:solidFill>
              </a:rPr>
              <a:t>) and </a:t>
            </a:r>
            <a:r>
              <a:rPr lang="en-US" sz="3200" dirty="0">
                <a:solidFill>
                  <a:srgbClr val="002060"/>
                </a:solidFill>
              </a:rPr>
              <a:t>administering employee benefits.</a:t>
            </a: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693294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370975"/>
          </a:xfrm>
          <a:prstGeom prst="rect">
            <a:avLst/>
          </a:prstGeom>
          <a:solidFill>
            <a:schemeClr val="bg1">
              <a:lumMod val="95000"/>
            </a:schemeClr>
          </a:solidFill>
        </p:spPr>
        <p:txBody>
          <a:bodyPr wrap="square">
            <a:spAutoFit/>
          </a:bodyPr>
          <a:lstStyle/>
          <a:p>
            <a:pPr lvl="1"/>
            <a:endParaRPr lang="en-US" sz="4800" dirty="0" smtClean="0">
              <a:solidFill>
                <a:schemeClr val="accent4"/>
              </a:solidFill>
              <a:latin typeface="+mj-lt"/>
            </a:endParaRPr>
          </a:p>
          <a:p>
            <a:pPr lvl="3"/>
            <a:r>
              <a:rPr lang="en-US" sz="4800" dirty="0">
                <a:solidFill>
                  <a:schemeClr val="accent4"/>
                </a:solidFill>
              </a:rPr>
              <a:t>Why is HR so important?</a:t>
            </a:r>
          </a:p>
          <a:p>
            <a:pPr lvl="3"/>
            <a:endParaRPr lang="en-US" sz="2800" dirty="0" smtClean="0">
              <a:solidFill>
                <a:srgbClr val="002060"/>
              </a:solidFill>
            </a:endParaRPr>
          </a:p>
          <a:p>
            <a:pPr marL="1828800" lvl="3" indent="-457200">
              <a:buFont typeface="Arial" panose="020B0604020202020204" pitchFamily="34" charset="0"/>
              <a:buChar char="•"/>
            </a:pPr>
            <a:r>
              <a:rPr lang="en-US" sz="2800" dirty="0" smtClean="0">
                <a:solidFill>
                  <a:srgbClr val="002060"/>
                </a:solidFill>
              </a:rPr>
              <a:t>HR </a:t>
            </a:r>
            <a:r>
              <a:rPr lang="en-US" sz="2800" dirty="0">
                <a:solidFill>
                  <a:srgbClr val="002060"/>
                </a:solidFill>
              </a:rPr>
              <a:t>plays a key role in developing, reinforcing and changing </a:t>
            </a:r>
            <a:r>
              <a:rPr lang="en-US" sz="2800" dirty="0" smtClean="0">
                <a:solidFill>
                  <a:srgbClr val="002060"/>
                </a:solidFill>
              </a:rPr>
              <a:t>                                          the </a:t>
            </a:r>
            <a:r>
              <a:rPr lang="en-US" sz="2800" dirty="0">
                <a:solidFill>
                  <a:srgbClr val="002060"/>
                </a:solidFill>
              </a:rPr>
              <a:t>culture of an </a:t>
            </a:r>
            <a:r>
              <a:rPr lang="en-US" sz="2800" dirty="0" smtClean="0">
                <a:solidFill>
                  <a:srgbClr val="002060"/>
                </a:solidFill>
              </a:rPr>
              <a:t>organization. </a:t>
            </a:r>
            <a:r>
              <a:rPr lang="en-US" sz="2800" dirty="0">
                <a:solidFill>
                  <a:srgbClr val="002060"/>
                </a:solidFill>
              </a:rPr>
              <a:t>Pay, performance management, </a:t>
            </a:r>
            <a:r>
              <a:rPr lang="en-US" sz="2800" dirty="0" smtClean="0">
                <a:solidFill>
                  <a:srgbClr val="002060"/>
                </a:solidFill>
              </a:rPr>
              <a:t>                     training </a:t>
            </a:r>
            <a:r>
              <a:rPr lang="en-US" sz="2800" dirty="0">
                <a:solidFill>
                  <a:srgbClr val="002060"/>
                </a:solidFill>
              </a:rPr>
              <a:t>and development, recruitment and onboarding and </a:t>
            </a:r>
            <a:r>
              <a:rPr lang="en-US" sz="2800" dirty="0" smtClean="0">
                <a:solidFill>
                  <a:srgbClr val="002060"/>
                </a:solidFill>
              </a:rPr>
              <a:t>                        reinforcing </a:t>
            </a:r>
            <a:r>
              <a:rPr lang="en-US" sz="2800" dirty="0">
                <a:solidFill>
                  <a:srgbClr val="002060"/>
                </a:solidFill>
              </a:rPr>
              <a:t>the values of the business are all essential elements </a:t>
            </a:r>
            <a:r>
              <a:rPr lang="en-US" sz="2800" dirty="0" smtClean="0">
                <a:solidFill>
                  <a:srgbClr val="002060"/>
                </a:solidFill>
              </a:rPr>
              <a:t>                                  of </a:t>
            </a:r>
            <a:r>
              <a:rPr lang="en-US" sz="2800" dirty="0">
                <a:solidFill>
                  <a:srgbClr val="002060"/>
                </a:solidFill>
              </a:rPr>
              <a:t>business culture covered by HR.</a:t>
            </a:r>
          </a:p>
          <a:p>
            <a:pPr lvl="1"/>
            <a:endParaRPr lang="en-US" sz="4800" dirty="0">
              <a:solidFill>
                <a:srgbClr val="002060"/>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32760375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725192"/>
          </a:xfrm>
          <a:prstGeom prst="rect">
            <a:avLst/>
          </a:prstGeom>
          <a:solidFill>
            <a:schemeClr val="bg1">
              <a:lumMod val="95000"/>
            </a:schemeClr>
          </a:solidFill>
        </p:spPr>
        <p:txBody>
          <a:bodyPr wrap="square">
            <a:spAutoFit/>
          </a:bodyPr>
          <a:lstStyle/>
          <a:p>
            <a:pPr lvl="2"/>
            <a:endParaRPr lang="en-US" sz="4000" b="1" dirty="0" smtClean="0">
              <a:solidFill>
                <a:schemeClr val="accent4"/>
              </a:solidFill>
              <a:latin typeface="+mj-lt"/>
            </a:endParaRPr>
          </a:p>
          <a:p>
            <a:pPr lvl="2"/>
            <a:r>
              <a:rPr lang="en-US" sz="4000" b="1" dirty="0" smtClean="0">
                <a:solidFill>
                  <a:schemeClr val="accent4"/>
                </a:solidFill>
                <a:latin typeface="+mj-lt"/>
              </a:rPr>
              <a:t>Chapter 1:Business Code Practice, Compliance                         and Data Security </a:t>
            </a:r>
          </a:p>
          <a:p>
            <a:pPr lvl="2"/>
            <a:endParaRPr lang="en-US" sz="2800" b="1" dirty="0" smtClean="0">
              <a:latin typeface="+mj-lt"/>
            </a:endParaRPr>
          </a:p>
          <a:p>
            <a:pPr lvl="2"/>
            <a:r>
              <a:rPr lang="en-US" sz="3600" b="1" dirty="0" smtClean="0">
                <a:solidFill>
                  <a:schemeClr val="accent4"/>
                </a:solidFill>
                <a:latin typeface="+mj-lt"/>
              </a:rPr>
              <a:t>About </a:t>
            </a:r>
            <a:r>
              <a:rPr lang="en-US" sz="3600" b="1" dirty="0">
                <a:solidFill>
                  <a:schemeClr val="accent4"/>
                </a:solidFill>
                <a:latin typeface="+mj-lt"/>
              </a:rPr>
              <a:t>This Chapter</a:t>
            </a:r>
          </a:p>
          <a:p>
            <a:pPr lvl="2"/>
            <a:r>
              <a:rPr lang="en-US" sz="2400" dirty="0">
                <a:solidFill>
                  <a:srgbClr val="002060"/>
                </a:solidFill>
                <a:latin typeface="+mj-lt"/>
              </a:rPr>
              <a:t>You must comply with any instructions in a code of practice, as well </a:t>
            </a:r>
            <a:r>
              <a:rPr lang="en-US" sz="2400" dirty="0" smtClean="0">
                <a:solidFill>
                  <a:srgbClr val="002060"/>
                </a:solidFill>
                <a:latin typeface="+mj-lt"/>
              </a:rPr>
              <a:t>as  train your                                staff to </a:t>
            </a:r>
            <a:r>
              <a:rPr lang="en-US" sz="2400" dirty="0">
                <a:solidFill>
                  <a:srgbClr val="002060"/>
                </a:solidFill>
                <a:latin typeface="+mj-lt"/>
              </a:rPr>
              <a:t>ensure they are aware of and know how to </a:t>
            </a:r>
            <a:r>
              <a:rPr lang="en-US" sz="2400" dirty="0" smtClean="0">
                <a:solidFill>
                  <a:srgbClr val="002060"/>
                </a:solidFill>
                <a:latin typeface="+mj-lt"/>
              </a:rPr>
              <a:t>comply with </a:t>
            </a:r>
            <a:r>
              <a:rPr lang="en-US" sz="2400" dirty="0">
                <a:solidFill>
                  <a:srgbClr val="002060"/>
                </a:solidFill>
                <a:latin typeface="+mj-lt"/>
              </a:rPr>
              <a:t>relevant codes. </a:t>
            </a:r>
            <a:r>
              <a:rPr lang="en-US" sz="2400" dirty="0" smtClean="0">
                <a:solidFill>
                  <a:srgbClr val="002060"/>
                </a:solidFill>
                <a:latin typeface="+mj-lt"/>
              </a:rPr>
              <a:t>                            Ideally</a:t>
            </a:r>
            <a:r>
              <a:rPr lang="en-US" sz="2400" dirty="0">
                <a:solidFill>
                  <a:srgbClr val="002060"/>
                </a:solidFill>
                <a:latin typeface="+mj-lt"/>
              </a:rPr>
              <a:t>, you would cover codes of practice as part of </a:t>
            </a:r>
            <a:r>
              <a:rPr lang="en-US" sz="2400" dirty="0" smtClean="0">
                <a:solidFill>
                  <a:srgbClr val="002060"/>
                </a:solidFill>
                <a:latin typeface="+mj-lt"/>
              </a:rPr>
              <a:t>your staff induction program,                            and </a:t>
            </a:r>
            <a:r>
              <a:rPr lang="en-US" sz="2400" dirty="0">
                <a:solidFill>
                  <a:srgbClr val="002060"/>
                </a:solidFill>
                <a:latin typeface="+mj-lt"/>
              </a:rPr>
              <a:t>hold regular 'refresher' training to </a:t>
            </a:r>
            <a:r>
              <a:rPr lang="en-US" sz="2400" dirty="0" smtClean="0">
                <a:solidFill>
                  <a:srgbClr val="002060"/>
                </a:solidFill>
                <a:latin typeface="+mj-lt"/>
              </a:rPr>
              <a:t>ensure </a:t>
            </a:r>
            <a:r>
              <a:rPr lang="en-US" sz="2400" dirty="0">
                <a:solidFill>
                  <a:srgbClr val="002060"/>
                </a:solidFill>
                <a:latin typeface="+mj-lt"/>
              </a:rPr>
              <a:t>everyone is aware of their </a:t>
            </a:r>
            <a:r>
              <a:rPr lang="en-US" sz="2400" dirty="0" smtClean="0">
                <a:solidFill>
                  <a:srgbClr val="002060"/>
                </a:solidFill>
                <a:latin typeface="+mj-lt"/>
              </a:rPr>
              <a:t>                         responsibilities </a:t>
            </a:r>
            <a:r>
              <a:rPr lang="en-US" sz="2400" dirty="0">
                <a:solidFill>
                  <a:srgbClr val="002060"/>
                </a:solidFill>
                <a:latin typeface="+mj-lt"/>
              </a:rPr>
              <a:t>under a code of practice and compliance. </a:t>
            </a:r>
            <a:r>
              <a:rPr lang="en-US" sz="2400" dirty="0" smtClean="0">
                <a:solidFill>
                  <a:srgbClr val="002060"/>
                </a:solidFill>
                <a:latin typeface="+mj-lt"/>
              </a:rPr>
              <a:t>                                                                             </a:t>
            </a:r>
          </a:p>
          <a:p>
            <a:pPr lvl="2"/>
            <a:endParaRPr lang="en-US" sz="2400" dirty="0">
              <a:solidFill>
                <a:srgbClr val="002060"/>
              </a:solidFill>
              <a:latin typeface="+mj-lt"/>
            </a:endParaRPr>
          </a:p>
          <a:p>
            <a:pPr lvl="2"/>
            <a:r>
              <a:rPr lang="en-US" sz="2400" dirty="0" smtClean="0">
                <a:solidFill>
                  <a:srgbClr val="002060"/>
                </a:solidFill>
                <a:latin typeface="+mj-lt"/>
              </a:rPr>
              <a:t>This </a:t>
            </a:r>
            <a:r>
              <a:rPr lang="en-US" sz="2400" dirty="0">
                <a:solidFill>
                  <a:srgbClr val="002060"/>
                </a:solidFill>
                <a:latin typeface="+mj-lt"/>
              </a:rPr>
              <a:t>chapter is designed, you to learn </a:t>
            </a:r>
            <a:r>
              <a:rPr lang="en-US" sz="2400" dirty="0" smtClean="0">
                <a:solidFill>
                  <a:srgbClr val="002060"/>
                </a:solidFill>
                <a:latin typeface="+mj-lt"/>
              </a:rPr>
              <a:t>about business </a:t>
            </a:r>
            <a:r>
              <a:rPr lang="en-US" sz="2400" dirty="0">
                <a:solidFill>
                  <a:srgbClr val="002060"/>
                </a:solidFill>
                <a:latin typeface="+mj-lt"/>
              </a:rPr>
              <a:t>code practice &amp; compliance </a:t>
            </a:r>
            <a:r>
              <a:rPr lang="en-US" sz="2400" dirty="0" smtClean="0">
                <a:solidFill>
                  <a:srgbClr val="002060"/>
                </a:solidFill>
                <a:latin typeface="+mj-lt"/>
              </a:rPr>
              <a:t>                        practices </a:t>
            </a:r>
            <a:r>
              <a:rPr lang="en-US" sz="2400" dirty="0">
                <a:solidFill>
                  <a:srgbClr val="002060"/>
                </a:solidFill>
                <a:latin typeface="+mj-lt"/>
              </a:rPr>
              <a:t>including </a:t>
            </a:r>
            <a:r>
              <a:rPr lang="en-US" sz="2400" b="1" dirty="0">
                <a:solidFill>
                  <a:srgbClr val="002060"/>
                </a:solidFill>
                <a:latin typeface="+mj-lt"/>
              </a:rPr>
              <a:t>data security or privacy policy</a:t>
            </a:r>
            <a:r>
              <a:rPr lang="en-US" sz="2400" dirty="0">
                <a:solidFill>
                  <a:srgbClr val="002060"/>
                </a:solidFill>
                <a:latin typeface="+mj-lt"/>
              </a:rPr>
              <a:t> that can help you to set up, </a:t>
            </a:r>
            <a:r>
              <a:rPr lang="en-US" sz="2400" dirty="0" smtClean="0">
                <a:solidFill>
                  <a:srgbClr val="002060"/>
                </a:solidFill>
                <a:latin typeface="+mj-lt"/>
              </a:rPr>
              <a:t>                                 revise </a:t>
            </a:r>
            <a:r>
              <a:rPr lang="en-US" sz="2400" dirty="0">
                <a:solidFill>
                  <a:srgbClr val="002060"/>
                </a:solidFill>
                <a:latin typeface="+mj-lt"/>
              </a:rPr>
              <a:t>or realign existing </a:t>
            </a:r>
            <a:r>
              <a:rPr lang="en-US" sz="2400" dirty="0" smtClean="0">
                <a:solidFill>
                  <a:srgbClr val="002060"/>
                </a:solidFill>
                <a:latin typeface="+mj-lt"/>
              </a:rPr>
              <a:t>practices </a:t>
            </a:r>
            <a:r>
              <a:rPr lang="en-US" sz="2400" dirty="0">
                <a:solidFill>
                  <a:srgbClr val="002060"/>
                </a:solidFill>
                <a:latin typeface="+mj-lt"/>
              </a:rPr>
              <a:t>in your organization </a:t>
            </a: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3018550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494085"/>
          </a:xfrm>
          <a:prstGeom prst="rect">
            <a:avLst/>
          </a:prstGeom>
          <a:solidFill>
            <a:schemeClr val="bg1">
              <a:lumMod val="95000"/>
            </a:schemeClr>
          </a:solidFill>
        </p:spPr>
        <p:txBody>
          <a:bodyPr wrap="square">
            <a:spAutoFit/>
          </a:bodyPr>
          <a:lstStyle/>
          <a:p>
            <a:pPr lvl="2"/>
            <a:endParaRPr lang="en-US" sz="3600" b="1" dirty="0" smtClean="0">
              <a:solidFill>
                <a:schemeClr val="accent4"/>
              </a:solidFill>
              <a:latin typeface="+mj-lt"/>
            </a:endParaRPr>
          </a:p>
          <a:p>
            <a:pPr lvl="2"/>
            <a:r>
              <a:rPr lang="en-US" sz="3600" b="1" dirty="0" smtClean="0">
                <a:solidFill>
                  <a:schemeClr val="accent4"/>
                </a:solidFill>
                <a:latin typeface="+mj-lt"/>
              </a:rPr>
              <a:t>Lesson Plan 1: Business </a:t>
            </a:r>
            <a:r>
              <a:rPr lang="en-US" sz="3600" b="1" dirty="0">
                <a:solidFill>
                  <a:schemeClr val="accent4"/>
                </a:solidFill>
                <a:latin typeface="+mj-lt"/>
              </a:rPr>
              <a:t>Code Practice &amp; </a:t>
            </a:r>
            <a:r>
              <a:rPr lang="en-US" sz="3600" b="1" dirty="0" smtClean="0">
                <a:solidFill>
                  <a:schemeClr val="accent4"/>
                </a:solidFill>
                <a:latin typeface="+mj-lt"/>
              </a:rPr>
              <a:t>Compliance</a:t>
            </a:r>
          </a:p>
          <a:p>
            <a:pPr marL="1371600" lvl="2" indent="-457200">
              <a:buFont typeface="Arial" panose="020B0604020202020204" pitchFamily="34" charset="0"/>
              <a:buChar char="•"/>
            </a:pPr>
            <a:r>
              <a:rPr lang="en-US" sz="2800" dirty="0">
                <a:solidFill>
                  <a:srgbClr val="002060"/>
                </a:solidFill>
                <a:latin typeface="+mj-lt"/>
              </a:rPr>
              <a:t>Organizational chart clearly delineating basic job roles </a:t>
            </a:r>
          </a:p>
          <a:p>
            <a:pPr marL="1371600" lvl="2" indent="-457200">
              <a:buFont typeface="Arial" panose="020B0604020202020204" pitchFamily="34" charset="0"/>
              <a:buChar char="•"/>
            </a:pPr>
            <a:r>
              <a:rPr lang="en-GB" sz="2800" dirty="0">
                <a:solidFill>
                  <a:srgbClr val="002060"/>
                </a:solidFill>
                <a:latin typeface="+mj-lt"/>
              </a:rPr>
              <a:t>Conflict of interest, organizational communication </a:t>
            </a:r>
            <a:r>
              <a:rPr lang="en-GB" sz="2800" dirty="0" smtClean="0">
                <a:solidFill>
                  <a:srgbClr val="002060"/>
                </a:solidFill>
                <a:latin typeface="+mj-lt"/>
              </a:rPr>
              <a:t>like </a:t>
            </a:r>
            <a:r>
              <a:rPr lang="en-US" sz="2800" dirty="0" smtClean="0">
                <a:solidFill>
                  <a:srgbClr val="002060"/>
                </a:solidFill>
                <a:latin typeface="+mj-lt"/>
              </a:rPr>
              <a:t>open </a:t>
            </a:r>
            <a:r>
              <a:rPr lang="en-US" sz="2800" dirty="0">
                <a:solidFill>
                  <a:srgbClr val="002060"/>
                </a:solidFill>
                <a:latin typeface="+mj-lt"/>
              </a:rPr>
              <a:t>door policy, rumors and blackmailers, issuing employee details, service letters and salary particulars, access to personnel files, </a:t>
            </a:r>
            <a:r>
              <a:rPr lang="en-GB" sz="2800" dirty="0">
                <a:solidFill>
                  <a:srgbClr val="002060"/>
                </a:solidFill>
                <a:latin typeface="+mj-lt"/>
              </a:rPr>
              <a:t>mass media communication, communication channels, confidential </a:t>
            </a:r>
            <a:r>
              <a:rPr lang="en-GB" sz="2800" dirty="0" smtClean="0">
                <a:solidFill>
                  <a:srgbClr val="002060"/>
                </a:solidFill>
                <a:latin typeface="+mj-lt"/>
              </a:rPr>
              <a:t>information, </a:t>
            </a:r>
            <a:endParaRPr lang="en-US" sz="2800" dirty="0">
              <a:solidFill>
                <a:srgbClr val="002060"/>
              </a:solidFill>
              <a:latin typeface="+mj-lt"/>
            </a:endParaRPr>
          </a:p>
          <a:p>
            <a:pPr marL="1371600" lvl="2" indent="-457200">
              <a:buFont typeface="Arial" panose="020B0604020202020204" pitchFamily="34" charset="0"/>
              <a:buChar char="•"/>
            </a:pPr>
            <a:r>
              <a:rPr lang="en-GB" sz="2800" dirty="0">
                <a:solidFill>
                  <a:srgbClr val="002060"/>
                </a:solidFill>
                <a:latin typeface="+mj-lt"/>
              </a:rPr>
              <a:t>Dress code, attendance and punctuality, use of organizational </a:t>
            </a:r>
            <a:r>
              <a:rPr lang="en-GB" sz="2800" dirty="0" smtClean="0">
                <a:solidFill>
                  <a:srgbClr val="002060"/>
                </a:solidFill>
                <a:latin typeface="+mj-lt"/>
              </a:rPr>
              <a:t>property</a:t>
            </a:r>
          </a:p>
          <a:p>
            <a:pPr lvl="2"/>
            <a:endParaRPr lang="en-US" sz="3600" b="1" dirty="0" smtClean="0">
              <a:solidFill>
                <a:schemeClr val="accent4"/>
              </a:solidFill>
              <a:latin typeface="+mj-lt"/>
            </a:endParaRPr>
          </a:p>
          <a:p>
            <a:pPr lvl="2"/>
            <a:r>
              <a:rPr lang="en-US" sz="3600" b="1" dirty="0" smtClean="0">
                <a:solidFill>
                  <a:schemeClr val="accent4"/>
                </a:solidFill>
                <a:latin typeface="+mj-lt"/>
              </a:rPr>
              <a:t>Lesson Plan 2: Data </a:t>
            </a:r>
            <a:r>
              <a:rPr lang="en-US" sz="3600" b="1" dirty="0">
                <a:solidFill>
                  <a:schemeClr val="accent4"/>
                </a:solidFill>
                <a:latin typeface="+mj-lt"/>
              </a:rPr>
              <a:t>security or Privacy policy</a:t>
            </a:r>
            <a:endParaRPr lang="en-US" sz="3600" b="1" dirty="0" smtClean="0">
              <a:solidFill>
                <a:schemeClr val="accent4"/>
              </a:solidFill>
              <a:latin typeface="+mj-lt"/>
            </a:endParaRPr>
          </a:p>
          <a:p>
            <a:pPr marL="1371600" lvl="2" indent="-457200">
              <a:buFont typeface="Arial" panose="020B0604020202020204" pitchFamily="34" charset="0"/>
              <a:buChar char="•"/>
            </a:pPr>
            <a:r>
              <a:rPr lang="en-GB" sz="2800" dirty="0">
                <a:solidFill>
                  <a:srgbClr val="002060"/>
                </a:solidFill>
                <a:latin typeface="+mj-lt"/>
              </a:rPr>
              <a:t>Protection of confidential information and trade secrets </a:t>
            </a:r>
            <a:endParaRPr lang="en-US" sz="2800" dirty="0">
              <a:solidFill>
                <a:srgbClr val="002060"/>
              </a:solidFill>
              <a:latin typeface="+mj-lt"/>
            </a:endParaRPr>
          </a:p>
          <a:p>
            <a:pPr marL="1371600" lvl="2" indent="-457200">
              <a:buFont typeface="Arial" panose="020B0604020202020204" pitchFamily="34" charset="0"/>
              <a:buChar char="•"/>
            </a:pPr>
            <a:r>
              <a:rPr lang="en-GB" sz="2800" dirty="0">
                <a:solidFill>
                  <a:srgbClr val="002060"/>
                </a:solidFill>
                <a:latin typeface="+mj-lt"/>
              </a:rPr>
              <a:t>Code of conduct and organizational ethics</a:t>
            </a:r>
            <a:endParaRPr lang="en-US" sz="2800" dirty="0" smtClean="0">
              <a:solidFill>
                <a:srgbClr val="002060"/>
              </a:solidFill>
              <a:latin typeface="+mj-lt"/>
            </a:endParaRPr>
          </a:p>
          <a:p>
            <a:pPr marL="1143000" lvl="1" indent="-685800">
              <a:buFont typeface="Arial" panose="020B0604020202020204" pitchFamily="34" charset="0"/>
              <a:buChar char="•"/>
            </a:pPr>
            <a:endParaRPr lang="en-US" sz="4800" dirty="0" smtClean="0">
              <a:solidFill>
                <a:schemeClr val="accent4"/>
              </a:solidFill>
              <a:latin typeface="+mj-lt"/>
            </a:endParaRPr>
          </a:p>
        </p:txBody>
      </p:sp>
    </p:spTree>
    <p:extLst>
      <p:ext uri="{BB962C8B-B14F-4D97-AF65-F5344CB8AC3E}">
        <p14:creationId xmlns:p14="http://schemas.microsoft.com/office/powerpoint/2010/main" val="3305942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909858"/>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a:solidFill>
                  <a:schemeClr val="accent4"/>
                </a:solidFill>
                <a:latin typeface="+mj-lt"/>
              </a:rPr>
              <a:t>Business Code Practice &amp; Compliance </a:t>
            </a:r>
            <a:endParaRPr lang="en-US" sz="4400" b="1" dirty="0" smtClean="0">
              <a:solidFill>
                <a:schemeClr val="accent4"/>
              </a:solidFill>
              <a:latin typeface="+mj-lt"/>
            </a:endParaRPr>
          </a:p>
          <a:p>
            <a:pPr marL="1371600" lvl="2" indent="-457200">
              <a:buFont typeface="Arial" panose="020B0604020202020204" pitchFamily="34" charset="0"/>
              <a:buChar char="•"/>
            </a:pPr>
            <a:r>
              <a:rPr lang="en-US" sz="2800" b="1" dirty="0" smtClean="0">
                <a:solidFill>
                  <a:srgbClr val="002060"/>
                </a:solidFill>
                <a:latin typeface="+mj-lt"/>
              </a:rPr>
              <a:t>HR policy Manual: </a:t>
            </a:r>
            <a:r>
              <a:rPr lang="en-US" sz="2800" dirty="0" smtClean="0">
                <a:solidFill>
                  <a:srgbClr val="002060"/>
                </a:solidFill>
                <a:latin typeface="+mj-lt"/>
              </a:rPr>
              <a:t>This will provide </a:t>
            </a:r>
            <a:r>
              <a:rPr lang="en-US" sz="2800" dirty="0">
                <a:solidFill>
                  <a:srgbClr val="002060"/>
                </a:solidFill>
                <a:latin typeface="+mj-lt"/>
              </a:rPr>
              <a:t>a detailed guideline pertaining to </a:t>
            </a:r>
            <a:r>
              <a:rPr lang="en-US" sz="2800" dirty="0" smtClean="0">
                <a:solidFill>
                  <a:srgbClr val="002060"/>
                </a:solidFill>
                <a:latin typeface="+mj-lt"/>
              </a:rPr>
              <a:t>                    the </a:t>
            </a:r>
            <a:r>
              <a:rPr lang="en-US" sz="2800" dirty="0">
                <a:solidFill>
                  <a:srgbClr val="002060"/>
                </a:solidFill>
                <a:latin typeface="+mj-lt"/>
              </a:rPr>
              <a:t>human resources policies, rules and regulations, procedures and practices. </a:t>
            </a:r>
            <a:r>
              <a:rPr lang="en-US" sz="2800" dirty="0" smtClean="0">
                <a:solidFill>
                  <a:srgbClr val="002060"/>
                </a:solidFill>
                <a:latin typeface="+mj-lt"/>
              </a:rPr>
              <a:t>This </a:t>
            </a:r>
            <a:r>
              <a:rPr lang="en-US" sz="2800" dirty="0">
                <a:solidFill>
                  <a:srgbClr val="002060"/>
                </a:solidFill>
                <a:latin typeface="+mj-lt"/>
              </a:rPr>
              <a:t>is to be used as an awareness material on the </a:t>
            </a:r>
            <a:r>
              <a:rPr lang="en-US" sz="2800" dirty="0" smtClean="0">
                <a:solidFill>
                  <a:srgbClr val="002060"/>
                </a:solidFill>
                <a:latin typeface="+mj-lt"/>
              </a:rPr>
              <a:t>related                  areas and shall </a:t>
            </a:r>
            <a:r>
              <a:rPr lang="en-US" sz="2800" dirty="0">
                <a:solidFill>
                  <a:srgbClr val="002060"/>
                </a:solidFill>
                <a:latin typeface="+mj-lt"/>
              </a:rPr>
              <a:t>be amended from time to time whilst keeping </a:t>
            </a:r>
            <a:r>
              <a:rPr lang="en-US" sz="2800" dirty="0" smtClean="0">
                <a:solidFill>
                  <a:srgbClr val="002060"/>
                </a:solidFill>
                <a:latin typeface="+mj-lt"/>
              </a:rPr>
              <a:t>the employees notified </a:t>
            </a:r>
            <a:r>
              <a:rPr lang="en-US" sz="2800" dirty="0">
                <a:solidFill>
                  <a:srgbClr val="002060"/>
                </a:solidFill>
                <a:latin typeface="+mj-lt"/>
              </a:rPr>
              <a:t>of such amendments. </a:t>
            </a:r>
            <a:r>
              <a:rPr lang="en-US" sz="2800" dirty="0" smtClean="0">
                <a:solidFill>
                  <a:srgbClr val="002060"/>
                </a:solidFill>
                <a:latin typeface="+mj-lt"/>
              </a:rPr>
              <a:t>The </a:t>
            </a:r>
            <a:r>
              <a:rPr lang="en-US" sz="2800" dirty="0">
                <a:solidFill>
                  <a:srgbClr val="002060"/>
                </a:solidFill>
                <a:latin typeface="+mj-lt"/>
              </a:rPr>
              <a:t>contents of this </a:t>
            </a:r>
            <a:r>
              <a:rPr lang="en-US" sz="2800" dirty="0" smtClean="0">
                <a:solidFill>
                  <a:srgbClr val="002060"/>
                </a:solidFill>
                <a:latin typeface="+mj-lt"/>
              </a:rPr>
              <a:t>                    manual are </a:t>
            </a:r>
            <a:r>
              <a:rPr lang="en-US" sz="2800" dirty="0">
                <a:solidFill>
                  <a:srgbClr val="002060"/>
                </a:solidFill>
                <a:latin typeface="+mj-lt"/>
              </a:rPr>
              <a:t>binding on all employees and </a:t>
            </a:r>
            <a:r>
              <a:rPr lang="en-US" sz="2800" dirty="0" smtClean="0">
                <a:solidFill>
                  <a:srgbClr val="002060"/>
                </a:solidFill>
                <a:latin typeface="+mj-lt"/>
              </a:rPr>
              <a:t>violation </a:t>
            </a:r>
            <a:r>
              <a:rPr lang="en-US" sz="2800" dirty="0">
                <a:solidFill>
                  <a:srgbClr val="002060"/>
                </a:solidFill>
                <a:latin typeface="+mj-lt"/>
              </a:rPr>
              <a:t>or </a:t>
            </a:r>
            <a:r>
              <a:rPr lang="en-US" sz="2800" dirty="0" smtClean="0">
                <a:solidFill>
                  <a:srgbClr val="002060"/>
                </a:solidFill>
                <a:latin typeface="+mj-lt"/>
              </a:rPr>
              <a:t>                             breach </a:t>
            </a:r>
            <a:r>
              <a:rPr lang="en-US" sz="2800" dirty="0">
                <a:solidFill>
                  <a:srgbClr val="002060"/>
                </a:solidFill>
                <a:latin typeface="+mj-lt"/>
              </a:rPr>
              <a:t>of </a:t>
            </a:r>
            <a:r>
              <a:rPr lang="en-US" sz="2800" dirty="0" smtClean="0">
                <a:solidFill>
                  <a:srgbClr val="002060"/>
                </a:solidFill>
                <a:latin typeface="+mj-lt"/>
              </a:rPr>
              <a:t>same amounts to </a:t>
            </a:r>
            <a:r>
              <a:rPr lang="en-US" sz="2800" dirty="0">
                <a:solidFill>
                  <a:srgbClr val="002060"/>
                </a:solidFill>
                <a:latin typeface="+mj-lt"/>
              </a:rPr>
              <a:t>disciplinary action. </a:t>
            </a:r>
            <a:endParaRPr lang="en-US" sz="2800" dirty="0" smtClean="0">
              <a:solidFill>
                <a:srgbClr val="002060"/>
              </a:solidFill>
              <a:latin typeface="+mj-lt"/>
            </a:endParaRPr>
          </a:p>
          <a:p>
            <a:pPr lvl="2"/>
            <a:endParaRPr lang="en-US" sz="2800" dirty="0" smtClean="0">
              <a:solidFill>
                <a:srgbClr val="002060"/>
              </a:solidFill>
              <a:latin typeface="+mj-lt"/>
            </a:endParaRPr>
          </a:p>
          <a:p>
            <a:pPr marL="1371600" lvl="2" indent="-457200">
              <a:buFont typeface="Arial" panose="020B0604020202020204" pitchFamily="34" charset="0"/>
              <a:buChar char="•"/>
            </a:pPr>
            <a:r>
              <a:rPr lang="en-US" sz="2800" dirty="0">
                <a:solidFill>
                  <a:srgbClr val="002060"/>
                </a:solidFill>
                <a:latin typeface="+mj-lt"/>
              </a:rPr>
              <a:t>This manual is being prepared to fit the Sri Lankan local context </a:t>
            </a:r>
            <a:r>
              <a:rPr lang="en-US" sz="2800" dirty="0" smtClean="0">
                <a:solidFill>
                  <a:srgbClr val="002060"/>
                </a:solidFill>
                <a:latin typeface="+mj-lt"/>
              </a:rPr>
              <a:t>                    whilst </a:t>
            </a:r>
            <a:r>
              <a:rPr lang="en-US" sz="2800" dirty="0">
                <a:solidFill>
                  <a:srgbClr val="002060"/>
                </a:solidFill>
                <a:latin typeface="+mj-lt"/>
              </a:rPr>
              <a:t>adopting the global policies and principles required in </a:t>
            </a:r>
            <a:r>
              <a:rPr lang="en-US" sz="2800" dirty="0" smtClean="0">
                <a:solidFill>
                  <a:srgbClr val="002060"/>
                </a:solidFill>
                <a:latin typeface="+mj-lt"/>
              </a:rPr>
              <a:t>                     achieving </a:t>
            </a:r>
            <a:r>
              <a:rPr lang="en-US" sz="2800" dirty="0">
                <a:solidFill>
                  <a:srgbClr val="002060"/>
                </a:solidFill>
                <a:latin typeface="+mj-lt"/>
              </a:rPr>
              <a:t>the CSOs’ corporate objectives in non -for- profit </a:t>
            </a:r>
            <a:r>
              <a:rPr lang="en-US" sz="2800" dirty="0" smtClean="0">
                <a:solidFill>
                  <a:srgbClr val="002060"/>
                </a:solidFill>
                <a:latin typeface="+mj-lt"/>
              </a:rPr>
              <a:t>                         organizational </a:t>
            </a:r>
            <a:r>
              <a:rPr lang="en-US" sz="2800" dirty="0">
                <a:solidFill>
                  <a:srgbClr val="002060"/>
                </a:solidFill>
                <a:latin typeface="+mj-lt"/>
              </a:rPr>
              <a:t>segment.   </a:t>
            </a:r>
          </a:p>
          <a:p>
            <a:pPr lvl="2"/>
            <a:endParaRPr lang="en-US" sz="2800" dirty="0" smtClean="0">
              <a:solidFill>
                <a:srgbClr val="002060"/>
              </a:solidFill>
              <a:latin typeface="+mj-lt"/>
            </a:endParaRPr>
          </a:p>
          <a:p>
            <a:pPr lvl="2"/>
            <a:endParaRPr lang="en-US" sz="2400" dirty="0" smtClean="0">
              <a:latin typeface="+mj-lt"/>
            </a:endParaRPr>
          </a:p>
          <a:p>
            <a:endParaRPr lang="en-US" sz="2000" dirty="0"/>
          </a:p>
          <a:p>
            <a:endParaRPr lang="en-US" sz="2000" dirty="0"/>
          </a:p>
        </p:txBody>
      </p:sp>
    </p:spTree>
    <p:extLst>
      <p:ext uri="{BB962C8B-B14F-4D97-AF65-F5344CB8AC3E}">
        <p14:creationId xmlns:p14="http://schemas.microsoft.com/office/powerpoint/2010/main" val="520526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986528"/>
          </a:xfrm>
          <a:prstGeom prst="rect">
            <a:avLst/>
          </a:prstGeom>
          <a:solidFill>
            <a:schemeClr val="bg1">
              <a:lumMod val="95000"/>
            </a:schemeClr>
          </a:solidFill>
        </p:spPr>
        <p:txBody>
          <a:bodyPr wrap="square">
            <a:spAutoFit/>
          </a:bodyPr>
          <a:lstStyle/>
          <a:p>
            <a:endParaRPr lang="en-US" dirty="0" smtClean="0"/>
          </a:p>
          <a:p>
            <a:endParaRPr lang="en-US" dirty="0"/>
          </a:p>
          <a:p>
            <a:pPr lvl="4"/>
            <a:r>
              <a:rPr lang="en-US" sz="3600" b="1" dirty="0" smtClean="0">
                <a:solidFill>
                  <a:schemeClr val="accent4"/>
                </a:solidFill>
                <a:latin typeface="+mj-lt"/>
              </a:rPr>
              <a:t>What </a:t>
            </a:r>
            <a:r>
              <a:rPr lang="en-US" sz="3600" b="1" dirty="0">
                <a:solidFill>
                  <a:schemeClr val="accent4"/>
                </a:solidFill>
                <a:latin typeface="+mj-lt"/>
              </a:rPr>
              <a:t>is the important role of </a:t>
            </a:r>
            <a:r>
              <a:rPr lang="en-US" sz="3600" b="1" dirty="0" smtClean="0">
                <a:solidFill>
                  <a:schemeClr val="accent4"/>
                </a:solidFill>
                <a:latin typeface="+mj-lt"/>
              </a:rPr>
              <a:t>                           </a:t>
            </a:r>
          </a:p>
          <a:p>
            <a:pPr lvl="4"/>
            <a:r>
              <a:rPr lang="en-US" sz="3600" b="1" dirty="0" smtClean="0">
                <a:solidFill>
                  <a:schemeClr val="accent4"/>
                </a:solidFill>
                <a:latin typeface="+mj-lt"/>
              </a:rPr>
              <a:t>organizational </a:t>
            </a:r>
            <a:r>
              <a:rPr lang="en-US" sz="3600" b="1" dirty="0">
                <a:solidFill>
                  <a:schemeClr val="accent4"/>
                </a:solidFill>
                <a:latin typeface="+mj-lt"/>
              </a:rPr>
              <a:t>chart</a:t>
            </a:r>
            <a:r>
              <a:rPr lang="en-US" sz="3600" b="1" dirty="0" smtClean="0">
                <a:solidFill>
                  <a:schemeClr val="accent4"/>
                </a:solidFill>
                <a:latin typeface="+mj-lt"/>
              </a:rPr>
              <a:t>?</a:t>
            </a:r>
          </a:p>
          <a:p>
            <a:pPr lvl="4"/>
            <a:endParaRPr lang="en-US" sz="2800" dirty="0" smtClean="0">
              <a:solidFill>
                <a:srgbClr val="002060"/>
              </a:solidFill>
              <a:latin typeface="+mj-lt"/>
            </a:endParaRPr>
          </a:p>
          <a:p>
            <a:pPr lvl="4"/>
            <a:r>
              <a:rPr lang="en-US" sz="2800" dirty="0" smtClean="0">
                <a:solidFill>
                  <a:srgbClr val="002060"/>
                </a:solidFill>
                <a:latin typeface="+mj-lt"/>
              </a:rPr>
              <a:t>These </a:t>
            </a:r>
            <a:r>
              <a:rPr lang="en-US" sz="2800" dirty="0">
                <a:solidFill>
                  <a:srgbClr val="002060"/>
                </a:solidFill>
                <a:latin typeface="+mj-lt"/>
              </a:rPr>
              <a:t>charts clearly outline the hierarchy within an organization </a:t>
            </a:r>
            <a:r>
              <a:rPr lang="en-US" sz="2800" dirty="0" smtClean="0">
                <a:solidFill>
                  <a:srgbClr val="002060"/>
                </a:solidFill>
                <a:latin typeface="+mj-lt"/>
              </a:rPr>
              <a:t>                           and </a:t>
            </a:r>
            <a:r>
              <a:rPr lang="en-US" sz="2800" dirty="0">
                <a:solidFill>
                  <a:srgbClr val="002060"/>
                </a:solidFill>
                <a:latin typeface="+mj-lt"/>
              </a:rPr>
              <a:t>indicate the relationships shared among each individual </a:t>
            </a:r>
            <a:r>
              <a:rPr lang="en-US" sz="2800" dirty="0" smtClean="0">
                <a:solidFill>
                  <a:srgbClr val="002060"/>
                </a:solidFill>
                <a:latin typeface="+mj-lt"/>
              </a:rPr>
              <a:t>                       employee</a:t>
            </a:r>
            <a:r>
              <a:rPr lang="en-US" sz="2800" dirty="0">
                <a:solidFill>
                  <a:srgbClr val="002060"/>
                </a:solidFill>
                <a:latin typeface="+mj-lt"/>
              </a:rPr>
              <a:t>. These insights help employees understand who to </a:t>
            </a:r>
            <a:r>
              <a:rPr lang="en-US" sz="2800" dirty="0" smtClean="0">
                <a:solidFill>
                  <a:srgbClr val="002060"/>
                </a:solidFill>
                <a:latin typeface="+mj-lt"/>
              </a:rPr>
              <a:t>                           report </a:t>
            </a:r>
            <a:r>
              <a:rPr lang="en-US" sz="2800" dirty="0">
                <a:solidFill>
                  <a:srgbClr val="002060"/>
                </a:solidFill>
                <a:latin typeface="+mj-lt"/>
              </a:rPr>
              <a:t>to and ensure that managers are properly delegating </a:t>
            </a:r>
            <a:r>
              <a:rPr lang="en-US" sz="2800" dirty="0" smtClean="0">
                <a:solidFill>
                  <a:srgbClr val="002060"/>
                </a:solidFill>
                <a:latin typeface="+mj-lt"/>
              </a:rPr>
              <a:t>                             tasks </a:t>
            </a:r>
            <a:r>
              <a:rPr lang="en-US" sz="2800" dirty="0">
                <a:solidFill>
                  <a:srgbClr val="002060"/>
                </a:solidFill>
                <a:latin typeface="+mj-lt"/>
              </a:rPr>
              <a:t>and responsibilities amongst their team </a:t>
            </a:r>
          </a:p>
          <a:p>
            <a:pPr lvl="2"/>
            <a:endParaRPr lang="en-US" sz="2800" dirty="0" smtClean="0">
              <a:solidFill>
                <a:srgbClr val="002060"/>
              </a:solidFill>
            </a:endParaRPr>
          </a:p>
          <a:p>
            <a:pPr lvl="2"/>
            <a:endParaRPr lang="en-US" sz="2400" dirty="0" smtClean="0">
              <a:latin typeface="+mj-lt"/>
            </a:endParaRPr>
          </a:p>
          <a:p>
            <a:endParaRPr lang="en-US" sz="2000" dirty="0" smtClean="0"/>
          </a:p>
          <a:p>
            <a:endParaRPr lang="en-US" sz="2000" dirty="0"/>
          </a:p>
          <a:p>
            <a:endParaRPr lang="en-US" sz="2000" dirty="0" smtClean="0"/>
          </a:p>
          <a:p>
            <a:endParaRPr lang="en-US" sz="2000" dirty="0"/>
          </a:p>
          <a:p>
            <a:endParaRPr lang="en-US" sz="2000" dirty="0"/>
          </a:p>
          <a:p>
            <a:endParaRPr lang="en-US" sz="2000" dirty="0"/>
          </a:p>
        </p:txBody>
      </p:sp>
    </p:spTree>
    <p:extLst>
      <p:ext uri="{BB962C8B-B14F-4D97-AF65-F5344CB8AC3E}">
        <p14:creationId xmlns:p14="http://schemas.microsoft.com/office/powerpoint/2010/main" val="2997441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125301"/>
          </a:xfrm>
          <a:prstGeom prst="rect">
            <a:avLst/>
          </a:prstGeom>
          <a:solidFill>
            <a:schemeClr val="bg1">
              <a:lumMod val="95000"/>
            </a:schemeClr>
          </a:solidFill>
        </p:spPr>
        <p:txBody>
          <a:bodyPr wrap="square">
            <a:spAutoFit/>
          </a:bodyPr>
          <a:lstStyle/>
          <a:p>
            <a:endParaRPr lang="en-US" dirty="0" smtClean="0"/>
          </a:p>
          <a:p>
            <a:endParaRPr lang="en-US" dirty="0"/>
          </a:p>
          <a:p>
            <a:pPr lvl="4"/>
            <a:r>
              <a:rPr lang="en-US" sz="3600" b="1" dirty="0">
                <a:solidFill>
                  <a:schemeClr val="accent4"/>
                </a:solidFill>
                <a:latin typeface="+mj-lt"/>
              </a:rPr>
              <a:t>Key elements of </a:t>
            </a:r>
            <a:r>
              <a:rPr lang="en-US" sz="3600" b="1" dirty="0" smtClean="0">
                <a:solidFill>
                  <a:schemeClr val="accent4"/>
                </a:solidFill>
                <a:latin typeface="+mj-lt"/>
              </a:rPr>
              <a:t>                                                               organizational </a:t>
            </a:r>
            <a:r>
              <a:rPr lang="en-US" sz="3600" b="1" dirty="0">
                <a:solidFill>
                  <a:schemeClr val="accent4"/>
                </a:solidFill>
                <a:latin typeface="+mj-lt"/>
              </a:rPr>
              <a:t>structure?</a:t>
            </a:r>
          </a:p>
          <a:p>
            <a:pPr lvl="2"/>
            <a:endParaRPr lang="en-US" dirty="0" smtClean="0">
              <a:latin typeface="+mj-lt"/>
            </a:endParaRPr>
          </a:p>
          <a:p>
            <a:pPr lvl="2"/>
            <a:r>
              <a:rPr lang="en-US" sz="2800" dirty="0" smtClean="0">
                <a:solidFill>
                  <a:srgbClr val="002060"/>
                </a:solidFill>
                <a:latin typeface="+mj-lt"/>
              </a:rPr>
              <a:t>	These </a:t>
            </a:r>
            <a:r>
              <a:rPr lang="en-US" sz="2800" dirty="0">
                <a:solidFill>
                  <a:srgbClr val="002060"/>
                </a:solidFill>
                <a:latin typeface="+mj-lt"/>
              </a:rPr>
              <a:t>elements are: departmentalization, </a:t>
            </a:r>
            <a:r>
              <a:rPr lang="en-US" sz="2800" dirty="0" smtClean="0">
                <a:solidFill>
                  <a:srgbClr val="002060"/>
                </a:solidFill>
                <a:latin typeface="+mj-lt"/>
              </a:rPr>
              <a:t>chain </a:t>
            </a:r>
            <a:r>
              <a:rPr lang="en-US" sz="2800" dirty="0">
                <a:solidFill>
                  <a:srgbClr val="002060"/>
                </a:solidFill>
                <a:latin typeface="+mj-lt"/>
              </a:rPr>
              <a:t>of command, </a:t>
            </a:r>
            <a:r>
              <a:rPr lang="en-US" sz="2800" dirty="0" smtClean="0">
                <a:solidFill>
                  <a:srgbClr val="002060"/>
                </a:solidFill>
                <a:latin typeface="+mj-lt"/>
              </a:rPr>
              <a:t>                                     	span </a:t>
            </a:r>
            <a:r>
              <a:rPr lang="en-US" sz="2800" dirty="0">
                <a:solidFill>
                  <a:srgbClr val="002060"/>
                </a:solidFill>
                <a:latin typeface="+mj-lt"/>
              </a:rPr>
              <a:t>of control, centralization or decentralization, </a:t>
            </a:r>
            <a:r>
              <a:rPr lang="en-US" sz="2800" dirty="0" smtClean="0">
                <a:solidFill>
                  <a:srgbClr val="002060"/>
                </a:solidFill>
                <a:latin typeface="+mj-lt"/>
              </a:rPr>
              <a:t>work </a:t>
            </a:r>
          </a:p>
          <a:p>
            <a:pPr lvl="2"/>
            <a:r>
              <a:rPr lang="en-US" sz="2800" dirty="0">
                <a:solidFill>
                  <a:srgbClr val="002060"/>
                </a:solidFill>
                <a:latin typeface="+mj-lt"/>
              </a:rPr>
              <a:t>	</a:t>
            </a:r>
            <a:r>
              <a:rPr lang="en-US" sz="2800" dirty="0" smtClean="0">
                <a:solidFill>
                  <a:srgbClr val="002060"/>
                </a:solidFill>
                <a:latin typeface="+mj-lt"/>
              </a:rPr>
              <a:t>specialization and the degree </a:t>
            </a:r>
            <a:r>
              <a:rPr lang="en-US" sz="2800" dirty="0">
                <a:solidFill>
                  <a:srgbClr val="002060"/>
                </a:solidFill>
                <a:latin typeface="+mj-lt"/>
              </a:rPr>
              <a:t>of </a:t>
            </a:r>
            <a:r>
              <a:rPr lang="en-US" sz="2800" dirty="0" smtClean="0">
                <a:solidFill>
                  <a:srgbClr val="002060"/>
                </a:solidFill>
                <a:latin typeface="+mj-lt"/>
              </a:rPr>
              <a:t>formalization. </a:t>
            </a:r>
          </a:p>
          <a:p>
            <a:pPr lvl="2"/>
            <a:r>
              <a:rPr lang="en-US" sz="2800" dirty="0">
                <a:solidFill>
                  <a:srgbClr val="002060"/>
                </a:solidFill>
                <a:latin typeface="+mj-lt"/>
              </a:rPr>
              <a:t>	</a:t>
            </a:r>
            <a:r>
              <a:rPr lang="en-US" sz="2800" dirty="0" smtClean="0">
                <a:solidFill>
                  <a:srgbClr val="002060"/>
                </a:solidFill>
                <a:latin typeface="+mj-lt"/>
              </a:rPr>
              <a:t>Each of </a:t>
            </a:r>
            <a:r>
              <a:rPr lang="en-US" sz="2800" dirty="0">
                <a:solidFill>
                  <a:srgbClr val="002060"/>
                </a:solidFill>
                <a:latin typeface="+mj-lt"/>
              </a:rPr>
              <a:t>these elements affects how </a:t>
            </a:r>
            <a:r>
              <a:rPr lang="en-US" sz="2800" dirty="0" smtClean="0">
                <a:solidFill>
                  <a:srgbClr val="002060"/>
                </a:solidFill>
                <a:latin typeface="+mj-lt"/>
              </a:rPr>
              <a:t>workers </a:t>
            </a:r>
            <a:r>
              <a:rPr lang="en-US" sz="2800" dirty="0">
                <a:solidFill>
                  <a:srgbClr val="002060"/>
                </a:solidFill>
                <a:latin typeface="+mj-lt"/>
              </a:rPr>
              <a:t>engage </a:t>
            </a:r>
            <a:endParaRPr lang="en-US" sz="2800" dirty="0" smtClean="0">
              <a:solidFill>
                <a:srgbClr val="002060"/>
              </a:solidFill>
              <a:latin typeface="+mj-lt"/>
            </a:endParaRPr>
          </a:p>
          <a:p>
            <a:pPr lvl="2"/>
            <a:r>
              <a:rPr lang="en-US" sz="2800" dirty="0">
                <a:solidFill>
                  <a:srgbClr val="002060"/>
                </a:solidFill>
                <a:latin typeface="+mj-lt"/>
              </a:rPr>
              <a:t>	</a:t>
            </a:r>
            <a:r>
              <a:rPr lang="en-US" sz="2800" dirty="0" smtClean="0">
                <a:solidFill>
                  <a:srgbClr val="002060"/>
                </a:solidFill>
                <a:latin typeface="+mj-lt"/>
              </a:rPr>
              <a:t>with </a:t>
            </a:r>
            <a:r>
              <a:rPr lang="en-US" sz="2800" dirty="0">
                <a:solidFill>
                  <a:srgbClr val="002060"/>
                </a:solidFill>
                <a:latin typeface="+mj-lt"/>
              </a:rPr>
              <a:t>each other, management and their jobs in order </a:t>
            </a:r>
            <a:r>
              <a:rPr lang="en-US" sz="2800" dirty="0" smtClean="0">
                <a:solidFill>
                  <a:srgbClr val="002060"/>
                </a:solidFill>
                <a:latin typeface="+mj-lt"/>
              </a:rPr>
              <a:t>	</a:t>
            </a:r>
          </a:p>
          <a:p>
            <a:pPr lvl="2"/>
            <a:r>
              <a:rPr lang="en-US" sz="2800" dirty="0">
                <a:solidFill>
                  <a:srgbClr val="002060"/>
                </a:solidFill>
                <a:latin typeface="+mj-lt"/>
              </a:rPr>
              <a:t>	</a:t>
            </a:r>
            <a:r>
              <a:rPr lang="en-US" sz="2800" dirty="0" smtClean="0">
                <a:solidFill>
                  <a:srgbClr val="002060"/>
                </a:solidFill>
                <a:latin typeface="+mj-lt"/>
              </a:rPr>
              <a:t>to achieve </a:t>
            </a:r>
            <a:r>
              <a:rPr lang="en-US" sz="2800" dirty="0">
                <a:solidFill>
                  <a:srgbClr val="002060"/>
                </a:solidFill>
                <a:latin typeface="+mj-lt"/>
              </a:rPr>
              <a:t>the employer's goals.</a:t>
            </a:r>
          </a:p>
          <a:p>
            <a:pPr lvl="2"/>
            <a:endParaRPr lang="en-US" sz="2800" dirty="0" smtClean="0">
              <a:solidFill>
                <a:srgbClr val="002060"/>
              </a:solidFill>
            </a:endParaRPr>
          </a:p>
          <a:p>
            <a:pPr lvl="2"/>
            <a:endParaRPr lang="en-US" sz="2400" dirty="0" smtClean="0">
              <a:latin typeface="+mj-lt"/>
            </a:endParaRPr>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a:p>
          <a:p>
            <a:endParaRPr lang="en-US" sz="2000" dirty="0"/>
          </a:p>
        </p:txBody>
      </p:sp>
    </p:spTree>
    <p:extLst>
      <p:ext uri="{BB962C8B-B14F-4D97-AF65-F5344CB8AC3E}">
        <p14:creationId xmlns:p14="http://schemas.microsoft.com/office/powerpoint/2010/main" val="35024003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571303"/>
          </a:xfrm>
          <a:prstGeom prst="rect">
            <a:avLst/>
          </a:prstGeom>
          <a:solidFill>
            <a:schemeClr val="bg1">
              <a:lumMod val="95000"/>
            </a:schemeClr>
          </a:solidFill>
        </p:spPr>
        <p:txBody>
          <a:bodyPr wrap="square">
            <a:spAutoFit/>
          </a:bodyPr>
          <a:lstStyle/>
          <a:p>
            <a:endParaRPr lang="en-US" dirty="0" smtClean="0"/>
          </a:p>
          <a:p>
            <a:endParaRPr lang="en-US" sz="4400" dirty="0">
              <a:solidFill>
                <a:schemeClr val="accent4"/>
              </a:solidFill>
            </a:endParaRPr>
          </a:p>
          <a:p>
            <a:pPr lvl="4"/>
            <a:r>
              <a:rPr lang="en-US" sz="3600" b="1" dirty="0">
                <a:solidFill>
                  <a:schemeClr val="accent4"/>
                </a:solidFill>
                <a:latin typeface="+mj-lt"/>
              </a:rPr>
              <a:t>What is the most effective </a:t>
            </a:r>
            <a:r>
              <a:rPr lang="en-US" sz="3600" b="1" dirty="0" smtClean="0">
                <a:solidFill>
                  <a:schemeClr val="accent4"/>
                </a:solidFill>
                <a:latin typeface="+mj-lt"/>
              </a:rPr>
              <a:t>                                                          organizational </a:t>
            </a:r>
            <a:r>
              <a:rPr lang="en-US" sz="3600" b="1" dirty="0">
                <a:solidFill>
                  <a:schemeClr val="accent4"/>
                </a:solidFill>
                <a:latin typeface="+mj-lt"/>
              </a:rPr>
              <a:t>structure?</a:t>
            </a:r>
          </a:p>
          <a:p>
            <a:pPr lvl="2"/>
            <a:endParaRPr lang="en-US" sz="2800" b="1" dirty="0" smtClean="0">
              <a:solidFill>
                <a:srgbClr val="002060"/>
              </a:solidFill>
              <a:latin typeface="+mj-lt"/>
            </a:endParaRPr>
          </a:p>
          <a:p>
            <a:pPr lvl="4"/>
            <a:r>
              <a:rPr lang="en-US" sz="2800" b="1" dirty="0" smtClean="0">
                <a:solidFill>
                  <a:srgbClr val="002060"/>
                </a:solidFill>
                <a:latin typeface="+mj-lt"/>
              </a:rPr>
              <a:t>A </a:t>
            </a:r>
            <a:r>
              <a:rPr lang="en-US" sz="2800" b="1" dirty="0">
                <a:solidFill>
                  <a:srgbClr val="002060"/>
                </a:solidFill>
                <a:latin typeface="+mj-lt"/>
              </a:rPr>
              <a:t>flat structure</a:t>
            </a:r>
            <a:r>
              <a:rPr lang="en-US" sz="2800" dirty="0">
                <a:solidFill>
                  <a:srgbClr val="002060"/>
                </a:solidFill>
                <a:latin typeface="+mj-lt"/>
              </a:rPr>
              <a:t> is often more effective in completing tasks </a:t>
            </a:r>
            <a:r>
              <a:rPr lang="en-US" sz="2800" dirty="0" smtClean="0">
                <a:solidFill>
                  <a:srgbClr val="002060"/>
                </a:solidFill>
                <a:latin typeface="+mj-lt"/>
              </a:rPr>
              <a:t>                                         and </a:t>
            </a:r>
            <a:r>
              <a:rPr lang="en-US" sz="2800" dirty="0">
                <a:solidFill>
                  <a:srgbClr val="002060"/>
                </a:solidFill>
                <a:latin typeface="+mj-lt"/>
              </a:rPr>
              <a:t>projects faster. Small companies are often in a </a:t>
            </a:r>
            <a:r>
              <a:rPr lang="en-US" sz="2800" dirty="0" smtClean="0">
                <a:solidFill>
                  <a:srgbClr val="002060"/>
                </a:solidFill>
                <a:latin typeface="+mj-lt"/>
              </a:rPr>
              <a:t>                                                rapid </a:t>
            </a:r>
            <a:r>
              <a:rPr lang="en-US" sz="2800" dirty="0">
                <a:solidFill>
                  <a:srgbClr val="002060"/>
                </a:solidFill>
                <a:latin typeface="+mj-lt"/>
              </a:rPr>
              <a:t>growth state. Company owners and employees </a:t>
            </a:r>
            <a:r>
              <a:rPr lang="en-US" sz="2800" dirty="0" smtClean="0">
                <a:solidFill>
                  <a:srgbClr val="002060"/>
                </a:solidFill>
                <a:latin typeface="+mj-lt"/>
              </a:rPr>
              <a:t>                                            must </a:t>
            </a:r>
            <a:r>
              <a:rPr lang="en-US" sz="2800" dirty="0">
                <a:solidFill>
                  <a:srgbClr val="002060"/>
                </a:solidFill>
                <a:latin typeface="+mj-lt"/>
              </a:rPr>
              <a:t>make quick decisions.</a:t>
            </a:r>
          </a:p>
          <a:p>
            <a:pPr lvl="4"/>
            <a:endParaRPr lang="en-US" sz="2800" dirty="0" smtClean="0">
              <a:solidFill>
                <a:srgbClr val="002060"/>
              </a:solidFill>
            </a:endParaRPr>
          </a:p>
          <a:p>
            <a:pPr lvl="2"/>
            <a:endParaRPr lang="en-US" sz="2400" dirty="0" smtClean="0">
              <a:latin typeface="+mj-lt"/>
            </a:endParaRPr>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a:p>
          <a:p>
            <a:endParaRPr lang="en-US" sz="2000" dirty="0"/>
          </a:p>
        </p:txBody>
      </p:sp>
    </p:spTree>
    <p:extLst>
      <p:ext uri="{BB962C8B-B14F-4D97-AF65-F5344CB8AC3E}">
        <p14:creationId xmlns:p14="http://schemas.microsoft.com/office/powerpoint/2010/main" val="870325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743595"/>
          </a:xfrm>
          <a:prstGeom prst="rect">
            <a:avLst/>
          </a:prstGeom>
          <a:solidFill>
            <a:schemeClr val="bg1">
              <a:lumMod val="95000"/>
            </a:schemeClr>
          </a:solidFill>
        </p:spPr>
        <p:txBody>
          <a:bodyPr wrap="square">
            <a:spAutoFit/>
          </a:bodyPr>
          <a:lstStyle/>
          <a:p>
            <a:endParaRPr lang="en-US" dirty="0" smtClean="0"/>
          </a:p>
          <a:p>
            <a:pPr lvl="3">
              <a:lnSpc>
                <a:spcPct val="107000"/>
              </a:lnSpc>
              <a:spcAft>
                <a:spcPts val="800"/>
              </a:spcAft>
            </a:pPr>
            <a:endParaRPr lang="en-US" sz="4400" b="1" dirty="0" smtClean="0">
              <a:solidFill>
                <a:schemeClr val="accent4"/>
              </a:solidFill>
              <a:latin typeface="+mj-lt"/>
              <a:ea typeface="Times New Roman" panose="02020603050405020304" pitchFamily="18" charset="0"/>
              <a:cs typeface="Times New Roman" panose="02020603050405020304" pitchFamily="18" charset="0"/>
            </a:endParaRPr>
          </a:p>
          <a:p>
            <a:pPr lvl="4">
              <a:lnSpc>
                <a:spcPct val="107000"/>
              </a:lnSpc>
              <a:spcAft>
                <a:spcPts val="800"/>
              </a:spcAft>
            </a:pPr>
            <a:r>
              <a:rPr lang="en-US" sz="4400" b="1" dirty="0" smtClean="0">
                <a:solidFill>
                  <a:schemeClr val="accent4"/>
                </a:solidFill>
                <a:latin typeface="+mj-lt"/>
                <a:ea typeface="Times New Roman" panose="02020603050405020304" pitchFamily="18" charset="0"/>
                <a:cs typeface="Times New Roman" panose="02020603050405020304" pitchFamily="18" charset="0"/>
              </a:rPr>
              <a:t>What </a:t>
            </a:r>
            <a:r>
              <a:rPr lang="en-US" sz="4400" b="1" dirty="0">
                <a:solidFill>
                  <a:schemeClr val="accent4"/>
                </a:solidFill>
                <a:latin typeface="+mj-lt"/>
                <a:ea typeface="Times New Roman" panose="02020603050405020304" pitchFamily="18" charset="0"/>
                <a:cs typeface="Times New Roman" panose="02020603050405020304" pitchFamily="18" charset="0"/>
              </a:rPr>
              <a:t>are the benefits of a good </a:t>
            </a:r>
            <a:r>
              <a:rPr lang="en-US" sz="4400" b="1" dirty="0" smtClean="0">
                <a:solidFill>
                  <a:schemeClr val="accent4"/>
                </a:solidFill>
                <a:latin typeface="+mj-lt"/>
                <a:ea typeface="Times New Roman" panose="02020603050405020304" pitchFamily="18" charset="0"/>
                <a:cs typeface="Times New Roman" panose="02020603050405020304" pitchFamily="18" charset="0"/>
              </a:rPr>
              <a:t>                     organizational </a:t>
            </a:r>
            <a:r>
              <a:rPr lang="en-US" sz="4400" b="1" dirty="0">
                <a:solidFill>
                  <a:schemeClr val="accent4"/>
                </a:solidFill>
                <a:latin typeface="+mj-lt"/>
                <a:ea typeface="Times New Roman" panose="02020603050405020304" pitchFamily="18" charset="0"/>
                <a:cs typeface="Times New Roman" panose="02020603050405020304" pitchFamily="18" charset="0"/>
              </a:rPr>
              <a:t>structure</a:t>
            </a:r>
            <a:r>
              <a:rPr lang="en-US" sz="4400" b="1" dirty="0" smtClean="0">
                <a:solidFill>
                  <a:schemeClr val="accent4"/>
                </a:solidFill>
                <a:latin typeface="+mj-lt"/>
                <a:ea typeface="Times New Roman" panose="02020603050405020304" pitchFamily="18" charset="0"/>
                <a:cs typeface="Times New Roman" panose="02020603050405020304" pitchFamily="18" charset="0"/>
              </a:rPr>
              <a:t>?</a:t>
            </a:r>
          </a:p>
          <a:p>
            <a:pPr marL="2171700" lvl="4" indent="-342900">
              <a:lnSpc>
                <a:spcPct val="107000"/>
              </a:lnSpc>
              <a:spcAft>
                <a:spcPts val="300"/>
              </a:spcAft>
              <a:buSzPts val="1000"/>
              <a:buFont typeface="Symbol" panose="05050102010706020507" pitchFamily="18" charset="2"/>
              <a:buChar char=""/>
              <a:tabLst>
                <a:tab pos="914400" algn="l"/>
              </a:tabLst>
            </a:pPr>
            <a:r>
              <a:rPr lang="en-US" sz="2800" dirty="0" smtClean="0">
                <a:solidFill>
                  <a:srgbClr val="002060"/>
                </a:solidFill>
                <a:latin typeface="+mj-lt"/>
                <a:ea typeface="Times New Roman" panose="02020603050405020304" pitchFamily="18" charset="0"/>
                <a:cs typeface="Times New Roman" panose="02020603050405020304" pitchFamily="18" charset="0"/>
              </a:rPr>
              <a:t>Faster </a:t>
            </a:r>
            <a:r>
              <a:rPr lang="en-US" sz="2800" dirty="0">
                <a:solidFill>
                  <a:srgbClr val="002060"/>
                </a:solidFill>
                <a:latin typeface="+mj-lt"/>
                <a:ea typeface="Times New Roman" panose="02020603050405020304" pitchFamily="18" charset="0"/>
                <a:cs typeface="Times New Roman" panose="02020603050405020304" pitchFamily="18" charset="0"/>
              </a:rPr>
              <a:t>decision making.</a:t>
            </a: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300"/>
              </a:spcAft>
              <a:buSzPts val="1000"/>
              <a:buFont typeface="Symbol" panose="05050102010706020507" pitchFamily="18" charset="2"/>
              <a:buChar char=""/>
              <a:tabLst>
                <a:tab pos="914400" algn="l"/>
              </a:tabLst>
            </a:pPr>
            <a:r>
              <a:rPr lang="en-US" sz="2800" dirty="0">
                <a:solidFill>
                  <a:srgbClr val="002060"/>
                </a:solidFill>
                <a:latin typeface="+mj-lt"/>
                <a:ea typeface="Times New Roman" panose="02020603050405020304" pitchFamily="18" charset="0"/>
                <a:cs typeface="Times New Roman" panose="02020603050405020304" pitchFamily="18" charset="0"/>
              </a:rPr>
              <a:t>Multiple business locations.</a:t>
            </a: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300"/>
              </a:spcAft>
              <a:buSzPts val="1000"/>
              <a:buFont typeface="Symbol" panose="05050102010706020507" pitchFamily="18" charset="2"/>
              <a:buChar char=""/>
              <a:tabLst>
                <a:tab pos="914400" algn="l"/>
              </a:tabLst>
            </a:pPr>
            <a:r>
              <a:rPr lang="en-US" sz="2800" dirty="0">
                <a:solidFill>
                  <a:srgbClr val="002060"/>
                </a:solidFill>
                <a:latin typeface="+mj-lt"/>
                <a:ea typeface="Times New Roman" panose="02020603050405020304" pitchFamily="18" charset="0"/>
                <a:cs typeface="Times New Roman" panose="02020603050405020304" pitchFamily="18" charset="0"/>
              </a:rPr>
              <a:t>Improved operating efficiency.</a:t>
            </a: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300"/>
              </a:spcAft>
              <a:buSzPts val="1000"/>
              <a:buFont typeface="Symbol" panose="05050102010706020507" pitchFamily="18" charset="2"/>
              <a:buChar char=""/>
              <a:tabLst>
                <a:tab pos="914400" algn="l"/>
              </a:tabLst>
            </a:pPr>
            <a:r>
              <a:rPr lang="en-US" sz="2800" dirty="0">
                <a:solidFill>
                  <a:srgbClr val="002060"/>
                </a:solidFill>
                <a:latin typeface="+mj-lt"/>
                <a:ea typeface="Times New Roman" panose="02020603050405020304" pitchFamily="18" charset="0"/>
                <a:cs typeface="Times New Roman" panose="02020603050405020304" pitchFamily="18" charset="0"/>
              </a:rPr>
              <a:t>Greater employee performance.</a:t>
            </a: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300"/>
              </a:spcAft>
              <a:buSzPts val="1000"/>
              <a:buFont typeface="Symbol" panose="05050102010706020507" pitchFamily="18" charset="2"/>
              <a:buChar char=""/>
              <a:tabLst>
                <a:tab pos="914400" algn="l"/>
              </a:tabLst>
            </a:pPr>
            <a:r>
              <a:rPr lang="en-US" sz="2800" dirty="0">
                <a:solidFill>
                  <a:srgbClr val="002060"/>
                </a:solidFill>
                <a:latin typeface="+mj-lt"/>
                <a:ea typeface="Times New Roman" panose="02020603050405020304" pitchFamily="18" charset="0"/>
                <a:cs typeface="Times New Roman" panose="02020603050405020304" pitchFamily="18" charset="0"/>
              </a:rPr>
              <a:t>Eliminates duplication of work.</a:t>
            </a: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300"/>
              </a:spcAft>
              <a:buSzPts val="1000"/>
              <a:buFont typeface="Symbol" panose="05050102010706020507" pitchFamily="18" charset="2"/>
              <a:buChar char=""/>
              <a:tabLst>
                <a:tab pos="914400" algn="l"/>
              </a:tabLst>
            </a:pPr>
            <a:r>
              <a:rPr lang="en-US" sz="2800" dirty="0">
                <a:solidFill>
                  <a:srgbClr val="002060"/>
                </a:solidFill>
                <a:latin typeface="+mj-lt"/>
                <a:ea typeface="Times New Roman" panose="02020603050405020304" pitchFamily="18" charset="0"/>
                <a:cs typeface="Times New Roman" panose="02020603050405020304" pitchFamily="18" charset="0"/>
              </a:rPr>
              <a:t>Reduced employee conflict.</a:t>
            </a: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r>
              <a:rPr lang="en-US" sz="2800" dirty="0">
                <a:solidFill>
                  <a:srgbClr val="002060"/>
                </a:solidFill>
                <a:latin typeface="+mj-lt"/>
                <a:ea typeface="Times New Roman" panose="02020603050405020304" pitchFamily="18" charset="0"/>
                <a:cs typeface="Times New Roman" panose="02020603050405020304" pitchFamily="18" charset="0"/>
              </a:rPr>
              <a:t>Better communication</a:t>
            </a:r>
            <a:r>
              <a:rPr lang="en-US" sz="2800" dirty="0" smtClean="0">
                <a:solidFill>
                  <a:srgbClr val="002060"/>
                </a:solidFill>
                <a:latin typeface="+mj-lt"/>
                <a:ea typeface="Times New Roman" panose="02020603050405020304" pitchFamily="18" charset="0"/>
                <a:cs typeface="Times New Roman" panose="02020603050405020304" pitchFamily="18" charset="0"/>
              </a:rPr>
              <a:t>.</a:t>
            </a: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575223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478970"/>
          </a:xfrm>
          <a:prstGeom prst="rect">
            <a:avLst/>
          </a:prstGeom>
          <a:solidFill>
            <a:schemeClr val="bg1">
              <a:lumMod val="95000"/>
            </a:schemeClr>
          </a:solidFill>
        </p:spPr>
        <p:txBody>
          <a:bodyPr wrap="square">
            <a:spAutoFit/>
          </a:bodyPr>
          <a:lstStyle/>
          <a:p>
            <a:pPr lvl="1"/>
            <a:endParaRPr lang="en-US" sz="4800" b="1" dirty="0" smtClean="0">
              <a:solidFill>
                <a:schemeClr val="accent4"/>
              </a:solidFill>
              <a:latin typeface="+mj-lt"/>
            </a:endParaRPr>
          </a:p>
          <a:p>
            <a:pPr lvl="1"/>
            <a:r>
              <a:rPr lang="en-US" sz="4800" b="1" dirty="0" smtClean="0">
                <a:solidFill>
                  <a:schemeClr val="accent4"/>
                </a:solidFill>
                <a:latin typeface="+mj-lt"/>
              </a:rPr>
              <a:t>Lesson Plans of HR Management of CSO</a:t>
            </a: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4013133031"/>
              </p:ext>
            </p:extLst>
          </p:nvPr>
        </p:nvGraphicFramePr>
        <p:xfrm>
          <a:off x="612648" y="1426464"/>
          <a:ext cx="10835640" cy="5157216"/>
        </p:xfrm>
        <a:graphic>
          <a:graphicData uri="http://schemas.openxmlformats.org/drawingml/2006/table">
            <a:tbl>
              <a:tblPr firstRow="1" firstCol="1" bandRow="1">
                <a:tableStyleId>{9DCAF9ED-07DC-4A11-8D7F-57B35C25682E}</a:tableStyleId>
              </a:tblPr>
              <a:tblGrid>
                <a:gridCol w="1261684"/>
                <a:gridCol w="4654484"/>
                <a:gridCol w="2367077"/>
                <a:gridCol w="2552395"/>
              </a:tblGrid>
              <a:tr h="437674">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Chapter No</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600">
                          <a:effectLst/>
                        </a:rPr>
                        <a:t>Lesson Topics</a:t>
                      </a:r>
                      <a:endParaRPr lang="en-US" sz="160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600">
                          <a:effectLst/>
                        </a:rPr>
                        <a:t>Scheduled Date</a:t>
                      </a:r>
                      <a:endParaRPr lang="en-US" sz="160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600">
                          <a:effectLst/>
                        </a:rPr>
                        <a:t>Timing</a:t>
                      </a:r>
                      <a:endParaRPr lang="en-US" sz="1600">
                        <a:effectLst/>
                        <a:latin typeface="+mn-lt"/>
                        <a:ea typeface="Calibri" panose="020F0502020204030204" pitchFamily="34" charset="0"/>
                        <a:cs typeface="Times New Roman" panose="02020603050405020304" pitchFamily="18" charset="0"/>
                      </a:endParaRPr>
                    </a:p>
                  </a:txBody>
                  <a:tcPr marL="58258" marR="58258" marT="0" marB="0" anchor="ctr"/>
                </a:tc>
              </a:tr>
              <a:tr h="376142">
                <a:tc>
                  <a:txBody>
                    <a:bodyPr/>
                    <a:lstStyle/>
                    <a:p>
                      <a:pPr marL="0" marR="0" algn="ctr">
                        <a:lnSpc>
                          <a:spcPct val="115000"/>
                        </a:lnSpc>
                        <a:spcBef>
                          <a:spcPts val="0"/>
                        </a:spcBef>
                        <a:spcAft>
                          <a:spcPts val="0"/>
                        </a:spcAft>
                      </a:pPr>
                      <a:r>
                        <a:rPr lang="en-US" sz="1600">
                          <a:effectLst/>
                        </a:rPr>
                        <a:t>1</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Business Code </a:t>
                      </a:r>
                      <a:r>
                        <a:rPr lang="en-US" sz="1600" dirty="0" smtClean="0">
                          <a:effectLst/>
                        </a:rPr>
                        <a:t>Practice,</a:t>
                      </a:r>
                      <a:r>
                        <a:rPr lang="en-US" sz="1600" baseline="0" dirty="0" smtClean="0">
                          <a:effectLst/>
                        </a:rPr>
                        <a:t> </a:t>
                      </a:r>
                      <a:r>
                        <a:rPr lang="en-US" sz="1600" dirty="0" smtClean="0">
                          <a:effectLst/>
                        </a:rPr>
                        <a:t>Compliance and Data Security</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rowSpan="2">
                  <a:txBody>
                    <a:bodyPr/>
                    <a:lstStyle/>
                    <a:p>
                      <a:pPr marL="0" marR="0" algn="l">
                        <a:lnSpc>
                          <a:spcPct val="115000"/>
                        </a:lnSpc>
                        <a:spcBef>
                          <a:spcPts val="0"/>
                        </a:spcBef>
                        <a:spcAft>
                          <a:spcPts val="0"/>
                        </a:spcAft>
                      </a:pPr>
                      <a:r>
                        <a:rPr lang="en-US" sz="1600" dirty="0">
                          <a:effectLst/>
                        </a:rPr>
                        <a:t>Monday, </a:t>
                      </a:r>
                      <a:r>
                        <a:rPr lang="en-US" sz="1600" dirty="0" smtClean="0">
                          <a:effectLst/>
                        </a:rPr>
                        <a:t>4</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rowSpan="2">
                  <a:txBody>
                    <a:bodyPr/>
                    <a:lstStyle/>
                    <a:p>
                      <a:pPr marL="0" marR="0" algn="ctr">
                        <a:lnSpc>
                          <a:spcPct val="115000"/>
                        </a:lnSpc>
                        <a:spcBef>
                          <a:spcPts val="0"/>
                        </a:spcBef>
                        <a:spcAft>
                          <a:spcPts val="0"/>
                        </a:spcAft>
                      </a:pPr>
                      <a:r>
                        <a:rPr lang="en-US" sz="1600">
                          <a:effectLst/>
                        </a:rPr>
                        <a:t>10.00– 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384048">
                <a:tc>
                  <a:txBody>
                    <a:bodyPr/>
                    <a:lstStyle/>
                    <a:p>
                      <a:pPr marL="0" marR="0" algn="ctr">
                        <a:lnSpc>
                          <a:spcPct val="115000"/>
                        </a:lnSpc>
                        <a:spcBef>
                          <a:spcPts val="0"/>
                        </a:spcBef>
                        <a:spcAft>
                          <a:spcPts val="0"/>
                        </a:spcAft>
                      </a:pPr>
                      <a:r>
                        <a:rPr lang="en-US" sz="1600">
                          <a:effectLst/>
                        </a:rPr>
                        <a:t>2</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Employment Practices</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vMerge="1">
                  <a:txBody>
                    <a:bodyPr/>
                    <a:lstStyle/>
                    <a:p>
                      <a:endParaRPr lang="en-US"/>
                    </a:p>
                  </a:txBody>
                  <a:tcPr/>
                </a:tc>
                <a:tc vMerge="1">
                  <a:txBody>
                    <a:bodyPr/>
                    <a:lstStyle/>
                    <a:p>
                      <a:endParaRPr lang="en-US"/>
                    </a:p>
                  </a:txBody>
                  <a:tcPr/>
                </a:tc>
              </a:tr>
              <a:tr h="406613">
                <a:tc>
                  <a:txBody>
                    <a:bodyPr/>
                    <a:lstStyle/>
                    <a:p>
                      <a:pPr marL="0" marR="0" algn="ctr">
                        <a:lnSpc>
                          <a:spcPct val="115000"/>
                        </a:lnSpc>
                        <a:spcBef>
                          <a:spcPts val="0"/>
                        </a:spcBef>
                        <a:spcAft>
                          <a:spcPts val="0"/>
                        </a:spcAft>
                      </a:pPr>
                      <a:r>
                        <a:rPr lang="en-US" sz="1600">
                          <a:effectLst/>
                        </a:rPr>
                        <a:t>3</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Recruitment, Selection and Induction  </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Tuesday, </a:t>
                      </a:r>
                      <a:r>
                        <a:rPr lang="en-US" sz="1600" dirty="0" smtClean="0">
                          <a:effectLst/>
                        </a:rPr>
                        <a:t>5</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26624">
                <a:tc>
                  <a:txBody>
                    <a:bodyPr/>
                    <a:lstStyle/>
                    <a:p>
                      <a:pPr marL="0" marR="0" algn="ctr">
                        <a:lnSpc>
                          <a:spcPct val="115000"/>
                        </a:lnSpc>
                        <a:spcBef>
                          <a:spcPts val="0"/>
                        </a:spcBef>
                        <a:spcAft>
                          <a:spcPts val="0"/>
                        </a:spcAft>
                      </a:pPr>
                      <a:r>
                        <a:rPr lang="en-US" sz="1600" dirty="0">
                          <a:effectLst/>
                        </a:rPr>
                        <a:t>4</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General Terms and Conditions of Employment</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Wednesday, </a:t>
                      </a:r>
                      <a:r>
                        <a:rPr lang="en-US" sz="1600" dirty="0" smtClean="0">
                          <a:effectLst/>
                        </a:rPr>
                        <a:t>6</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5</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Rewards and Recognition</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smtClean="0">
                          <a:effectLst/>
                        </a:rPr>
                        <a:t>Thursday, 7</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6</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GB" sz="1600">
                          <a:effectLst/>
                        </a:rPr>
                        <a:t>Performance Review, Training &amp; Learning Practices</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Monday</a:t>
                      </a:r>
                      <a:r>
                        <a:rPr lang="en-US" sz="1600" dirty="0" smtClean="0">
                          <a:effectLst/>
                        </a:rPr>
                        <a:t>, </a:t>
                      </a:r>
                      <a:r>
                        <a:rPr lang="en-US" sz="1600" dirty="0">
                          <a:effectLst/>
                        </a:rPr>
                        <a:t>11</a:t>
                      </a:r>
                      <a:r>
                        <a:rPr lang="en-US" sz="1600" baseline="30000" dirty="0">
                          <a:effectLst/>
                        </a:rPr>
                        <a:t>th</a:t>
                      </a:r>
                      <a:r>
                        <a:rPr lang="en-US" sz="1600" dirty="0">
                          <a:effectLst/>
                        </a:rPr>
                        <a:t> 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9.00–12.00am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7</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Superannuation and Severance</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Tuesday,  </a:t>
                      </a:r>
                      <a:r>
                        <a:rPr lang="en-US" sz="1600" dirty="0" smtClean="0">
                          <a:effectLst/>
                        </a:rPr>
                        <a:t>12</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8</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Conflict and Grievance Management</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Wednesday,  </a:t>
                      </a:r>
                      <a:r>
                        <a:rPr lang="en-US" sz="1600" dirty="0" smtClean="0">
                          <a:effectLst/>
                        </a:rPr>
                        <a:t>13</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9</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Disciplinary Management</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smtClean="0">
                          <a:effectLst/>
                        </a:rPr>
                        <a:t>Thursday, 14</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9.00–12.00am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609919">
                <a:tc>
                  <a:txBody>
                    <a:bodyPr/>
                    <a:lstStyle/>
                    <a:p>
                      <a:pPr marL="0" marR="0" algn="ctr">
                        <a:lnSpc>
                          <a:spcPct val="115000"/>
                        </a:lnSpc>
                        <a:spcBef>
                          <a:spcPts val="0"/>
                        </a:spcBef>
                        <a:spcAft>
                          <a:spcPts val="0"/>
                        </a:spcAft>
                      </a:pPr>
                      <a:r>
                        <a:rPr lang="en-US" sz="1600">
                          <a:effectLst/>
                        </a:rPr>
                        <a:t>10</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Employment Law &amp; Employee Rights</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smtClean="0">
                          <a:effectLst/>
                        </a:rPr>
                        <a:t>Thursday, 21</a:t>
                      </a:r>
                      <a:r>
                        <a:rPr lang="en-US" sz="1600" baseline="30000" dirty="0" smtClean="0">
                          <a:effectLst/>
                        </a:rPr>
                        <a:t>st</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83131">
                <a:tc>
                  <a:txBody>
                    <a:bodyPr/>
                    <a:lstStyle/>
                    <a:p>
                      <a:pPr marL="0" marR="0" algn="ctr">
                        <a:lnSpc>
                          <a:spcPct val="115000"/>
                        </a:lnSpc>
                        <a:spcBef>
                          <a:spcPts val="0"/>
                        </a:spcBef>
                        <a:spcAft>
                          <a:spcPts val="0"/>
                        </a:spcAft>
                      </a:pPr>
                      <a:r>
                        <a:rPr lang="en-US" sz="1600" dirty="0">
                          <a:effectLst/>
                        </a:rPr>
                        <a:t>11</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Current Issues &amp; Trends in HRM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Friday</a:t>
                      </a:r>
                      <a:r>
                        <a:rPr lang="en-US" sz="1600" dirty="0" smtClean="0">
                          <a:effectLst/>
                        </a:rPr>
                        <a:t>, 22</a:t>
                      </a:r>
                      <a:r>
                        <a:rPr lang="en-US" sz="1600" baseline="30000" dirty="0" smtClean="0">
                          <a:effectLst/>
                        </a:rPr>
                        <a:t>nd</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dirty="0">
                          <a:effectLst/>
                        </a:rPr>
                        <a:t>10.00–11.30am</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r>
            </a:tbl>
          </a:graphicData>
        </a:graphic>
      </p:graphicFrame>
    </p:spTree>
    <p:extLst>
      <p:ext uri="{BB962C8B-B14F-4D97-AF65-F5344CB8AC3E}">
        <p14:creationId xmlns:p14="http://schemas.microsoft.com/office/powerpoint/2010/main" val="16842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183009"/>
          </a:xfrm>
          <a:prstGeom prst="rect">
            <a:avLst/>
          </a:prstGeom>
          <a:solidFill>
            <a:schemeClr val="bg1">
              <a:lumMod val="95000"/>
            </a:schemeClr>
          </a:solidFill>
        </p:spPr>
        <p:txBody>
          <a:bodyPr wrap="square">
            <a:spAutoFit/>
          </a:bodyPr>
          <a:lstStyle/>
          <a:p>
            <a:endParaRPr lang="en-US" dirty="0" smtClean="0"/>
          </a:p>
          <a:p>
            <a:pPr lvl="2"/>
            <a:endParaRPr lang="en-US" sz="3600" b="1" dirty="0" smtClean="0">
              <a:solidFill>
                <a:schemeClr val="accent4"/>
              </a:solidFill>
              <a:latin typeface="+mj-lt"/>
            </a:endParaRPr>
          </a:p>
          <a:p>
            <a:pPr lvl="2"/>
            <a:r>
              <a:rPr lang="en-US" sz="3600" b="1" dirty="0" smtClean="0">
                <a:solidFill>
                  <a:schemeClr val="accent4"/>
                </a:solidFill>
                <a:latin typeface="+mj-lt"/>
              </a:rPr>
              <a:t>What are the objectives of an Organization?</a:t>
            </a:r>
          </a:p>
          <a:p>
            <a:pPr lvl="2"/>
            <a:endParaRPr lang="en-US" sz="2800" dirty="0" smtClean="0">
              <a:solidFill>
                <a:srgbClr val="002060"/>
              </a:solidFill>
              <a:latin typeface="+mj-lt"/>
            </a:endParaRPr>
          </a:p>
          <a:p>
            <a:pPr lvl="2"/>
            <a:r>
              <a:rPr lang="en-US" sz="2800" dirty="0" smtClean="0">
                <a:solidFill>
                  <a:srgbClr val="002060"/>
                </a:solidFill>
                <a:latin typeface="+mj-lt"/>
              </a:rPr>
              <a:t>Some of the multiple objectives of business organization are </a:t>
            </a:r>
          </a:p>
          <a:p>
            <a:pPr lvl="2"/>
            <a:r>
              <a:rPr lang="en-US" sz="2800" dirty="0" smtClean="0">
                <a:solidFill>
                  <a:srgbClr val="002060"/>
                </a:solidFill>
                <a:latin typeface="+mj-lt"/>
              </a:rPr>
              <a:t>economic objectives (profit maximization, high productivity, </a:t>
            </a:r>
          </a:p>
          <a:p>
            <a:pPr lvl="2"/>
            <a:r>
              <a:rPr lang="en-US" sz="2800" dirty="0" smtClean="0">
                <a:solidFill>
                  <a:srgbClr val="002060"/>
                </a:solidFill>
                <a:latin typeface="+mj-lt"/>
              </a:rPr>
              <a:t>optimum allocation of resources, customer creation, and </a:t>
            </a:r>
          </a:p>
          <a:p>
            <a:pPr lvl="2"/>
            <a:r>
              <a:rPr lang="en-US" sz="2800" dirty="0" smtClean="0">
                <a:solidFill>
                  <a:srgbClr val="002060"/>
                </a:solidFill>
                <a:latin typeface="+mj-lt"/>
              </a:rPr>
              <a:t>innovation), organic objectives (effective utilization of </a:t>
            </a:r>
          </a:p>
          <a:p>
            <a:pPr lvl="2"/>
            <a:r>
              <a:rPr lang="en-US" sz="2800" dirty="0" smtClean="0">
                <a:solidFill>
                  <a:srgbClr val="002060"/>
                </a:solidFill>
                <a:latin typeface="+mj-lt"/>
              </a:rPr>
              <a:t>manpower, development of human resource, participation </a:t>
            </a:r>
          </a:p>
          <a:p>
            <a:pPr lvl="2"/>
            <a:r>
              <a:rPr lang="en-US" sz="2800" dirty="0" smtClean="0">
                <a:solidFill>
                  <a:srgbClr val="002060"/>
                </a:solidFill>
                <a:latin typeface="+mj-lt"/>
              </a:rPr>
              <a:t>in management, training and </a:t>
            </a:r>
            <a:r>
              <a:rPr lang="en-US" sz="2800" dirty="0" smtClean="0">
                <a:solidFill>
                  <a:srgbClr val="002060"/>
                </a:solidFill>
                <a:latin typeface="+mj-lt"/>
                <a:cs typeface="Times New Roman" panose="02020603050405020304" pitchFamily="18" charset="0"/>
              </a:rPr>
              <a:t>…</a:t>
            </a: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32860305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9321783"/>
          </a:xfrm>
          <a:prstGeom prst="rect">
            <a:avLst/>
          </a:prstGeom>
          <a:solidFill>
            <a:schemeClr val="bg1">
              <a:lumMod val="95000"/>
            </a:schemeClr>
          </a:solidFill>
        </p:spPr>
        <p:txBody>
          <a:bodyPr wrap="square">
            <a:spAutoFit/>
          </a:bodyPr>
          <a:lstStyle/>
          <a:p>
            <a:endParaRPr lang="en-US" dirty="0" smtClean="0"/>
          </a:p>
          <a:p>
            <a:pPr lvl="2"/>
            <a:endParaRPr lang="en-US" sz="3600" b="1" dirty="0" smtClean="0">
              <a:solidFill>
                <a:schemeClr val="accent4"/>
              </a:solidFill>
              <a:latin typeface="+mj-lt"/>
            </a:endParaRPr>
          </a:p>
          <a:p>
            <a:pPr lvl="2"/>
            <a:r>
              <a:rPr lang="en-US" sz="4000" dirty="0">
                <a:solidFill>
                  <a:schemeClr val="accent4"/>
                </a:solidFill>
              </a:rPr>
              <a:t>The Typical Non-Profit Organizational Structure</a:t>
            </a:r>
          </a:p>
          <a:p>
            <a:pPr lvl="2"/>
            <a:r>
              <a:rPr lang="en-US" dirty="0">
                <a:solidFill>
                  <a:schemeClr val="accent4"/>
                </a:solidFill>
                <a:latin typeface="+mj-lt"/>
              </a:rPr>
              <a:t> </a:t>
            </a:r>
          </a:p>
          <a:p>
            <a:pPr lvl="2"/>
            <a:r>
              <a:rPr lang="en-US" sz="2800" dirty="0">
                <a:solidFill>
                  <a:srgbClr val="002060"/>
                </a:solidFill>
                <a:latin typeface="+mj-lt"/>
              </a:rPr>
              <a:t>The exact structure of a nonprofit organization depends partly on </a:t>
            </a:r>
            <a:endParaRPr lang="en-US" sz="2800" dirty="0" smtClean="0">
              <a:solidFill>
                <a:srgbClr val="002060"/>
              </a:solidFill>
              <a:latin typeface="+mj-lt"/>
            </a:endParaRPr>
          </a:p>
          <a:p>
            <a:pPr lvl="2"/>
            <a:r>
              <a:rPr lang="en-US" sz="2800" dirty="0" smtClean="0">
                <a:solidFill>
                  <a:srgbClr val="002060"/>
                </a:solidFill>
                <a:latin typeface="+mj-lt"/>
              </a:rPr>
              <a:t>where </a:t>
            </a:r>
            <a:r>
              <a:rPr lang="en-US" sz="2800" dirty="0">
                <a:solidFill>
                  <a:srgbClr val="002060"/>
                </a:solidFill>
                <a:latin typeface="+mj-lt"/>
              </a:rPr>
              <a:t>it is incorporated – some states have their own requirements </a:t>
            </a:r>
            <a:endParaRPr lang="en-US" sz="2800" dirty="0" smtClean="0">
              <a:solidFill>
                <a:srgbClr val="002060"/>
              </a:solidFill>
              <a:latin typeface="+mj-lt"/>
            </a:endParaRPr>
          </a:p>
          <a:p>
            <a:pPr lvl="2"/>
            <a:r>
              <a:rPr lang="en-US" sz="2800" dirty="0" smtClean="0">
                <a:solidFill>
                  <a:srgbClr val="002060"/>
                </a:solidFill>
                <a:latin typeface="+mj-lt"/>
              </a:rPr>
              <a:t>for </a:t>
            </a:r>
            <a:r>
              <a:rPr lang="en-US" sz="2800" dirty="0">
                <a:solidFill>
                  <a:srgbClr val="002060"/>
                </a:solidFill>
                <a:latin typeface="+mj-lt"/>
              </a:rPr>
              <a:t>the number of directors or other officers of the nonprofit. </a:t>
            </a:r>
            <a:endParaRPr lang="en-US" sz="2800" dirty="0" smtClean="0">
              <a:solidFill>
                <a:srgbClr val="002060"/>
              </a:solidFill>
              <a:latin typeface="+mj-lt"/>
            </a:endParaRPr>
          </a:p>
          <a:p>
            <a:pPr lvl="2"/>
            <a:r>
              <a:rPr lang="en-US" sz="2800" dirty="0" smtClean="0">
                <a:solidFill>
                  <a:srgbClr val="002060"/>
                </a:solidFill>
                <a:latin typeface="+mj-lt"/>
              </a:rPr>
              <a:t>However</a:t>
            </a:r>
            <a:r>
              <a:rPr lang="en-US" sz="2800" dirty="0">
                <a:solidFill>
                  <a:srgbClr val="002060"/>
                </a:solidFill>
                <a:latin typeface="+mj-lt"/>
              </a:rPr>
              <a:t>, the basic structure of a nonprofit is generally the same </a:t>
            </a:r>
            <a:endParaRPr lang="en-US" sz="2800" dirty="0" smtClean="0">
              <a:solidFill>
                <a:srgbClr val="002060"/>
              </a:solidFill>
              <a:latin typeface="+mj-lt"/>
            </a:endParaRPr>
          </a:p>
          <a:p>
            <a:pPr lvl="2"/>
            <a:r>
              <a:rPr lang="en-US" sz="2800" dirty="0" smtClean="0">
                <a:solidFill>
                  <a:srgbClr val="002060"/>
                </a:solidFill>
                <a:latin typeface="+mj-lt"/>
              </a:rPr>
              <a:t>everywhere</a:t>
            </a:r>
            <a:r>
              <a:rPr lang="en-US" sz="2800" dirty="0">
                <a:solidFill>
                  <a:srgbClr val="002060"/>
                </a:solidFill>
                <a:latin typeface="+mj-lt"/>
              </a:rPr>
              <a:t>. </a:t>
            </a:r>
            <a:endParaRPr lang="en-US" sz="2800" dirty="0" smtClean="0">
              <a:solidFill>
                <a:srgbClr val="002060"/>
              </a:solidFill>
              <a:latin typeface="+mj-lt"/>
            </a:endParaRPr>
          </a:p>
          <a:p>
            <a:pPr lvl="2"/>
            <a:endParaRPr lang="en-US" sz="2800" dirty="0" smtClean="0">
              <a:solidFill>
                <a:srgbClr val="002060"/>
              </a:solidFill>
              <a:latin typeface="+mj-lt"/>
            </a:endParaRPr>
          </a:p>
          <a:p>
            <a:pPr lvl="2"/>
            <a:r>
              <a:rPr lang="en-US" sz="2800" dirty="0" smtClean="0">
                <a:solidFill>
                  <a:srgbClr val="002060"/>
                </a:solidFill>
                <a:latin typeface="+mj-lt"/>
              </a:rPr>
              <a:t>The </a:t>
            </a:r>
            <a:r>
              <a:rPr lang="en-US" sz="2800" dirty="0">
                <a:solidFill>
                  <a:srgbClr val="002060"/>
                </a:solidFill>
                <a:latin typeface="+mj-lt"/>
              </a:rPr>
              <a:t>structure is divided into three functional areas–governance, </a:t>
            </a:r>
            <a:endParaRPr lang="en-US" sz="2800" dirty="0" smtClean="0">
              <a:solidFill>
                <a:srgbClr val="002060"/>
              </a:solidFill>
              <a:latin typeface="+mj-lt"/>
            </a:endParaRPr>
          </a:p>
          <a:p>
            <a:pPr lvl="2"/>
            <a:r>
              <a:rPr lang="en-US" sz="2800" dirty="0" smtClean="0">
                <a:solidFill>
                  <a:srgbClr val="002060"/>
                </a:solidFill>
                <a:latin typeface="+mj-lt"/>
              </a:rPr>
              <a:t>programs </a:t>
            </a:r>
            <a:r>
              <a:rPr lang="en-US" sz="2800" dirty="0">
                <a:solidFill>
                  <a:srgbClr val="002060"/>
                </a:solidFill>
                <a:latin typeface="+mj-lt"/>
              </a:rPr>
              <a:t>and administration – and then further subdivided within </a:t>
            </a:r>
            <a:endParaRPr lang="en-US" sz="2800" dirty="0" smtClean="0">
              <a:solidFill>
                <a:srgbClr val="002060"/>
              </a:solidFill>
              <a:latin typeface="+mj-lt"/>
            </a:endParaRPr>
          </a:p>
          <a:p>
            <a:pPr lvl="2"/>
            <a:r>
              <a:rPr lang="en-US" sz="2800" dirty="0" smtClean="0">
                <a:solidFill>
                  <a:srgbClr val="002060"/>
                </a:solidFill>
                <a:latin typeface="+mj-lt"/>
              </a:rPr>
              <a:t>each </a:t>
            </a:r>
            <a:r>
              <a:rPr lang="en-US" sz="2800" dirty="0">
                <a:solidFill>
                  <a:srgbClr val="002060"/>
                </a:solidFill>
                <a:latin typeface="+mj-lt"/>
              </a:rPr>
              <a:t>area, depending on the purpose and goals of the nonprofit.</a:t>
            </a:r>
          </a:p>
          <a:p>
            <a:pPr lvl="4">
              <a:lnSpc>
                <a:spcPct val="107000"/>
              </a:lnSpc>
              <a:spcAft>
                <a:spcPts val="800"/>
              </a:spcAft>
              <a:buSzPts val="1000"/>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4486790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398453"/>
          </a:xfrm>
          <a:prstGeom prst="rect">
            <a:avLst/>
          </a:prstGeom>
          <a:solidFill>
            <a:schemeClr val="bg1">
              <a:lumMod val="95000"/>
            </a:schemeClr>
          </a:solidFill>
        </p:spPr>
        <p:txBody>
          <a:bodyPr wrap="square">
            <a:spAutoFit/>
          </a:bodyPr>
          <a:lstStyle/>
          <a:p>
            <a:endParaRPr lang="en-US" dirty="0" smtClean="0"/>
          </a:p>
          <a:p>
            <a:r>
              <a:rPr lang="en-US" b="1" dirty="0" smtClean="0"/>
              <a:t>	</a:t>
            </a:r>
          </a:p>
          <a:p>
            <a:r>
              <a:rPr lang="en-US" sz="4000" b="1" dirty="0">
                <a:solidFill>
                  <a:schemeClr val="accent4"/>
                </a:solidFill>
              </a:rPr>
              <a:t>	</a:t>
            </a:r>
            <a:r>
              <a:rPr lang="en-US" sz="4000" b="1" dirty="0" smtClean="0">
                <a:solidFill>
                  <a:schemeClr val="accent4"/>
                </a:solidFill>
                <a:latin typeface="+mj-lt"/>
              </a:rPr>
              <a:t>Governance </a:t>
            </a:r>
            <a:r>
              <a:rPr lang="en-US" sz="4000" b="1" dirty="0">
                <a:solidFill>
                  <a:schemeClr val="accent4"/>
                </a:solidFill>
                <a:latin typeface="+mj-lt"/>
              </a:rPr>
              <a:t>of Nonprofits</a:t>
            </a:r>
          </a:p>
          <a:p>
            <a:pPr lvl="2"/>
            <a:endParaRPr lang="en-US" sz="2800" dirty="0" smtClean="0">
              <a:solidFill>
                <a:srgbClr val="002060"/>
              </a:solidFill>
              <a:latin typeface="+mj-lt"/>
            </a:endParaRPr>
          </a:p>
          <a:p>
            <a:pPr lvl="2"/>
            <a:r>
              <a:rPr lang="en-US" sz="2800" dirty="0" smtClean="0">
                <a:solidFill>
                  <a:srgbClr val="002060"/>
                </a:solidFill>
                <a:latin typeface="+mj-lt"/>
              </a:rPr>
              <a:t>Nonprofits </a:t>
            </a:r>
            <a:r>
              <a:rPr lang="en-US" sz="2800" dirty="0">
                <a:solidFill>
                  <a:srgbClr val="002060"/>
                </a:solidFill>
                <a:latin typeface="+mj-lt"/>
              </a:rPr>
              <a:t>are governed by the board of directors. Board members of nonprofits are generally not paid, but they may </a:t>
            </a:r>
            <a:r>
              <a:rPr lang="en-US" sz="2800" dirty="0" smtClean="0">
                <a:solidFill>
                  <a:srgbClr val="002060"/>
                </a:solidFill>
                <a:latin typeface="+mj-lt"/>
              </a:rPr>
              <a:t>receive </a:t>
            </a:r>
            <a:r>
              <a:rPr lang="en-US" sz="2800" dirty="0">
                <a:solidFill>
                  <a:srgbClr val="002060"/>
                </a:solidFill>
                <a:latin typeface="+mj-lt"/>
              </a:rPr>
              <a:t>any compensation that is allowed by the organization's bylaws. The board is accountable </a:t>
            </a:r>
            <a:endParaRPr lang="en-US" sz="2800" dirty="0" smtClean="0">
              <a:solidFill>
                <a:srgbClr val="002060"/>
              </a:solidFill>
              <a:latin typeface="+mj-lt"/>
            </a:endParaRPr>
          </a:p>
          <a:p>
            <a:pPr lvl="2"/>
            <a:r>
              <a:rPr lang="en-US" sz="2800" dirty="0" smtClean="0">
                <a:solidFill>
                  <a:srgbClr val="002060"/>
                </a:solidFill>
                <a:latin typeface="+mj-lt"/>
              </a:rPr>
              <a:t>for </a:t>
            </a:r>
            <a:r>
              <a:rPr lang="en-US" sz="2800" dirty="0">
                <a:solidFill>
                  <a:srgbClr val="002060"/>
                </a:solidFill>
                <a:latin typeface="+mj-lt"/>
              </a:rPr>
              <a:t>the policies of the </a:t>
            </a:r>
            <a:r>
              <a:rPr lang="en-US" sz="2800" dirty="0" smtClean="0">
                <a:solidFill>
                  <a:srgbClr val="002060"/>
                </a:solidFill>
                <a:latin typeface="+mj-lt"/>
              </a:rPr>
              <a:t>organization </a:t>
            </a:r>
            <a:r>
              <a:rPr lang="en-US" sz="2800" dirty="0">
                <a:solidFill>
                  <a:srgbClr val="002060"/>
                </a:solidFill>
                <a:latin typeface="+mj-lt"/>
              </a:rPr>
              <a:t>and is given powers by the organizations' Articles of Incorporation. The board's work is coordinated by the </a:t>
            </a:r>
            <a:r>
              <a:rPr lang="en-US" sz="2800" dirty="0" smtClean="0">
                <a:solidFill>
                  <a:srgbClr val="002060"/>
                </a:solidFill>
                <a:latin typeface="+mj-lt"/>
              </a:rPr>
              <a:t>chair </a:t>
            </a:r>
          </a:p>
          <a:p>
            <a:pPr lvl="2"/>
            <a:r>
              <a:rPr lang="en-US" sz="2800" dirty="0" smtClean="0">
                <a:solidFill>
                  <a:srgbClr val="002060"/>
                </a:solidFill>
                <a:latin typeface="+mj-lt"/>
              </a:rPr>
              <a:t>and </a:t>
            </a:r>
            <a:r>
              <a:rPr lang="en-US" sz="2800" dirty="0">
                <a:solidFill>
                  <a:srgbClr val="002060"/>
                </a:solidFill>
                <a:latin typeface="+mj-lt"/>
              </a:rPr>
              <a:t>the board may organize itself into various committees responsible </a:t>
            </a:r>
            <a:endParaRPr lang="en-US" sz="2800" dirty="0" smtClean="0">
              <a:solidFill>
                <a:srgbClr val="002060"/>
              </a:solidFill>
              <a:latin typeface="+mj-lt"/>
            </a:endParaRPr>
          </a:p>
          <a:p>
            <a:pPr lvl="2"/>
            <a:r>
              <a:rPr lang="en-US" sz="2800" dirty="0" smtClean="0">
                <a:solidFill>
                  <a:srgbClr val="002060"/>
                </a:solidFill>
                <a:latin typeface="+mj-lt"/>
              </a:rPr>
              <a:t>for </a:t>
            </a:r>
            <a:r>
              <a:rPr lang="en-US" sz="2800" dirty="0">
                <a:solidFill>
                  <a:srgbClr val="002060"/>
                </a:solidFill>
                <a:latin typeface="+mj-lt"/>
              </a:rPr>
              <a:t>carrying out different operations.</a:t>
            </a:r>
          </a:p>
          <a:p>
            <a:pPr lvl="4">
              <a:lnSpc>
                <a:spcPct val="107000"/>
              </a:lnSpc>
              <a:spcAft>
                <a:spcPts val="800"/>
              </a:spcAft>
              <a:buSzPts val="1000"/>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31594413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588616"/>
          </a:xfrm>
          <a:prstGeom prst="rect">
            <a:avLst/>
          </a:prstGeom>
          <a:solidFill>
            <a:schemeClr val="bg1">
              <a:lumMod val="95000"/>
            </a:schemeClr>
          </a:solidFill>
        </p:spPr>
        <p:txBody>
          <a:bodyPr wrap="square">
            <a:spAutoFit/>
          </a:bodyPr>
          <a:lstStyle/>
          <a:p>
            <a:endParaRPr lang="en-US" dirty="0" smtClean="0"/>
          </a:p>
          <a:p>
            <a:r>
              <a:rPr lang="en-US" b="1" dirty="0" smtClean="0"/>
              <a:t>	</a:t>
            </a:r>
          </a:p>
          <a:p>
            <a:r>
              <a:rPr lang="en-US" sz="4000" b="1" dirty="0">
                <a:solidFill>
                  <a:schemeClr val="accent4"/>
                </a:solidFill>
              </a:rPr>
              <a:t>	</a:t>
            </a:r>
            <a:r>
              <a:rPr lang="en-US" sz="4000" b="1" dirty="0" smtClean="0">
                <a:solidFill>
                  <a:schemeClr val="accent4"/>
                </a:solidFill>
                <a:latin typeface="+mj-lt"/>
              </a:rPr>
              <a:t>Administration </a:t>
            </a:r>
            <a:r>
              <a:rPr lang="en-US" sz="4000" b="1" dirty="0">
                <a:solidFill>
                  <a:schemeClr val="accent4"/>
                </a:solidFill>
                <a:latin typeface="+mj-lt"/>
              </a:rPr>
              <a:t>of </a:t>
            </a:r>
            <a:r>
              <a:rPr lang="en-US" sz="4000" b="1" dirty="0" smtClean="0">
                <a:solidFill>
                  <a:schemeClr val="accent4"/>
                </a:solidFill>
                <a:latin typeface="+mj-lt"/>
              </a:rPr>
              <a:t>Nonprofits</a:t>
            </a:r>
          </a:p>
          <a:p>
            <a:endParaRPr lang="en-US" sz="4000" b="1" dirty="0">
              <a:solidFill>
                <a:schemeClr val="accent4"/>
              </a:solidFill>
              <a:latin typeface="+mj-lt"/>
            </a:endParaRPr>
          </a:p>
          <a:p>
            <a:pPr lvl="2"/>
            <a:r>
              <a:rPr lang="en-US" sz="2800" dirty="0">
                <a:solidFill>
                  <a:srgbClr val="002060"/>
                </a:solidFill>
                <a:latin typeface="+mj-lt"/>
              </a:rPr>
              <a:t>The administration is made up of the staff that oversee all programs. Nonprofit administration usually includes an executive director, </a:t>
            </a:r>
            <a:r>
              <a:rPr lang="en-US" sz="2800" dirty="0" smtClean="0">
                <a:solidFill>
                  <a:srgbClr val="002060"/>
                </a:solidFill>
                <a:latin typeface="+mj-lt"/>
              </a:rPr>
              <a:t>or</a:t>
            </a:r>
          </a:p>
          <a:p>
            <a:pPr lvl="2"/>
            <a:r>
              <a:rPr lang="en-US" sz="2800" dirty="0" smtClean="0">
                <a:solidFill>
                  <a:srgbClr val="002060"/>
                </a:solidFill>
                <a:latin typeface="+mj-lt"/>
              </a:rPr>
              <a:t>president</a:t>
            </a:r>
            <a:r>
              <a:rPr lang="en-US" sz="2800" dirty="0">
                <a:solidFill>
                  <a:srgbClr val="002060"/>
                </a:solidFill>
                <a:latin typeface="+mj-lt"/>
              </a:rPr>
              <a:t>, and office personnel. The executive director is responsible </a:t>
            </a:r>
            <a:endParaRPr lang="en-US" sz="2800" dirty="0" smtClean="0">
              <a:solidFill>
                <a:srgbClr val="002060"/>
              </a:solidFill>
              <a:latin typeface="+mj-lt"/>
            </a:endParaRPr>
          </a:p>
          <a:p>
            <a:pPr lvl="2"/>
            <a:r>
              <a:rPr lang="en-US" sz="2800" dirty="0" smtClean="0">
                <a:solidFill>
                  <a:srgbClr val="002060"/>
                </a:solidFill>
                <a:latin typeface="+mj-lt"/>
              </a:rPr>
              <a:t>for </a:t>
            </a:r>
            <a:r>
              <a:rPr lang="en-US" sz="2800" dirty="0">
                <a:solidFill>
                  <a:srgbClr val="002060"/>
                </a:solidFill>
                <a:latin typeface="+mj-lt"/>
              </a:rPr>
              <a:t>liaising with the board and for carrying out their instructions, </a:t>
            </a:r>
            <a:endParaRPr lang="en-US" sz="2800" dirty="0" smtClean="0">
              <a:solidFill>
                <a:srgbClr val="002060"/>
              </a:solidFill>
              <a:latin typeface="+mj-lt"/>
            </a:endParaRPr>
          </a:p>
          <a:p>
            <a:pPr lvl="2"/>
            <a:r>
              <a:rPr lang="en-US" sz="2800" dirty="0" smtClean="0">
                <a:solidFill>
                  <a:srgbClr val="002060"/>
                </a:solidFill>
                <a:latin typeface="+mj-lt"/>
              </a:rPr>
              <a:t>as </a:t>
            </a:r>
            <a:r>
              <a:rPr lang="en-US" sz="2800" dirty="0">
                <a:solidFill>
                  <a:srgbClr val="002060"/>
                </a:solidFill>
                <a:latin typeface="+mj-lt"/>
              </a:rPr>
              <a:t>well as for overseeing the people who run the programs of </a:t>
            </a:r>
            <a:endParaRPr lang="en-US" sz="2800" dirty="0" smtClean="0">
              <a:solidFill>
                <a:srgbClr val="002060"/>
              </a:solidFill>
              <a:latin typeface="+mj-lt"/>
            </a:endParaRPr>
          </a:p>
          <a:p>
            <a:pPr lvl="2"/>
            <a:r>
              <a:rPr lang="en-US" sz="2800" dirty="0" smtClean="0">
                <a:solidFill>
                  <a:srgbClr val="002060"/>
                </a:solidFill>
                <a:latin typeface="+mj-lt"/>
              </a:rPr>
              <a:t>the </a:t>
            </a:r>
            <a:r>
              <a:rPr lang="en-US" sz="2800" dirty="0">
                <a:solidFill>
                  <a:srgbClr val="002060"/>
                </a:solidFill>
                <a:latin typeface="+mj-lt"/>
              </a:rPr>
              <a:t>nonprofit. </a:t>
            </a: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9377767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9087103"/>
          </a:xfrm>
          <a:prstGeom prst="rect">
            <a:avLst/>
          </a:prstGeom>
          <a:solidFill>
            <a:schemeClr val="bg1">
              <a:lumMod val="95000"/>
            </a:schemeClr>
          </a:solidFill>
        </p:spPr>
        <p:txBody>
          <a:bodyPr wrap="square">
            <a:spAutoFit/>
          </a:bodyPr>
          <a:lstStyle/>
          <a:p>
            <a:endParaRPr lang="en-US" dirty="0" smtClean="0"/>
          </a:p>
          <a:p>
            <a:r>
              <a:rPr lang="en-US" b="1" dirty="0" smtClean="0"/>
              <a:t>	</a:t>
            </a:r>
          </a:p>
          <a:p>
            <a:pPr lvl="2"/>
            <a:r>
              <a:rPr lang="en-US" sz="4000" b="1" dirty="0" smtClean="0">
                <a:solidFill>
                  <a:schemeClr val="accent4"/>
                </a:solidFill>
                <a:latin typeface="+mj-lt"/>
              </a:rPr>
              <a:t>Programs </a:t>
            </a:r>
            <a:r>
              <a:rPr lang="en-US" sz="4000" b="1" dirty="0">
                <a:solidFill>
                  <a:schemeClr val="accent4"/>
                </a:solidFill>
                <a:latin typeface="+mj-lt"/>
              </a:rPr>
              <a:t>and Types of Work</a:t>
            </a:r>
          </a:p>
          <a:p>
            <a:pPr lvl="2"/>
            <a:endParaRPr lang="en-US" sz="2800" dirty="0" smtClean="0">
              <a:latin typeface="+mj-lt"/>
            </a:endParaRPr>
          </a:p>
          <a:p>
            <a:pPr marL="1371600" lvl="2" indent="-457200">
              <a:buFont typeface="Arial" panose="020B0604020202020204" pitchFamily="34" charset="0"/>
              <a:buChar char="•"/>
            </a:pPr>
            <a:r>
              <a:rPr lang="en-US" sz="2600" dirty="0" smtClean="0">
                <a:solidFill>
                  <a:srgbClr val="002060"/>
                </a:solidFill>
                <a:latin typeface="+mj-lt"/>
              </a:rPr>
              <a:t>Most </a:t>
            </a:r>
            <a:r>
              <a:rPr lang="en-US" sz="2600" dirty="0">
                <a:solidFill>
                  <a:srgbClr val="002060"/>
                </a:solidFill>
                <a:latin typeface="+mj-lt"/>
              </a:rPr>
              <a:t>nonprofits are founded to carry out certain specific types of work, </a:t>
            </a:r>
            <a:r>
              <a:rPr lang="en-US" sz="2600" dirty="0" smtClean="0">
                <a:solidFill>
                  <a:srgbClr val="002060"/>
                </a:solidFill>
                <a:latin typeface="+mj-lt"/>
              </a:rPr>
              <a:t>                       for </a:t>
            </a:r>
            <a:r>
              <a:rPr lang="en-US" sz="2600" dirty="0">
                <a:solidFill>
                  <a:srgbClr val="002060"/>
                </a:solidFill>
                <a:latin typeface="+mj-lt"/>
              </a:rPr>
              <a:t>example, running a homeless shelter or raising money to provide </a:t>
            </a:r>
            <a:r>
              <a:rPr lang="en-US" sz="2600" dirty="0" smtClean="0">
                <a:solidFill>
                  <a:srgbClr val="002060"/>
                </a:solidFill>
                <a:latin typeface="+mj-lt"/>
              </a:rPr>
              <a:t>                         clean </a:t>
            </a:r>
            <a:r>
              <a:rPr lang="en-US" sz="2600" dirty="0">
                <a:solidFill>
                  <a:srgbClr val="002060"/>
                </a:solidFill>
                <a:latin typeface="+mj-lt"/>
              </a:rPr>
              <a:t>drinking water in developing countries. </a:t>
            </a:r>
            <a:endParaRPr lang="en-US" sz="2600" dirty="0" smtClean="0">
              <a:solidFill>
                <a:srgbClr val="002060"/>
              </a:solidFill>
              <a:latin typeface="+mj-lt"/>
            </a:endParaRPr>
          </a:p>
          <a:p>
            <a:pPr marL="1371600" lvl="2" indent="-457200">
              <a:buFont typeface="Arial" panose="020B0604020202020204" pitchFamily="34" charset="0"/>
              <a:buChar char="•"/>
            </a:pPr>
            <a:r>
              <a:rPr lang="en-US" sz="2600" dirty="0" smtClean="0">
                <a:solidFill>
                  <a:srgbClr val="002060"/>
                </a:solidFill>
                <a:latin typeface="+mj-lt"/>
              </a:rPr>
              <a:t>The </a:t>
            </a:r>
            <a:r>
              <a:rPr lang="en-US" sz="2600" dirty="0">
                <a:solidFill>
                  <a:srgbClr val="002060"/>
                </a:solidFill>
                <a:latin typeface="+mj-lt"/>
              </a:rPr>
              <a:t>organization is structured into various program areas to carry out </a:t>
            </a:r>
            <a:r>
              <a:rPr lang="en-US" sz="2600" dirty="0" smtClean="0">
                <a:solidFill>
                  <a:srgbClr val="002060"/>
                </a:solidFill>
                <a:latin typeface="+mj-lt"/>
              </a:rPr>
              <a:t>                               this </a:t>
            </a:r>
            <a:r>
              <a:rPr lang="en-US" sz="2600" dirty="0">
                <a:solidFill>
                  <a:srgbClr val="002060"/>
                </a:solidFill>
                <a:latin typeface="+mj-lt"/>
              </a:rPr>
              <a:t>work and achieve its goals. Each program area may then have its </a:t>
            </a:r>
            <a:r>
              <a:rPr lang="en-US" sz="2600" dirty="0" smtClean="0">
                <a:solidFill>
                  <a:srgbClr val="002060"/>
                </a:solidFill>
                <a:latin typeface="+mj-lt"/>
              </a:rPr>
              <a:t>                           own </a:t>
            </a:r>
            <a:r>
              <a:rPr lang="en-US" sz="2600" dirty="0">
                <a:solidFill>
                  <a:srgbClr val="002060"/>
                </a:solidFill>
                <a:latin typeface="+mj-lt"/>
              </a:rPr>
              <a:t>department head, or assistant director. </a:t>
            </a:r>
            <a:endParaRPr lang="en-US" sz="2600" dirty="0" smtClean="0">
              <a:solidFill>
                <a:srgbClr val="002060"/>
              </a:solidFill>
              <a:latin typeface="+mj-lt"/>
            </a:endParaRPr>
          </a:p>
          <a:p>
            <a:pPr marL="1371600" lvl="2" indent="-457200">
              <a:buFont typeface="Arial" panose="020B0604020202020204" pitchFamily="34" charset="0"/>
              <a:buChar char="•"/>
            </a:pPr>
            <a:r>
              <a:rPr lang="en-US" sz="2600" dirty="0" smtClean="0">
                <a:solidFill>
                  <a:srgbClr val="002060"/>
                </a:solidFill>
                <a:latin typeface="+mj-lt"/>
              </a:rPr>
              <a:t>Typical </a:t>
            </a:r>
            <a:r>
              <a:rPr lang="en-US" sz="2600" dirty="0">
                <a:solidFill>
                  <a:srgbClr val="002060"/>
                </a:solidFill>
                <a:latin typeface="+mj-lt"/>
              </a:rPr>
              <a:t>program areas may include fund-raising, operations, development, human resources, volunteer coordinator, marketing, or publicity and </a:t>
            </a:r>
            <a:r>
              <a:rPr lang="en-US" sz="2600" dirty="0" smtClean="0">
                <a:solidFill>
                  <a:srgbClr val="002060"/>
                </a:solidFill>
                <a:latin typeface="+mj-lt"/>
              </a:rPr>
              <a:t>                      planning</a:t>
            </a:r>
            <a:r>
              <a:rPr lang="en-US" sz="2600" dirty="0">
                <a:solidFill>
                  <a:srgbClr val="002060"/>
                </a:solidFill>
                <a:latin typeface="+mj-lt"/>
              </a:rPr>
              <a:t>. The program heads report to the </a:t>
            </a:r>
            <a:r>
              <a:rPr lang="en-US" sz="2600" dirty="0" smtClean="0">
                <a:solidFill>
                  <a:srgbClr val="002060"/>
                </a:solidFill>
                <a:latin typeface="+mj-lt"/>
              </a:rPr>
              <a:t>executive director or                                    chief </a:t>
            </a:r>
            <a:r>
              <a:rPr lang="en-US" sz="2600" dirty="0">
                <a:solidFill>
                  <a:srgbClr val="002060"/>
                </a:solidFill>
                <a:latin typeface="+mj-lt"/>
              </a:rPr>
              <a:t>executive and may have any number of staff members </a:t>
            </a:r>
            <a:r>
              <a:rPr lang="en-US" sz="2600" dirty="0" smtClean="0">
                <a:solidFill>
                  <a:srgbClr val="002060"/>
                </a:solidFill>
                <a:latin typeface="+mj-lt"/>
              </a:rPr>
              <a:t>                                         under </a:t>
            </a:r>
            <a:r>
              <a:rPr lang="en-US" sz="2600" dirty="0">
                <a:solidFill>
                  <a:srgbClr val="002060"/>
                </a:solidFill>
                <a:latin typeface="+mj-lt"/>
              </a:rPr>
              <a:t>them.</a:t>
            </a:r>
          </a:p>
          <a:p>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3976979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994770"/>
          </a:xfrm>
          <a:prstGeom prst="rect">
            <a:avLst/>
          </a:prstGeom>
          <a:solidFill>
            <a:schemeClr val="bg1">
              <a:lumMod val="95000"/>
            </a:schemeClr>
          </a:solidFill>
        </p:spPr>
        <p:txBody>
          <a:bodyPr wrap="square">
            <a:spAutoFit/>
          </a:bodyPr>
          <a:lstStyle/>
          <a:p>
            <a:endParaRPr lang="en-US" dirty="0" smtClean="0"/>
          </a:p>
          <a:p>
            <a:r>
              <a:rPr lang="en-US" b="1" dirty="0" smtClean="0"/>
              <a:t>	</a:t>
            </a:r>
          </a:p>
          <a:p>
            <a:pPr lvl="2"/>
            <a:r>
              <a:rPr lang="en-US" sz="4000" b="1" dirty="0">
                <a:solidFill>
                  <a:schemeClr val="accent4"/>
                </a:solidFill>
                <a:latin typeface="+mj-lt"/>
              </a:rPr>
              <a:t>Unique Management Areas</a:t>
            </a:r>
          </a:p>
          <a:p>
            <a:pPr lvl="2"/>
            <a:endParaRPr lang="en-US" sz="2800" dirty="0" smtClean="0">
              <a:latin typeface="+mj-lt"/>
            </a:endParaRPr>
          </a:p>
          <a:p>
            <a:pPr marL="1371600" lvl="2" indent="-457200">
              <a:buFont typeface="Arial" panose="020B0604020202020204" pitchFamily="34" charset="0"/>
              <a:buChar char="•"/>
            </a:pPr>
            <a:r>
              <a:rPr lang="en-US" sz="2800" dirty="0" smtClean="0">
                <a:solidFill>
                  <a:srgbClr val="002060"/>
                </a:solidFill>
                <a:latin typeface="+mj-lt"/>
              </a:rPr>
              <a:t>Nonprofits </a:t>
            </a:r>
            <a:r>
              <a:rPr lang="en-US" sz="2800" dirty="0">
                <a:solidFill>
                  <a:srgbClr val="002060"/>
                </a:solidFill>
                <a:latin typeface="+mj-lt"/>
              </a:rPr>
              <a:t>typically have several types of management areas that </a:t>
            </a:r>
            <a:r>
              <a:rPr lang="en-US" sz="2800" dirty="0" smtClean="0">
                <a:solidFill>
                  <a:srgbClr val="002060"/>
                </a:solidFill>
                <a:latin typeface="+mj-lt"/>
              </a:rPr>
              <a:t>                                               may </a:t>
            </a:r>
            <a:r>
              <a:rPr lang="en-US" sz="2800" dirty="0">
                <a:solidFill>
                  <a:srgbClr val="002060"/>
                </a:solidFill>
                <a:latin typeface="+mj-lt"/>
              </a:rPr>
              <a:t>not exist in for-profit companies. </a:t>
            </a:r>
            <a:endParaRPr lang="en-US" sz="2800" dirty="0" smtClean="0">
              <a:solidFill>
                <a:srgbClr val="002060"/>
              </a:solidFill>
              <a:latin typeface="+mj-lt"/>
            </a:endParaRPr>
          </a:p>
          <a:p>
            <a:pPr marL="1371600" lvl="2" indent="-457200">
              <a:buFont typeface="Arial" panose="020B0604020202020204" pitchFamily="34" charset="0"/>
              <a:buChar char="•"/>
            </a:pPr>
            <a:r>
              <a:rPr lang="en-US" sz="2800" dirty="0" smtClean="0">
                <a:solidFill>
                  <a:srgbClr val="002060"/>
                </a:solidFill>
                <a:latin typeface="+mj-lt"/>
              </a:rPr>
              <a:t>These </a:t>
            </a:r>
            <a:r>
              <a:rPr lang="en-US" sz="2800" dirty="0">
                <a:solidFill>
                  <a:srgbClr val="002060"/>
                </a:solidFill>
                <a:latin typeface="+mj-lt"/>
              </a:rPr>
              <a:t>may include fundraising </a:t>
            </a:r>
            <a:r>
              <a:rPr lang="en-US" sz="2800" dirty="0" smtClean="0">
                <a:solidFill>
                  <a:srgbClr val="002060"/>
                </a:solidFill>
                <a:latin typeface="+mj-lt"/>
              </a:rPr>
              <a:t>and </a:t>
            </a:r>
            <a:r>
              <a:rPr lang="en-US" sz="2800" dirty="0">
                <a:solidFill>
                  <a:srgbClr val="002060"/>
                </a:solidFill>
                <a:latin typeface="+mj-lt"/>
              </a:rPr>
              <a:t>grant writing, volunteer programs </a:t>
            </a:r>
            <a:r>
              <a:rPr lang="en-US" sz="2800" dirty="0" smtClean="0">
                <a:solidFill>
                  <a:srgbClr val="002060"/>
                </a:solidFill>
                <a:latin typeface="+mj-lt"/>
              </a:rPr>
              <a:t>               and </a:t>
            </a:r>
            <a:r>
              <a:rPr lang="en-US" sz="2800" dirty="0">
                <a:solidFill>
                  <a:srgbClr val="002060"/>
                </a:solidFill>
                <a:latin typeface="+mj-lt"/>
              </a:rPr>
              <a:t>public policy. </a:t>
            </a:r>
            <a:r>
              <a:rPr lang="en-US" sz="2800" dirty="0" smtClean="0">
                <a:solidFill>
                  <a:srgbClr val="002060"/>
                </a:solidFill>
                <a:latin typeface="+mj-lt"/>
              </a:rPr>
              <a:t>Some </a:t>
            </a:r>
            <a:r>
              <a:rPr lang="en-US" sz="2800" dirty="0">
                <a:solidFill>
                  <a:srgbClr val="002060"/>
                </a:solidFill>
                <a:latin typeface="+mj-lt"/>
              </a:rPr>
              <a:t>of these </a:t>
            </a:r>
            <a:r>
              <a:rPr lang="en-US" sz="2800" dirty="0" smtClean="0">
                <a:solidFill>
                  <a:srgbClr val="002060"/>
                </a:solidFill>
                <a:latin typeface="+mj-lt"/>
              </a:rPr>
              <a:t>areas</a:t>
            </a:r>
            <a:r>
              <a:rPr lang="en-US" sz="2800" dirty="0">
                <a:solidFill>
                  <a:srgbClr val="002060"/>
                </a:solidFill>
                <a:latin typeface="+mj-lt"/>
              </a:rPr>
              <a:t>, such as fundraising, may be handled by the executive director, </a:t>
            </a:r>
            <a:r>
              <a:rPr lang="en-US" sz="2800" dirty="0" smtClean="0">
                <a:solidFill>
                  <a:srgbClr val="002060"/>
                </a:solidFill>
                <a:latin typeface="+mj-lt"/>
              </a:rPr>
              <a:t>or </a:t>
            </a:r>
            <a:r>
              <a:rPr lang="en-US" sz="2800" dirty="0">
                <a:solidFill>
                  <a:srgbClr val="002060"/>
                </a:solidFill>
                <a:latin typeface="+mj-lt"/>
              </a:rPr>
              <a:t>an entire department, headed </a:t>
            </a:r>
            <a:r>
              <a:rPr lang="en-US" sz="2800" dirty="0" smtClean="0">
                <a:solidFill>
                  <a:srgbClr val="002060"/>
                </a:solidFill>
                <a:latin typeface="+mj-lt"/>
              </a:rPr>
              <a:t>                          by </a:t>
            </a:r>
            <a:r>
              <a:rPr lang="en-US" sz="2800" dirty="0">
                <a:solidFill>
                  <a:srgbClr val="002060"/>
                </a:solidFill>
                <a:latin typeface="+mj-lt"/>
              </a:rPr>
              <a:t>an assistant director. </a:t>
            </a:r>
            <a:endParaRPr lang="en-US" sz="2800" dirty="0" smtClean="0">
              <a:solidFill>
                <a:srgbClr val="002060"/>
              </a:solidFill>
              <a:latin typeface="+mj-lt"/>
            </a:endParaRPr>
          </a:p>
          <a:p>
            <a:pPr marL="1371600" lvl="2" indent="-457200">
              <a:buFont typeface="Arial" panose="020B0604020202020204" pitchFamily="34" charset="0"/>
              <a:buChar char="•"/>
            </a:pPr>
            <a:r>
              <a:rPr lang="en-US" sz="2800" dirty="0" smtClean="0">
                <a:solidFill>
                  <a:srgbClr val="002060"/>
                </a:solidFill>
                <a:latin typeface="+mj-lt"/>
              </a:rPr>
              <a:t>Some </a:t>
            </a:r>
            <a:r>
              <a:rPr lang="en-US" sz="2800" dirty="0">
                <a:solidFill>
                  <a:srgbClr val="002060"/>
                </a:solidFill>
                <a:latin typeface="+mj-lt"/>
              </a:rPr>
              <a:t>nonprofit organizations may also have a program director, or assistant director, </a:t>
            </a:r>
            <a:r>
              <a:rPr lang="en-US" sz="2800" dirty="0" smtClean="0">
                <a:solidFill>
                  <a:srgbClr val="002060"/>
                </a:solidFill>
                <a:latin typeface="+mj-lt"/>
              </a:rPr>
              <a:t>in </a:t>
            </a:r>
            <a:r>
              <a:rPr lang="en-US" sz="2800" dirty="0">
                <a:solidFill>
                  <a:srgbClr val="002060"/>
                </a:solidFill>
                <a:latin typeface="+mj-lt"/>
              </a:rPr>
              <a:t>charge of ensuring the organization is meeting </a:t>
            </a:r>
            <a:r>
              <a:rPr lang="en-US" sz="2800" dirty="0" smtClean="0">
                <a:solidFill>
                  <a:srgbClr val="002060"/>
                </a:solidFill>
                <a:latin typeface="+mj-lt"/>
              </a:rPr>
              <a:t>                   ethical </a:t>
            </a:r>
            <a:r>
              <a:rPr lang="en-US" sz="2800" dirty="0">
                <a:solidFill>
                  <a:srgbClr val="002060"/>
                </a:solidFill>
                <a:latin typeface="+mj-lt"/>
              </a:rPr>
              <a:t>requirements </a:t>
            </a:r>
            <a:r>
              <a:rPr lang="en-US" sz="2800" dirty="0" smtClean="0">
                <a:solidFill>
                  <a:srgbClr val="002060"/>
                </a:solidFill>
                <a:latin typeface="+mj-lt"/>
              </a:rPr>
              <a:t>set </a:t>
            </a:r>
            <a:r>
              <a:rPr lang="en-US" sz="2800" dirty="0">
                <a:solidFill>
                  <a:srgbClr val="002060"/>
                </a:solidFill>
                <a:latin typeface="+mj-lt"/>
              </a:rPr>
              <a:t>out in its bylaws and is liaising with the local community.</a:t>
            </a:r>
          </a:p>
          <a:p>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smtClean="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pPr marL="2171700" lvl="4" indent="-342900">
              <a:lnSpc>
                <a:spcPct val="107000"/>
              </a:lnSpc>
              <a:spcAft>
                <a:spcPts val="800"/>
              </a:spcAft>
              <a:buSzPts val="1000"/>
              <a:buFont typeface="Symbol" panose="05050102010706020507" pitchFamily="18" charset="2"/>
              <a:buChar char=""/>
              <a:tabLst>
                <a:tab pos="914400" algn="l"/>
              </a:tabLst>
            </a:pPr>
            <a:endParaRPr lang="en-US" sz="2800" dirty="0">
              <a:solidFill>
                <a:srgbClr val="002060"/>
              </a:solidFill>
              <a:latin typeface="+mj-l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8028453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801862"/>
          </a:xfrm>
          <a:prstGeom prst="rect">
            <a:avLst/>
          </a:prstGeom>
          <a:solidFill>
            <a:schemeClr val="bg1">
              <a:lumMod val="95000"/>
            </a:schemeClr>
          </a:solidFill>
        </p:spPr>
        <p:txBody>
          <a:bodyPr wrap="square">
            <a:spAutoFit/>
          </a:bodyPr>
          <a:lstStyle/>
          <a:p>
            <a:endParaRPr lang="en-US" dirty="0" smtClean="0"/>
          </a:p>
          <a:p>
            <a:endParaRPr lang="en-US" dirty="0"/>
          </a:p>
          <a:p>
            <a:pPr lvl="1"/>
            <a:r>
              <a:rPr lang="en-US" sz="4800" b="1" dirty="0" smtClean="0">
                <a:solidFill>
                  <a:schemeClr val="accent4"/>
                </a:solidFill>
                <a:latin typeface="+mj-lt"/>
              </a:rPr>
              <a:t>Values – Sample CSO</a:t>
            </a:r>
          </a:p>
          <a:p>
            <a:pPr lvl="3"/>
            <a:r>
              <a:rPr lang="en-US" sz="3200" b="1" dirty="0" smtClean="0">
                <a:solidFill>
                  <a:schemeClr val="accent4"/>
                </a:solidFill>
                <a:latin typeface="+mj-lt"/>
              </a:rPr>
              <a:t>Our </a:t>
            </a:r>
            <a:r>
              <a:rPr lang="en-US" sz="3200" b="1" dirty="0">
                <a:solidFill>
                  <a:schemeClr val="accent4"/>
                </a:solidFill>
                <a:latin typeface="+mj-lt"/>
              </a:rPr>
              <a:t>Values</a:t>
            </a:r>
          </a:p>
          <a:p>
            <a:pPr marL="1828800" lvl="3" indent="-457200">
              <a:buFont typeface="Arial" panose="020B0604020202020204" pitchFamily="34" charset="0"/>
              <a:buChar char="•"/>
            </a:pPr>
            <a:r>
              <a:rPr lang="en-US" sz="2800" dirty="0">
                <a:solidFill>
                  <a:srgbClr val="002060"/>
                </a:solidFill>
                <a:latin typeface="+mj-lt"/>
              </a:rPr>
              <a:t>CSO’s belief in the partnership of humanity remains the guiding principle of their grant making, but the organization has refined and broadened its work over time to reflect changing national and world conditions.</a:t>
            </a:r>
          </a:p>
          <a:p>
            <a:pPr marL="1828800" lvl="3" indent="-457200">
              <a:buFont typeface="Arial" panose="020B0604020202020204" pitchFamily="34" charset="0"/>
              <a:buChar char="•"/>
            </a:pPr>
            <a:r>
              <a:rPr lang="en-US" sz="2800" dirty="0">
                <a:solidFill>
                  <a:srgbClr val="002060"/>
                </a:solidFill>
                <a:latin typeface="+mj-lt"/>
              </a:rPr>
              <a:t>Through our programs focused on Civil Society, Education, Environment and the Flint Area, the CSO seeks to fulfill its mission of supporting efforts that promote a just, equitable and sustainable society.</a:t>
            </a:r>
          </a:p>
          <a:p>
            <a:pPr marL="1828800" lvl="3" indent="-457200">
              <a:buFont typeface="Arial" panose="020B0604020202020204" pitchFamily="34" charset="0"/>
              <a:buChar char="•"/>
            </a:pPr>
            <a:r>
              <a:rPr lang="en-US" sz="2800" dirty="0">
                <a:solidFill>
                  <a:srgbClr val="002060"/>
                </a:solidFill>
                <a:latin typeface="+mj-lt"/>
              </a:rPr>
              <a:t>We believe our work in these critical program areas will lead toward systemic change that improves the lives of people, strengthens communities and fosters the success of institutions.</a:t>
            </a:r>
          </a:p>
          <a:p>
            <a:endParaRPr lang="en-US" sz="2000" dirty="0"/>
          </a:p>
          <a:p>
            <a:endParaRPr lang="en-US" sz="2000" dirty="0"/>
          </a:p>
        </p:txBody>
      </p:sp>
    </p:spTree>
    <p:extLst>
      <p:ext uri="{BB962C8B-B14F-4D97-AF65-F5344CB8AC3E}">
        <p14:creationId xmlns:p14="http://schemas.microsoft.com/office/powerpoint/2010/main" val="33304029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825496" cy="6186309"/>
          </a:xfrm>
          <a:prstGeom prst="rect">
            <a:avLst/>
          </a:prstGeom>
          <a:solidFill>
            <a:schemeClr val="bg1">
              <a:lumMod val="95000"/>
            </a:schemeClr>
          </a:solidFill>
        </p:spPr>
        <p:txBody>
          <a:bodyPr wrap="square">
            <a:spAutoFit/>
          </a:bodyPr>
          <a:lstStyle/>
          <a:p>
            <a:r>
              <a:rPr lang="en-US" sz="4400" b="1" dirty="0">
                <a:solidFill>
                  <a:schemeClr val="accent4"/>
                </a:solidFill>
                <a:latin typeface="+mj-lt"/>
              </a:rPr>
              <a:t>Our Code of Ethics</a:t>
            </a:r>
          </a:p>
          <a:p>
            <a:pPr marL="342900" indent="-342900">
              <a:buFont typeface="Arial" panose="020B0604020202020204" pitchFamily="34" charset="0"/>
              <a:buChar char="•"/>
            </a:pPr>
            <a:r>
              <a:rPr lang="en-US" sz="2800" dirty="0" smtClean="0">
                <a:solidFill>
                  <a:srgbClr val="002060"/>
                </a:solidFill>
                <a:latin typeface="+mj-lt"/>
              </a:rPr>
              <a:t>Respect </a:t>
            </a:r>
            <a:r>
              <a:rPr lang="en-US" sz="2800" dirty="0">
                <a:solidFill>
                  <a:srgbClr val="002060"/>
                </a:solidFill>
                <a:latin typeface="+mj-lt"/>
              </a:rPr>
              <a:t>for the communities we work with and serve.</a:t>
            </a:r>
          </a:p>
          <a:p>
            <a:pPr marL="342900" indent="-342900">
              <a:buFont typeface="Arial" panose="020B0604020202020204" pitchFamily="34" charset="0"/>
              <a:buChar char="•"/>
            </a:pPr>
            <a:r>
              <a:rPr lang="en-US" sz="2800" dirty="0">
                <a:solidFill>
                  <a:srgbClr val="002060"/>
                </a:solidFill>
                <a:latin typeface="+mj-lt"/>
              </a:rPr>
              <a:t>Integrity in our actions.</a:t>
            </a:r>
          </a:p>
          <a:p>
            <a:pPr marL="342900" indent="-342900">
              <a:buFont typeface="Arial" panose="020B0604020202020204" pitchFamily="34" charset="0"/>
              <a:buChar char="•"/>
            </a:pPr>
            <a:r>
              <a:rPr lang="en-US" sz="2800" dirty="0">
                <a:solidFill>
                  <a:srgbClr val="002060"/>
                </a:solidFill>
                <a:latin typeface="+mj-lt"/>
              </a:rPr>
              <a:t>Responsibility for our decisions and their consequences</a:t>
            </a:r>
            <a:r>
              <a:rPr lang="en-US" sz="2800" dirty="0" smtClean="0">
                <a:solidFill>
                  <a:srgbClr val="002060"/>
                </a:solidFill>
                <a:latin typeface="+mj-lt"/>
              </a:rPr>
              <a:t>.</a:t>
            </a:r>
            <a:endParaRPr lang="en-US" sz="2800" dirty="0"/>
          </a:p>
        </p:txBody>
      </p:sp>
      <p:sp>
        <p:nvSpPr>
          <p:cNvPr id="3" name="Rectangle 2"/>
          <p:cNvSpPr/>
          <p:nvPr/>
        </p:nvSpPr>
        <p:spPr>
          <a:xfrm>
            <a:off x="2825496" y="0"/>
            <a:ext cx="9366504" cy="6309420"/>
          </a:xfrm>
          <a:prstGeom prst="rect">
            <a:avLst/>
          </a:prstGeom>
        </p:spPr>
        <p:txBody>
          <a:bodyPr wrap="square">
            <a:spAutoFit/>
          </a:bodyPr>
          <a:lstStyle/>
          <a:p>
            <a:r>
              <a:rPr lang="en-US" sz="3200" dirty="0" smtClean="0">
                <a:solidFill>
                  <a:srgbClr val="002060"/>
                </a:solidFill>
                <a:effectLst/>
                <a:ea typeface="Times New Roman" panose="02020603050405020304" pitchFamily="18" charset="0"/>
              </a:rPr>
              <a:t>We are committed to:</a:t>
            </a:r>
          </a:p>
          <a:p>
            <a:endParaRPr lang="en-US" sz="3200" dirty="0" smtClean="0">
              <a:solidFill>
                <a:srgbClr val="002060"/>
              </a:solidFill>
              <a:effectLst/>
              <a:ea typeface="Times New Roman" panose="02020603050405020304" pitchFamily="18" charset="0"/>
            </a:endParaRP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Acting honestly, truthfully and with integrity in all our transactions and dealings;</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Avoiding conflicts of interest;</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Appropriately handling actual or apparent conflicts of interest in our relationships;</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Treating our grantees fairly;</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Treating every individual with dignity and respect;</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Treating our employees with respect, fairness and good faith and providing conditions of employment that safeguard their rights and welfare;</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Being a good corporate citizen and complying with both the spirit and the letter of the law;</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Acting responsibly toward the communities in which we work and for the benefit of the communities that we serve;</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Being responsible, transparent and accountable for all of our actions; and</a:t>
            </a:r>
          </a:p>
          <a:p>
            <a:pPr marL="342900" marR="0" lvl="0" indent="-342900">
              <a:spcBef>
                <a:spcPts val="0"/>
              </a:spcBef>
              <a:spcAft>
                <a:spcPts val="800"/>
              </a:spcAft>
              <a:buSzPts val="1000"/>
              <a:buFont typeface="Symbol" panose="05050102010706020507" pitchFamily="18" charset="2"/>
              <a:buChar char=""/>
              <a:tabLst>
                <a:tab pos="457200" algn="l"/>
              </a:tabLst>
            </a:pPr>
            <a:r>
              <a:rPr lang="en-US" sz="2000" dirty="0" smtClean="0">
                <a:solidFill>
                  <a:srgbClr val="002060"/>
                </a:solidFill>
                <a:effectLst/>
                <a:ea typeface="Calibri" panose="020F0502020204030204" pitchFamily="34" charset="0"/>
                <a:cs typeface="Times New Roman" panose="02020603050405020304" pitchFamily="18" charset="0"/>
              </a:rPr>
              <a:t>Improving the accountability, transparency, ethical conduct and effectiveness of the nonprofit field.</a:t>
            </a:r>
            <a:endParaRPr lang="en-US" sz="2000" dirty="0">
              <a:solidFill>
                <a:srgbClr val="00206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09583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894195"/>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800" b="1" dirty="0" smtClean="0">
                <a:solidFill>
                  <a:schemeClr val="accent4"/>
                </a:solidFill>
                <a:latin typeface="+mj-lt"/>
              </a:rPr>
              <a:t>Our </a:t>
            </a:r>
            <a:r>
              <a:rPr lang="en-US" sz="4800" b="1" dirty="0">
                <a:solidFill>
                  <a:schemeClr val="accent4"/>
                </a:solidFill>
                <a:latin typeface="+mj-lt"/>
              </a:rPr>
              <a:t>Code of </a:t>
            </a:r>
            <a:r>
              <a:rPr lang="en-US" sz="4800" b="1" dirty="0" smtClean="0">
                <a:solidFill>
                  <a:schemeClr val="accent4"/>
                </a:solidFill>
                <a:latin typeface="+mj-lt"/>
              </a:rPr>
              <a:t>Conduct – Sample CSO</a:t>
            </a:r>
          </a:p>
          <a:p>
            <a:pPr lvl="2"/>
            <a:endParaRPr lang="en-US" sz="3200" b="1" dirty="0" smtClean="0">
              <a:solidFill>
                <a:srgbClr val="002060"/>
              </a:solidFill>
              <a:latin typeface="+mj-lt"/>
            </a:endParaRPr>
          </a:p>
          <a:p>
            <a:pPr lvl="2"/>
            <a:r>
              <a:rPr lang="en-US" sz="3200" b="1" dirty="0" smtClean="0">
                <a:solidFill>
                  <a:srgbClr val="002060"/>
                </a:solidFill>
                <a:latin typeface="+mj-lt"/>
              </a:rPr>
              <a:t>Part </a:t>
            </a:r>
            <a:r>
              <a:rPr lang="en-US" sz="3200" b="1" dirty="0">
                <a:solidFill>
                  <a:srgbClr val="002060"/>
                </a:solidFill>
                <a:latin typeface="+mj-lt"/>
              </a:rPr>
              <a:t>I. - Purpose and scope of the Code of Conduct</a:t>
            </a:r>
            <a:endParaRPr lang="en-US" sz="3200" dirty="0">
              <a:solidFill>
                <a:srgbClr val="002060"/>
              </a:solidFill>
              <a:latin typeface="+mj-lt"/>
            </a:endParaRPr>
          </a:p>
          <a:p>
            <a:r>
              <a:rPr lang="en-US" sz="2800" dirty="0">
                <a:latin typeface="+mj-lt"/>
              </a:rPr>
              <a:t> </a:t>
            </a:r>
          </a:p>
          <a:p>
            <a:pPr marL="1371600" lvl="2" indent="-457200">
              <a:buFont typeface="Arial" panose="020B0604020202020204" pitchFamily="34" charset="0"/>
              <a:buChar char="•"/>
            </a:pPr>
            <a:r>
              <a:rPr lang="en-US" sz="2600" dirty="0" smtClean="0">
                <a:solidFill>
                  <a:srgbClr val="002060"/>
                </a:solidFill>
                <a:latin typeface="+mj-lt"/>
              </a:rPr>
              <a:t>The </a:t>
            </a:r>
            <a:r>
              <a:rPr lang="en-US" sz="2600" dirty="0">
                <a:solidFill>
                  <a:srgbClr val="002060"/>
                </a:solidFill>
                <a:latin typeface="+mj-lt"/>
              </a:rPr>
              <a:t>purpose of the Code of Conduct is to elaborate on the </a:t>
            </a:r>
            <a:r>
              <a:rPr lang="en-US" sz="2600" dirty="0" smtClean="0">
                <a:solidFill>
                  <a:srgbClr val="002060"/>
                </a:solidFill>
                <a:latin typeface="+mj-lt"/>
              </a:rPr>
              <a:t>                                                      basic </a:t>
            </a:r>
            <a:r>
              <a:rPr lang="en-US" sz="2600" dirty="0">
                <a:solidFill>
                  <a:srgbClr val="002060"/>
                </a:solidFill>
                <a:latin typeface="+mj-lt"/>
              </a:rPr>
              <a:t>principles </a:t>
            </a:r>
            <a:r>
              <a:rPr lang="en-US" sz="2600" dirty="0" smtClean="0">
                <a:solidFill>
                  <a:srgbClr val="002060"/>
                </a:solidFill>
                <a:latin typeface="+mj-lt"/>
              </a:rPr>
              <a:t>on </a:t>
            </a:r>
            <a:r>
              <a:rPr lang="en-US" sz="2600" dirty="0">
                <a:solidFill>
                  <a:srgbClr val="002060"/>
                </a:solidFill>
                <a:latin typeface="+mj-lt"/>
              </a:rPr>
              <a:t>the duties and obligations of staff members. </a:t>
            </a:r>
          </a:p>
          <a:p>
            <a:pPr marL="1371600" lvl="2" indent="-457200">
              <a:buFont typeface="Arial" panose="020B0604020202020204" pitchFamily="34" charset="0"/>
              <a:buChar char="•"/>
            </a:pPr>
            <a:r>
              <a:rPr lang="en-US" sz="2600" dirty="0" smtClean="0">
                <a:solidFill>
                  <a:srgbClr val="002060"/>
                </a:solidFill>
                <a:latin typeface="+mj-lt"/>
              </a:rPr>
              <a:t>Establishment </a:t>
            </a:r>
            <a:r>
              <a:rPr lang="en-US" sz="2600" dirty="0">
                <a:solidFill>
                  <a:srgbClr val="002060"/>
                </a:solidFill>
                <a:latin typeface="+mj-lt"/>
              </a:rPr>
              <a:t>of CSO’s guiding principles through core values: </a:t>
            </a:r>
            <a:r>
              <a:rPr lang="en-US" sz="2600" dirty="0" smtClean="0">
                <a:solidFill>
                  <a:srgbClr val="002060"/>
                </a:solidFill>
                <a:latin typeface="+mj-lt"/>
              </a:rPr>
              <a:t>                           </a:t>
            </a:r>
            <a:r>
              <a:rPr lang="en-US" sz="2600" b="1" dirty="0" smtClean="0">
                <a:solidFill>
                  <a:srgbClr val="002060"/>
                </a:solidFill>
                <a:latin typeface="+mj-lt"/>
              </a:rPr>
              <a:t>professionalism</a:t>
            </a:r>
            <a:r>
              <a:rPr lang="en-US" sz="2600" b="1" dirty="0">
                <a:solidFill>
                  <a:srgbClr val="002060"/>
                </a:solidFill>
                <a:latin typeface="+mj-lt"/>
              </a:rPr>
              <a:t>, integrity and respect for diversity</a:t>
            </a:r>
            <a:r>
              <a:rPr lang="en-US" sz="2600" dirty="0">
                <a:solidFill>
                  <a:srgbClr val="002060"/>
                </a:solidFill>
                <a:latin typeface="+mj-lt"/>
              </a:rPr>
              <a:t>, all of which underpin </a:t>
            </a:r>
            <a:r>
              <a:rPr lang="en-US" sz="2600" dirty="0" smtClean="0">
                <a:solidFill>
                  <a:srgbClr val="002060"/>
                </a:solidFill>
                <a:latin typeface="+mj-lt"/>
              </a:rPr>
              <a:t>                       the </a:t>
            </a:r>
            <a:r>
              <a:rPr lang="en-US" sz="2600" dirty="0">
                <a:solidFill>
                  <a:srgbClr val="002060"/>
                </a:solidFill>
                <a:latin typeface="+mj-lt"/>
              </a:rPr>
              <a:t>specific obligations placed on the staff of the CSO. </a:t>
            </a:r>
            <a:r>
              <a:rPr lang="en-US" sz="2600" dirty="0" smtClean="0">
                <a:solidFill>
                  <a:srgbClr val="002060"/>
                </a:solidFill>
                <a:latin typeface="+mj-lt"/>
              </a:rPr>
              <a:t>These </a:t>
            </a:r>
            <a:r>
              <a:rPr lang="en-US" sz="2600" dirty="0">
                <a:solidFill>
                  <a:srgbClr val="002060"/>
                </a:solidFill>
                <a:latin typeface="+mj-lt"/>
              </a:rPr>
              <a:t>obligations </a:t>
            </a:r>
            <a:r>
              <a:rPr lang="en-US" sz="2600" dirty="0" smtClean="0">
                <a:solidFill>
                  <a:srgbClr val="002060"/>
                </a:solidFill>
                <a:latin typeface="+mj-lt"/>
              </a:rPr>
              <a:t>                    also </a:t>
            </a:r>
            <a:r>
              <a:rPr lang="en-US" sz="2600" dirty="0">
                <a:solidFill>
                  <a:srgbClr val="002060"/>
                </a:solidFill>
                <a:latin typeface="+mj-lt"/>
              </a:rPr>
              <a:t>apply to all other personnel performing functions at the request </a:t>
            </a:r>
            <a:r>
              <a:rPr lang="en-US" sz="2600" dirty="0" smtClean="0">
                <a:solidFill>
                  <a:srgbClr val="002060"/>
                </a:solidFill>
                <a:latin typeface="+mj-lt"/>
              </a:rPr>
              <a:t>                          of </a:t>
            </a:r>
            <a:r>
              <a:rPr lang="en-US" sz="2600" dirty="0">
                <a:solidFill>
                  <a:srgbClr val="002060"/>
                </a:solidFill>
                <a:latin typeface="+mj-lt"/>
              </a:rPr>
              <a:t>the CSO, whether on the basis of an assignment, a consultancy </a:t>
            </a:r>
            <a:r>
              <a:rPr lang="en-US" sz="2600" dirty="0" smtClean="0">
                <a:solidFill>
                  <a:srgbClr val="002060"/>
                </a:solidFill>
                <a:latin typeface="+mj-lt"/>
              </a:rPr>
              <a:t>                                      contract </a:t>
            </a:r>
            <a:r>
              <a:rPr lang="en-US" sz="2600" dirty="0">
                <a:solidFill>
                  <a:srgbClr val="002060"/>
                </a:solidFill>
                <a:latin typeface="+mj-lt"/>
              </a:rPr>
              <a:t>or on some other </a:t>
            </a:r>
            <a:r>
              <a:rPr lang="en-US" sz="2600" dirty="0" smtClean="0">
                <a:solidFill>
                  <a:srgbClr val="002060"/>
                </a:solidFill>
                <a:latin typeface="+mj-lt"/>
              </a:rPr>
              <a:t>basis, And…</a:t>
            </a:r>
            <a:endParaRPr lang="en-US" sz="2800" dirty="0">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1533852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248412"/>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Code of Conduct…</a:t>
            </a:r>
          </a:p>
          <a:p>
            <a:r>
              <a:rPr lang="en-US" b="1" dirty="0" smtClean="0"/>
              <a:t>	</a:t>
            </a:r>
          </a:p>
          <a:p>
            <a:r>
              <a:rPr lang="en-US" sz="3200" b="1" dirty="0">
                <a:solidFill>
                  <a:srgbClr val="002060"/>
                </a:solidFill>
                <a:latin typeface="+mj-lt"/>
              </a:rPr>
              <a:t>	</a:t>
            </a:r>
            <a:r>
              <a:rPr lang="en-US" sz="3200" b="1" dirty="0" smtClean="0">
                <a:solidFill>
                  <a:srgbClr val="002060"/>
                </a:solidFill>
                <a:latin typeface="+mj-lt"/>
              </a:rPr>
              <a:t>Part </a:t>
            </a:r>
            <a:r>
              <a:rPr lang="en-US" sz="3200" b="1" dirty="0">
                <a:solidFill>
                  <a:srgbClr val="002060"/>
                </a:solidFill>
                <a:latin typeface="+mj-lt"/>
              </a:rPr>
              <a:t>II. - Core Value</a:t>
            </a:r>
            <a:endParaRPr lang="en-US" sz="3200" dirty="0">
              <a:solidFill>
                <a:srgbClr val="002060"/>
              </a:solidFill>
              <a:latin typeface="+mj-lt"/>
            </a:endParaRPr>
          </a:p>
          <a:p>
            <a:r>
              <a:rPr lang="en-US" sz="2400" b="1" i="1" dirty="0">
                <a:solidFill>
                  <a:srgbClr val="002060"/>
                </a:solidFill>
                <a:latin typeface="+mj-lt"/>
              </a:rPr>
              <a:t> </a:t>
            </a:r>
            <a:r>
              <a:rPr lang="en-US" sz="2400" b="1" i="1" dirty="0" smtClean="0">
                <a:solidFill>
                  <a:srgbClr val="002060"/>
                </a:solidFill>
                <a:latin typeface="+mj-lt"/>
              </a:rPr>
              <a:t>	</a:t>
            </a:r>
          </a:p>
          <a:p>
            <a:r>
              <a:rPr lang="en-US" sz="2400" b="1" i="1" dirty="0">
                <a:solidFill>
                  <a:srgbClr val="002060"/>
                </a:solidFill>
                <a:latin typeface="+mj-lt"/>
              </a:rPr>
              <a:t>	</a:t>
            </a:r>
            <a:r>
              <a:rPr lang="en-US" sz="2400" b="1" i="1" dirty="0" smtClean="0">
                <a:solidFill>
                  <a:srgbClr val="002060"/>
                </a:solidFill>
                <a:latin typeface="+mj-lt"/>
              </a:rPr>
              <a:t>Professionalism </a:t>
            </a:r>
            <a:endParaRPr lang="en-US" sz="2400" dirty="0">
              <a:solidFill>
                <a:srgbClr val="002060"/>
              </a:solidFill>
              <a:latin typeface="+mj-lt"/>
            </a:endParaRPr>
          </a:p>
          <a:p>
            <a:pPr lvl="2"/>
            <a:r>
              <a:rPr lang="en-US" sz="2400" dirty="0" smtClean="0">
                <a:solidFill>
                  <a:srgbClr val="002060"/>
                </a:solidFill>
                <a:latin typeface="+mj-lt"/>
              </a:rPr>
              <a:t>Staff </a:t>
            </a:r>
            <a:r>
              <a:rPr lang="en-US" sz="2400" dirty="0">
                <a:solidFill>
                  <a:srgbClr val="002060"/>
                </a:solidFill>
                <a:latin typeface="+mj-lt"/>
              </a:rPr>
              <a:t>members shall demonstrate the highest standards of competence and efficiency </a:t>
            </a:r>
            <a:r>
              <a:rPr lang="en-US" sz="2400" dirty="0" smtClean="0">
                <a:solidFill>
                  <a:srgbClr val="002060"/>
                </a:solidFill>
                <a:latin typeface="+mj-lt"/>
              </a:rPr>
              <a:t>                  and </a:t>
            </a:r>
            <a:r>
              <a:rPr lang="en-US" sz="2400" dirty="0">
                <a:solidFill>
                  <a:srgbClr val="002060"/>
                </a:solidFill>
                <a:latin typeface="+mj-lt"/>
              </a:rPr>
              <a:t>shall meet their professional goals and commitments with a view to achieving the purpose and objectives of the CSO rather than their personal concerns. </a:t>
            </a:r>
            <a:endParaRPr lang="en-US" sz="2400" dirty="0" smtClean="0">
              <a:solidFill>
                <a:srgbClr val="002060"/>
              </a:solidFill>
              <a:latin typeface="+mj-lt"/>
            </a:endParaRPr>
          </a:p>
          <a:p>
            <a:pPr lvl="2"/>
            <a:endParaRPr lang="en-US" sz="2400" b="1" i="1" dirty="0" smtClean="0">
              <a:solidFill>
                <a:srgbClr val="002060"/>
              </a:solidFill>
              <a:latin typeface="+mj-lt"/>
            </a:endParaRPr>
          </a:p>
          <a:p>
            <a:pPr lvl="2"/>
            <a:r>
              <a:rPr lang="en-US" sz="2400" b="1" i="1" dirty="0" smtClean="0">
                <a:solidFill>
                  <a:srgbClr val="002060"/>
                </a:solidFill>
                <a:latin typeface="+mj-lt"/>
              </a:rPr>
              <a:t>Integrity </a:t>
            </a:r>
            <a:endParaRPr lang="en-US" sz="2400" dirty="0">
              <a:solidFill>
                <a:srgbClr val="002060"/>
              </a:solidFill>
              <a:latin typeface="+mj-lt"/>
            </a:endParaRPr>
          </a:p>
          <a:p>
            <a:pPr lvl="2"/>
            <a:r>
              <a:rPr lang="en-US" sz="2400" dirty="0">
                <a:solidFill>
                  <a:srgbClr val="002060"/>
                </a:solidFill>
                <a:latin typeface="+mj-lt"/>
              </a:rPr>
              <a:t>Integrity is a core value to be demonstrated by staff members in all aspects of their professional conduct and personal behavior. Integrity includes honesty, truthfulness, impartiality, reliability, and incorruptibility, as well as the duty to live up to the </a:t>
            </a:r>
            <a:r>
              <a:rPr lang="en-US" sz="2400" dirty="0" smtClean="0">
                <a:solidFill>
                  <a:srgbClr val="002060"/>
                </a:solidFill>
                <a:latin typeface="+mj-lt"/>
              </a:rPr>
              <a:t>                            promise </a:t>
            </a:r>
            <a:r>
              <a:rPr lang="en-US" sz="2400" dirty="0">
                <a:solidFill>
                  <a:srgbClr val="002060"/>
                </a:solidFill>
                <a:latin typeface="+mj-lt"/>
              </a:rPr>
              <a:t>made by staff members in the declaration of office required to exercise </a:t>
            </a:r>
            <a:r>
              <a:rPr lang="en-US" sz="2400" dirty="0" smtClean="0">
                <a:solidFill>
                  <a:srgbClr val="002060"/>
                </a:solidFill>
                <a:latin typeface="+mj-lt"/>
              </a:rPr>
              <a:t>                     their functions </a:t>
            </a:r>
            <a:r>
              <a:rPr lang="en-US" sz="2400" dirty="0">
                <a:solidFill>
                  <a:srgbClr val="002060"/>
                </a:solidFill>
                <a:latin typeface="+mj-lt"/>
              </a:rPr>
              <a:t>in all loyalty, discretion and conscience. </a:t>
            </a:r>
          </a:p>
          <a:p>
            <a:pPr lvl="2"/>
            <a:endParaRPr lang="en-US" sz="2400" dirty="0">
              <a:solidFill>
                <a:srgbClr val="002060"/>
              </a:solidFill>
              <a:latin typeface="+mj-lt"/>
            </a:endParaRPr>
          </a:p>
          <a:p>
            <a:pPr lvl="2"/>
            <a:r>
              <a:rPr lang="en-US" sz="2400" b="1" i="1" dirty="0">
                <a:solidFill>
                  <a:srgbClr val="002060"/>
                </a:solidFill>
                <a:latin typeface="+mj-lt"/>
              </a:rPr>
              <a:t> </a:t>
            </a:r>
            <a:endParaRPr lang="en-US" sz="2400" dirty="0">
              <a:solidFill>
                <a:srgbClr val="002060"/>
              </a:solidFill>
              <a:latin typeface="+mj-lt"/>
            </a:endParaRPr>
          </a:p>
          <a:p>
            <a:pPr lvl="2"/>
            <a:r>
              <a:rPr lang="en-US" sz="2400" b="1" i="1" dirty="0">
                <a:solidFill>
                  <a:srgbClr val="002060"/>
                </a:solidFill>
                <a:latin typeface="+mj-lt"/>
              </a:rPr>
              <a:t> </a:t>
            </a:r>
            <a:endParaRPr lang="en-US" sz="2400" dirty="0">
              <a:solidFill>
                <a:srgbClr val="002060"/>
              </a:solidFill>
              <a:latin typeface="+mj-lt"/>
            </a:endParaRPr>
          </a:p>
          <a:p>
            <a:endParaRPr lang="en-US" sz="2000" dirty="0"/>
          </a:p>
          <a:p>
            <a:endParaRPr lang="en-US" sz="2000" dirty="0"/>
          </a:p>
        </p:txBody>
      </p:sp>
    </p:spTree>
    <p:extLst>
      <p:ext uri="{BB962C8B-B14F-4D97-AF65-F5344CB8AC3E}">
        <p14:creationId xmlns:p14="http://schemas.microsoft.com/office/powerpoint/2010/main" val="1140826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25976"/>
            <a:ext cx="9144000" cy="1774825"/>
          </a:xfrm>
        </p:spPr>
        <p:txBody>
          <a:bodyPr>
            <a:normAutofit/>
          </a:bodyPr>
          <a:lstStyle/>
          <a:p>
            <a:r>
              <a:rPr lang="en-US" sz="3600" b="1" dirty="0"/>
              <a:t>“HR – the Driving Force in an Organization”</a:t>
            </a:r>
            <a:endParaRPr lang="en-GB" sz="3600" b="1" dirty="0"/>
          </a:p>
        </p:txBody>
      </p:sp>
      <p:pic>
        <p:nvPicPr>
          <p:cNvPr id="5123" name="Picture 3"/>
          <p:cNvPicPr>
            <a:picLocks noChangeAspect="1" noChangeArrowheads="1"/>
          </p:cNvPicPr>
          <p:nvPr/>
        </p:nvPicPr>
        <p:blipFill>
          <a:blip r:embed="rId2"/>
          <a:srcRect/>
          <a:stretch>
            <a:fillRect/>
          </a:stretch>
        </p:blipFill>
        <p:spPr bwMode="auto">
          <a:xfrm>
            <a:off x="1524001" y="2"/>
            <a:ext cx="9143999" cy="4648199"/>
          </a:xfrm>
          <a:prstGeom prst="rect">
            <a:avLst/>
          </a:prstGeom>
          <a:noFill/>
          <a:ln w="9525">
            <a:noFill/>
            <a:miter lim="800000"/>
            <a:headEnd/>
            <a:tailEnd/>
          </a:ln>
          <a:effectLst/>
        </p:spPr>
      </p:pic>
    </p:spTree>
    <p:extLst>
      <p:ext uri="{BB962C8B-B14F-4D97-AF65-F5344CB8AC3E}">
        <p14:creationId xmlns:p14="http://schemas.microsoft.com/office/powerpoint/2010/main" val="32216514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017306"/>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p>
          <a:p>
            <a:r>
              <a:rPr lang="en-US" sz="3200" b="1" dirty="0">
                <a:solidFill>
                  <a:srgbClr val="002060"/>
                </a:solidFill>
                <a:latin typeface="+mj-lt"/>
              </a:rPr>
              <a:t>	</a:t>
            </a:r>
            <a:r>
              <a:rPr lang="en-US" sz="3200" b="1" dirty="0" smtClean="0">
                <a:solidFill>
                  <a:srgbClr val="002060"/>
                </a:solidFill>
                <a:latin typeface="+mj-lt"/>
              </a:rPr>
              <a:t>Part </a:t>
            </a:r>
            <a:r>
              <a:rPr lang="en-US" sz="3200" b="1" dirty="0">
                <a:solidFill>
                  <a:srgbClr val="002060"/>
                </a:solidFill>
                <a:latin typeface="+mj-lt"/>
              </a:rPr>
              <a:t>II. - Core Value</a:t>
            </a:r>
            <a:endParaRPr lang="en-US" sz="3200" dirty="0">
              <a:solidFill>
                <a:srgbClr val="002060"/>
              </a:solidFill>
              <a:latin typeface="+mj-lt"/>
            </a:endParaRPr>
          </a:p>
          <a:p>
            <a:r>
              <a:rPr lang="en-US" sz="2400" b="1" i="1" dirty="0">
                <a:solidFill>
                  <a:srgbClr val="002060"/>
                </a:solidFill>
                <a:latin typeface="+mj-lt"/>
              </a:rPr>
              <a:t> </a:t>
            </a:r>
            <a:r>
              <a:rPr lang="en-US" sz="2400" b="1" i="1" dirty="0" smtClean="0">
                <a:solidFill>
                  <a:srgbClr val="002060"/>
                </a:solidFill>
                <a:latin typeface="+mj-lt"/>
              </a:rPr>
              <a:t>	</a:t>
            </a:r>
            <a:r>
              <a:rPr lang="en-US" sz="2400" b="1" i="1" dirty="0">
                <a:solidFill>
                  <a:srgbClr val="002060"/>
                </a:solidFill>
                <a:latin typeface="+mj-lt"/>
              </a:rPr>
              <a:t> </a:t>
            </a:r>
            <a:endParaRPr lang="en-US" sz="2400" dirty="0">
              <a:solidFill>
                <a:srgbClr val="002060"/>
              </a:solidFill>
              <a:latin typeface="+mj-lt"/>
            </a:endParaRPr>
          </a:p>
          <a:p>
            <a:pPr lvl="2"/>
            <a:r>
              <a:rPr lang="en-US" sz="2400" b="1" i="1" dirty="0" smtClean="0">
                <a:solidFill>
                  <a:srgbClr val="002060"/>
                </a:solidFill>
                <a:latin typeface="+mj-lt"/>
              </a:rPr>
              <a:t>Respect </a:t>
            </a:r>
            <a:r>
              <a:rPr lang="en-US" sz="2400" b="1" i="1" dirty="0">
                <a:solidFill>
                  <a:srgbClr val="002060"/>
                </a:solidFill>
                <a:latin typeface="+mj-lt"/>
              </a:rPr>
              <a:t>for diversity </a:t>
            </a:r>
            <a:endParaRPr lang="en-US" sz="2400" dirty="0">
              <a:solidFill>
                <a:srgbClr val="002060"/>
              </a:solidFill>
              <a:latin typeface="+mj-lt"/>
            </a:endParaRPr>
          </a:p>
          <a:p>
            <a:pPr lvl="2"/>
            <a:r>
              <a:rPr lang="en-US" sz="2400" dirty="0">
                <a:solidFill>
                  <a:srgbClr val="002060"/>
                </a:solidFill>
                <a:latin typeface="+mj-lt"/>
              </a:rPr>
              <a:t>Diversity of the workforce is an invaluable asset to the accomplishment of the </a:t>
            </a:r>
            <a:endParaRPr lang="en-US" sz="2400" dirty="0" smtClean="0">
              <a:solidFill>
                <a:srgbClr val="002060"/>
              </a:solidFill>
              <a:latin typeface="+mj-lt"/>
            </a:endParaRPr>
          </a:p>
          <a:p>
            <a:pPr lvl="2"/>
            <a:r>
              <a:rPr lang="en-US" sz="2400" dirty="0" smtClean="0">
                <a:solidFill>
                  <a:srgbClr val="002060"/>
                </a:solidFill>
                <a:latin typeface="+mj-lt"/>
              </a:rPr>
              <a:t>CSO’s </a:t>
            </a:r>
            <a:r>
              <a:rPr lang="en-US" sz="2400" dirty="0">
                <a:solidFill>
                  <a:srgbClr val="002060"/>
                </a:solidFill>
                <a:latin typeface="+mj-lt"/>
              </a:rPr>
              <a:t>mission, as it brings together individuals from different backgrounds, </a:t>
            </a:r>
            <a:endParaRPr lang="en-US" sz="2400" dirty="0" smtClean="0">
              <a:solidFill>
                <a:srgbClr val="002060"/>
              </a:solidFill>
              <a:latin typeface="+mj-lt"/>
            </a:endParaRPr>
          </a:p>
          <a:p>
            <a:pPr lvl="2"/>
            <a:r>
              <a:rPr lang="en-US" sz="2400" dirty="0" smtClean="0">
                <a:solidFill>
                  <a:srgbClr val="002060"/>
                </a:solidFill>
                <a:latin typeface="+mj-lt"/>
              </a:rPr>
              <a:t>cultures</a:t>
            </a:r>
            <a:r>
              <a:rPr lang="en-US" sz="2400" dirty="0">
                <a:solidFill>
                  <a:srgbClr val="002060"/>
                </a:solidFill>
                <a:latin typeface="+mj-lt"/>
              </a:rPr>
              <a:t>, genders and professional experience. Staff members are expected </a:t>
            </a:r>
            <a:endParaRPr lang="en-US" sz="2400" dirty="0" smtClean="0">
              <a:solidFill>
                <a:srgbClr val="002060"/>
              </a:solidFill>
              <a:latin typeface="+mj-lt"/>
            </a:endParaRPr>
          </a:p>
          <a:p>
            <a:pPr lvl="2"/>
            <a:r>
              <a:rPr lang="en-US" sz="2400" dirty="0" smtClean="0">
                <a:solidFill>
                  <a:srgbClr val="002060"/>
                </a:solidFill>
                <a:latin typeface="+mj-lt"/>
              </a:rPr>
              <a:t>to welcome </a:t>
            </a:r>
            <a:r>
              <a:rPr lang="en-US" sz="2400" dirty="0">
                <a:solidFill>
                  <a:srgbClr val="002060"/>
                </a:solidFill>
                <a:latin typeface="+mj-lt"/>
              </a:rPr>
              <a:t>and respect diversity of persons and points of view, and its </a:t>
            </a:r>
            <a:endParaRPr lang="en-US" sz="2400" dirty="0" smtClean="0">
              <a:solidFill>
                <a:srgbClr val="002060"/>
              </a:solidFill>
              <a:latin typeface="+mj-lt"/>
            </a:endParaRPr>
          </a:p>
          <a:p>
            <a:pPr lvl="2"/>
            <a:r>
              <a:rPr lang="en-US" sz="2400" dirty="0" smtClean="0">
                <a:solidFill>
                  <a:srgbClr val="002060"/>
                </a:solidFill>
                <a:latin typeface="+mj-lt"/>
              </a:rPr>
              <a:t>potential to </a:t>
            </a:r>
            <a:r>
              <a:rPr lang="en-US" sz="2400" dirty="0">
                <a:solidFill>
                  <a:srgbClr val="002060"/>
                </a:solidFill>
                <a:latin typeface="+mj-lt"/>
              </a:rPr>
              <a:t>enrich the work done by the CSO.</a:t>
            </a:r>
          </a:p>
          <a:p>
            <a:pPr lvl="2"/>
            <a:endParaRPr lang="en-US" sz="2400" b="1" dirty="0">
              <a:solidFill>
                <a:srgbClr val="002060"/>
              </a:solidFill>
            </a:endParaRPr>
          </a:p>
          <a:p>
            <a:r>
              <a:rPr lang="en-US" sz="2000" b="1" dirty="0"/>
              <a:t> </a:t>
            </a:r>
            <a:endParaRPr lang="en-US" sz="2000" dirty="0"/>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32393837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556188"/>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p>
          <a:p>
            <a:r>
              <a:rPr lang="en-US" sz="3200" dirty="0" smtClean="0"/>
              <a:t>	</a:t>
            </a:r>
            <a:r>
              <a:rPr lang="en-US" sz="3200" dirty="0" smtClean="0">
                <a:solidFill>
                  <a:srgbClr val="002060"/>
                </a:solidFill>
              </a:rPr>
              <a:t>Part </a:t>
            </a:r>
            <a:r>
              <a:rPr lang="en-US" sz="3200" dirty="0">
                <a:solidFill>
                  <a:srgbClr val="002060"/>
                </a:solidFill>
              </a:rPr>
              <a:t>III. - Specific obligations </a:t>
            </a:r>
          </a:p>
          <a:p>
            <a:endParaRPr lang="en-US" sz="2400" b="1" dirty="0">
              <a:solidFill>
                <a:srgbClr val="002060"/>
              </a:solidFill>
            </a:endParaRPr>
          </a:p>
          <a:p>
            <a:pPr lvl="2"/>
            <a:r>
              <a:rPr lang="en-US" sz="2400" b="1" i="1" dirty="0" smtClean="0">
                <a:solidFill>
                  <a:srgbClr val="002060"/>
                </a:solidFill>
                <a:latin typeface="+mj-lt"/>
              </a:rPr>
              <a:t>Professional </a:t>
            </a:r>
            <a:r>
              <a:rPr lang="en-US" sz="2400" b="1" i="1" dirty="0">
                <a:solidFill>
                  <a:srgbClr val="002060"/>
                </a:solidFill>
                <a:latin typeface="+mj-lt"/>
              </a:rPr>
              <a:t>obligations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Throughout </a:t>
            </a:r>
            <a:r>
              <a:rPr lang="en-US" sz="2400" dirty="0">
                <a:solidFill>
                  <a:srgbClr val="002060"/>
                </a:solidFill>
                <a:latin typeface="+mj-lt"/>
              </a:rPr>
              <a:t>their service with the CSO, staff members shall comply with their obligations under the CSO Legal Framework. </a:t>
            </a: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are subject to the authority of the Executive Director including </a:t>
            </a:r>
            <a:r>
              <a:rPr lang="en-US" sz="2400" dirty="0" smtClean="0">
                <a:solidFill>
                  <a:srgbClr val="002060"/>
                </a:solidFill>
                <a:latin typeface="+mj-lt"/>
              </a:rPr>
              <a:t>                                 his </a:t>
            </a:r>
            <a:r>
              <a:rPr lang="en-US" sz="2400" dirty="0">
                <a:solidFill>
                  <a:srgbClr val="002060"/>
                </a:solidFill>
                <a:latin typeface="+mj-lt"/>
              </a:rPr>
              <a:t>or her decisions on assignment of any staff member to any of the activities </a:t>
            </a:r>
            <a:r>
              <a:rPr lang="en-US" sz="2400" dirty="0" smtClean="0">
                <a:solidFill>
                  <a:srgbClr val="002060"/>
                </a:solidFill>
                <a:latin typeface="+mj-lt"/>
              </a:rPr>
              <a:t>                                         or </a:t>
            </a:r>
            <a:r>
              <a:rPr lang="en-US" sz="2400" dirty="0">
                <a:solidFill>
                  <a:srgbClr val="002060"/>
                </a:solidFill>
                <a:latin typeface="+mj-lt"/>
              </a:rPr>
              <a:t>offices of the CSO.</a:t>
            </a: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shall faithfully and diligently perform all aspects of their official </a:t>
            </a:r>
            <a:r>
              <a:rPr lang="en-US" sz="2400" dirty="0" smtClean="0">
                <a:solidFill>
                  <a:srgbClr val="002060"/>
                </a:solidFill>
                <a:latin typeface="+mj-lt"/>
              </a:rPr>
              <a:t>                         duties </a:t>
            </a:r>
            <a:r>
              <a:rPr lang="en-US" sz="2400" dirty="0">
                <a:solidFill>
                  <a:srgbClr val="002060"/>
                </a:solidFill>
                <a:latin typeface="+mj-lt"/>
              </a:rPr>
              <a:t>in an efficient, competent and professional manner. In the exercise of their functions, they shall not act beyond the scope of their authority. They shall follow directions and instructions properly given by the Executive Director and/or their </a:t>
            </a:r>
            <a:r>
              <a:rPr lang="en-US" sz="2400" dirty="0" smtClean="0">
                <a:solidFill>
                  <a:srgbClr val="002060"/>
                </a:solidFill>
                <a:latin typeface="+mj-lt"/>
              </a:rPr>
              <a:t>supervisors, And…</a:t>
            </a:r>
            <a:endParaRPr lang="en-US" sz="2400" dirty="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33457623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556188"/>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p>
          <a:p>
            <a:r>
              <a:rPr lang="en-US" sz="3200" dirty="0" smtClean="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endParaRPr lang="en-US" sz="2400" b="1" dirty="0">
              <a:solidFill>
                <a:srgbClr val="002060"/>
              </a:solidFill>
            </a:endParaRPr>
          </a:p>
          <a:p>
            <a:pPr lvl="2"/>
            <a:r>
              <a:rPr lang="en-US" sz="2400" b="1" i="1" dirty="0">
                <a:solidFill>
                  <a:srgbClr val="002060"/>
                </a:solidFill>
                <a:latin typeface="+mj-lt"/>
              </a:rPr>
              <a:t>Use of the CSO’s property and assets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are responsible for ensuring the appropriate use and protection </a:t>
            </a:r>
            <a:r>
              <a:rPr lang="en-US" sz="2400" dirty="0" smtClean="0">
                <a:solidFill>
                  <a:srgbClr val="002060"/>
                </a:solidFill>
                <a:latin typeface="+mj-lt"/>
              </a:rPr>
              <a:t>                                  of </a:t>
            </a:r>
            <a:r>
              <a:rPr lang="en-US" sz="2400" dirty="0">
                <a:solidFill>
                  <a:srgbClr val="002060"/>
                </a:solidFill>
                <a:latin typeface="+mj-lt"/>
              </a:rPr>
              <a:t>the CSO’s property and assets, and for avoiding waste and abuse. Property </a:t>
            </a:r>
            <a:r>
              <a:rPr lang="en-US" sz="2400" dirty="0" smtClean="0">
                <a:solidFill>
                  <a:srgbClr val="002060"/>
                </a:solidFill>
                <a:latin typeface="+mj-lt"/>
              </a:rPr>
              <a:t>                           and assets </a:t>
            </a:r>
            <a:r>
              <a:rPr lang="en-US" sz="2400" dirty="0">
                <a:solidFill>
                  <a:srgbClr val="002060"/>
                </a:solidFill>
                <a:latin typeface="+mj-lt"/>
              </a:rPr>
              <a:t>include financial resources, material assets such as </a:t>
            </a:r>
            <a:r>
              <a:rPr lang="en-US" sz="2400" dirty="0" smtClean="0">
                <a:solidFill>
                  <a:srgbClr val="002060"/>
                </a:solidFill>
                <a:latin typeface="+mj-lt"/>
              </a:rPr>
              <a:t>facilities, equipment               and </a:t>
            </a:r>
            <a:r>
              <a:rPr lang="en-US" sz="2400" dirty="0">
                <a:solidFill>
                  <a:srgbClr val="002060"/>
                </a:solidFill>
                <a:latin typeface="+mj-lt"/>
              </a:rPr>
              <a:t>supplies, and other resources such as staff </a:t>
            </a:r>
            <a:r>
              <a:rPr lang="en-US" sz="2400" dirty="0" smtClean="0">
                <a:solidFill>
                  <a:srgbClr val="002060"/>
                </a:solidFill>
                <a:latin typeface="+mj-lt"/>
              </a:rPr>
              <a:t>time. These resources should </a:t>
            </a:r>
            <a:r>
              <a:rPr lang="en-US" sz="2400" dirty="0">
                <a:solidFill>
                  <a:srgbClr val="002060"/>
                </a:solidFill>
                <a:latin typeface="+mj-lt"/>
              </a:rPr>
              <a:t>be </a:t>
            </a:r>
            <a:r>
              <a:rPr lang="en-US" sz="2400" dirty="0" smtClean="0">
                <a:solidFill>
                  <a:srgbClr val="002060"/>
                </a:solidFill>
                <a:latin typeface="+mj-lt"/>
              </a:rPr>
              <a:t>                      used </a:t>
            </a:r>
            <a:r>
              <a:rPr lang="en-US" sz="2400" dirty="0">
                <a:solidFill>
                  <a:srgbClr val="002060"/>
                </a:solidFill>
                <a:latin typeface="+mj-lt"/>
              </a:rPr>
              <a:t>with care for purposes directly related to official objectives and </a:t>
            </a:r>
            <a:r>
              <a:rPr lang="en-US" sz="2400" dirty="0" smtClean="0">
                <a:solidFill>
                  <a:srgbClr val="002060"/>
                </a:solidFill>
                <a:latin typeface="+mj-lt"/>
              </a:rPr>
              <a:t>duties</a:t>
            </a:r>
            <a:r>
              <a:rPr lang="en-US" sz="2400" dirty="0">
                <a:solidFill>
                  <a:srgbClr val="002060"/>
                </a:solidFill>
                <a:latin typeface="+mj-lt"/>
              </a:rPr>
              <a:t>. </a:t>
            </a:r>
          </a:p>
          <a:p>
            <a:pPr marL="1257300" lvl="2" indent="-342900">
              <a:buFont typeface="Arial" panose="020B0604020202020204" pitchFamily="34" charset="0"/>
              <a:buChar char="•"/>
            </a:pPr>
            <a:r>
              <a:rPr lang="en-US" sz="2400" dirty="0" smtClean="0">
                <a:solidFill>
                  <a:srgbClr val="002060"/>
                </a:solidFill>
                <a:latin typeface="+mj-lt"/>
              </a:rPr>
              <a:t>Careless </a:t>
            </a:r>
            <a:r>
              <a:rPr lang="en-US" sz="2400" dirty="0">
                <a:solidFill>
                  <a:srgbClr val="002060"/>
                </a:solidFill>
                <a:latin typeface="+mj-lt"/>
              </a:rPr>
              <a:t>or improper use of resources, whether it involves abuse of the </a:t>
            </a:r>
            <a:r>
              <a:rPr lang="en-US" sz="2400" dirty="0" smtClean="0">
                <a:solidFill>
                  <a:srgbClr val="002060"/>
                </a:solidFill>
                <a:latin typeface="+mj-lt"/>
              </a:rPr>
              <a:t>                      procurement </a:t>
            </a:r>
            <a:r>
              <a:rPr lang="en-US" sz="2400" dirty="0">
                <a:solidFill>
                  <a:srgbClr val="002060"/>
                </a:solidFill>
                <a:latin typeface="+mj-lt"/>
              </a:rPr>
              <a:t>process, theft of property, false claims for sick leave, false </a:t>
            </a:r>
            <a:r>
              <a:rPr lang="en-US" sz="2400" dirty="0" smtClean="0">
                <a:solidFill>
                  <a:srgbClr val="002060"/>
                </a:solidFill>
                <a:latin typeface="+mj-lt"/>
              </a:rPr>
              <a:t>                                certification of </a:t>
            </a:r>
            <a:r>
              <a:rPr lang="en-US" sz="2400" dirty="0">
                <a:solidFill>
                  <a:srgbClr val="002060"/>
                </a:solidFill>
                <a:latin typeface="+mj-lt"/>
              </a:rPr>
              <a:t>information on the basis of which the CSO establishes </a:t>
            </a:r>
            <a:r>
              <a:rPr lang="en-US" sz="2400" dirty="0" smtClean="0">
                <a:solidFill>
                  <a:srgbClr val="002060"/>
                </a:solidFill>
                <a:latin typeface="+mj-lt"/>
              </a:rPr>
              <a:t>                                      entitlements</a:t>
            </a:r>
            <a:r>
              <a:rPr lang="en-US" sz="2400" dirty="0">
                <a:solidFill>
                  <a:srgbClr val="002060"/>
                </a:solidFill>
                <a:latin typeface="+mj-lt"/>
              </a:rPr>
              <a:t>, or </a:t>
            </a:r>
            <a:r>
              <a:rPr lang="en-US" sz="2400" dirty="0" smtClean="0">
                <a:solidFill>
                  <a:srgbClr val="002060"/>
                </a:solidFill>
                <a:latin typeface="+mj-lt"/>
              </a:rPr>
              <a:t>waste </a:t>
            </a:r>
            <a:r>
              <a:rPr lang="en-US" sz="2400" dirty="0">
                <a:solidFill>
                  <a:srgbClr val="002060"/>
                </a:solidFill>
                <a:latin typeface="+mj-lt"/>
              </a:rPr>
              <a:t>of </a:t>
            </a:r>
            <a:r>
              <a:rPr lang="en-US" sz="2400" dirty="0" smtClean="0">
                <a:solidFill>
                  <a:srgbClr val="002060"/>
                </a:solidFill>
                <a:latin typeface="+mj-lt"/>
              </a:rPr>
              <a:t> staff </a:t>
            </a:r>
            <a:r>
              <a:rPr lang="en-US" sz="2400" dirty="0">
                <a:solidFill>
                  <a:srgbClr val="002060"/>
                </a:solidFill>
                <a:latin typeface="+mj-lt"/>
              </a:rPr>
              <a:t>time on private business, is incompatible </a:t>
            </a:r>
            <a:r>
              <a:rPr lang="en-US" sz="2400" dirty="0" smtClean="0">
                <a:solidFill>
                  <a:srgbClr val="002060"/>
                </a:solidFill>
                <a:latin typeface="+mj-lt"/>
              </a:rPr>
              <a:t>                                           with </a:t>
            </a:r>
            <a:r>
              <a:rPr lang="en-US" sz="2400" dirty="0">
                <a:solidFill>
                  <a:srgbClr val="002060"/>
                </a:solidFill>
                <a:latin typeface="+mj-lt"/>
              </a:rPr>
              <a:t>personal </a:t>
            </a:r>
            <a:r>
              <a:rPr lang="en-US" sz="2400" dirty="0" smtClean="0">
                <a:solidFill>
                  <a:srgbClr val="002060"/>
                </a:solidFill>
                <a:latin typeface="+mj-lt"/>
              </a:rPr>
              <a:t>integrity, And…</a:t>
            </a:r>
            <a:endParaRPr lang="en-US" sz="2400" dirty="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4877102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448193"/>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p>
          <a:p>
            <a:r>
              <a:rPr lang="en-US" sz="3200" dirty="0" smtClean="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endParaRPr lang="en-US" sz="2400" b="1" dirty="0">
              <a:solidFill>
                <a:srgbClr val="002060"/>
              </a:solidFill>
            </a:endParaRPr>
          </a:p>
          <a:p>
            <a:pPr lvl="2"/>
            <a:r>
              <a:rPr lang="en-US" sz="2400" b="1" i="1" dirty="0">
                <a:solidFill>
                  <a:srgbClr val="002060"/>
                </a:solidFill>
                <a:latin typeface="+mj-lt"/>
              </a:rPr>
              <a:t>Relations with work colleagues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must use the authority attached to their official functions with </a:t>
            </a:r>
            <a:r>
              <a:rPr lang="en-US" sz="2400" dirty="0" smtClean="0">
                <a:solidFill>
                  <a:srgbClr val="002060"/>
                </a:solidFill>
                <a:latin typeface="+mj-lt"/>
              </a:rPr>
              <a:t>                    utmost </a:t>
            </a:r>
            <a:r>
              <a:rPr lang="en-US" sz="2400" dirty="0">
                <a:solidFill>
                  <a:srgbClr val="002060"/>
                </a:solidFill>
                <a:latin typeface="+mj-lt"/>
              </a:rPr>
              <a:t>respect for their work colleagues and shall not abuse the authority </a:t>
            </a:r>
            <a:r>
              <a:rPr lang="en-US" sz="2400" dirty="0" smtClean="0">
                <a:solidFill>
                  <a:srgbClr val="002060"/>
                </a:solidFill>
                <a:latin typeface="+mj-lt"/>
              </a:rPr>
              <a:t>                     associated </a:t>
            </a:r>
            <a:r>
              <a:rPr lang="en-US" sz="2400" dirty="0">
                <a:solidFill>
                  <a:srgbClr val="002060"/>
                </a:solidFill>
                <a:latin typeface="+mj-lt"/>
              </a:rPr>
              <a:t>with their position in the CSO.</a:t>
            </a:r>
          </a:p>
          <a:p>
            <a:pPr marL="1257300" lvl="2" indent="-342900">
              <a:buFont typeface="Arial" panose="020B0604020202020204" pitchFamily="34" charset="0"/>
              <a:buChar char="•"/>
            </a:pPr>
            <a:r>
              <a:rPr lang="en-US" sz="2400" dirty="0" smtClean="0">
                <a:solidFill>
                  <a:srgbClr val="002060"/>
                </a:solidFill>
                <a:latin typeface="+mj-lt"/>
              </a:rPr>
              <a:t>Every </a:t>
            </a:r>
            <a:r>
              <a:rPr lang="en-US" sz="2400" dirty="0">
                <a:solidFill>
                  <a:srgbClr val="002060"/>
                </a:solidFill>
                <a:latin typeface="+mj-lt"/>
              </a:rPr>
              <a:t>person working for the CSO has the right to an environment free of </a:t>
            </a:r>
            <a:r>
              <a:rPr lang="en-US" sz="2400" dirty="0" smtClean="0">
                <a:solidFill>
                  <a:srgbClr val="002060"/>
                </a:solidFill>
                <a:latin typeface="+mj-lt"/>
              </a:rPr>
              <a:t>       discrimination </a:t>
            </a:r>
            <a:r>
              <a:rPr lang="en-US" sz="2400" dirty="0">
                <a:solidFill>
                  <a:srgbClr val="002060"/>
                </a:solidFill>
                <a:latin typeface="+mj-lt"/>
              </a:rPr>
              <a:t>and harassment, including sexual harassment. No staff member </a:t>
            </a:r>
            <a:r>
              <a:rPr lang="en-US" sz="2400" dirty="0" smtClean="0">
                <a:solidFill>
                  <a:srgbClr val="002060"/>
                </a:solidFill>
                <a:latin typeface="+mj-lt"/>
              </a:rPr>
              <a:t>                        shall </a:t>
            </a:r>
            <a:r>
              <a:rPr lang="en-US" sz="2400" dirty="0">
                <a:solidFill>
                  <a:srgbClr val="002060"/>
                </a:solidFill>
                <a:latin typeface="+mj-lt"/>
              </a:rPr>
              <a:t>engage in discrimination, harassment or sexual harassment against an </a:t>
            </a:r>
            <a:r>
              <a:rPr lang="en-US" sz="2400" dirty="0" smtClean="0">
                <a:solidFill>
                  <a:srgbClr val="002060"/>
                </a:solidFill>
                <a:latin typeface="+mj-lt"/>
              </a:rPr>
              <a:t>                         individual </a:t>
            </a:r>
            <a:r>
              <a:rPr lang="en-US" sz="2400" dirty="0">
                <a:solidFill>
                  <a:srgbClr val="002060"/>
                </a:solidFill>
                <a:latin typeface="+mj-lt"/>
              </a:rPr>
              <a:t>or group of individuals on any basis or in any </a:t>
            </a:r>
            <a:r>
              <a:rPr lang="en-US" sz="2400" dirty="0" smtClean="0">
                <a:solidFill>
                  <a:srgbClr val="002060"/>
                </a:solidFill>
                <a:latin typeface="+mj-lt"/>
              </a:rPr>
              <a:t>form, And…</a:t>
            </a:r>
            <a:endParaRPr lang="en-US" sz="2400" dirty="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10971411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078861"/>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p>
          <a:p>
            <a:r>
              <a:rPr lang="en-US" sz="3200" dirty="0" smtClean="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pPr lvl="2"/>
            <a:endParaRPr lang="en-US" sz="2400" b="1" dirty="0">
              <a:solidFill>
                <a:srgbClr val="002060"/>
              </a:solidFill>
              <a:latin typeface="+mj-lt"/>
            </a:endParaRPr>
          </a:p>
          <a:p>
            <a:pPr lvl="2"/>
            <a:r>
              <a:rPr lang="en-US" sz="2400" b="1" i="1" dirty="0">
                <a:solidFill>
                  <a:srgbClr val="002060"/>
                </a:solidFill>
                <a:latin typeface="+mj-lt"/>
              </a:rPr>
              <a:t>Relations with governments and their representatives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shall serve the interests of the CSO only and shall not seek or </a:t>
            </a:r>
            <a:r>
              <a:rPr lang="en-US" sz="2400" dirty="0" smtClean="0">
                <a:solidFill>
                  <a:srgbClr val="002060"/>
                </a:solidFill>
                <a:latin typeface="+mj-lt"/>
              </a:rPr>
              <a:t>                        accept </a:t>
            </a:r>
            <a:r>
              <a:rPr lang="en-US" sz="2400" dirty="0">
                <a:solidFill>
                  <a:srgbClr val="002060"/>
                </a:solidFill>
                <a:latin typeface="+mj-lt"/>
              </a:rPr>
              <a:t>instructions from governments or their representatives in regard to the performance of their duties. </a:t>
            </a: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shall maintain the best possible relations with governments and </a:t>
            </a:r>
            <a:r>
              <a:rPr lang="en-US" sz="2400" dirty="0" smtClean="0">
                <a:solidFill>
                  <a:srgbClr val="002060"/>
                </a:solidFill>
                <a:latin typeface="+mj-lt"/>
              </a:rPr>
              <a:t>                      avoid </a:t>
            </a:r>
            <a:r>
              <a:rPr lang="en-US" sz="2400" dirty="0">
                <a:solidFill>
                  <a:srgbClr val="002060"/>
                </a:solidFill>
                <a:latin typeface="+mj-lt"/>
              </a:rPr>
              <a:t>any action that might impair these relations. They shall not interfere in the policies or affairs of governments. It is unacceptable for them, either individually </a:t>
            </a:r>
            <a:r>
              <a:rPr lang="en-US" sz="2400" dirty="0" smtClean="0">
                <a:solidFill>
                  <a:srgbClr val="002060"/>
                </a:solidFill>
                <a:latin typeface="+mj-lt"/>
              </a:rPr>
              <a:t>                       or </a:t>
            </a:r>
            <a:r>
              <a:rPr lang="en-US" sz="2400" dirty="0">
                <a:solidFill>
                  <a:srgbClr val="002060"/>
                </a:solidFill>
                <a:latin typeface="+mj-lt"/>
              </a:rPr>
              <a:t>collectively, to criticize or try to discredit a </a:t>
            </a:r>
            <a:r>
              <a:rPr lang="en-US" sz="2400" dirty="0" smtClean="0">
                <a:solidFill>
                  <a:srgbClr val="002060"/>
                </a:solidFill>
                <a:latin typeface="+mj-lt"/>
              </a:rPr>
              <a:t>government, And…</a:t>
            </a:r>
            <a:endParaRPr lang="en-US" sz="2400" dirty="0">
              <a:solidFill>
                <a:srgbClr val="002060"/>
              </a:solidFill>
              <a:latin typeface="+mj-lt"/>
            </a:endParaRP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34006357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448193"/>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p>
          <a:p>
            <a:r>
              <a:rPr lang="en-US" sz="3200" dirty="0" smtClean="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pPr lvl="2"/>
            <a:endParaRPr lang="en-US" sz="2400" b="1" dirty="0">
              <a:solidFill>
                <a:srgbClr val="002060"/>
              </a:solidFill>
              <a:latin typeface="+mj-lt"/>
            </a:endParaRPr>
          </a:p>
          <a:p>
            <a:pPr lvl="2"/>
            <a:r>
              <a:rPr lang="en-US" sz="2400" b="1" i="1" dirty="0">
                <a:solidFill>
                  <a:srgbClr val="002060"/>
                </a:solidFill>
                <a:latin typeface="+mj-lt"/>
              </a:rPr>
              <a:t>Relations with the media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shall not, except in the normal course of their official duties or </a:t>
            </a:r>
            <a:r>
              <a:rPr lang="en-US" sz="2400" dirty="0" smtClean="0">
                <a:solidFill>
                  <a:srgbClr val="002060"/>
                </a:solidFill>
                <a:latin typeface="+mj-lt"/>
              </a:rPr>
              <a:t>                                 with </a:t>
            </a:r>
            <a:r>
              <a:rPr lang="en-US" sz="2400" dirty="0">
                <a:solidFill>
                  <a:srgbClr val="002060"/>
                </a:solidFill>
                <a:latin typeface="+mj-lt"/>
              </a:rPr>
              <a:t>the prior approval of the Executive Director, communicate with the media </a:t>
            </a:r>
            <a:r>
              <a:rPr lang="en-US" sz="2400" dirty="0" smtClean="0">
                <a:solidFill>
                  <a:srgbClr val="002060"/>
                </a:solidFill>
                <a:latin typeface="+mj-lt"/>
              </a:rPr>
              <a:t>                                 on </a:t>
            </a:r>
            <a:r>
              <a:rPr lang="en-US" sz="2400" dirty="0">
                <a:solidFill>
                  <a:srgbClr val="002060"/>
                </a:solidFill>
                <a:latin typeface="+mj-lt"/>
              </a:rPr>
              <a:t>any matters that relate to the purpose, activities or interests of the CSO.  </a:t>
            </a:r>
          </a:p>
          <a:p>
            <a:pPr marL="1257300" lvl="2" indent="-342900">
              <a:buFont typeface="Arial" panose="020B0604020202020204" pitchFamily="34" charset="0"/>
              <a:buChar char="•"/>
            </a:pPr>
            <a:r>
              <a:rPr lang="en-US" sz="2400" dirty="0" smtClean="0">
                <a:solidFill>
                  <a:srgbClr val="002060"/>
                </a:solidFill>
                <a:latin typeface="+mj-lt"/>
              </a:rPr>
              <a:t>When </a:t>
            </a:r>
            <a:r>
              <a:rPr lang="en-US" sz="2400" dirty="0">
                <a:solidFill>
                  <a:srgbClr val="002060"/>
                </a:solidFill>
                <a:latin typeface="+mj-lt"/>
              </a:rPr>
              <a:t>authorized to speak with the media, staff members must be aware that </a:t>
            </a:r>
            <a:r>
              <a:rPr lang="en-US" sz="2400" dirty="0" smtClean="0">
                <a:solidFill>
                  <a:srgbClr val="002060"/>
                </a:solidFill>
                <a:latin typeface="+mj-lt"/>
              </a:rPr>
              <a:t>                             they speak </a:t>
            </a:r>
            <a:r>
              <a:rPr lang="en-US" sz="2400" dirty="0">
                <a:solidFill>
                  <a:srgbClr val="002060"/>
                </a:solidFill>
                <a:latin typeface="+mj-lt"/>
              </a:rPr>
              <a:t>in the name of the CSO and must avoid personal </a:t>
            </a:r>
            <a:r>
              <a:rPr lang="en-US" sz="2400" dirty="0" smtClean="0">
                <a:solidFill>
                  <a:srgbClr val="002060"/>
                </a:solidFill>
                <a:latin typeface="+mj-lt"/>
              </a:rPr>
              <a:t>preferences </a:t>
            </a:r>
            <a:r>
              <a:rPr lang="en-US" sz="2400" dirty="0">
                <a:solidFill>
                  <a:srgbClr val="002060"/>
                </a:solidFill>
                <a:latin typeface="+mj-lt"/>
              </a:rPr>
              <a:t>and </a:t>
            </a:r>
            <a:r>
              <a:rPr lang="en-US" sz="2400" dirty="0" smtClean="0">
                <a:solidFill>
                  <a:srgbClr val="002060"/>
                </a:solidFill>
                <a:latin typeface="+mj-lt"/>
              </a:rPr>
              <a:t>                                        views </a:t>
            </a:r>
            <a:r>
              <a:rPr lang="en-US" sz="2400" dirty="0">
                <a:solidFill>
                  <a:srgbClr val="002060"/>
                </a:solidFill>
                <a:latin typeface="+mj-lt"/>
              </a:rPr>
              <a:t>that may be at variance with those of the CSO. </a:t>
            </a:r>
            <a:r>
              <a:rPr lang="en-US" sz="2400" dirty="0" smtClean="0">
                <a:solidFill>
                  <a:srgbClr val="002060"/>
                </a:solidFill>
                <a:latin typeface="+mj-lt"/>
              </a:rPr>
              <a:t>Under </a:t>
            </a:r>
            <a:r>
              <a:rPr lang="en-US" sz="2400" dirty="0">
                <a:solidFill>
                  <a:srgbClr val="002060"/>
                </a:solidFill>
                <a:latin typeface="+mj-lt"/>
              </a:rPr>
              <a:t>no circumstances </a:t>
            </a:r>
            <a:r>
              <a:rPr lang="en-US" sz="2400" dirty="0" smtClean="0">
                <a:solidFill>
                  <a:srgbClr val="002060"/>
                </a:solidFill>
                <a:latin typeface="+mj-lt"/>
              </a:rPr>
              <a:t>                    should </a:t>
            </a:r>
            <a:r>
              <a:rPr lang="en-US" sz="2400" dirty="0">
                <a:solidFill>
                  <a:srgbClr val="002060"/>
                </a:solidFill>
                <a:latin typeface="+mj-lt"/>
              </a:rPr>
              <a:t>they use the media to further their own interests, </a:t>
            </a:r>
            <a:r>
              <a:rPr lang="en-US" sz="2400" dirty="0" smtClean="0">
                <a:solidFill>
                  <a:srgbClr val="002060"/>
                </a:solidFill>
                <a:latin typeface="+mj-lt"/>
              </a:rPr>
              <a:t>air </a:t>
            </a:r>
            <a:r>
              <a:rPr lang="en-US" sz="2400" dirty="0">
                <a:solidFill>
                  <a:srgbClr val="002060"/>
                </a:solidFill>
                <a:latin typeface="+mj-lt"/>
              </a:rPr>
              <a:t>their own grievances, </a:t>
            </a:r>
            <a:r>
              <a:rPr lang="en-US" sz="2400" dirty="0" smtClean="0">
                <a:solidFill>
                  <a:srgbClr val="002060"/>
                </a:solidFill>
                <a:latin typeface="+mj-lt"/>
              </a:rPr>
              <a:t>                      or </a:t>
            </a:r>
            <a:r>
              <a:rPr lang="en-US" sz="2400" dirty="0">
                <a:solidFill>
                  <a:srgbClr val="002060"/>
                </a:solidFill>
                <a:latin typeface="+mj-lt"/>
              </a:rPr>
              <a:t>reveal unauthorized </a:t>
            </a:r>
            <a:r>
              <a:rPr lang="en-US" sz="2400" dirty="0" smtClean="0">
                <a:solidFill>
                  <a:srgbClr val="002060"/>
                </a:solidFill>
                <a:latin typeface="+mj-lt"/>
              </a:rPr>
              <a:t>information, And…</a:t>
            </a:r>
            <a:endParaRPr lang="en-US" sz="2400" dirty="0">
              <a:solidFill>
                <a:srgbClr val="002060"/>
              </a:solidFill>
              <a:latin typeface="+mj-lt"/>
            </a:endParaRP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35075987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556188"/>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pPr lvl="2"/>
            <a:endParaRPr lang="en-US" sz="2400" b="1" dirty="0">
              <a:solidFill>
                <a:srgbClr val="002060"/>
              </a:solidFill>
              <a:latin typeface="+mj-lt"/>
            </a:endParaRPr>
          </a:p>
          <a:p>
            <a:pPr lvl="2"/>
            <a:r>
              <a:rPr lang="en-US" sz="2400" b="1" i="1" dirty="0">
                <a:solidFill>
                  <a:srgbClr val="002060"/>
                </a:solidFill>
                <a:latin typeface="+mj-lt"/>
              </a:rPr>
              <a:t>Relations with the public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Consistent </a:t>
            </a:r>
            <a:r>
              <a:rPr lang="en-US" sz="2400" dirty="0">
                <a:solidFill>
                  <a:srgbClr val="002060"/>
                </a:solidFill>
                <a:latin typeface="+mj-lt"/>
              </a:rPr>
              <a:t>with their duty of loyalty to the CSO, staff members may not air personal grievances or criticize the CSO in public. Should they face criticism of their work or </a:t>
            </a:r>
            <a:r>
              <a:rPr lang="en-US" sz="2400" dirty="0" smtClean="0">
                <a:solidFill>
                  <a:srgbClr val="002060"/>
                </a:solidFill>
                <a:latin typeface="+mj-lt"/>
              </a:rPr>
              <a:t>       of </a:t>
            </a:r>
            <a:r>
              <a:rPr lang="en-US" sz="2400" dirty="0">
                <a:solidFill>
                  <a:srgbClr val="002060"/>
                </a:solidFill>
                <a:latin typeface="+mj-lt"/>
              </a:rPr>
              <a:t>the CSO, they are expected to respond with tact and restraint, promoting at </a:t>
            </a:r>
            <a:r>
              <a:rPr lang="en-US" sz="2400" dirty="0" smtClean="0">
                <a:solidFill>
                  <a:srgbClr val="002060"/>
                </a:solidFill>
                <a:latin typeface="+mj-lt"/>
              </a:rPr>
              <a:t>                            all </a:t>
            </a:r>
            <a:r>
              <a:rPr lang="en-US" sz="2400" dirty="0">
                <a:solidFill>
                  <a:srgbClr val="002060"/>
                </a:solidFill>
                <a:latin typeface="+mj-lt"/>
              </a:rPr>
              <a:t>times a positive image of the CSO.</a:t>
            </a:r>
          </a:p>
          <a:p>
            <a:pPr marL="1257300" lvl="2" indent="-342900">
              <a:buFont typeface="Arial" panose="020B0604020202020204" pitchFamily="34" charset="0"/>
              <a:buChar char="•"/>
            </a:pPr>
            <a:r>
              <a:rPr lang="en-US" sz="2400" dirty="0" smtClean="0">
                <a:solidFill>
                  <a:srgbClr val="002060"/>
                </a:solidFill>
                <a:latin typeface="+mj-lt"/>
              </a:rPr>
              <a:t>While </a:t>
            </a:r>
            <a:r>
              <a:rPr lang="en-US" sz="2400" dirty="0">
                <a:solidFill>
                  <a:srgbClr val="002060"/>
                </a:solidFill>
                <a:latin typeface="+mj-lt"/>
              </a:rPr>
              <a:t>staff members are expected to promote openness and transparency, </a:t>
            </a:r>
            <a:r>
              <a:rPr lang="en-US" sz="2400" dirty="0" smtClean="0">
                <a:solidFill>
                  <a:srgbClr val="002060"/>
                </a:solidFill>
                <a:latin typeface="+mj-lt"/>
              </a:rPr>
              <a:t>                                    they </a:t>
            </a:r>
            <a:r>
              <a:rPr lang="en-US" sz="2400" dirty="0">
                <a:solidFill>
                  <a:srgbClr val="002060"/>
                </a:solidFill>
                <a:latin typeface="+mj-lt"/>
              </a:rPr>
              <a:t>must exercise the utmost discretion on all matters of official business. </a:t>
            </a:r>
            <a:r>
              <a:rPr lang="en-US" sz="2400" dirty="0" smtClean="0">
                <a:solidFill>
                  <a:srgbClr val="002060"/>
                </a:solidFill>
                <a:latin typeface="+mj-lt"/>
              </a:rPr>
              <a:t>                                  They </a:t>
            </a:r>
            <a:r>
              <a:rPr lang="en-US" sz="2400" dirty="0">
                <a:solidFill>
                  <a:srgbClr val="002060"/>
                </a:solidFill>
                <a:latin typeface="+mj-lt"/>
              </a:rPr>
              <a:t>may not disclose information that has not been made public by the CSO or </a:t>
            </a:r>
            <a:r>
              <a:rPr lang="en-US" sz="2400" dirty="0" smtClean="0">
                <a:solidFill>
                  <a:srgbClr val="002060"/>
                </a:solidFill>
                <a:latin typeface="+mj-lt"/>
              </a:rPr>
              <a:t>                            to </a:t>
            </a:r>
            <a:r>
              <a:rPr lang="en-US" sz="2400" dirty="0">
                <a:solidFill>
                  <a:srgbClr val="002060"/>
                </a:solidFill>
                <a:latin typeface="+mj-lt"/>
              </a:rPr>
              <a:t>which access is not permitted under applicable policies and rules. </a:t>
            </a:r>
            <a:r>
              <a:rPr lang="en-US" sz="2400" dirty="0" smtClean="0">
                <a:solidFill>
                  <a:srgbClr val="002060"/>
                </a:solidFill>
                <a:latin typeface="+mj-lt"/>
              </a:rPr>
              <a:t>                                                  This </a:t>
            </a:r>
            <a:r>
              <a:rPr lang="en-US" sz="2400" dirty="0">
                <a:solidFill>
                  <a:srgbClr val="002060"/>
                </a:solidFill>
                <a:latin typeface="+mj-lt"/>
              </a:rPr>
              <a:t>includes information that is known to them because of their work for the CSO</a:t>
            </a:r>
            <a:r>
              <a:rPr lang="en-US" sz="2400" dirty="0" smtClean="0">
                <a:solidFill>
                  <a:srgbClr val="002060"/>
                </a:solidFill>
                <a:latin typeface="+mj-lt"/>
              </a:rPr>
              <a:t>,            </a:t>
            </a:r>
            <a:r>
              <a:rPr lang="en-US" sz="2400" dirty="0">
                <a:solidFill>
                  <a:srgbClr val="002060"/>
                </a:solidFill>
                <a:latin typeface="+mj-lt"/>
              </a:rPr>
              <a:t>even when that information is not specifically protected as confidential. </a:t>
            </a:r>
            <a:r>
              <a:rPr lang="en-US" sz="2400" dirty="0" smtClean="0">
                <a:solidFill>
                  <a:srgbClr val="002060"/>
                </a:solidFill>
                <a:latin typeface="+mj-lt"/>
              </a:rPr>
              <a:t>                                These </a:t>
            </a:r>
            <a:r>
              <a:rPr lang="en-US" sz="2400" dirty="0">
                <a:solidFill>
                  <a:srgbClr val="002060"/>
                </a:solidFill>
                <a:latin typeface="+mj-lt"/>
              </a:rPr>
              <a:t>obligations do not cease upon separation from </a:t>
            </a:r>
            <a:r>
              <a:rPr lang="en-US" sz="2400" dirty="0" smtClean="0">
                <a:solidFill>
                  <a:srgbClr val="002060"/>
                </a:solidFill>
                <a:latin typeface="+mj-lt"/>
              </a:rPr>
              <a:t>service, And…</a:t>
            </a:r>
            <a:endParaRPr lang="en-US" sz="2400" dirty="0">
              <a:solidFill>
                <a:srgbClr val="002060"/>
              </a:solidFill>
              <a:latin typeface="+mj-lt"/>
            </a:endParaRP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22814154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909858"/>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pPr lvl="2"/>
            <a:endParaRPr lang="en-US" sz="2400" b="1" dirty="0">
              <a:solidFill>
                <a:srgbClr val="002060"/>
              </a:solidFill>
              <a:latin typeface="+mj-lt"/>
            </a:endParaRPr>
          </a:p>
          <a:p>
            <a:pPr lvl="2"/>
            <a:r>
              <a:rPr lang="en-US" sz="2400" b="1" i="1" dirty="0">
                <a:solidFill>
                  <a:srgbClr val="002060"/>
                </a:solidFill>
                <a:latin typeface="+mj-lt"/>
              </a:rPr>
              <a:t>Private conduct </a:t>
            </a:r>
            <a:endParaRPr lang="en-US" sz="2400" dirty="0">
              <a:solidFill>
                <a:srgbClr val="002060"/>
              </a:solidFill>
              <a:latin typeface="+mj-lt"/>
            </a:endParaRPr>
          </a:p>
          <a:p>
            <a:pPr lvl="2"/>
            <a:r>
              <a:rPr lang="en-US" sz="2400" dirty="0" smtClean="0">
                <a:solidFill>
                  <a:srgbClr val="002060"/>
                </a:solidFill>
                <a:latin typeface="+mj-lt"/>
              </a:rPr>
              <a:t>The </a:t>
            </a:r>
            <a:r>
              <a:rPr lang="en-US" sz="2400" dirty="0">
                <a:solidFill>
                  <a:srgbClr val="002060"/>
                </a:solidFill>
                <a:latin typeface="+mj-lt"/>
              </a:rPr>
              <a:t>CSO does not seek to regulate the private personal conduct of its staff, </a:t>
            </a:r>
            <a:r>
              <a:rPr lang="en-US" sz="2400" dirty="0" smtClean="0">
                <a:solidFill>
                  <a:srgbClr val="002060"/>
                </a:solidFill>
                <a:latin typeface="+mj-lt"/>
              </a:rPr>
              <a:t>                                 unless </a:t>
            </a:r>
            <a:r>
              <a:rPr lang="en-US" sz="2400" dirty="0">
                <a:solidFill>
                  <a:srgbClr val="002060"/>
                </a:solidFill>
                <a:latin typeface="+mj-lt"/>
              </a:rPr>
              <a:t>it could bring the CSO into disrepute, or interfere with performance of their </a:t>
            </a:r>
            <a:r>
              <a:rPr lang="en-US" sz="2400" dirty="0" smtClean="0">
                <a:solidFill>
                  <a:srgbClr val="002060"/>
                </a:solidFill>
                <a:latin typeface="+mj-lt"/>
              </a:rPr>
              <a:t>                official </a:t>
            </a:r>
            <a:r>
              <a:rPr lang="en-US" sz="2400" dirty="0">
                <a:solidFill>
                  <a:srgbClr val="002060"/>
                </a:solidFill>
                <a:latin typeface="+mj-lt"/>
              </a:rPr>
              <a:t>duties. Accordingly, staff members are </a:t>
            </a:r>
            <a:r>
              <a:rPr lang="en-US" sz="2400" dirty="0" smtClean="0">
                <a:solidFill>
                  <a:srgbClr val="002060"/>
                </a:solidFill>
                <a:latin typeface="+mj-lt"/>
              </a:rPr>
              <a:t>expected: </a:t>
            </a:r>
          </a:p>
          <a:p>
            <a:pPr lvl="2"/>
            <a:r>
              <a:rPr lang="en-US" sz="2400" dirty="0" smtClean="0">
                <a:solidFill>
                  <a:srgbClr val="002060"/>
                </a:solidFill>
                <a:latin typeface="+mj-lt"/>
              </a:rPr>
              <a:t>a) To refrain from engaging in any form of criminal activity, and to respect                                    local laws and regulations;</a:t>
            </a:r>
          </a:p>
          <a:p>
            <a:pPr lvl="2"/>
            <a:r>
              <a:rPr lang="en-US" sz="2400" dirty="0" smtClean="0">
                <a:solidFill>
                  <a:srgbClr val="002060"/>
                </a:solidFill>
                <a:latin typeface="+mj-lt"/>
              </a:rPr>
              <a:t>b</a:t>
            </a:r>
            <a:r>
              <a:rPr lang="en-US" sz="2400" dirty="0">
                <a:solidFill>
                  <a:srgbClr val="002060"/>
                </a:solidFill>
                <a:latin typeface="+mj-lt"/>
              </a:rPr>
              <a:t>) To refrain from any misrepresentation of their official functions, title or duties, </a:t>
            </a:r>
            <a:r>
              <a:rPr lang="en-US" sz="2400" dirty="0" smtClean="0">
                <a:solidFill>
                  <a:srgbClr val="002060"/>
                </a:solidFill>
                <a:latin typeface="+mj-lt"/>
              </a:rPr>
              <a:t>    especially </a:t>
            </a:r>
            <a:r>
              <a:rPr lang="en-US" sz="2400" dirty="0">
                <a:solidFill>
                  <a:srgbClr val="002060"/>
                </a:solidFill>
                <a:latin typeface="+mj-lt"/>
              </a:rPr>
              <a:t>in order to obtain some personal advantage or benefit; </a:t>
            </a:r>
          </a:p>
          <a:p>
            <a:pPr lvl="2"/>
            <a:r>
              <a:rPr lang="en-US" sz="2400" dirty="0">
                <a:solidFill>
                  <a:srgbClr val="002060"/>
                </a:solidFill>
                <a:latin typeface="+mj-lt"/>
              </a:rPr>
              <a:t>c) To refrain from engaging in conduct which is, or may be perceived to be, </a:t>
            </a:r>
            <a:r>
              <a:rPr lang="en-US" sz="2400" dirty="0" smtClean="0">
                <a:solidFill>
                  <a:srgbClr val="002060"/>
                </a:solidFill>
                <a:latin typeface="+mj-lt"/>
              </a:rPr>
              <a:t>                                                    an </a:t>
            </a:r>
            <a:r>
              <a:rPr lang="en-US" sz="2400" dirty="0">
                <a:solidFill>
                  <a:srgbClr val="002060"/>
                </a:solidFill>
                <a:latin typeface="+mj-lt"/>
              </a:rPr>
              <a:t>abuse of the privileges and immunities that are conferred solely in the </a:t>
            </a:r>
            <a:r>
              <a:rPr lang="en-US" sz="2400" dirty="0" smtClean="0">
                <a:solidFill>
                  <a:srgbClr val="002060"/>
                </a:solidFill>
                <a:latin typeface="+mj-lt"/>
              </a:rPr>
              <a:t>                                   interest of </a:t>
            </a:r>
            <a:r>
              <a:rPr lang="en-US" sz="2400" dirty="0">
                <a:solidFill>
                  <a:srgbClr val="002060"/>
                </a:solidFill>
                <a:latin typeface="+mj-lt"/>
              </a:rPr>
              <a:t>the CSO, and not for the personal benefit of staff; </a:t>
            </a: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10160690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909858"/>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pPr lvl="2"/>
            <a:endParaRPr lang="en-US" sz="2400" b="1" dirty="0">
              <a:solidFill>
                <a:srgbClr val="002060"/>
              </a:solidFill>
              <a:latin typeface="+mj-lt"/>
            </a:endParaRPr>
          </a:p>
          <a:p>
            <a:pPr lvl="2"/>
            <a:r>
              <a:rPr lang="en-US" sz="2400" b="1" i="1" dirty="0">
                <a:solidFill>
                  <a:srgbClr val="002060"/>
                </a:solidFill>
                <a:latin typeface="+mj-lt"/>
              </a:rPr>
              <a:t>Private conduct </a:t>
            </a:r>
            <a:r>
              <a:rPr lang="en-US" sz="2400" b="1" i="1" dirty="0" smtClean="0">
                <a:solidFill>
                  <a:srgbClr val="002060"/>
                </a:solidFill>
                <a:latin typeface="+mj-lt"/>
              </a:rPr>
              <a:t>…</a:t>
            </a:r>
            <a:endParaRPr lang="en-US" sz="2400" dirty="0">
              <a:solidFill>
                <a:srgbClr val="002060"/>
              </a:solidFill>
              <a:latin typeface="+mj-lt"/>
            </a:endParaRPr>
          </a:p>
          <a:p>
            <a:pPr marL="1200150" lvl="2" indent="-285750">
              <a:buFont typeface="Arial" panose="020B0604020202020204" pitchFamily="34" charset="0"/>
              <a:buChar char="•"/>
            </a:pPr>
            <a:r>
              <a:rPr lang="en-US" sz="2400" dirty="0">
                <a:solidFill>
                  <a:srgbClr val="002060"/>
                </a:solidFill>
                <a:latin typeface="+mj-lt"/>
              </a:rPr>
              <a:t>Staff members are free to express their political preferences by exercising their </a:t>
            </a:r>
            <a:r>
              <a:rPr lang="en-US" sz="2400" dirty="0" smtClean="0">
                <a:solidFill>
                  <a:srgbClr val="002060"/>
                </a:solidFill>
                <a:latin typeface="+mj-lt"/>
              </a:rPr>
              <a:t>                         right </a:t>
            </a:r>
            <a:r>
              <a:rPr lang="en-US" sz="2400" dirty="0">
                <a:solidFill>
                  <a:srgbClr val="002060"/>
                </a:solidFill>
                <a:latin typeface="+mj-lt"/>
              </a:rPr>
              <a:t>to vote</a:t>
            </a:r>
            <a:r>
              <a:rPr lang="en-US" sz="2400" dirty="0" smtClean="0">
                <a:solidFill>
                  <a:srgbClr val="002060"/>
                </a:solidFill>
                <a:latin typeface="+mj-lt"/>
              </a:rPr>
              <a:t>. </a:t>
            </a:r>
            <a:r>
              <a:rPr lang="en-US" sz="2400" dirty="0">
                <a:solidFill>
                  <a:srgbClr val="002060"/>
                </a:solidFill>
                <a:latin typeface="+mj-lt"/>
              </a:rPr>
              <a:t>They must exercise discretion in their support for a political party or campaign, and may not accept or solicit funds, write articles, or make public </a:t>
            </a:r>
            <a:r>
              <a:rPr lang="en-US" sz="2400" dirty="0" smtClean="0">
                <a:solidFill>
                  <a:srgbClr val="002060"/>
                </a:solidFill>
                <a:latin typeface="+mj-lt"/>
              </a:rPr>
              <a:t>                            speeches</a:t>
            </a:r>
            <a:r>
              <a:rPr lang="en-US" sz="2400" dirty="0">
                <a:solidFill>
                  <a:srgbClr val="002060"/>
                </a:solidFill>
                <a:latin typeface="+mj-lt"/>
              </a:rPr>
              <a:t>, statements or endorsements to the press for this purpose. </a:t>
            </a:r>
          </a:p>
          <a:p>
            <a:pPr marL="1200150" lvl="2" indent="-285750">
              <a:buFont typeface="Arial" panose="020B0604020202020204" pitchFamily="34" charset="0"/>
              <a:buChar char="•"/>
            </a:pPr>
            <a:r>
              <a:rPr lang="en-US" sz="2400" dirty="0" smtClean="0">
                <a:solidFill>
                  <a:srgbClr val="002060"/>
                </a:solidFill>
                <a:latin typeface="+mj-lt"/>
              </a:rPr>
              <a:t>In </a:t>
            </a:r>
            <a:r>
              <a:rPr lang="en-US" sz="2400" dirty="0">
                <a:solidFill>
                  <a:srgbClr val="002060"/>
                </a:solidFill>
                <a:latin typeface="+mj-lt"/>
              </a:rPr>
              <a:t>view of their status as CSO staff members, and of the consequent obligation to maintain impartiality and independence from Governments, staff members may </a:t>
            </a:r>
            <a:r>
              <a:rPr lang="en-US" sz="2400" dirty="0" smtClean="0">
                <a:solidFill>
                  <a:srgbClr val="002060"/>
                </a:solidFill>
                <a:latin typeface="+mj-lt"/>
              </a:rPr>
              <a:t>not </a:t>
            </a:r>
            <a:r>
              <a:rPr lang="en-US" sz="2400" dirty="0">
                <a:solidFill>
                  <a:srgbClr val="002060"/>
                </a:solidFill>
                <a:latin typeface="+mj-lt"/>
              </a:rPr>
              <a:t>participate in political activities, such as standing for election or holding a political office. </a:t>
            </a:r>
          </a:p>
          <a:p>
            <a:pPr marL="1200150" lvl="2" indent="-28575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are encouraged to participate in outside professional activities that </a:t>
            </a:r>
            <a:r>
              <a:rPr lang="en-US" sz="2400" dirty="0" smtClean="0">
                <a:solidFill>
                  <a:srgbClr val="002060"/>
                </a:solidFill>
                <a:latin typeface="+mj-lt"/>
              </a:rPr>
              <a:t>          foster </a:t>
            </a:r>
            <a:r>
              <a:rPr lang="en-US" sz="2400" dirty="0">
                <a:solidFill>
                  <a:srgbClr val="002060"/>
                </a:solidFill>
                <a:latin typeface="+mj-lt"/>
              </a:rPr>
              <a:t>contacts with private and public bodies and thus serve to maintain and </a:t>
            </a:r>
            <a:r>
              <a:rPr lang="en-US" sz="2400" dirty="0" smtClean="0">
                <a:solidFill>
                  <a:srgbClr val="002060"/>
                </a:solidFill>
                <a:latin typeface="+mj-lt"/>
              </a:rPr>
              <a:t>                         enhance </a:t>
            </a:r>
            <a:r>
              <a:rPr lang="en-US" sz="2400" dirty="0">
                <a:solidFill>
                  <a:srgbClr val="002060"/>
                </a:solidFill>
                <a:latin typeface="+mj-lt"/>
              </a:rPr>
              <a:t>their professional and technical </a:t>
            </a:r>
            <a:r>
              <a:rPr lang="en-US" sz="2400" dirty="0" smtClean="0">
                <a:solidFill>
                  <a:srgbClr val="002060"/>
                </a:solidFill>
                <a:latin typeface="+mj-lt"/>
              </a:rPr>
              <a:t>competencies, And…</a:t>
            </a:r>
            <a:endParaRPr lang="en-US" sz="2400" dirty="0">
              <a:solidFill>
                <a:srgbClr val="002060"/>
              </a:solidFill>
              <a:latin typeface="+mj-lt"/>
            </a:endParaRPr>
          </a:p>
          <a:p>
            <a:pPr lvl="2"/>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18999999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279190"/>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pPr lvl="2"/>
            <a:endParaRPr lang="en-US" sz="2400" b="1" dirty="0">
              <a:solidFill>
                <a:srgbClr val="002060"/>
              </a:solidFill>
              <a:latin typeface="+mj-lt"/>
            </a:endParaRPr>
          </a:p>
          <a:p>
            <a:pPr lvl="2"/>
            <a:r>
              <a:rPr lang="en-US" sz="2400" b="1" i="1" dirty="0">
                <a:solidFill>
                  <a:srgbClr val="002060"/>
                </a:solidFill>
                <a:latin typeface="+mj-lt"/>
              </a:rPr>
              <a:t>Conflict of Interest </a:t>
            </a:r>
            <a:endParaRPr lang="en-US" sz="2400" dirty="0">
              <a:solidFill>
                <a:srgbClr val="002060"/>
              </a:solidFill>
              <a:latin typeface="+mj-lt"/>
            </a:endParaRPr>
          </a:p>
          <a:p>
            <a:pPr marL="1257300" lvl="2" indent="-342900">
              <a:buFont typeface="Arial" panose="020B0604020202020204" pitchFamily="34" charset="0"/>
              <a:buChar char="•"/>
            </a:pPr>
            <a:r>
              <a:rPr lang="en-US" sz="2400" dirty="0">
                <a:solidFill>
                  <a:srgbClr val="002060"/>
                </a:solidFill>
                <a:latin typeface="+mj-lt"/>
              </a:rPr>
              <a:t>A situation of conflict of interest arises when personal interests of employees </a:t>
            </a:r>
            <a:r>
              <a:rPr lang="en-US" sz="2400" dirty="0" smtClean="0">
                <a:solidFill>
                  <a:srgbClr val="002060"/>
                </a:solidFill>
                <a:latin typeface="+mj-lt"/>
              </a:rPr>
              <a:t>                           conflict </a:t>
            </a:r>
            <a:r>
              <a:rPr lang="en-US" sz="2400" dirty="0">
                <a:solidFill>
                  <a:srgbClr val="002060"/>
                </a:solidFill>
                <a:latin typeface="+mj-lt"/>
              </a:rPr>
              <a:t>or compete with the interests of </a:t>
            </a:r>
            <a:r>
              <a:rPr lang="en-US" sz="2400" dirty="0" smtClean="0">
                <a:solidFill>
                  <a:srgbClr val="002060"/>
                </a:solidFill>
                <a:latin typeface="+mj-lt"/>
              </a:rPr>
              <a:t>CSO and </a:t>
            </a:r>
            <a:r>
              <a:rPr lang="en-US" sz="2400" dirty="0">
                <a:solidFill>
                  <a:srgbClr val="002060"/>
                </a:solidFill>
                <a:latin typeface="+mj-lt"/>
              </a:rPr>
              <a:t>the entities employees are </a:t>
            </a:r>
            <a:r>
              <a:rPr lang="en-US" sz="2400" dirty="0" smtClean="0">
                <a:solidFill>
                  <a:srgbClr val="002060"/>
                </a:solidFill>
                <a:latin typeface="+mj-lt"/>
              </a:rPr>
              <a:t>                          associated </a:t>
            </a:r>
            <a:r>
              <a:rPr lang="en-US" sz="2400" dirty="0">
                <a:solidFill>
                  <a:srgbClr val="002060"/>
                </a:solidFill>
                <a:latin typeface="+mj-lt"/>
              </a:rPr>
              <a:t>with deriving a financial benefit from their association, by </a:t>
            </a:r>
            <a:r>
              <a:rPr lang="en-US" sz="2400" dirty="0" smtClean="0">
                <a:solidFill>
                  <a:srgbClr val="002060"/>
                </a:solidFill>
                <a:latin typeface="+mj-lt"/>
              </a:rPr>
              <a:t>                                  competing </a:t>
            </a:r>
            <a:r>
              <a:rPr lang="en-US" sz="2400" dirty="0">
                <a:solidFill>
                  <a:srgbClr val="002060"/>
                </a:solidFill>
                <a:latin typeface="+mj-lt"/>
              </a:rPr>
              <a:t>or conflicting with the interests of </a:t>
            </a:r>
            <a:r>
              <a:rPr lang="en-US" sz="2400" dirty="0" smtClean="0">
                <a:solidFill>
                  <a:srgbClr val="002060"/>
                </a:solidFill>
                <a:latin typeface="+mj-lt"/>
              </a:rPr>
              <a:t>CSO.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Conflict </a:t>
            </a:r>
            <a:r>
              <a:rPr lang="en-US" sz="2400" dirty="0">
                <a:solidFill>
                  <a:srgbClr val="002060"/>
                </a:solidFill>
                <a:latin typeface="+mj-lt"/>
              </a:rPr>
              <a:t>of interest results in disciplinary action and employees should avoid </a:t>
            </a:r>
            <a:r>
              <a:rPr lang="en-US" sz="2400" dirty="0" smtClean="0">
                <a:solidFill>
                  <a:srgbClr val="002060"/>
                </a:solidFill>
                <a:latin typeface="+mj-lt"/>
              </a:rPr>
              <a:t>                             conflict </a:t>
            </a:r>
            <a:r>
              <a:rPr lang="en-US" sz="2400" dirty="0">
                <a:solidFill>
                  <a:srgbClr val="002060"/>
                </a:solidFill>
                <a:latin typeface="+mj-lt"/>
              </a:rPr>
              <a:t>of interests, whether direct or indirect, or whether actual or potential, </a:t>
            </a:r>
            <a:r>
              <a:rPr lang="en-US" sz="2400" dirty="0" smtClean="0">
                <a:solidFill>
                  <a:srgbClr val="002060"/>
                </a:solidFill>
                <a:latin typeface="+mj-lt"/>
              </a:rPr>
              <a:t>                          which </a:t>
            </a:r>
            <a:r>
              <a:rPr lang="en-US" sz="2400" dirty="0">
                <a:solidFill>
                  <a:srgbClr val="002060"/>
                </a:solidFill>
                <a:latin typeface="+mj-lt"/>
              </a:rPr>
              <a:t>may compromise their loyalty, integrity and put the </a:t>
            </a:r>
            <a:r>
              <a:rPr lang="en-US" sz="2400" dirty="0" smtClean="0">
                <a:solidFill>
                  <a:srgbClr val="002060"/>
                </a:solidFill>
                <a:latin typeface="+mj-lt"/>
              </a:rPr>
              <a:t>CSO </a:t>
            </a:r>
            <a:r>
              <a:rPr lang="en-US" sz="2400" dirty="0">
                <a:solidFill>
                  <a:srgbClr val="002060"/>
                </a:solidFill>
                <a:latin typeface="+mj-lt"/>
              </a:rPr>
              <a:t>interests and </a:t>
            </a:r>
            <a:r>
              <a:rPr lang="en-US" sz="2400" dirty="0" smtClean="0">
                <a:solidFill>
                  <a:srgbClr val="002060"/>
                </a:solidFill>
                <a:latin typeface="+mj-lt"/>
              </a:rPr>
              <a:t>                      reputation </a:t>
            </a:r>
            <a:r>
              <a:rPr lang="en-US" sz="2400" dirty="0">
                <a:solidFill>
                  <a:srgbClr val="002060"/>
                </a:solidFill>
                <a:latin typeface="+mj-lt"/>
              </a:rPr>
              <a:t>at stake. Accordingly, employees are required at all times to declare </a:t>
            </a:r>
            <a:r>
              <a:rPr lang="en-US" sz="2400" dirty="0" smtClean="0">
                <a:solidFill>
                  <a:srgbClr val="002060"/>
                </a:solidFill>
                <a:latin typeface="+mj-lt"/>
              </a:rPr>
              <a:t>                   conflict </a:t>
            </a:r>
            <a:r>
              <a:rPr lang="en-US" sz="2400" dirty="0">
                <a:solidFill>
                  <a:srgbClr val="002060"/>
                </a:solidFill>
                <a:latin typeface="+mj-lt"/>
              </a:rPr>
              <a:t>of </a:t>
            </a:r>
            <a:r>
              <a:rPr lang="en-US" sz="2400" dirty="0" smtClean="0">
                <a:solidFill>
                  <a:srgbClr val="002060"/>
                </a:solidFill>
                <a:latin typeface="+mj-lt"/>
              </a:rPr>
              <a:t>interests. Examples </a:t>
            </a:r>
            <a:r>
              <a:rPr lang="en-US" sz="2400" dirty="0">
                <a:solidFill>
                  <a:srgbClr val="002060"/>
                </a:solidFill>
                <a:latin typeface="+mj-lt"/>
              </a:rPr>
              <a:t>of conflict of interest </a:t>
            </a:r>
            <a:r>
              <a:rPr lang="en-US" sz="2400" dirty="0" smtClean="0">
                <a:solidFill>
                  <a:srgbClr val="002060"/>
                </a:solidFill>
                <a:latin typeface="+mj-lt"/>
              </a:rPr>
              <a:t>relate </a:t>
            </a:r>
            <a:r>
              <a:rPr lang="en-US" sz="2400" dirty="0">
                <a:solidFill>
                  <a:srgbClr val="002060"/>
                </a:solidFill>
                <a:latin typeface="+mj-lt"/>
              </a:rPr>
              <a:t>to; receiving of any </a:t>
            </a:r>
            <a:r>
              <a:rPr lang="en-US" sz="2400" dirty="0" smtClean="0">
                <a:solidFill>
                  <a:srgbClr val="002060"/>
                </a:solidFill>
                <a:latin typeface="+mj-lt"/>
              </a:rPr>
              <a:t>                      gift </a:t>
            </a:r>
            <a:r>
              <a:rPr lang="en-US" sz="2400" dirty="0">
                <a:solidFill>
                  <a:srgbClr val="002060"/>
                </a:solidFill>
                <a:latin typeface="+mj-lt"/>
              </a:rPr>
              <a:t>or </a:t>
            </a:r>
            <a:r>
              <a:rPr lang="en-US" sz="2400" dirty="0" smtClean="0">
                <a:solidFill>
                  <a:srgbClr val="002060"/>
                </a:solidFill>
                <a:latin typeface="+mj-lt"/>
              </a:rPr>
              <a:t>services </a:t>
            </a:r>
            <a:r>
              <a:rPr lang="en-US" sz="2400" dirty="0">
                <a:solidFill>
                  <a:srgbClr val="002060"/>
                </a:solidFill>
                <a:latin typeface="+mj-lt"/>
              </a:rPr>
              <a:t>and performance of unofficial tasks that infer undue influence </a:t>
            </a:r>
            <a:r>
              <a:rPr lang="en-US" sz="2400" dirty="0" smtClean="0">
                <a:solidFill>
                  <a:srgbClr val="002060"/>
                </a:solidFill>
                <a:latin typeface="+mj-lt"/>
              </a:rPr>
              <a:t>                       and such </a:t>
            </a:r>
            <a:r>
              <a:rPr lang="en-US" sz="2400" dirty="0">
                <a:solidFill>
                  <a:srgbClr val="002060"/>
                </a:solidFill>
                <a:latin typeface="+mj-lt"/>
              </a:rPr>
              <a:t>other related actions.</a:t>
            </a:r>
          </a:p>
          <a:p>
            <a:pPr lvl="4"/>
            <a:endParaRPr lang="en-US" sz="2400" dirty="0">
              <a:solidFill>
                <a:srgbClr val="002060"/>
              </a:solidFill>
              <a:latin typeface="+mj-lt"/>
            </a:endParaRPr>
          </a:p>
          <a:p>
            <a:pPr lvl="2"/>
            <a:endParaRPr lang="en-US" sz="2400" b="1" dirty="0" smtClean="0">
              <a:solidFill>
                <a:srgbClr val="002060"/>
              </a:solidFill>
              <a:latin typeface="+mj-lt"/>
            </a:endParaRPr>
          </a:p>
          <a:p>
            <a:r>
              <a:rPr lang="en-US" sz="2000" b="1" dirty="0" smtClean="0"/>
              <a:t> </a:t>
            </a:r>
            <a:endParaRPr lang="en-US" sz="2000" dirty="0"/>
          </a:p>
          <a:p>
            <a:endParaRPr lang="en-US" sz="2000" dirty="0"/>
          </a:p>
          <a:p>
            <a:endParaRPr lang="en-US" sz="2000" dirty="0"/>
          </a:p>
        </p:txBody>
      </p:sp>
    </p:spTree>
    <p:extLst>
      <p:ext uri="{BB962C8B-B14F-4D97-AF65-F5344CB8AC3E}">
        <p14:creationId xmlns:p14="http://schemas.microsoft.com/office/powerpoint/2010/main" val="71308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74638"/>
            <a:ext cx="7924800" cy="1143000"/>
          </a:xfrm>
        </p:spPr>
        <p:txBody>
          <a:bodyPr>
            <a:noAutofit/>
          </a:bodyPr>
          <a:lstStyle/>
          <a:p>
            <a:pPr lvl="1" algn="l" rtl="0">
              <a:spcBef>
                <a:spcPct val="0"/>
              </a:spcBef>
            </a:pPr>
            <a:r>
              <a:rPr lang="en-US" sz="3200" b="1" dirty="0">
                <a:latin typeface="Lucida Sans Unicode" pitchFamily="34" charset="0"/>
                <a:cs typeface="Lucida Sans Unicode" pitchFamily="34" charset="0"/>
              </a:rPr>
              <a:t>People Drive Business Adding Value to the Organization </a:t>
            </a:r>
            <a:endParaRPr lang="en-GB" sz="32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1981200" y="1600202"/>
            <a:ext cx="8229600" cy="990599"/>
          </a:xfrm>
        </p:spPr>
        <p:txBody>
          <a:bodyPr>
            <a:normAutofit/>
          </a:bodyPr>
          <a:lstStyle/>
          <a:p>
            <a:pPr marL="342900" lvl="1" indent="-342900">
              <a:buNone/>
            </a:pPr>
            <a:r>
              <a:rPr lang="en-US" dirty="0" smtClean="0">
                <a:latin typeface="Lucida Sans Unicode" pitchFamily="34" charset="0"/>
                <a:cs typeface="Lucida Sans Unicode" pitchFamily="34" charset="0"/>
              </a:rPr>
              <a:t>	People Impacting to Finance Results |Tangible Assets and Intellectual Capital | Intangible Assets  </a:t>
            </a:r>
          </a:p>
          <a:p>
            <a:endParaRPr lang="en-GB" dirty="0">
              <a:latin typeface="Lucida Sans Unicode" pitchFamily="34" charset="0"/>
              <a:cs typeface="Lucida Sans Unicode" pitchFamily="34" charset="0"/>
            </a:endParaRPr>
          </a:p>
        </p:txBody>
      </p:sp>
      <p:sp>
        <p:nvSpPr>
          <p:cNvPr id="4" name="Content Placeholder 2"/>
          <p:cNvSpPr txBox="1">
            <a:spLocks/>
          </p:cNvSpPr>
          <p:nvPr/>
        </p:nvSpPr>
        <p:spPr>
          <a:xfrm>
            <a:off x="2362200" y="2971800"/>
            <a:ext cx="8458200" cy="1600200"/>
          </a:xfrm>
          <a:prstGeom prst="rect">
            <a:avLst/>
          </a:prstGeom>
        </p:spPr>
        <p:txBody>
          <a:bodyPr vert="horz" lIns="91440" tIns="45720" rIns="91440" bIns="45720" rtlCol="0">
            <a:noAutofit/>
          </a:bodyPr>
          <a:lstStyle/>
          <a:p>
            <a:pPr marL="342900" indent="-342900">
              <a:spcBef>
                <a:spcPct val="20000"/>
              </a:spcBef>
              <a:defRPr/>
            </a:pPr>
            <a:r>
              <a:rPr lang="en-US" sz="2000" dirty="0">
                <a:latin typeface="Lucida Sans Unicode" pitchFamily="34" charset="0"/>
                <a:cs typeface="Lucida Sans Unicode" pitchFamily="34" charset="0"/>
              </a:rPr>
              <a:t>Market Value 		=   Value of Net Tangible                      				     Assets   +   Value of 						     Intangible Assets         			  </a:t>
            </a:r>
          </a:p>
          <a:p>
            <a:pPr marL="342900" indent="-342900">
              <a:spcBef>
                <a:spcPct val="20000"/>
              </a:spcBef>
              <a:defRPr/>
            </a:pPr>
            <a:r>
              <a:rPr lang="en-US" sz="2000" dirty="0">
                <a:latin typeface="Lucida Sans Unicode" pitchFamily="34" charset="0"/>
                <a:cs typeface="Lucida Sans Unicode" pitchFamily="34" charset="0"/>
              </a:rPr>
              <a:t>				</a:t>
            </a:r>
            <a:endParaRPr lang="en-GB" sz="2000" dirty="0">
              <a:latin typeface="Lucida Sans Unicode" pitchFamily="34" charset="0"/>
              <a:cs typeface="Lucida Sans Unicode" pitchFamily="34" charset="0"/>
            </a:endParaRPr>
          </a:p>
        </p:txBody>
      </p:sp>
      <p:sp>
        <p:nvSpPr>
          <p:cNvPr id="5" name="Content Placeholder 2"/>
          <p:cNvSpPr txBox="1">
            <a:spLocks/>
          </p:cNvSpPr>
          <p:nvPr/>
        </p:nvSpPr>
        <p:spPr>
          <a:xfrm>
            <a:off x="2438400" y="4191000"/>
            <a:ext cx="7772400" cy="2286000"/>
          </a:xfrm>
          <a:prstGeom prst="rect">
            <a:avLst/>
          </a:prstGeom>
        </p:spPr>
        <p:txBody>
          <a:bodyPr vert="horz" lIns="91440" tIns="45720" rIns="91440" bIns="45720" rtlCol="0">
            <a:noAutofit/>
          </a:bodyPr>
          <a:lstStyle/>
          <a:p>
            <a:pPr marL="342900" indent="-342900">
              <a:spcBef>
                <a:spcPct val="20000"/>
              </a:spcBef>
            </a:pPr>
            <a:r>
              <a:rPr lang="en-GB" b="1" dirty="0">
                <a:solidFill>
                  <a:srgbClr val="FF0000"/>
                </a:solidFill>
                <a:latin typeface="Lucida Sans Unicode" pitchFamily="34" charset="0"/>
                <a:cs typeface="Lucida Sans Unicode" pitchFamily="34" charset="0"/>
              </a:rPr>
              <a:t>Bill Gates</a:t>
            </a:r>
            <a:endParaRPr lang="en-US" b="1" dirty="0">
              <a:latin typeface="Lucida Sans Unicode" pitchFamily="34" charset="0"/>
              <a:cs typeface="Lucida Sans Unicode" pitchFamily="34" charset="0"/>
            </a:endParaRPr>
          </a:p>
          <a:p>
            <a:pPr marL="342900" indent="-342900">
              <a:spcBef>
                <a:spcPct val="20000"/>
              </a:spcBef>
              <a:defRPr/>
            </a:pPr>
            <a:r>
              <a:rPr lang="en-US" dirty="0">
                <a:latin typeface="Lucida Sans Unicode" pitchFamily="34" charset="0"/>
                <a:cs typeface="Lucida Sans Unicode" pitchFamily="34" charset="0"/>
              </a:rPr>
              <a:t>	“Our Primary Assets which are our software and software developing skills, do not show up on the balance sheet at all”</a:t>
            </a:r>
          </a:p>
          <a:p>
            <a:pPr marL="342900" indent="-342900">
              <a:spcBef>
                <a:spcPct val="20000"/>
              </a:spcBef>
              <a:defRPr/>
            </a:pPr>
            <a:r>
              <a:rPr lang="en-US" dirty="0">
                <a:latin typeface="Lucida Sans Unicode" pitchFamily="34" charset="0"/>
                <a:cs typeface="Lucida Sans Unicode" pitchFamily="34" charset="0"/>
              </a:rPr>
              <a:t>	</a:t>
            </a:r>
          </a:p>
          <a:p>
            <a:pPr marL="342900" indent="-342900">
              <a:spcBef>
                <a:spcPct val="20000"/>
              </a:spcBef>
              <a:defRPr/>
            </a:pPr>
            <a:r>
              <a:rPr lang="en-US" dirty="0">
                <a:latin typeface="Lucida Sans Unicode" pitchFamily="34" charset="0"/>
                <a:cs typeface="Lucida Sans Unicode" pitchFamily="34" charset="0"/>
              </a:rPr>
              <a:t>	In fact less than 3% of Microsoft Value is accounted for by tangible physical and financial assets</a:t>
            </a:r>
          </a:p>
          <a:p>
            <a:pPr marL="342900" indent="-342900">
              <a:spcBef>
                <a:spcPct val="20000"/>
              </a:spcBef>
              <a:buFont typeface="Arial" pitchFamily="34" charset="0"/>
              <a:buChar char="•"/>
              <a:defRPr/>
            </a:pPr>
            <a:endParaRPr lang="en-US" dirty="0">
              <a:latin typeface="Lucida Sans Unicode" pitchFamily="34" charset="0"/>
              <a:cs typeface="Lucida Sans Unicode" pitchFamily="34" charset="0"/>
            </a:endParaRPr>
          </a:p>
          <a:p>
            <a:pPr marL="342900" indent="-342900">
              <a:spcBef>
                <a:spcPct val="20000"/>
              </a:spcBef>
              <a:buFont typeface="Arial" pitchFamily="34" charset="0"/>
              <a:buChar char="•"/>
              <a:defRPr/>
            </a:pPr>
            <a:endParaRPr lang="en-US" dirty="0">
              <a:latin typeface="Lucida Sans Unicode" pitchFamily="34" charset="0"/>
              <a:cs typeface="Lucida Sans Unicode" pitchFamily="34" charset="0"/>
            </a:endParaRPr>
          </a:p>
          <a:p>
            <a:pPr marL="342900" indent="-342900">
              <a:spcBef>
                <a:spcPct val="20000"/>
              </a:spcBef>
              <a:buFont typeface="Arial" pitchFamily="34" charset="0"/>
              <a:buChar char="•"/>
              <a:defRPr/>
            </a:pPr>
            <a:endParaRPr lang="en-GB" dirty="0">
              <a:latin typeface="Lucida Sans Unicode" pitchFamily="34" charset="0"/>
              <a:cs typeface="Lucida Sans Unicode" pitchFamily="34" charset="0"/>
            </a:endParaRPr>
          </a:p>
        </p:txBody>
      </p:sp>
    </p:spTree>
    <p:extLst>
      <p:ext uri="{BB962C8B-B14F-4D97-AF65-F5344CB8AC3E}">
        <p14:creationId xmlns:p14="http://schemas.microsoft.com/office/powerpoint/2010/main" val="8647726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509748"/>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Our </a:t>
            </a:r>
            <a:r>
              <a:rPr lang="en-US" sz="4400" b="1" dirty="0">
                <a:solidFill>
                  <a:schemeClr val="accent4"/>
                </a:solidFill>
                <a:latin typeface="+mj-lt"/>
              </a:rPr>
              <a:t>Code of </a:t>
            </a:r>
            <a:r>
              <a:rPr lang="en-US" sz="4400" b="1" dirty="0" smtClean="0">
                <a:solidFill>
                  <a:schemeClr val="accent4"/>
                </a:solidFill>
                <a:latin typeface="+mj-lt"/>
              </a:rPr>
              <a:t>Conduct…</a:t>
            </a:r>
          </a:p>
          <a:p>
            <a:r>
              <a:rPr lang="en-US" b="1" dirty="0" smtClean="0"/>
              <a:t>	</a:t>
            </a:r>
          </a:p>
          <a:p>
            <a:r>
              <a:rPr lang="en-US" sz="3200" b="1" dirty="0">
                <a:solidFill>
                  <a:srgbClr val="002060"/>
                </a:solidFill>
              </a:rPr>
              <a:t>	</a:t>
            </a:r>
            <a:r>
              <a:rPr lang="en-US" sz="3200" dirty="0" smtClean="0">
                <a:solidFill>
                  <a:srgbClr val="002060"/>
                </a:solidFill>
              </a:rPr>
              <a:t>Part </a:t>
            </a:r>
            <a:r>
              <a:rPr lang="en-US" sz="3200" dirty="0">
                <a:solidFill>
                  <a:srgbClr val="002060"/>
                </a:solidFill>
              </a:rPr>
              <a:t>III. - Specific </a:t>
            </a:r>
            <a:r>
              <a:rPr lang="en-US" sz="3200" dirty="0" smtClean="0">
                <a:solidFill>
                  <a:srgbClr val="002060"/>
                </a:solidFill>
              </a:rPr>
              <a:t>obligations… </a:t>
            </a:r>
            <a:endParaRPr lang="en-US" sz="3200" dirty="0">
              <a:solidFill>
                <a:srgbClr val="002060"/>
              </a:solidFill>
            </a:endParaRPr>
          </a:p>
          <a:p>
            <a:pPr lvl="2"/>
            <a:endParaRPr lang="en-US" sz="2400" b="1" dirty="0">
              <a:solidFill>
                <a:srgbClr val="002060"/>
              </a:solidFill>
              <a:latin typeface="+mj-lt"/>
            </a:endParaRPr>
          </a:p>
          <a:p>
            <a:pPr lvl="2"/>
            <a:r>
              <a:rPr lang="en-US" sz="2400" b="1" i="1" dirty="0">
                <a:solidFill>
                  <a:srgbClr val="002060"/>
                </a:solidFill>
                <a:latin typeface="+mj-lt"/>
              </a:rPr>
              <a:t>Outside Employment and Activities </a:t>
            </a:r>
            <a:endParaRPr lang="en-US" sz="2400" dirty="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Staff </a:t>
            </a:r>
            <a:r>
              <a:rPr lang="en-US" sz="2400" dirty="0">
                <a:solidFill>
                  <a:srgbClr val="002060"/>
                </a:solidFill>
                <a:latin typeface="+mj-lt"/>
              </a:rPr>
              <a:t>members and other personnel engaged on a full-time basis shall not, </a:t>
            </a:r>
            <a:r>
              <a:rPr lang="en-US" sz="2400" dirty="0" smtClean="0">
                <a:solidFill>
                  <a:srgbClr val="002060"/>
                </a:solidFill>
                <a:latin typeface="+mj-lt"/>
              </a:rPr>
              <a:t>                              without </a:t>
            </a:r>
            <a:r>
              <a:rPr lang="en-US" sz="2400" dirty="0">
                <a:solidFill>
                  <a:srgbClr val="002060"/>
                </a:solidFill>
                <a:latin typeface="+mj-lt"/>
              </a:rPr>
              <a:t>prior authorization from the Executive Director, hold an office or </a:t>
            </a:r>
            <a:r>
              <a:rPr lang="en-US" sz="2400" dirty="0" smtClean="0">
                <a:solidFill>
                  <a:srgbClr val="002060"/>
                </a:solidFill>
                <a:latin typeface="+mj-lt"/>
              </a:rPr>
              <a:t>                                    engage </a:t>
            </a:r>
            <a:r>
              <a:rPr lang="en-US" sz="2400" dirty="0">
                <a:solidFill>
                  <a:srgbClr val="002060"/>
                </a:solidFill>
                <a:latin typeface="+mj-lt"/>
              </a:rPr>
              <a:t>in occupations, whether remunerated or not, outside their </a:t>
            </a:r>
            <a:r>
              <a:rPr lang="en-US" sz="2400" dirty="0" smtClean="0">
                <a:solidFill>
                  <a:srgbClr val="002060"/>
                </a:solidFill>
                <a:latin typeface="+mj-lt"/>
              </a:rPr>
              <a:t>                                    employment </a:t>
            </a:r>
            <a:r>
              <a:rPr lang="en-US" sz="2400" dirty="0">
                <a:solidFill>
                  <a:srgbClr val="002060"/>
                </a:solidFill>
                <a:latin typeface="+mj-lt"/>
              </a:rPr>
              <a:t>duties with the CSO. </a:t>
            </a:r>
          </a:p>
          <a:p>
            <a:pPr marL="1257300" lvl="2" indent="-342900">
              <a:buFont typeface="Arial" panose="020B0604020202020204" pitchFamily="34" charset="0"/>
              <a:buChar char="•"/>
            </a:pPr>
            <a:r>
              <a:rPr lang="en-US" sz="2400" dirty="0" smtClean="0">
                <a:solidFill>
                  <a:srgbClr val="002060"/>
                </a:solidFill>
                <a:latin typeface="+mj-lt"/>
              </a:rPr>
              <a:t>The </a:t>
            </a:r>
            <a:r>
              <a:rPr lang="en-US" sz="2400" dirty="0">
                <a:solidFill>
                  <a:srgbClr val="002060"/>
                </a:solidFill>
                <a:latin typeface="+mj-lt"/>
              </a:rPr>
              <a:t>request for authorization must disclose the nature and scope of the </a:t>
            </a:r>
            <a:r>
              <a:rPr lang="en-US" sz="2400" dirty="0" smtClean="0">
                <a:solidFill>
                  <a:srgbClr val="002060"/>
                </a:solidFill>
                <a:latin typeface="+mj-lt"/>
              </a:rPr>
              <a:t>                              proposed </a:t>
            </a:r>
            <a:r>
              <a:rPr lang="en-US" sz="2400" dirty="0">
                <a:solidFill>
                  <a:srgbClr val="002060"/>
                </a:solidFill>
                <a:latin typeface="+mj-lt"/>
              </a:rPr>
              <a:t>activity or employment, whether any honorarium or other </a:t>
            </a:r>
            <a:r>
              <a:rPr lang="en-US" sz="2400" dirty="0" smtClean="0">
                <a:solidFill>
                  <a:srgbClr val="002060"/>
                </a:solidFill>
                <a:latin typeface="+mj-lt"/>
              </a:rPr>
              <a:t>                           compensation </a:t>
            </a:r>
            <a:r>
              <a:rPr lang="en-US" sz="2400" dirty="0">
                <a:solidFill>
                  <a:srgbClr val="002060"/>
                </a:solidFill>
                <a:latin typeface="+mj-lt"/>
              </a:rPr>
              <a:t>will be received and, if so, the amount(s) involved. </a:t>
            </a:r>
          </a:p>
          <a:p>
            <a:pPr marL="1257300" lvl="2" indent="-342900">
              <a:buFont typeface="Arial" panose="020B0604020202020204" pitchFamily="34" charset="0"/>
              <a:buChar char="•"/>
            </a:pPr>
            <a:r>
              <a:rPr lang="en-US" sz="2400" dirty="0" smtClean="0">
                <a:solidFill>
                  <a:srgbClr val="002060"/>
                </a:solidFill>
                <a:latin typeface="+mj-lt"/>
              </a:rPr>
              <a:t>Authorization </a:t>
            </a:r>
            <a:r>
              <a:rPr lang="en-US" sz="2400" dirty="0">
                <a:solidFill>
                  <a:srgbClr val="002060"/>
                </a:solidFill>
                <a:latin typeface="+mj-lt"/>
              </a:rPr>
              <a:t>shall not be granted when the Executive Director finds that the </a:t>
            </a:r>
            <a:r>
              <a:rPr lang="en-US" sz="2400" dirty="0" smtClean="0">
                <a:solidFill>
                  <a:srgbClr val="002060"/>
                </a:solidFill>
                <a:latin typeface="+mj-lt"/>
              </a:rPr>
              <a:t>                       proposed </a:t>
            </a:r>
            <a:r>
              <a:rPr lang="en-US" sz="2400" dirty="0">
                <a:solidFill>
                  <a:srgbClr val="002060"/>
                </a:solidFill>
                <a:latin typeface="+mj-lt"/>
              </a:rPr>
              <a:t>outside employment or activity would be incompatible with the </a:t>
            </a:r>
            <a:r>
              <a:rPr lang="en-US" sz="2400" dirty="0" smtClean="0">
                <a:solidFill>
                  <a:srgbClr val="002060"/>
                </a:solidFill>
                <a:latin typeface="+mj-lt"/>
              </a:rPr>
              <a:t>                                  status </a:t>
            </a:r>
            <a:r>
              <a:rPr lang="en-US" sz="2400" dirty="0">
                <a:solidFill>
                  <a:srgbClr val="002060"/>
                </a:solidFill>
                <a:latin typeface="+mj-lt"/>
              </a:rPr>
              <a:t>and/or obligations of the individual concerned, or with the interests </a:t>
            </a:r>
            <a:r>
              <a:rPr lang="en-US" sz="2400" dirty="0" smtClean="0">
                <a:solidFill>
                  <a:srgbClr val="002060"/>
                </a:solidFill>
                <a:latin typeface="+mj-lt"/>
              </a:rPr>
              <a:t>                                     or </a:t>
            </a:r>
            <a:r>
              <a:rPr lang="en-US" sz="2400" dirty="0">
                <a:solidFill>
                  <a:srgbClr val="002060"/>
                </a:solidFill>
                <a:latin typeface="+mj-lt"/>
              </a:rPr>
              <a:t>objectives of the </a:t>
            </a:r>
            <a:r>
              <a:rPr lang="en-US" sz="2400" dirty="0" smtClean="0">
                <a:solidFill>
                  <a:srgbClr val="002060"/>
                </a:solidFill>
                <a:latin typeface="+mj-lt"/>
              </a:rPr>
              <a:t>CSO, And…</a:t>
            </a:r>
            <a:endParaRPr lang="en-US" sz="2000" dirty="0"/>
          </a:p>
          <a:p>
            <a:endParaRPr lang="en-US" sz="2000" dirty="0"/>
          </a:p>
          <a:p>
            <a:endParaRPr lang="en-US" sz="2000" dirty="0"/>
          </a:p>
        </p:txBody>
      </p:sp>
    </p:spTree>
    <p:extLst>
      <p:ext uri="{BB962C8B-B14F-4D97-AF65-F5344CB8AC3E}">
        <p14:creationId xmlns:p14="http://schemas.microsoft.com/office/powerpoint/2010/main" val="21081328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478970"/>
          </a:xfrm>
          <a:prstGeom prst="rect">
            <a:avLst/>
          </a:prstGeom>
          <a:solidFill>
            <a:schemeClr val="bg1">
              <a:lumMod val="95000"/>
            </a:schemeClr>
          </a:solidFill>
        </p:spPr>
        <p:txBody>
          <a:bodyPr wrap="square">
            <a:spAutoFit/>
          </a:bodyPr>
          <a:lstStyle/>
          <a:p>
            <a:endParaRPr lang="en-US" dirty="0" smtClean="0"/>
          </a:p>
          <a:p>
            <a:endParaRPr lang="en-US" dirty="0"/>
          </a:p>
          <a:p>
            <a:pPr lvl="4"/>
            <a:r>
              <a:rPr lang="en-US" sz="4400" b="1" dirty="0">
                <a:solidFill>
                  <a:schemeClr val="accent4"/>
                </a:solidFill>
                <a:latin typeface="+mj-lt"/>
              </a:rPr>
              <a:t>Communication of General Information</a:t>
            </a:r>
          </a:p>
          <a:p>
            <a:pPr lvl="4"/>
            <a:r>
              <a:rPr lang="en-US" sz="2800" b="1" dirty="0">
                <a:solidFill>
                  <a:srgbClr val="002060"/>
                </a:solidFill>
                <a:latin typeface="+mj-lt"/>
              </a:rPr>
              <a:t> </a:t>
            </a:r>
          </a:p>
          <a:p>
            <a:pPr lvl="4"/>
            <a:r>
              <a:rPr lang="en-US" sz="2800" dirty="0">
                <a:solidFill>
                  <a:srgbClr val="002060"/>
                </a:solidFill>
                <a:latin typeface="+mj-lt"/>
              </a:rPr>
              <a:t>The Human Resources Division </a:t>
            </a:r>
            <a:r>
              <a:rPr lang="en-US" sz="2800" dirty="0" smtClean="0">
                <a:solidFill>
                  <a:srgbClr val="002060"/>
                </a:solidFill>
                <a:latin typeface="+mj-lt"/>
              </a:rPr>
              <a:t>is </a:t>
            </a:r>
            <a:r>
              <a:rPr lang="en-US" sz="2800" dirty="0">
                <a:solidFill>
                  <a:srgbClr val="002060"/>
                </a:solidFill>
                <a:latin typeface="+mj-lt"/>
              </a:rPr>
              <a:t>solely authorized </a:t>
            </a:r>
            <a:endParaRPr lang="en-US" sz="2800" dirty="0" smtClean="0">
              <a:solidFill>
                <a:srgbClr val="002060"/>
              </a:solidFill>
              <a:latin typeface="+mj-lt"/>
            </a:endParaRPr>
          </a:p>
          <a:p>
            <a:pPr lvl="4"/>
            <a:r>
              <a:rPr lang="en-US" sz="2800" dirty="0" smtClean="0">
                <a:solidFill>
                  <a:srgbClr val="002060"/>
                </a:solidFill>
                <a:latin typeface="+mj-lt"/>
              </a:rPr>
              <a:t>and is </a:t>
            </a:r>
            <a:r>
              <a:rPr lang="en-US" sz="2800" dirty="0">
                <a:solidFill>
                  <a:srgbClr val="002060"/>
                </a:solidFill>
                <a:latin typeface="+mj-lt"/>
              </a:rPr>
              <a:t>responsible for posting and distribution of notices </a:t>
            </a:r>
            <a:endParaRPr lang="en-US" sz="2800" dirty="0" smtClean="0">
              <a:solidFill>
                <a:srgbClr val="002060"/>
              </a:solidFill>
              <a:latin typeface="+mj-lt"/>
            </a:endParaRPr>
          </a:p>
          <a:p>
            <a:pPr lvl="4"/>
            <a:r>
              <a:rPr lang="en-US" sz="2800" dirty="0" smtClean="0">
                <a:solidFill>
                  <a:srgbClr val="002060"/>
                </a:solidFill>
                <a:latin typeface="+mj-lt"/>
              </a:rPr>
              <a:t>and information through Notice Boards and its clearance </a:t>
            </a:r>
          </a:p>
          <a:p>
            <a:pPr lvl="4"/>
            <a:r>
              <a:rPr lang="en-US" sz="2800" dirty="0" smtClean="0">
                <a:solidFill>
                  <a:srgbClr val="002060"/>
                </a:solidFill>
                <a:latin typeface="+mj-lt"/>
              </a:rPr>
              <a:t>and maintenance. In addition, the company shall </a:t>
            </a:r>
          </a:p>
          <a:p>
            <a:pPr lvl="4"/>
            <a:r>
              <a:rPr lang="en-US" sz="2800" dirty="0" smtClean="0">
                <a:solidFill>
                  <a:srgbClr val="002060"/>
                </a:solidFill>
                <a:latin typeface="+mj-lt"/>
              </a:rPr>
              <a:t>communicate its general information through email </a:t>
            </a:r>
          </a:p>
          <a:p>
            <a:pPr lvl="4"/>
            <a:r>
              <a:rPr lang="en-US" sz="2800" dirty="0" smtClean="0">
                <a:solidFill>
                  <a:srgbClr val="002060"/>
                </a:solidFill>
                <a:latin typeface="+mj-lt"/>
              </a:rPr>
              <a:t>as and when required. </a:t>
            </a:r>
          </a:p>
          <a:p>
            <a:pPr lvl="6"/>
            <a:r>
              <a:rPr lang="en-US" sz="2800" dirty="0" smtClean="0">
                <a:solidFill>
                  <a:srgbClr val="002060"/>
                </a:solidFill>
                <a:latin typeface="+mj-lt"/>
              </a:rPr>
              <a:t> </a:t>
            </a:r>
            <a:endParaRPr lang="en-US" sz="2800" dirty="0">
              <a:solidFill>
                <a:srgbClr val="002060"/>
              </a:solidFill>
              <a:latin typeface="+mj-lt"/>
            </a:endParaRPr>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a:p>
        </p:txBody>
      </p:sp>
    </p:spTree>
    <p:extLst>
      <p:ext uri="{BB962C8B-B14F-4D97-AF65-F5344CB8AC3E}">
        <p14:creationId xmlns:p14="http://schemas.microsoft.com/office/powerpoint/2010/main" val="21443922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a:solidFill>
                  <a:schemeClr val="accent4"/>
                </a:solidFill>
                <a:latin typeface="+mj-lt"/>
              </a:rPr>
              <a:t>Confidential Information</a:t>
            </a:r>
            <a:r>
              <a:rPr lang="en-US" sz="4400" dirty="0">
                <a:solidFill>
                  <a:schemeClr val="accent4"/>
                </a:solidFill>
                <a:latin typeface="+mj-lt"/>
              </a:rPr>
              <a:t> </a:t>
            </a:r>
          </a:p>
          <a:p>
            <a:pPr lvl="2"/>
            <a:r>
              <a:rPr lang="en-US" sz="2800" dirty="0">
                <a:solidFill>
                  <a:srgbClr val="002060"/>
                </a:solidFill>
                <a:latin typeface="+mj-lt"/>
              </a:rPr>
              <a:t> </a:t>
            </a:r>
          </a:p>
          <a:p>
            <a:pPr lvl="2"/>
            <a:r>
              <a:rPr lang="en-US" sz="2800" dirty="0">
                <a:solidFill>
                  <a:srgbClr val="002060"/>
                </a:solidFill>
                <a:latin typeface="+mj-lt"/>
              </a:rPr>
              <a:t>All information relating to the business operations and employment is considered as confidential information, those other than available in the public domain. In the event of any doubt as to whether certain information </a:t>
            </a:r>
            <a:endParaRPr lang="en-US" sz="2800" dirty="0" smtClean="0">
              <a:solidFill>
                <a:srgbClr val="002060"/>
              </a:solidFill>
              <a:latin typeface="+mj-lt"/>
            </a:endParaRPr>
          </a:p>
          <a:p>
            <a:pPr lvl="2"/>
            <a:r>
              <a:rPr lang="en-US" sz="2800" dirty="0" smtClean="0">
                <a:solidFill>
                  <a:srgbClr val="002060"/>
                </a:solidFill>
                <a:latin typeface="+mj-lt"/>
              </a:rPr>
              <a:t>is </a:t>
            </a:r>
            <a:r>
              <a:rPr lang="en-US" sz="2800" dirty="0">
                <a:solidFill>
                  <a:srgbClr val="002060"/>
                </a:solidFill>
                <a:latin typeface="+mj-lt"/>
              </a:rPr>
              <a:t>confidential or not, requires clarification from the divisional head or </a:t>
            </a:r>
            <a:endParaRPr lang="en-US" sz="2800" dirty="0" smtClean="0">
              <a:solidFill>
                <a:srgbClr val="002060"/>
              </a:solidFill>
              <a:latin typeface="+mj-lt"/>
            </a:endParaRPr>
          </a:p>
          <a:p>
            <a:pPr lvl="2"/>
            <a:r>
              <a:rPr lang="en-US" sz="2800" dirty="0" smtClean="0">
                <a:solidFill>
                  <a:srgbClr val="002060"/>
                </a:solidFill>
                <a:latin typeface="+mj-lt"/>
              </a:rPr>
              <a:t>head </a:t>
            </a:r>
            <a:r>
              <a:rPr lang="en-US" sz="2800" dirty="0">
                <a:solidFill>
                  <a:srgbClr val="002060"/>
                </a:solidFill>
                <a:latin typeface="+mj-lt"/>
              </a:rPr>
              <a:t>of the HR division. </a:t>
            </a:r>
          </a:p>
          <a:p>
            <a:pPr lvl="2"/>
            <a:r>
              <a:rPr lang="en-US" sz="2800" dirty="0">
                <a:solidFill>
                  <a:srgbClr val="002060"/>
                </a:solidFill>
                <a:latin typeface="+mj-lt"/>
              </a:rPr>
              <a:t> </a:t>
            </a:r>
          </a:p>
          <a:p>
            <a:pPr lvl="2"/>
            <a:r>
              <a:rPr lang="en-US" sz="2800" dirty="0">
                <a:solidFill>
                  <a:srgbClr val="002060"/>
                </a:solidFill>
                <a:latin typeface="+mj-lt"/>
              </a:rPr>
              <a:t>Employees shall maintain highest confidentiality pertaining to all </a:t>
            </a:r>
            <a:endParaRPr lang="en-US" sz="2800" dirty="0" smtClean="0">
              <a:solidFill>
                <a:srgbClr val="002060"/>
              </a:solidFill>
              <a:latin typeface="+mj-lt"/>
            </a:endParaRPr>
          </a:p>
          <a:p>
            <a:pPr lvl="2"/>
            <a:r>
              <a:rPr lang="en-US" sz="2800" dirty="0" smtClean="0">
                <a:solidFill>
                  <a:srgbClr val="002060"/>
                </a:solidFill>
                <a:latin typeface="+mj-lt"/>
              </a:rPr>
              <a:t>confidential </a:t>
            </a:r>
            <a:r>
              <a:rPr lang="en-US" sz="2800" dirty="0">
                <a:solidFill>
                  <a:srgbClr val="002060"/>
                </a:solidFill>
                <a:latin typeface="+mj-lt"/>
              </a:rPr>
              <a:t>information </a:t>
            </a:r>
            <a:r>
              <a:rPr lang="en-US" sz="2800" dirty="0" smtClean="0">
                <a:solidFill>
                  <a:srgbClr val="002060"/>
                </a:solidFill>
                <a:latin typeface="+mj-lt"/>
              </a:rPr>
              <a:t>that </a:t>
            </a:r>
            <a:r>
              <a:rPr lang="en-US" sz="2800" dirty="0">
                <a:solidFill>
                  <a:srgbClr val="002060"/>
                </a:solidFill>
                <a:latin typeface="+mj-lt"/>
              </a:rPr>
              <a:t>takes the format of material, processors, procedures and strategies that they may become aware of or claim to </a:t>
            </a:r>
            <a:endParaRPr lang="en-US" sz="2800" dirty="0" smtClean="0">
              <a:solidFill>
                <a:srgbClr val="002060"/>
              </a:solidFill>
              <a:latin typeface="+mj-lt"/>
            </a:endParaRPr>
          </a:p>
          <a:p>
            <a:pPr lvl="2"/>
            <a:r>
              <a:rPr lang="en-US" sz="2800" dirty="0" smtClean="0">
                <a:solidFill>
                  <a:srgbClr val="002060"/>
                </a:solidFill>
                <a:latin typeface="+mj-lt"/>
              </a:rPr>
              <a:t>be </a:t>
            </a:r>
            <a:r>
              <a:rPr lang="en-US" sz="2800" dirty="0">
                <a:solidFill>
                  <a:srgbClr val="002060"/>
                </a:solidFill>
                <a:latin typeface="+mj-lt"/>
              </a:rPr>
              <a:t>part of its development during their employment, which </a:t>
            </a:r>
            <a:endParaRPr lang="en-US" sz="2800" dirty="0" smtClean="0">
              <a:solidFill>
                <a:srgbClr val="002060"/>
              </a:solidFill>
              <a:latin typeface="+mj-lt"/>
            </a:endParaRPr>
          </a:p>
          <a:p>
            <a:pPr lvl="2"/>
            <a:r>
              <a:rPr lang="en-US" sz="2800" dirty="0" smtClean="0">
                <a:solidFill>
                  <a:srgbClr val="002060"/>
                </a:solidFill>
                <a:latin typeface="+mj-lt"/>
              </a:rPr>
              <a:t>responsibility </a:t>
            </a:r>
            <a:r>
              <a:rPr lang="en-US" sz="2800" dirty="0">
                <a:solidFill>
                  <a:srgbClr val="002060"/>
                </a:solidFill>
                <a:latin typeface="+mj-lt"/>
              </a:rPr>
              <a:t>shall continue even after ceasing of their employment </a:t>
            </a:r>
            <a:endParaRPr lang="en-US" sz="2800" dirty="0" smtClean="0">
              <a:solidFill>
                <a:srgbClr val="002060"/>
              </a:solidFill>
              <a:latin typeface="+mj-lt"/>
            </a:endParaRPr>
          </a:p>
          <a:p>
            <a:pPr lvl="2"/>
            <a:r>
              <a:rPr lang="en-US" sz="2800" dirty="0" smtClean="0">
                <a:solidFill>
                  <a:srgbClr val="002060"/>
                </a:solidFill>
                <a:latin typeface="+mj-lt"/>
              </a:rPr>
              <a:t>with </a:t>
            </a:r>
            <a:r>
              <a:rPr lang="en-US" sz="2800" dirty="0">
                <a:solidFill>
                  <a:srgbClr val="002060"/>
                </a:solidFill>
                <a:latin typeface="+mj-lt"/>
              </a:rPr>
              <a:t>the company</a:t>
            </a:r>
            <a:r>
              <a:rPr lang="en-US" sz="2800" dirty="0" smtClean="0">
                <a:solidFill>
                  <a:srgbClr val="002060"/>
                </a:solidFill>
                <a:latin typeface="+mj-lt"/>
              </a:rPr>
              <a:t>.</a:t>
            </a:r>
            <a:endParaRPr lang="en-US" sz="2000" dirty="0"/>
          </a:p>
        </p:txBody>
      </p:sp>
    </p:spTree>
    <p:extLst>
      <p:ext uri="{BB962C8B-B14F-4D97-AF65-F5344CB8AC3E}">
        <p14:creationId xmlns:p14="http://schemas.microsoft.com/office/powerpoint/2010/main" val="3533120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32640"/>
          </a:xfrm>
          <a:prstGeom prst="rect">
            <a:avLst/>
          </a:prstGeom>
          <a:solidFill>
            <a:schemeClr val="bg1">
              <a:lumMod val="95000"/>
            </a:schemeClr>
          </a:solidFill>
        </p:spPr>
        <p:txBody>
          <a:bodyPr wrap="square">
            <a:spAutoFit/>
          </a:bodyPr>
          <a:lstStyle/>
          <a:p>
            <a:endParaRPr lang="en-US" sz="4000" dirty="0" smtClean="0"/>
          </a:p>
          <a:p>
            <a:pPr lvl="3"/>
            <a:r>
              <a:rPr lang="en-US" sz="4000" b="1" dirty="0">
                <a:solidFill>
                  <a:schemeClr val="accent4"/>
                </a:solidFill>
                <a:latin typeface="+mj-lt"/>
              </a:rPr>
              <a:t>Issuing Employee Details, Service Letters </a:t>
            </a:r>
            <a:r>
              <a:rPr lang="en-US" sz="4000" b="1" dirty="0" smtClean="0">
                <a:solidFill>
                  <a:schemeClr val="accent4"/>
                </a:solidFill>
                <a:latin typeface="+mj-lt"/>
              </a:rPr>
              <a:t>                                and </a:t>
            </a:r>
            <a:r>
              <a:rPr lang="en-US" sz="4000" b="1" dirty="0">
                <a:solidFill>
                  <a:schemeClr val="accent4"/>
                </a:solidFill>
                <a:latin typeface="+mj-lt"/>
              </a:rPr>
              <a:t>Salary Particulars</a:t>
            </a:r>
            <a:endParaRPr lang="en-US" sz="4000" dirty="0">
              <a:solidFill>
                <a:schemeClr val="accent4"/>
              </a:solidFill>
              <a:latin typeface="+mj-lt"/>
            </a:endParaRPr>
          </a:p>
          <a:p>
            <a:pPr lvl="3"/>
            <a:r>
              <a:rPr lang="en-US" sz="2800" b="1" dirty="0">
                <a:solidFill>
                  <a:schemeClr val="accent4"/>
                </a:solidFill>
                <a:latin typeface="+mj-lt"/>
              </a:rPr>
              <a:t> </a:t>
            </a:r>
            <a:endParaRPr lang="en-US" sz="3200" dirty="0">
              <a:solidFill>
                <a:schemeClr val="accent4"/>
              </a:solidFill>
              <a:latin typeface="+mj-lt"/>
            </a:endParaRPr>
          </a:p>
          <a:p>
            <a:pPr lvl="3"/>
            <a:r>
              <a:rPr lang="en-US" sz="3200" dirty="0">
                <a:solidFill>
                  <a:srgbClr val="002060"/>
                </a:solidFill>
                <a:latin typeface="+mj-lt"/>
              </a:rPr>
              <a:t>Request for issuance of employee details, service letters and salary particulars shall be submitted by the employees to the head of the HR division having obtained the approval by the relevant divisional head. </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42269041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725192"/>
          </a:xfrm>
          <a:prstGeom prst="rect">
            <a:avLst/>
          </a:prstGeom>
          <a:solidFill>
            <a:schemeClr val="bg1">
              <a:lumMod val="95000"/>
            </a:schemeClr>
          </a:solidFill>
        </p:spPr>
        <p:txBody>
          <a:bodyPr wrap="square">
            <a:spAutoFit/>
          </a:bodyPr>
          <a:lstStyle/>
          <a:p>
            <a:endParaRPr lang="en-US" dirty="0" smtClean="0"/>
          </a:p>
          <a:p>
            <a:endParaRPr lang="en-US" dirty="0"/>
          </a:p>
          <a:p>
            <a:pPr lvl="2"/>
            <a:endParaRPr lang="en-US" sz="4000" b="1" dirty="0" smtClean="0">
              <a:solidFill>
                <a:schemeClr val="accent4"/>
              </a:solidFill>
              <a:latin typeface="+mj-lt"/>
            </a:endParaRPr>
          </a:p>
          <a:p>
            <a:pPr lvl="2"/>
            <a:r>
              <a:rPr lang="en-US" sz="4400" b="1" dirty="0" smtClean="0">
                <a:solidFill>
                  <a:schemeClr val="accent4"/>
                </a:solidFill>
                <a:latin typeface="+mj-lt"/>
              </a:rPr>
              <a:t>Mass </a:t>
            </a:r>
            <a:r>
              <a:rPr lang="en-US" sz="4400" b="1" dirty="0">
                <a:solidFill>
                  <a:schemeClr val="accent4"/>
                </a:solidFill>
                <a:latin typeface="+mj-lt"/>
              </a:rPr>
              <a:t>Media Communication Policy</a:t>
            </a:r>
          </a:p>
          <a:p>
            <a:pPr lvl="2"/>
            <a:r>
              <a:rPr lang="en-US" sz="2800" b="1" dirty="0">
                <a:latin typeface="+mj-lt"/>
              </a:rPr>
              <a:t> </a:t>
            </a:r>
            <a:endParaRPr lang="en-US" sz="2800" dirty="0">
              <a:latin typeface="+mj-lt"/>
            </a:endParaRPr>
          </a:p>
          <a:p>
            <a:pPr lvl="2"/>
            <a:r>
              <a:rPr lang="en-US" sz="2800" dirty="0" smtClean="0">
                <a:solidFill>
                  <a:srgbClr val="002060"/>
                </a:solidFill>
                <a:latin typeface="+mj-lt"/>
              </a:rPr>
              <a:t>CSO is </a:t>
            </a:r>
            <a:r>
              <a:rPr lang="en-US" sz="2800" dirty="0">
                <a:solidFill>
                  <a:srgbClr val="002060"/>
                </a:solidFill>
                <a:latin typeface="+mj-lt"/>
              </a:rPr>
              <a:t>committed towards maintaining a trusting and positive </a:t>
            </a:r>
            <a:endParaRPr lang="en-US" sz="2800" dirty="0" smtClean="0">
              <a:solidFill>
                <a:srgbClr val="002060"/>
              </a:solidFill>
              <a:latin typeface="+mj-lt"/>
            </a:endParaRPr>
          </a:p>
          <a:p>
            <a:pPr lvl="2"/>
            <a:r>
              <a:rPr lang="en-US" sz="2800" dirty="0" smtClean="0">
                <a:solidFill>
                  <a:srgbClr val="002060"/>
                </a:solidFill>
                <a:latin typeface="+mj-lt"/>
              </a:rPr>
              <a:t>relationship </a:t>
            </a:r>
            <a:r>
              <a:rPr lang="en-US" sz="2800" dirty="0">
                <a:solidFill>
                  <a:srgbClr val="002060"/>
                </a:solidFill>
                <a:latin typeface="+mj-lt"/>
              </a:rPr>
              <a:t>with the news media through a formal procedure </a:t>
            </a:r>
            <a:endParaRPr lang="en-US" sz="2800" dirty="0" smtClean="0">
              <a:solidFill>
                <a:srgbClr val="002060"/>
              </a:solidFill>
              <a:latin typeface="+mj-lt"/>
            </a:endParaRPr>
          </a:p>
          <a:p>
            <a:pPr lvl="2"/>
            <a:r>
              <a:rPr lang="en-US" sz="2800" dirty="0" smtClean="0">
                <a:solidFill>
                  <a:srgbClr val="002060"/>
                </a:solidFill>
                <a:latin typeface="+mj-lt"/>
              </a:rPr>
              <a:t>on </a:t>
            </a:r>
            <a:r>
              <a:rPr lang="en-US" sz="2800" dirty="0">
                <a:solidFill>
                  <a:srgbClr val="002060"/>
                </a:solidFill>
                <a:latin typeface="+mj-lt"/>
              </a:rPr>
              <a:t>release of information on </a:t>
            </a:r>
            <a:r>
              <a:rPr lang="en-US" sz="2800" dirty="0" smtClean="0">
                <a:solidFill>
                  <a:srgbClr val="002060"/>
                </a:solidFill>
                <a:latin typeface="+mj-lt"/>
              </a:rPr>
              <a:t>CSO position </a:t>
            </a:r>
            <a:r>
              <a:rPr lang="en-US" sz="2800" dirty="0">
                <a:solidFill>
                  <a:srgbClr val="002060"/>
                </a:solidFill>
                <a:latin typeface="+mj-lt"/>
              </a:rPr>
              <a:t>on public issues as </a:t>
            </a:r>
            <a:endParaRPr lang="en-US" sz="2800" dirty="0" smtClean="0">
              <a:solidFill>
                <a:srgbClr val="002060"/>
              </a:solidFill>
              <a:latin typeface="+mj-lt"/>
            </a:endParaRPr>
          </a:p>
          <a:p>
            <a:pPr lvl="2"/>
            <a:r>
              <a:rPr lang="en-US" sz="2800" dirty="0" smtClean="0">
                <a:solidFill>
                  <a:srgbClr val="002060"/>
                </a:solidFill>
                <a:latin typeface="+mj-lt"/>
              </a:rPr>
              <a:t>well </a:t>
            </a:r>
            <a:r>
              <a:rPr lang="en-US" sz="2800" dirty="0">
                <a:solidFill>
                  <a:srgbClr val="002060"/>
                </a:solidFill>
                <a:latin typeface="+mj-lt"/>
              </a:rPr>
              <a:t>as of </a:t>
            </a:r>
            <a:r>
              <a:rPr lang="en-US" sz="2800" dirty="0" smtClean="0">
                <a:solidFill>
                  <a:srgbClr val="002060"/>
                </a:solidFill>
                <a:latin typeface="+mj-lt"/>
              </a:rPr>
              <a:t>CSO business </a:t>
            </a:r>
            <a:r>
              <a:rPr lang="en-US" sz="2800" dirty="0">
                <a:solidFill>
                  <a:srgbClr val="002060"/>
                </a:solidFill>
                <a:latin typeface="+mj-lt"/>
              </a:rPr>
              <a:t>operational activities. </a:t>
            </a:r>
          </a:p>
          <a:p>
            <a:pPr lvl="2"/>
            <a:r>
              <a:rPr lang="en-US" sz="2800" dirty="0">
                <a:solidFill>
                  <a:srgbClr val="002060"/>
                </a:solidFill>
                <a:latin typeface="+mj-lt"/>
              </a:rPr>
              <a:t> </a:t>
            </a:r>
          </a:p>
          <a:p>
            <a:pPr lvl="2"/>
            <a:r>
              <a:rPr lang="en-US" sz="2800" dirty="0">
                <a:solidFill>
                  <a:srgbClr val="002060"/>
                </a:solidFill>
                <a:latin typeface="+mj-lt"/>
              </a:rPr>
              <a:t>Employees shall direct queries on all news media requests to the </a:t>
            </a:r>
            <a:endParaRPr lang="en-US" sz="2800" dirty="0" smtClean="0">
              <a:solidFill>
                <a:srgbClr val="002060"/>
              </a:solidFill>
              <a:latin typeface="+mj-lt"/>
            </a:endParaRPr>
          </a:p>
          <a:p>
            <a:pPr lvl="2"/>
            <a:r>
              <a:rPr lang="en-US" sz="2800" dirty="0" smtClean="0">
                <a:solidFill>
                  <a:srgbClr val="002060"/>
                </a:solidFill>
                <a:latin typeface="+mj-lt"/>
              </a:rPr>
              <a:t>Executive Director and </a:t>
            </a:r>
            <a:r>
              <a:rPr lang="en-US" sz="2800" dirty="0">
                <a:solidFill>
                  <a:srgbClr val="002060"/>
                </a:solidFill>
                <a:latin typeface="+mj-lt"/>
              </a:rPr>
              <a:t>shall not provide any information to the </a:t>
            </a:r>
            <a:endParaRPr lang="en-US" sz="2800" dirty="0" smtClean="0">
              <a:solidFill>
                <a:srgbClr val="002060"/>
              </a:solidFill>
              <a:latin typeface="+mj-lt"/>
            </a:endParaRPr>
          </a:p>
          <a:p>
            <a:pPr lvl="2"/>
            <a:r>
              <a:rPr lang="en-US" sz="2800" dirty="0" smtClean="0">
                <a:solidFill>
                  <a:srgbClr val="002060"/>
                </a:solidFill>
                <a:latin typeface="+mj-lt"/>
              </a:rPr>
              <a:t>media </a:t>
            </a:r>
            <a:r>
              <a:rPr lang="en-US" sz="2800" dirty="0">
                <a:solidFill>
                  <a:srgbClr val="002060"/>
                </a:solidFill>
                <a:latin typeface="+mj-lt"/>
              </a:rPr>
              <a:t>by themselves</a:t>
            </a:r>
            <a:r>
              <a:rPr lang="en-US" sz="2800" dirty="0">
                <a:latin typeface="+mj-lt"/>
              </a:rPr>
              <a:t>.</a:t>
            </a:r>
          </a:p>
          <a:p>
            <a:pPr lvl="6"/>
            <a:endParaRPr lang="en-US" sz="2000" dirty="0"/>
          </a:p>
          <a:p>
            <a:endParaRPr lang="en-US" sz="2000" dirty="0" smtClean="0"/>
          </a:p>
          <a:p>
            <a:endParaRPr lang="en-US" sz="2000" dirty="0"/>
          </a:p>
          <a:p>
            <a:endParaRPr lang="en-US" sz="2000" dirty="0" smtClean="0"/>
          </a:p>
          <a:p>
            <a:endParaRPr lang="en-US" sz="2000" dirty="0"/>
          </a:p>
          <a:p>
            <a:endParaRPr lang="en-US" sz="2000" dirty="0"/>
          </a:p>
        </p:txBody>
      </p:sp>
    </p:spTree>
    <p:extLst>
      <p:ext uri="{BB962C8B-B14F-4D97-AF65-F5344CB8AC3E}">
        <p14:creationId xmlns:p14="http://schemas.microsoft.com/office/powerpoint/2010/main" val="26737795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555641"/>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Open </a:t>
            </a:r>
            <a:r>
              <a:rPr lang="en-US" sz="4400" b="1" dirty="0">
                <a:solidFill>
                  <a:schemeClr val="accent4"/>
                </a:solidFill>
                <a:latin typeface="+mj-lt"/>
              </a:rPr>
              <a:t>Door </a:t>
            </a:r>
            <a:r>
              <a:rPr lang="en-US" sz="4400" b="1" dirty="0" smtClean="0">
                <a:solidFill>
                  <a:schemeClr val="accent4"/>
                </a:solidFill>
                <a:latin typeface="+mj-lt"/>
              </a:rPr>
              <a:t>Policy</a:t>
            </a:r>
          </a:p>
          <a:p>
            <a:pPr marL="1257300" lvl="2" indent="-342900">
              <a:buFont typeface="Arial" panose="020B0604020202020204" pitchFamily="34" charset="0"/>
              <a:buChar char="•"/>
            </a:pPr>
            <a:r>
              <a:rPr lang="en-US" sz="2400" dirty="0" smtClean="0">
                <a:solidFill>
                  <a:srgbClr val="002060"/>
                </a:solidFill>
                <a:latin typeface="+mj-lt"/>
              </a:rPr>
              <a:t>The </a:t>
            </a:r>
            <a:r>
              <a:rPr lang="en-US" sz="2400" dirty="0">
                <a:solidFill>
                  <a:srgbClr val="002060"/>
                </a:solidFill>
                <a:latin typeface="+mj-lt"/>
              </a:rPr>
              <a:t>Open Door Policy relates to the provision provided by the management </a:t>
            </a:r>
            <a:r>
              <a:rPr lang="en-US" sz="2400" dirty="0" smtClean="0">
                <a:solidFill>
                  <a:srgbClr val="002060"/>
                </a:solidFill>
                <a:latin typeface="+mj-lt"/>
              </a:rPr>
              <a:t>                                       of </a:t>
            </a:r>
            <a:r>
              <a:rPr lang="en-US" sz="2400" dirty="0" smtClean="0">
                <a:solidFill>
                  <a:srgbClr val="002060"/>
                </a:solidFill>
                <a:latin typeface="+mj-lt"/>
              </a:rPr>
              <a:t>CSO </a:t>
            </a:r>
            <a:r>
              <a:rPr lang="en-US" sz="2400" dirty="0" smtClean="0">
                <a:solidFill>
                  <a:srgbClr val="002060"/>
                </a:solidFill>
                <a:latin typeface="+mj-lt"/>
              </a:rPr>
              <a:t>and </a:t>
            </a:r>
            <a:r>
              <a:rPr lang="en-US" sz="2400" dirty="0">
                <a:solidFill>
                  <a:srgbClr val="002060"/>
                </a:solidFill>
                <a:latin typeface="+mj-lt"/>
              </a:rPr>
              <a:t>the commitment towards open and honest discussion with the </a:t>
            </a:r>
            <a:r>
              <a:rPr lang="en-US" sz="2400" dirty="0" smtClean="0">
                <a:solidFill>
                  <a:srgbClr val="002060"/>
                </a:solidFill>
                <a:latin typeface="+mj-lt"/>
              </a:rPr>
              <a:t>                                relevant </a:t>
            </a:r>
            <a:r>
              <a:rPr lang="en-US" sz="2400" dirty="0">
                <a:solidFill>
                  <a:srgbClr val="002060"/>
                </a:solidFill>
                <a:latin typeface="+mj-lt"/>
              </a:rPr>
              <a:t>person in authority pertaining to any employment, people, </a:t>
            </a:r>
            <a:r>
              <a:rPr lang="en-US" sz="2400" dirty="0" smtClean="0">
                <a:solidFill>
                  <a:srgbClr val="002060"/>
                </a:solidFill>
                <a:latin typeface="+mj-lt"/>
              </a:rPr>
              <a:t>                                    operational </a:t>
            </a:r>
            <a:r>
              <a:rPr lang="en-US" sz="2400" dirty="0">
                <a:solidFill>
                  <a:srgbClr val="002060"/>
                </a:solidFill>
                <a:latin typeface="+mj-lt"/>
              </a:rPr>
              <a:t>or workplace related concerns one may have in resolving </a:t>
            </a:r>
            <a:r>
              <a:rPr lang="en-US" sz="2400" dirty="0" smtClean="0">
                <a:solidFill>
                  <a:srgbClr val="002060"/>
                </a:solidFill>
                <a:latin typeface="+mj-lt"/>
              </a:rPr>
              <a:t>                                                any </a:t>
            </a:r>
            <a:r>
              <a:rPr lang="en-US" sz="2400" dirty="0">
                <a:solidFill>
                  <a:srgbClr val="002060"/>
                </a:solidFill>
                <a:latin typeface="+mj-lt"/>
              </a:rPr>
              <a:t>problem, conflict or misunderstanding promptly and effectively.  </a:t>
            </a:r>
            <a:endParaRPr lang="en-US" sz="2400" dirty="0" smtClean="0">
              <a:solidFill>
                <a:srgbClr val="002060"/>
              </a:solidFill>
              <a:latin typeface="+mj-lt"/>
            </a:endParaRPr>
          </a:p>
          <a:p>
            <a:pPr lvl="2"/>
            <a:endParaRPr lang="en-US" sz="2400" dirty="0" smtClean="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The </a:t>
            </a:r>
            <a:r>
              <a:rPr lang="en-US" sz="2400" dirty="0">
                <a:solidFill>
                  <a:srgbClr val="002060"/>
                </a:solidFill>
                <a:latin typeface="+mj-lt"/>
              </a:rPr>
              <a:t>Open Door Policy is operative through the </a:t>
            </a:r>
            <a:r>
              <a:rPr lang="en-US" sz="2400" b="1" dirty="0">
                <a:solidFill>
                  <a:srgbClr val="002060"/>
                </a:solidFill>
                <a:latin typeface="+mj-lt"/>
              </a:rPr>
              <a:t>‘Employee Suggestion Box</a:t>
            </a:r>
            <a:r>
              <a:rPr lang="en-US" sz="2400" dirty="0">
                <a:solidFill>
                  <a:srgbClr val="002060"/>
                </a:solidFill>
                <a:latin typeface="+mj-lt"/>
              </a:rPr>
              <a:t>’ </a:t>
            </a:r>
            <a:r>
              <a:rPr lang="en-US" sz="2400" dirty="0" smtClean="0">
                <a:solidFill>
                  <a:srgbClr val="002060"/>
                </a:solidFill>
                <a:latin typeface="+mj-lt"/>
              </a:rPr>
              <a:t>                                    and </a:t>
            </a:r>
            <a:r>
              <a:rPr lang="en-US" sz="2400" dirty="0">
                <a:solidFill>
                  <a:srgbClr val="002060"/>
                </a:solidFill>
                <a:latin typeface="+mj-lt"/>
              </a:rPr>
              <a:t>the procedure of </a:t>
            </a:r>
            <a:r>
              <a:rPr lang="en-US" sz="2400" b="1" dirty="0">
                <a:solidFill>
                  <a:srgbClr val="002060"/>
                </a:solidFill>
                <a:latin typeface="+mj-lt"/>
              </a:rPr>
              <a:t>‘Grievance Policy’. </a:t>
            </a:r>
            <a:r>
              <a:rPr lang="en-US" sz="2400" dirty="0">
                <a:solidFill>
                  <a:srgbClr val="002060"/>
                </a:solidFill>
                <a:latin typeface="+mj-lt"/>
              </a:rPr>
              <a:t>All matters discussed shall be held </a:t>
            </a:r>
            <a:r>
              <a:rPr lang="en-US" sz="2400" dirty="0" smtClean="0">
                <a:solidFill>
                  <a:srgbClr val="002060"/>
                </a:solidFill>
                <a:latin typeface="+mj-lt"/>
              </a:rPr>
              <a:t>                                                as </a:t>
            </a:r>
            <a:r>
              <a:rPr lang="en-US" sz="2400" dirty="0">
                <a:solidFill>
                  <a:srgbClr val="002060"/>
                </a:solidFill>
                <a:latin typeface="+mj-lt"/>
              </a:rPr>
              <a:t>confidential and shall not be held against the person </a:t>
            </a:r>
            <a:r>
              <a:rPr lang="en-US" sz="2400" dirty="0" smtClean="0">
                <a:solidFill>
                  <a:srgbClr val="002060"/>
                </a:solidFill>
                <a:latin typeface="+mj-lt"/>
              </a:rPr>
              <a:t>                                                                          who </a:t>
            </a:r>
            <a:r>
              <a:rPr lang="en-US" sz="2400" dirty="0">
                <a:solidFill>
                  <a:srgbClr val="002060"/>
                </a:solidFill>
                <a:latin typeface="+mj-lt"/>
              </a:rPr>
              <a:t>raised the concern</a:t>
            </a:r>
          </a:p>
          <a:p>
            <a:pPr lvl="2"/>
            <a:endParaRPr lang="en-US" sz="2000" dirty="0" smtClean="0"/>
          </a:p>
          <a:p>
            <a:pPr lvl="2"/>
            <a:endParaRPr lang="en-US" sz="2000" dirty="0"/>
          </a:p>
          <a:p>
            <a:pPr lvl="2"/>
            <a:endParaRPr lang="en-US" sz="2000" dirty="0" smtClean="0"/>
          </a:p>
          <a:p>
            <a:pPr lvl="2"/>
            <a:endParaRPr lang="en-US" sz="2000" dirty="0"/>
          </a:p>
          <a:p>
            <a:pPr lvl="2"/>
            <a:endParaRPr lang="en-US" sz="2000" dirty="0"/>
          </a:p>
        </p:txBody>
      </p:sp>
    </p:spTree>
    <p:extLst>
      <p:ext uri="{BB962C8B-B14F-4D97-AF65-F5344CB8AC3E}">
        <p14:creationId xmlns:p14="http://schemas.microsoft.com/office/powerpoint/2010/main" val="37537972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555641"/>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smtClean="0">
                <a:solidFill>
                  <a:schemeClr val="accent4"/>
                </a:solidFill>
                <a:latin typeface="+mj-lt"/>
              </a:rPr>
              <a:t>Open </a:t>
            </a:r>
            <a:r>
              <a:rPr lang="en-US" sz="4400" b="1" dirty="0">
                <a:solidFill>
                  <a:schemeClr val="accent4"/>
                </a:solidFill>
                <a:latin typeface="+mj-lt"/>
              </a:rPr>
              <a:t>Door </a:t>
            </a:r>
            <a:r>
              <a:rPr lang="en-US" sz="4400" b="1" dirty="0" smtClean="0">
                <a:solidFill>
                  <a:schemeClr val="accent4"/>
                </a:solidFill>
                <a:latin typeface="+mj-lt"/>
              </a:rPr>
              <a:t>Policy</a:t>
            </a:r>
          </a:p>
          <a:p>
            <a:pPr marL="1257300" lvl="2" indent="-342900">
              <a:buFont typeface="Arial" panose="020B0604020202020204" pitchFamily="34" charset="0"/>
              <a:buChar char="•"/>
            </a:pPr>
            <a:r>
              <a:rPr lang="en-US" sz="2400" dirty="0" smtClean="0">
                <a:solidFill>
                  <a:srgbClr val="002060"/>
                </a:solidFill>
                <a:latin typeface="+mj-lt"/>
              </a:rPr>
              <a:t>The </a:t>
            </a:r>
            <a:r>
              <a:rPr lang="en-US" sz="2400" dirty="0">
                <a:solidFill>
                  <a:srgbClr val="002060"/>
                </a:solidFill>
                <a:latin typeface="+mj-lt"/>
              </a:rPr>
              <a:t>Open Door Policy relates to the provision provided by the management </a:t>
            </a:r>
            <a:r>
              <a:rPr lang="en-US" sz="2400" dirty="0" smtClean="0">
                <a:solidFill>
                  <a:srgbClr val="002060"/>
                </a:solidFill>
                <a:latin typeface="+mj-lt"/>
              </a:rPr>
              <a:t>                                       of </a:t>
            </a:r>
            <a:r>
              <a:rPr lang="en-US" sz="2400" dirty="0">
                <a:solidFill>
                  <a:srgbClr val="002060"/>
                </a:solidFill>
                <a:latin typeface="+mj-lt"/>
              </a:rPr>
              <a:t>LLA and the commitment towards open and honest discussion with the </a:t>
            </a:r>
            <a:r>
              <a:rPr lang="en-US" sz="2400" dirty="0" smtClean="0">
                <a:solidFill>
                  <a:srgbClr val="002060"/>
                </a:solidFill>
                <a:latin typeface="+mj-lt"/>
              </a:rPr>
              <a:t>                                relevant </a:t>
            </a:r>
            <a:r>
              <a:rPr lang="en-US" sz="2400" dirty="0">
                <a:solidFill>
                  <a:srgbClr val="002060"/>
                </a:solidFill>
                <a:latin typeface="+mj-lt"/>
              </a:rPr>
              <a:t>person in authority pertaining to any employment, people, </a:t>
            </a:r>
            <a:r>
              <a:rPr lang="en-US" sz="2400" dirty="0" smtClean="0">
                <a:solidFill>
                  <a:srgbClr val="002060"/>
                </a:solidFill>
                <a:latin typeface="+mj-lt"/>
              </a:rPr>
              <a:t>                                    operational </a:t>
            </a:r>
            <a:r>
              <a:rPr lang="en-US" sz="2400" dirty="0">
                <a:solidFill>
                  <a:srgbClr val="002060"/>
                </a:solidFill>
                <a:latin typeface="+mj-lt"/>
              </a:rPr>
              <a:t>or workplace related concerns one may have in resolving </a:t>
            </a:r>
            <a:r>
              <a:rPr lang="en-US" sz="2400" dirty="0" smtClean="0">
                <a:solidFill>
                  <a:srgbClr val="002060"/>
                </a:solidFill>
                <a:latin typeface="+mj-lt"/>
              </a:rPr>
              <a:t>                                                any </a:t>
            </a:r>
            <a:r>
              <a:rPr lang="en-US" sz="2400" dirty="0">
                <a:solidFill>
                  <a:srgbClr val="002060"/>
                </a:solidFill>
                <a:latin typeface="+mj-lt"/>
              </a:rPr>
              <a:t>problem, conflict or misunderstanding promptly and effectively.  </a:t>
            </a:r>
            <a:endParaRPr lang="en-US" sz="2400" dirty="0" smtClean="0">
              <a:solidFill>
                <a:srgbClr val="002060"/>
              </a:solidFill>
              <a:latin typeface="+mj-lt"/>
            </a:endParaRPr>
          </a:p>
          <a:p>
            <a:pPr lvl="2"/>
            <a:endParaRPr lang="en-US" sz="2400" dirty="0" smtClean="0">
              <a:solidFill>
                <a:srgbClr val="002060"/>
              </a:solidFill>
              <a:latin typeface="+mj-lt"/>
            </a:endParaRPr>
          </a:p>
          <a:p>
            <a:pPr marL="1257300" lvl="2" indent="-342900">
              <a:buFont typeface="Arial" panose="020B0604020202020204" pitchFamily="34" charset="0"/>
              <a:buChar char="•"/>
            </a:pPr>
            <a:r>
              <a:rPr lang="en-US" sz="2400" dirty="0" smtClean="0">
                <a:solidFill>
                  <a:srgbClr val="002060"/>
                </a:solidFill>
                <a:latin typeface="+mj-lt"/>
              </a:rPr>
              <a:t>The </a:t>
            </a:r>
            <a:r>
              <a:rPr lang="en-US" sz="2400" dirty="0">
                <a:solidFill>
                  <a:srgbClr val="002060"/>
                </a:solidFill>
                <a:latin typeface="+mj-lt"/>
              </a:rPr>
              <a:t>Open Door Policy is operative through the </a:t>
            </a:r>
            <a:r>
              <a:rPr lang="en-US" sz="2400" b="1" dirty="0">
                <a:solidFill>
                  <a:srgbClr val="002060"/>
                </a:solidFill>
                <a:latin typeface="+mj-lt"/>
              </a:rPr>
              <a:t>‘Employee Suggestion Box</a:t>
            </a:r>
            <a:r>
              <a:rPr lang="en-US" sz="2400" dirty="0">
                <a:solidFill>
                  <a:srgbClr val="002060"/>
                </a:solidFill>
                <a:latin typeface="+mj-lt"/>
              </a:rPr>
              <a:t>’ </a:t>
            </a:r>
            <a:r>
              <a:rPr lang="en-US" sz="2400" dirty="0" smtClean="0">
                <a:solidFill>
                  <a:srgbClr val="002060"/>
                </a:solidFill>
                <a:latin typeface="+mj-lt"/>
              </a:rPr>
              <a:t>                                    and </a:t>
            </a:r>
            <a:r>
              <a:rPr lang="en-US" sz="2400" dirty="0">
                <a:solidFill>
                  <a:srgbClr val="002060"/>
                </a:solidFill>
                <a:latin typeface="+mj-lt"/>
              </a:rPr>
              <a:t>the procedure of </a:t>
            </a:r>
            <a:r>
              <a:rPr lang="en-US" sz="2400" b="1" dirty="0">
                <a:solidFill>
                  <a:srgbClr val="002060"/>
                </a:solidFill>
                <a:latin typeface="+mj-lt"/>
              </a:rPr>
              <a:t>‘Grievance Policy’. </a:t>
            </a:r>
            <a:r>
              <a:rPr lang="en-US" sz="2400" dirty="0">
                <a:solidFill>
                  <a:srgbClr val="002060"/>
                </a:solidFill>
                <a:latin typeface="+mj-lt"/>
              </a:rPr>
              <a:t>All matters discussed shall be held </a:t>
            </a:r>
            <a:r>
              <a:rPr lang="en-US" sz="2400" dirty="0" smtClean="0">
                <a:solidFill>
                  <a:srgbClr val="002060"/>
                </a:solidFill>
                <a:latin typeface="+mj-lt"/>
              </a:rPr>
              <a:t>                                                as </a:t>
            </a:r>
            <a:r>
              <a:rPr lang="en-US" sz="2400" dirty="0">
                <a:solidFill>
                  <a:srgbClr val="002060"/>
                </a:solidFill>
                <a:latin typeface="+mj-lt"/>
              </a:rPr>
              <a:t>confidential and shall not be held against the person </a:t>
            </a:r>
            <a:r>
              <a:rPr lang="en-US" sz="2400" dirty="0" smtClean="0">
                <a:solidFill>
                  <a:srgbClr val="002060"/>
                </a:solidFill>
                <a:latin typeface="+mj-lt"/>
              </a:rPr>
              <a:t>                                                                          who </a:t>
            </a:r>
            <a:r>
              <a:rPr lang="en-US" sz="2400" dirty="0">
                <a:solidFill>
                  <a:srgbClr val="002060"/>
                </a:solidFill>
                <a:latin typeface="+mj-lt"/>
              </a:rPr>
              <a:t>raised the concern</a:t>
            </a:r>
          </a:p>
          <a:p>
            <a:pPr lvl="2"/>
            <a:endParaRPr lang="en-US" sz="2000" dirty="0" smtClean="0"/>
          </a:p>
          <a:p>
            <a:pPr lvl="2"/>
            <a:endParaRPr lang="en-US" sz="2000" dirty="0"/>
          </a:p>
          <a:p>
            <a:pPr lvl="2"/>
            <a:endParaRPr lang="en-US" sz="2000" dirty="0" smtClean="0"/>
          </a:p>
          <a:p>
            <a:pPr lvl="2"/>
            <a:endParaRPr lang="en-US" sz="2000" dirty="0"/>
          </a:p>
          <a:p>
            <a:pPr lvl="2"/>
            <a:endParaRPr lang="en-US" sz="2000" dirty="0"/>
          </a:p>
        </p:txBody>
      </p:sp>
    </p:spTree>
    <p:extLst>
      <p:ext uri="{BB962C8B-B14F-4D97-AF65-F5344CB8AC3E}">
        <p14:creationId xmlns:p14="http://schemas.microsoft.com/office/powerpoint/2010/main" val="20761785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879080"/>
          </a:xfrm>
          <a:prstGeom prst="rect">
            <a:avLst/>
          </a:prstGeom>
          <a:solidFill>
            <a:schemeClr val="bg1">
              <a:lumMod val="95000"/>
            </a:schemeClr>
          </a:solidFill>
        </p:spPr>
        <p:txBody>
          <a:bodyPr wrap="square">
            <a:spAutoFit/>
          </a:bodyPr>
          <a:lstStyle/>
          <a:p>
            <a:endParaRPr lang="en-US" dirty="0" smtClean="0"/>
          </a:p>
          <a:p>
            <a:endParaRPr lang="en-US" dirty="0"/>
          </a:p>
          <a:p>
            <a:pPr lvl="2"/>
            <a:r>
              <a:rPr lang="en-US" sz="4400" b="1" dirty="0">
                <a:solidFill>
                  <a:schemeClr val="accent4"/>
                </a:solidFill>
                <a:latin typeface="+mj-lt"/>
              </a:rPr>
              <a:t>Rumors and Blackmailers</a:t>
            </a:r>
            <a:endParaRPr lang="en-US" sz="4400" dirty="0">
              <a:solidFill>
                <a:schemeClr val="accent4"/>
              </a:solidFill>
              <a:latin typeface="+mj-lt"/>
            </a:endParaRPr>
          </a:p>
          <a:p>
            <a:r>
              <a:rPr lang="en-US" b="1" dirty="0">
                <a:latin typeface="+mj-lt"/>
              </a:rPr>
              <a:t> </a:t>
            </a:r>
            <a:endParaRPr lang="en-US" sz="2800" dirty="0">
              <a:latin typeface="+mj-lt"/>
            </a:endParaRPr>
          </a:p>
          <a:p>
            <a:r>
              <a:rPr lang="en-US" sz="2800" dirty="0" smtClean="0">
                <a:latin typeface="+mj-lt"/>
              </a:rPr>
              <a:t>	</a:t>
            </a:r>
            <a:r>
              <a:rPr lang="en-US" sz="2800" dirty="0" smtClean="0">
                <a:solidFill>
                  <a:srgbClr val="002060"/>
                </a:solidFill>
                <a:latin typeface="+mj-lt"/>
              </a:rPr>
              <a:t>The </a:t>
            </a:r>
            <a:r>
              <a:rPr lang="en-US" sz="2800" dirty="0">
                <a:solidFill>
                  <a:srgbClr val="002060"/>
                </a:solidFill>
                <a:latin typeface="+mj-lt"/>
              </a:rPr>
              <a:t>practice of starting or spreading rumors, sidewalk talking or </a:t>
            </a:r>
            <a:r>
              <a:rPr lang="en-US" sz="2800" dirty="0" smtClean="0">
                <a:solidFill>
                  <a:srgbClr val="002060"/>
                </a:solidFill>
                <a:latin typeface="+mj-lt"/>
              </a:rPr>
              <a:t>                       	encourage</a:t>
            </a:r>
            <a:r>
              <a:rPr lang="en-US" sz="2800" dirty="0">
                <a:solidFill>
                  <a:srgbClr val="002060"/>
                </a:solidFill>
                <a:latin typeface="+mj-lt"/>
              </a:rPr>
              <a:t>, </a:t>
            </a:r>
            <a:r>
              <a:rPr lang="en-US" sz="2800" dirty="0" smtClean="0">
                <a:solidFill>
                  <a:srgbClr val="002060"/>
                </a:solidFill>
                <a:latin typeface="+mj-lt"/>
              </a:rPr>
              <a:t>	advocate</a:t>
            </a:r>
            <a:r>
              <a:rPr lang="en-US" sz="2800" dirty="0">
                <a:solidFill>
                  <a:srgbClr val="002060"/>
                </a:solidFill>
                <a:latin typeface="+mj-lt"/>
              </a:rPr>
              <a:t>, contribute in such misdemeanor </a:t>
            </a:r>
            <a:r>
              <a:rPr lang="en-US" sz="2800" dirty="0" smtClean="0">
                <a:solidFill>
                  <a:srgbClr val="002060"/>
                </a:solidFill>
                <a:latin typeface="+mj-lt"/>
              </a:rPr>
              <a:t>is </a:t>
            </a:r>
            <a:r>
              <a:rPr lang="en-US" sz="2800" dirty="0">
                <a:solidFill>
                  <a:srgbClr val="002060"/>
                </a:solidFill>
                <a:latin typeface="+mj-lt"/>
              </a:rPr>
              <a:t>considered </a:t>
            </a:r>
            <a:r>
              <a:rPr lang="en-US" sz="2800" dirty="0" smtClean="0">
                <a:solidFill>
                  <a:srgbClr val="002060"/>
                </a:solidFill>
                <a:latin typeface="+mj-lt"/>
              </a:rPr>
              <a:t>                              	a prohibited </a:t>
            </a:r>
            <a:r>
              <a:rPr lang="en-US" sz="2800" dirty="0">
                <a:solidFill>
                  <a:srgbClr val="002060"/>
                </a:solidFill>
                <a:latin typeface="+mj-lt"/>
              </a:rPr>
              <a:t>action </a:t>
            </a:r>
            <a:r>
              <a:rPr lang="en-US" sz="2800" dirty="0" smtClean="0">
                <a:solidFill>
                  <a:srgbClr val="002060"/>
                </a:solidFill>
                <a:latin typeface="+mj-lt"/>
              </a:rPr>
              <a:t>resulting </a:t>
            </a:r>
            <a:r>
              <a:rPr lang="en-US" sz="2800" dirty="0">
                <a:solidFill>
                  <a:srgbClr val="002060"/>
                </a:solidFill>
                <a:latin typeface="+mj-lt"/>
              </a:rPr>
              <a:t>in disciplinary actions. </a:t>
            </a:r>
            <a:endParaRPr lang="en-US" sz="2800" dirty="0" smtClean="0">
              <a:solidFill>
                <a:srgbClr val="002060"/>
              </a:solidFill>
              <a:latin typeface="+mj-lt"/>
            </a:endParaRPr>
          </a:p>
          <a:p>
            <a:endParaRPr lang="en-US" sz="2800" dirty="0">
              <a:solidFill>
                <a:srgbClr val="002060"/>
              </a:solidFill>
              <a:latin typeface="+mj-lt"/>
            </a:endParaRPr>
          </a:p>
          <a:p>
            <a:r>
              <a:rPr lang="en-US" sz="2800" dirty="0" smtClean="0">
                <a:solidFill>
                  <a:srgbClr val="002060"/>
                </a:solidFill>
                <a:latin typeface="+mj-lt"/>
              </a:rPr>
              <a:t>	As </a:t>
            </a:r>
            <a:r>
              <a:rPr lang="en-US" sz="2800" dirty="0">
                <a:solidFill>
                  <a:srgbClr val="002060"/>
                </a:solidFill>
                <a:latin typeface="+mj-lt"/>
              </a:rPr>
              <a:t>rumors and </a:t>
            </a:r>
            <a:r>
              <a:rPr lang="en-US" sz="2800" dirty="0" smtClean="0">
                <a:solidFill>
                  <a:srgbClr val="002060"/>
                </a:solidFill>
                <a:latin typeface="+mj-lt"/>
              </a:rPr>
              <a:t>blackmailers </a:t>
            </a:r>
            <a:r>
              <a:rPr lang="en-US" sz="2800" dirty="0">
                <a:solidFill>
                  <a:srgbClr val="002060"/>
                </a:solidFill>
                <a:latin typeface="+mj-lt"/>
              </a:rPr>
              <a:t>are destructive in </a:t>
            </a:r>
            <a:r>
              <a:rPr lang="en-US" sz="2800" dirty="0" smtClean="0">
                <a:solidFill>
                  <a:srgbClr val="002060"/>
                </a:solidFill>
                <a:latin typeface="+mj-lt"/>
              </a:rPr>
              <a:t>nature</a:t>
            </a:r>
            <a:r>
              <a:rPr lang="en-US" sz="2800" dirty="0">
                <a:solidFill>
                  <a:srgbClr val="002060"/>
                </a:solidFill>
                <a:latin typeface="+mj-lt"/>
              </a:rPr>
              <a:t>; </a:t>
            </a:r>
            <a:r>
              <a:rPr lang="en-US" sz="2800" dirty="0" smtClean="0">
                <a:solidFill>
                  <a:srgbClr val="002060"/>
                </a:solidFill>
                <a:latin typeface="+mj-lt"/>
              </a:rPr>
              <a:t>letters </a:t>
            </a:r>
            <a:r>
              <a:rPr lang="en-US" sz="2800" dirty="0">
                <a:solidFill>
                  <a:srgbClr val="002060"/>
                </a:solidFill>
                <a:latin typeface="+mj-lt"/>
              </a:rPr>
              <a:t>of </a:t>
            </a:r>
            <a:r>
              <a:rPr lang="en-US" sz="2800" dirty="0" smtClean="0">
                <a:solidFill>
                  <a:srgbClr val="002060"/>
                </a:solidFill>
                <a:latin typeface="+mj-lt"/>
              </a:rPr>
              <a:t>	</a:t>
            </a:r>
          </a:p>
          <a:p>
            <a:r>
              <a:rPr lang="en-US" sz="2800" dirty="0">
                <a:solidFill>
                  <a:srgbClr val="002060"/>
                </a:solidFill>
                <a:latin typeface="+mj-lt"/>
              </a:rPr>
              <a:t>	</a:t>
            </a:r>
            <a:r>
              <a:rPr lang="en-US" sz="2800" dirty="0" smtClean="0">
                <a:solidFill>
                  <a:srgbClr val="002060"/>
                </a:solidFill>
                <a:latin typeface="+mj-lt"/>
              </a:rPr>
              <a:t>anonymity</a:t>
            </a:r>
            <a:r>
              <a:rPr lang="en-US" sz="2800" dirty="0">
                <a:solidFill>
                  <a:srgbClr val="002060"/>
                </a:solidFill>
                <a:latin typeface="+mj-lt"/>
              </a:rPr>
              <a:t>, </a:t>
            </a:r>
            <a:r>
              <a:rPr lang="en-US" sz="2800" dirty="0" smtClean="0">
                <a:solidFill>
                  <a:srgbClr val="002060"/>
                </a:solidFill>
                <a:latin typeface="+mj-lt"/>
              </a:rPr>
              <a:t>petitions </a:t>
            </a:r>
            <a:r>
              <a:rPr lang="en-US" sz="2800" dirty="0">
                <a:solidFill>
                  <a:srgbClr val="002060"/>
                </a:solidFill>
                <a:latin typeface="+mj-lt"/>
              </a:rPr>
              <a:t>or </a:t>
            </a:r>
            <a:r>
              <a:rPr lang="en-US" sz="2800" dirty="0" smtClean="0">
                <a:solidFill>
                  <a:srgbClr val="002060"/>
                </a:solidFill>
                <a:latin typeface="+mj-lt"/>
              </a:rPr>
              <a:t>blackmailers </a:t>
            </a:r>
            <a:r>
              <a:rPr lang="en-US" sz="2800" dirty="0">
                <a:solidFill>
                  <a:srgbClr val="002060"/>
                </a:solidFill>
                <a:latin typeface="+mj-lt"/>
              </a:rPr>
              <a:t>will be disregarded and </a:t>
            </a:r>
            <a:r>
              <a:rPr lang="en-US" sz="2800" dirty="0" smtClean="0">
                <a:solidFill>
                  <a:srgbClr val="002060"/>
                </a:solidFill>
                <a:latin typeface="+mj-lt"/>
              </a:rPr>
              <a:t>discarded </a:t>
            </a:r>
          </a:p>
          <a:p>
            <a:r>
              <a:rPr lang="en-US" sz="2800" dirty="0">
                <a:solidFill>
                  <a:srgbClr val="002060"/>
                </a:solidFill>
                <a:latin typeface="+mj-lt"/>
              </a:rPr>
              <a:t>	</a:t>
            </a:r>
            <a:r>
              <a:rPr lang="en-US" sz="2800" dirty="0" smtClean="0">
                <a:solidFill>
                  <a:srgbClr val="002060"/>
                </a:solidFill>
                <a:latin typeface="+mj-lt"/>
              </a:rPr>
              <a:t>even before </a:t>
            </a:r>
            <a:r>
              <a:rPr lang="en-US" sz="2800" dirty="0">
                <a:solidFill>
                  <a:srgbClr val="002060"/>
                </a:solidFill>
                <a:latin typeface="+mj-lt"/>
              </a:rPr>
              <a:t>it is read. </a:t>
            </a:r>
            <a:endParaRPr lang="en-US" sz="2800" dirty="0" smtClean="0">
              <a:solidFill>
                <a:srgbClr val="002060"/>
              </a:solidFill>
              <a:latin typeface="+mj-lt"/>
            </a:endParaRPr>
          </a:p>
          <a:p>
            <a:endParaRPr lang="en-US" sz="2800" dirty="0">
              <a:solidFill>
                <a:srgbClr val="002060"/>
              </a:solidFill>
              <a:latin typeface="+mj-lt"/>
            </a:endParaRPr>
          </a:p>
          <a:p>
            <a:endParaRPr lang="en-US" sz="2800" dirty="0" smtClean="0">
              <a:solidFill>
                <a:srgbClr val="002060"/>
              </a:solidFill>
              <a:latin typeface="+mj-lt"/>
            </a:endParaRPr>
          </a:p>
          <a:p>
            <a:endParaRPr lang="en-US" sz="2800" dirty="0">
              <a:solidFill>
                <a:srgbClr val="002060"/>
              </a:solidFill>
              <a:latin typeface="+mj-lt"/>
            </a:endParaRPr>
          </a:p>
          <a:p>
            <a:endParaRPr lang="en-US" sz="2800" dirty="0">
              <a:solidFill>
                <a:srgbClr val="002060"/>
              </a:solidFill>
              <a:latin typeface="+mj-lt"/>
            </a:endParaRPr>
          </a:p>
          <a:p>
            <a:pPr lvl="2"/>
            <a:endParaRPr lang="en-US" sz="2000" dirty="0" smtClean="0"/>
          </a:p>
          <a:p>
            <a:pPr lvl="2"/>
            <a:endParaRPr lang="en-US" sz="2000" dirty="0"/>
          </a:p>
          <a:p>
            <a:pPr lvl="2"/>
            <a:endParaRPr lang="en-US" sz="2000" dirty="0" smtClean="0"/>
          </a:p>
          <a:p>
            <a:pPr lvl="2"/>
            <a:endParaRPr lang="en-US" sz="2000" dirty="0"/>
          </a:p>
          <a:p>
            <a:pPr lvl="2"/>
            <a:endParaRPr lang="en-US" sz="2000" dirty="0"/>
          </a:p>
        </p:txBody>
      </p:sp>
    </p:spTree>
    <p:extLst>
      <p:ext uri="{BB962C8B-B14F-4D97-AF65-F5344CB8AC3E}">
        <p14:creationId xmlns:p14="http://schemas.microsoft.com/office/powerpoint/2010/main" val="21422131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309420"/>
          </a:xfrm>
          <a:prstGeom prst="rect">
            <a:avLst/>
          </a:prstGeom>
          <a:solidFill>
            <a:schemeClr val="bg1">
              <a:lumMod val="95000"/>
            </a:schemeClr>
          </a:solidFill>
        </p:spPr>
        <p:txBody>
          <a:bodyPr wrap="square">
            <a:spAutoFit/>
          </a:bodyPr>
          <a:lstStyle/>
          <a:p>
            <a:endParaRPr lang="en-US" dirty="0" smtClean="0"/>
          </a:p>
          <a:p>
            <a:endParaRPr lang="en-US" dirty="0"/>
          </a:p>
          <a:p>
            <a:pPr lvl="3"/>
            <a:r>
              <a:rPr lang="en-US" sz="4400" b="1" dirty="0">
                <a:solidFill>
                  <a:schemeClr val="accent4"/>
                </a:solidFill>
                <a:latin typeface="+mj-lt"/>
              </a:rPr>
              <a:t>Access to Personnel Files</a:t>
            </a:r>
          </a:p>
          <a:p>
            <a:pPr lvl="3"/>
            <a:r>
              <a:rPr lang="en-US" sz="2800" b="1" dirty="0">
                <a:solidFill>
                  <a:srgbClr val="002060"/>
                </a:solidFill>
                <a:latin typeface="+mj-lt"/>
              </a:rPr>
              <a:t> </a:t>
            </a:r>
            <a:endParaRPr lang="en-US" sz="2800" dirty="0">
              <a:solidFill>
                <a:srgbClr val="002060"/>
              </a:solidFill>
              <a:latin typeface="+mj-lt"/>
            </a:endParaRPr>
          </a:p>
          <a:p>
            <a:pPr lvl="3"/>
            <a:r>
              <a:rPr lang="en-US" sz="2800" dirty="0">
                <a:solidFill>
                  <a:srgbClr val="002060"/>
                </a:solidFill>
                <a:latin typeface="+mj-lt"/>
              </a:rPr>
              <a:t>All personnel files are maintained by the HR division and the </a:t>
            </a:r>
            <a:endParaRPr lang="en-US" sz="2800" dirty="0" smtClean="0">
              <a:solidFill>
                <a:srgbClr val="002060"/>
              </a:solidFill>
              <a:latin typeface="+mj-lt"/>
            </a:endParaRPr>
          </a:p>
          <a:p>
            <a:pPr lvl="3"/>
            <a:r>
              <a:rPr lang="en-US" sz="2800" dirty="0" smtClean="0">
                <a:solidFill>
                  <a:srgbClr val="002060"/>
                </a:solidFill>
                <a:latin typeface="+mj-lt"/>
              </a:rPr>
              <a:t>contents </a:t>
            </a:r>
            <a:r>
              <a:rPr lang="en-US" sz="2800" dirty="0">
                <a:solidFill>
                  <a:srgbClr val="002060"/>
                </a:solidFill>
                <a:latin typeface="+mj-lt"/>
              </a:rPr>
              <a:t>of same are considered confidential and access to </a:t>
            </a:r>
            <a:endParaRPr lang="en-US" sz="2800" dirty="0" smtClean="0">
              <a:solidFill>
                <a:srgbClr val="002060"/>
              </a:solidFill>
              <a:latin typeface="+mj-lt"/>
            </a:endParaRPr>
          </a:p>
          <a:p>
            <a:pPr lvl="3"/>
            <a:r>
              <a:rPr lang="en-US" sz="2800" dirty="0" smtClean="0">
                <a:solidFill>
                  <a:srgbClr val="002060"/>
                </a:solidFill>
                <a:latin typeface="+mj-lt"/>
              </a:rPr>
              <a:t>same </a:t>
            </a:r>
            <a:r>
              <a:rPr lang="en-US" sz="2800" dirty="0">
                <a:solidFill>
                  <a:srgbClr val="002060"/>
                </a:solidFill>
                <a:latin typeface="+mj-lt"/>
              </a:rPr>
              <a:t>will be restricted to the authorized officers only.</a:t>
            </a:r>
          </a:p>
          <a:p>
            <a:endParaRPr lang="en-US" sz="2800" dirty="0">
              <a:solidFill>
                <a:srgbClr val="002060"/>
              </a:solidFill>
              <a:latin typeface="+mj-lt"/>
            </a:endParaRPr>
          </a:p>
          <a:p>
            <a:endParaRPr lang="en-US" sz="2800" dirty="0" smtClean="0">
              <a:solidFill>
                <a:srgbClr val="002060"/>
              </a:solidFill>
              <a:latin typeface="+mj-lt"/>
            </a:endParaRPr>
          </a:p>
          <a:p>
            <a:endParaRPr lang="en-US" sz="2800" dirty="0">
              <a:solidFill>
                <a:srgbClr val="002060"/>
              </a:solidFill>
              <a:latin typeface="+mj-lt"/>
            </a:endParaRPr>
          </a:p>
          <a:p>
            <a:endParaRPr lang="en-US" sz="2800" dirty="0">
              <a:solidFill>
                <a:srgbClr val="002060"/>
              </a:solidFill>
              <a:latin typeface="+mj-lt"/>
            </a:endParaRPr>
          </a:p>
          <a:p>
            <a:pPr lvl="2"/>
            <a:endParaRPr lang="en-US" sz="2000" dirty="0" smtClean="0"/>
          </a:p>
          <a:p>
            <a:pPr lvl="2"/>
            <a:endParaRPr lang="en-US" sz="2000" dirty="0"/>
          </a:p>
          <a:p>
            <a:pPr lvl="2"/>
            <a:endParaRPr lang="en-US" sz="2000" dirty="0" smtClean="0"/>
          </a:p>
          <a:p>
            <a:pPr lvl="2"/>
            <a:endParaRPr lang="en-US" sz="2000" dirty="0"/>
          </a:p>
          <a:p>
            <a:pPr lvl="2"/>
            <a:endParaRPr lang="en-US" sz="2000" dirty="0"/>
          </a:p>
        </p:txBody>
      </p:sp>
    </p:spTree>
    <p:extLst>
      <p:ext uri="{BB962C8B-B14F-4D97-AF65-F5344CB8AC3E}">
        <p14:creationId xmlns:p14="http://schemas.microsoft.com/office/powerpoint/2010/main" val="6467107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986528"/>
          </a:xfrm>
          <a:prstGeom prst="rect">
            <a:avLst/>
          </a:prstGeom>
          <a:solidFill>
            <a:schemeClr val="bg1">
              <a:lumMod val="95000"/>
            </a:schemeClr>
          </a:solidFill>
        </p:spPr>
        <p:txBody>
          <a:bodyPr wrap="square">
            <a:spAutoFit/>
          </a:bodyPr>
          <a:lstStyle/>
          <a:p>
            <a:pPr lvl="1" algn="just">
              <a:lnSpc>
                <a:spcPct val="150000"/>
              </a:lnSpc>
            </a:pPr>
            <a:r>
              <a:rPr lang="en-US" sz="4400" b="1" dirty="0" smtClean="0">
                <a:solidFill>
                  <a:schemeClr val="accent4"/>
                </a:solidFill>
                <a:latin typeface="+mj-lt"/>
              </a:rPr>
              <a:t>Organizational </a:t>
            </a:r>
            <a:r>
              <a:rPr lang="en-US" sz="4400" b="1" dirty="0" smtClean="0">
                <a:solidFill>
                  <a:schemeClr val="accent4"/>
                </a:solidFill>
                <a:latin typeface="+mj-lt"/>
                <a:ea typeface="Times New Roman" panose="02020603050405020304" pitchFamily="18" charset="0"/>
                <a:cs typeface="Arial" panose="020B0604020202020204" pitchFamily="34" charset="0"/>
              </a:rPr>
              <a:t>Communication </a:t>
            </a:r>
            <a:r>
              <a:rPr lang="en-US" sz="4400" b="1" dirty="0">
                <a:solidFill>
                  <a:schemeClr val="accent4"/>
                </a:solidFill>
                <a:latin typeface="+mj-lt"/>
                <a:ea typeface="Times New Roman" panose="02020603050405020304" pitchFamily="18" charset="0"/>
                <a:cs typeface="Arial" panose="020B0604020202020204" pitchFamily="34" charset="0"/>
              </a:rPr>
              <a:t>Channels </a:t>
            </a:r>
            <a:endParaRPr lang="en-US" sz="4400" b="1" dirty="0">
              <a:solidFill>
                <a:schemeClr val="accent4"/>
              </a:solidFill>
              <a:latin typeface="+mj-lt"/>
              <a:ea typeface="Times New Roman" panose="02020603050405020304" pitchFamily="18" charset="0"/>
            </a:endParaRPr>
          </a:p>
          <a:p>
            <a:pPr lvl="1"/>
            <a:endParaRPr lang="en-US" sz="2800" b="1" i="1" dirty="0" smtClean="0">
              <a:solidFill>
                <a:srgbClr val="002060"/>
              </a:solidFill>
              <a:latin typeface="+mj-lt"/>
            </a:endParaRPr>
          </a:p>
          <a:p>
            <a:pPr lvl="1"/>
            <a:r>
              <a:rPr lang="en-US" sz="2800" b="1" i="1" dirty="0" smtClean="0">
                <a:solidFill>
                  <a:srgbClr val="002060"/>
                </a:solidFill>
                <a:latin typeface="+mj-lt"/>
              </a:rPr>
              <a:t>Phone </a:t>
            </a:r>
            <a:r>
              <a:rPr lang="en-US" sz="2800" b="1" i="1" dirty="0">
                <a:solidFill>
                  <a:srgbClr val="002060"/>
                </a:solidFill>
                <a:latin typeface="+mj-lt"/>
              </a:rPr>
              <a:t>Calls</a:t>
            </a:r>
            <a:endParaRPr lang="en-US" sz="2800" dirty="0">
              <a:solidFill>
                <a:srgbClr val="002060"/>
              </a:solidFill>
              <a:latin typeface="+mj-lt"/>
            </a:endParaRPr>
          </a:p>
          <a:p>
            <a:pPr lvl="1"/>
            <a:r>
              <a:rPr lang="en-US" sz="2800" dirty="0">
                <a:solidFill>
                  <a:srgbClr val="002060"/>
                </a:solidFill>
                <a:latin typeface="+mj-lt"/>
              </a:rPr>
              <a:t>The instances of making and receiving of personal phone calls requires </a:t>
            </a:r>
            <a:endParaRPr lang="en-US" sz="2800" dirty="0" smtClean="0">
              <a:solidFill>
                <a:srgbClr val="002060"/>
              </a:solidFill>
              <a:latin typeface="+mj-lt"/>
            </a:endParaRPr>
          </a:p>
          <a:p>
            <a:pPr lvl="1"/>
            <a:r>
              <a:rPr lang="en-US" sz="2800" dirty="0" smtClean="0">
                <a:solidFill>
                  <a:srgbClr val="002060"/>
                </a:solidFill>
                <a:latin typeface="+mj-lt"/>
              </a:rPr>
              <a:t>being </a:t>
            </a:r>
            <a:r>
              <a:rPr lang="en-US" sz="2800" dirty="0">
                <a:solidFill>
                  <a:srgbClr val="002060"/>
                </a:solidFill>
                <a:latin typeface="+mj-lt"/>
              </a:rPr>
              <a:t>limited to a minimum time in duration as per the emergencies. </a:t>
            </a:r>
          </a:p>
          <a:p>
            <a:pPr lvl="1"/>
            <a:r>
              <a:rPr lang="en-US" sz="2800" dirty="0">
                <a:solidFill>
                  <a:srgbClr val="002060"/>
                </a:solidFill>
                <a:latin typeface="+mj-lt"/>
              </a:rPr>
              <a:t> </a:t>
            </a:r>
          </a:p>
          <a:p>
            <a:pPr lvl="1"/>
            <a:r>
              <a:rPr lang="en-US" sz="2800" b="1" i="1" dirty="0">
                <a:solidFill>
                  <a:srgbClr val="002060"/>
                </a:solidFill>
                <a:latin typeface="+mj-lt"/>
              </a:rPr>
              <a:t>Email</a:t>
            </a:r>
            <a:endParaRPr lang="en-US" sz="2800" dirty="0">
              <a:solidFill>
                <a:srgbClr val="002060"/>
              </a:solidFill>
              <a:latin typeface="+mj-lt"/>
            </a:endParaRPr>
          </a:p>
          <a:p>
            <a:pPr lvl="1"/>
            <a:r>
              <a:rPr lang="en-US" sz="2800" dirty="0">
                <a:solidFill>
                  <a:srgbClr val="002060"/>
                </a:solidFill>
                <a:latin typeface="+mj-lt"/>
              </a:rPr>
              <a:t>Email is a document with legal status accepted as evidence in a court of law </a:t>
            </a:r>
            <a:endParaRPr lang="en-US" sz="2800" dirty="0" smtClean="0">
              <a:solidFill>
                <a:srgbClr val="002060"/>
              </a:solidFill>
              <a:latin typeface="+mj-lt"/>
            </a:endParaRPr>
          </a:p>
          <a:p>
            <a:pPr lvl="1"/>
            <a:r>
              <a:rPr lang="en-US" sz="2800" dirty="0" smtClean="0">
                <a:solidFill>
                  <a:srgbClr val="002060"/>
                </a:solidFill>
                <a:latin typeface="+mj-lt"/>
              </a:rPr>
              <a:t>and </a:t>
            </a:r>
            <a:r>
              <a:rPr lang="en-US" sz="2800" dirty="0">
                <a:solidFill>
                  <a:srgbClr val="002060"/>
                </a:solidFill>
                <a:latin typeface="+mj-lt"/>
              </a:rPr>
              <a:t>should mainly be used for formal business correspondence, maintaining </a:t>
            </a:r>
            <a:endParaRPr lang="en-US" sz="2800" dirty="0" smtClean="0">
              <a:solidFill>
                <a:srgbClr val="002060"/>
              </a:solidFill>
              <a:latin typeface="+mj-lt"/>
            </a:endParaRPr>
          </a:p>
          <a:p>
            <a:pPr lvl="1"/>
            <a:r>
              <a:rPr lang="en-US" sz="2800" dirty="0" smtClean="0">
                <a:solidFill>
                  <a:srgbClr val="002060"/>
                </a:solidFill>
                <a:latin typeface="+mj-lt"/>
              </a:rPr>
              <a:t>the </a:t>
            </a:r>
            <a:r>
              <a:rPr lang="en-US" sz="2800" dirty="0">
                <a:solidFill>
                  <a:srgbClr val="002060"/>
                </a:solidFill>
                <a:latin typeface="+mj-lt"/>
              </a:rPr>
              <a:t>confidentiality of sensitive information. Formal memos, documents and letters for which signatures are important, should be made on company letterhead, scanned and emailed. These require to be preserved, printed </a:t>
            </a:r>
            <a:endParaRPr lang="en-US" sz="2800" dirty="0" smtClean="0">
              <a:solidFill>
                <a:srgbClr val="002060"/>
              </a:solidFill>
              <a:latin typeface="+mj-lt"/>
            </a:endParaRPr>
          </a:p>
          <a:p>
            <a:pPr lvl="1"/>
            <a:r>
              <a:rPr lang="en-US" sz="2800" dirty="0" smtClean="0">
                <a:solidFill>
                  <a:srgbClr val="002060"/>
                </a:solidFill>
                <a:latin typeface="+mj-lt"/>
              </a:rPr>
              <a:t>or </a:t>
            </a:r>
            <a:r>
              <a:rPr lang="en-US" sz="2800" dirty="0">
                <a:solidFill>
                  <a:srgbClr val="002060"/>
                </a:solidFill>
                <a:latin typeface="+mj-lt"/>
              </a:rPr>
              <a:t>otherwise. </a:t>
            </a:r>
          </a:p>
          <a:p>
            <a:pPr lvl="1"/>
            <a:endParaRPr lang="en-US" sz="2800" dirty="0">
              <a:solidFill>
                <a:srgbClr val="002060"/>
              </a:solidFill>
              <a:latin typeface="+mj-lt"/>
            </a:endParaRPr>
          </a:p>
          <a:p>
            <a:pPr marL="228600" marR="0" indent="457200" algn="just">
              <a:lnSpc>
                <a:spcPct val="150000"/>
              </a:lnSpc>
              <a:spcBef>
                <a:spcPts val="0"/>
              </a:spcBef>
              <a:spcAft>
                <a:spcPts val="0"/>
              </a:spcAft>
            </a:pP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0333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Value Creation in Today’s Marketplace </a:t>
            </a:r>
            <a:endParaRPr lang="en-GB" sz="3600" dirty="0"/>
          </a:p>
        </p:txBody>
      </p:sp>
      <p:sp>
        <p:nvSpPr>
          <p:cNvPr id="4" name="Rectangle 3"/>
          <p:cNvSpPr/>
          <p:nvPr/>
        </p:nvSpPr>
        <p:spPr>
          <a:xfrm>
            <a:off x="1905000" y="1371600"/>
            <a:ext cx="8763000" cy="4493538"/>
          </a:xfrm>
          <a:prstGeom prst="rect">
            <a:avLst/>
          </a:prstGeom>
        </p:spPr>
        <p:txBody>
          <a:bodyPr wrap="square">
            <a:spAutoFit/>
          </a:bodyPr>
          <a:lstStyle/>
          <a:p>
            <a:r>
              <a:rPr lang="en-GB" sz="2000" b="1" dirty="0"/>
              <a:t>Tangible Assets/Value</a:t>
            </a:r>
          </a:p>
          <a:p>
            <a:r>
              <a:rPr lang="en-US" dirty="0"/>
              <a:t>Measures are well established for modern                                                                                                Finance as a Decision Support Science</a:t>
            </a:r>
          </a:p>
          <a:p>
            <a:endParaRPr lang="en-GB" sz="2000" dirty="0"/>
          </a:p>
          <a:p>
            <a:r>
              <a:rPr lang="en-GB" sz="2000" b="1" dirty="0"/>
              <a:t>	</a:t>
            </a:r>
            <a:r>
              <a:rPr lang="en-GB" b="1" dirty="0"/>
              <a:t>Easy to Measure</a:t>
            </a:r>
          </a:p>
          <a:p>
            <a:r>
              <a:rPr lang="en-US" b="1" dirty="0"/>
              <a:t>                  vs.</a:t>
            </a:r>
          </a:p>
          <a:p>
            <a:r>
              <a:rPr lang="en-GB" b="1" dirty="0"/>
              <a:t>	Hard to Measure</a:t>
            </a:r>
          </a:p>
          <a:p>
            <a:endParaRPr lang="en-US" sz="2000" b="1" dirty="0"/>
          </a:p>
          <a:p>
            <a:r>
              <a:rPr lang="en-GB" sz="2000" b="1" dirty="0"/>
              <a:t>Intangible Capital Value</a:t>
            </a:r>
          </a:p>
          <a:p>
            <a:r>
              <a:rPr lang="en-US" dirty="0"/>
              <a:t>Market value driven by factors                                                                                                                      not on a balance sheet</a:t>
            </a:r>
          </a:p>
          <a:p>
            <a:r>
              <a:rPr lang="en-GB" b="1" dirty="0"/>
              <a:t>“Intellectual or Human Capital”</a:t>
            </a:r>
          </a:p>
          <a:p>
            <a:endParaRPr lang="en-US" sz="2000" dirty="0"/>
          </a:p>
          <a:p>
            <a:endParaRPr lang="en-US" sz="2000" b="1" dirty="0"/>
          </a:p>
          <a:p>
            <a:endParaRPr lang="en-US" sz="2000" b="1" dirty="0"/>
          </a:p>
        </p:txBody>
      </p:sp>
      <p:sp>
        <p:nvSpPr>
          <p:cNvPr id="5" name="Up Arrow 4"/>
          <p:cNvSpPr/>
          <p:nvPr/>
        </p:nvSpPr>
        <p:spPr>
          <a:xfrm>
            <a:off x="2514600" y="2438400"/>
            <a:ext cx="304800" cy="381000"/>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6" name="Down Arrow 5"/>
          <p:cNvSpPr/>
          <p:nvPr/>
        </p:nvSpPr>
        <p:spPr>
          <a:xfrm>
            <a:off x="2514600" y="3276600"/>
            <a:ext cx="304800" cy="3810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1026" name="Picture 2"/>
          <p:cNvPicPr>
            <a:picLocks noChangeAspect="1" noChangeArrowheads="1"/>
          </p:cNvPicPr>
          <p:nvPr/>
        </p:nvPicPr>
        <p:blipFill>
          <a:blip r:embed="rId2"/>
          <a:srcRect/>
          <a:stretch>
            <a:fillRect/>
          </a:stretch>
        </p:blipFill>
        <p:spPr bwMode="auto">
          <a:xfrm>
            <a:off x="5943600" y="1752600"/>
            <a:ext cx="4724400" cy="3810000"/>
          </a:xfrm>
          <a:prstGeom prst="rect">
            <a:avLst/>
          </a:prstGeom>
          <a:noFill/>
          <a:ln w="9525">
            <a:noFill/>
            <a:miter lim="800000"/>
            <a:headEnd/>
            <a:tailEnd/>
          </a:ln>
          <a:effectLst/>
        </p:spPr>
      </p:pic>
    </p:spTree>
    <p:extLst>
      <p:ext uri="{BB962C8B-B14F-4D97-AF65-F5344CB8AC3E}">
        <p14:creationId xmlns:p14="http://schemas.microsoft.com/office/powerpoint/2010/main" val="24802667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848302"/>
          </a:xfrm>
          <a:prstGeom prst="rect">
            <a:avLst/>
          </a:prstGeom>
          <a:solidFill>
            <a:schemeClr val="bg1">
              <a:lumMod val="95000"/>
            </a:schemeClr>
          </a:solidFill>
        </p:spPr>
        <p:txBody>
          <a:bodyPr wrap="square">
            <a:spAutoFit/>
          </a:bodyPr>
          <a:lstStyle/>
          <a:p>
            <a:pPr lvl="1" algn="just">
              <a:lnSpc>
                <a:spcPct val="150000"/>
              </a:lnSpc>
            </a:pPr>
            <a:r>
              <a:rPr lang="en-US" sz="4400" b="1" dirty="0" smtClean="0">
                <a:solidFill>
                  <a:schemeClr val="accent4"/>
                </a:solidFill>
                <a:latin typeface="+mj-lt"/>
              </a:rPr>
              <a:t>Organizational </a:t>
            </a:r>
            <a:r>
              <a:rPr lang="en-US" sz="4400" b="1" dirty="0" smtClean="0">
                <a:solidFill>
                  <a:schemeClr val="accent4"/>
                </a:solidFill>
                <a:latin typeface="+mj-lt"/>
                <a:ea typeface="Times New Roman" panose="02020603050405020304" pitchFamily="18" charset="0"/>
                <a:cs typeface="Arial" panose="020B0604020202020204" pitchFamily="34" charset="0"/>
              </a:rPr>
              <a:t>Communication Channels… </a:t>
            </a:r>
            <a:endParaRPr lang="en-US" sz="4400" b="1" dirty="0">
              <a:solidFill>
                <a:schemeClr val="accent4"/>
              </a:solidFill>
              <a:latin typeface="+mj-lt"/>
              <a:ea typeface="Times New Roman" panose="02020603050405020304" pitchFamily="18" charset="0"/>
            </a:endParaRPr>
          </a:p>
          <a:p>
            <a:pPr lvl="1"/>
            <a:endParaRPr lang="en-US" sz="2800" b="1" i="1" dirty="0" smtClean="0">
              <a:solidFill>
                <a:srgbClr val="002060"/>
              </a:solidFill>
              <a:latin typeface="+mj-lt"/>
            </a:endParaRPr>
          </a:p>
          <a:p>
            <a:pPr lvl="1"/>
            <a:r>
              <a:rPr lang="en-US" sz="2800" b="1" i="1" dirty="0" smtClean="0">
                <a:solidFill>
                  <a:srgbClr val="002060"/>
                </a:solidFill>
                <a:latin typeface="+mj-lt"/>
              </a:rPr>
              <a:t>Email…</a:t>
            </a:r>
            <a:endParaRPr lang="en-US" sz="2800" dirty="0" smtClean="0">
              <a:solidFill>
                <a:srgbClr val="002060"/>
              </a:solidFill>
              <a:latin typeface="+mj-lt"/>
            </a:endParaRPr>
          </a:p>
          <a:p>
            <a:pPr lvl="1"/>
            <a:r>
              <a:rPr lang="en-US" sz="2800" dirty="0">
                <a:solidFill>
                  <a:srgbClr val="002060"/>
                </a:solidFill>
                <a:latin typeface="+mj-lt"/>
              </a:rPr>
              <a:t>All mailboxes shall be kept cleared to avoid congestion. No materials is to be </a:t>
            </a:r>
            <a:endParaRPr lang="en-US" sz="2800" dirty="0" smtClean="0">
              <a:solidFill>
                <a:srgbClr val="002060"/>
              </a:solidFill>
              <a:latin typeface="+mj-lt"/>
            </a:endParaRPr>
          </a:p>
          <a:p>
            <a:pPr lvl="1"/>
            <a:r>
              <a:rPr lang="en-US" sz="2800" dirty="0" smtClean="0">
                <a:solidFill>
                  <a:srgbClr val="002060"/>
                </a:solidFill>
                <a:latin typeface="+mj-lt"/>
              </a:rPr>
              <a:t>sent </a:t>
            </a:r>
            <a:r>
              <a:rPr lang="en-US" sz="2800" dirty="0">
                <a:solidFill>
                  <a:srgbClr val="002060"/>
                </a:solidFill>
                <a:latin typeface="+mj-lt"/>
              </a:rPr>
              <a:t>as email that is defamatory, in breach of copyright or business confidentiality, or prejudiced to the good standing of LLA in the community </a:t>
            </a:r>
            <a:endParaRPr lang="en-US" sz="2800" dirty="0" smtClean="0">
              <a:solidFill>
                <a:srgbClr val="002060"/>
              </a:solidFill>
              <a:latin typeface="+mj-lt"/>
            </a:endParaRPr>
          </a:p>
          <a:p>
            <a:pPr lvl="1"/>
            <a:r>
              <a:rPr lang="en-US" sz="2800" dirty="0" smtClean="0">
                <a:solidFill>
                  <a:srgbClr val="002060"/>
                </a:solidFill>
                <a:latin typeface="+mj-lt"/>
              </a:rPr>
              <a:t>or </a:t>
            </a:r>
            <a:r>
              <a:rPr lang="en-US" sz="2800" dirty="0">
                <a:solidFill>
                  <a:srgbClr val="002060"/>
                </a:solidFill>
                <a:latin typeface="+mj-lt"/>
              </a:rPr>
              <a:t>among its stakeholders. </a:t>
            </a:r>
          </a:p>
          <a:p>
            <a:pPr lvl="1"/>
            <a:r>
              <a:rPr lang="en-US" sz="2800" dirty="0">
                <a:solidFill>
                  <a:srgbClr val="002060"/>
                </a:solidFill>
                <a:latin typeface="+mj-lt"/>
              </a:rPr>
              <a:t> </a:t>
            </a:r>
          </a:p>
          <a:p>
            <a:pPr lvl="1"/>
            <a:r>
              <a:rPr lang="en-US" sz="2800" dirty="0">
                <a:solidFill>
                  <a:srgbClr val="002060"/>
                </a:solidFill>
                <a:latin typeface="+mj-lt"/>
              </a:rPr>
              <a:t>Email is not to contain material that amounts to gossip about colleagues or </a:t>
            </a:r>
            <a:endParaRPr lang="en-US" sz="2800" dirty="0" smtClean="0">
              <a:solidFill>
                <a:srgbClr val="002060"/>
              </a:solidFill>
              <a:latin typeface="+mj-lt"/>
            </a:endParaRPr>
          </a:p>
          <a:p>
            <a:pPr lvl="1"/>
            <a:r>
              <a:rPr lang="en-US" sz="2800" dirty="0" smtClean="0">
                <a:solidFill>
                  <a:srgbClr val="002060"/>
                </a:solidFill>
                <a:latin typeface="+mj-lt"/>
              </a:rPr>
              <a:t>that </a:t>
            </a:r>
            <a:r>
              <a:rPr lang="en-US" sz="2800" dirty="0">
                <a:solidFill>
                  <a:srgbClr val="002060"/>
                </a:solidFill>
                <a:latin typeface="+mj-lt"/>
              </a:rPr>
              <a:t>could be offensive, demeaning, persistently irritating, threatening, and discriminatory, involves the harassment of other or concerns personal relationships. Emails should only be sent by one’s individual account and not from another and unauthorized access to another person’s email is prohibited. Similarly, mass emailing unless officially required or authorized, is considered prohibited.</a:t>
            </a:r>
          </a:p>
          <a:p>
            <a:pPr lvl="1"/>
            <a:endParaRPr lang="en-US" sz="2800" dirty="0">
              <a:solidFill>
                <a:srgbClr val="002060"/>
              </a:solidFill>
              <a:latin typeface="+mj-lt"/>
            </a:endParaRPr>
          </a:p>
          <a:p>
            <a:pPr marL="228600" marR="0" indent="457200" algn="just">
              <a:lnSpc>
                <a:spcPct val="150000"/>
              </a:lnSpc>
              <a:spcBef>
                <a:spcPts val="0"/>
              </a:spcBef>
              <a:spcAft>
                <a:spcPts val="0"/>
              </a:spcAft>
            </a:pP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16252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386638"/>
          </a:xfrm>
          <a:prstGeom prst="rect">
            <a:avLst/>
          </a:prstGeom>
          <a:solidFill>
            <a:schemeClr val="bg1">
              <a:lumMod val="95000"/>
            </a:schemeClr>
          </a:solidFill>
        </p:spPr>
        <p:txBody>
          <a:bodyPr wrap="square">
            <a:spAutoFit/>
          </a:bodyPr>
          <a:lstStyle/>
          <a:p>
            <a:pPr lvl="1" algn="just">
              <a:lnSpc>
                <a:spcPct val="150000"/>
              </a:lnSpc>
            </a:pPr>
            <a:endParaRPr lang="en-US" sz="4400" b="1" dirty="0" smtClean="0">
              <a:solidFill>
                <a:schemeClr val="accent4"/>
              </a:solidFill>
              <a:latin typeface="+mj-lt"/>
            </a:endParaRPr>
          </a:p>
          <a:p>
            <a:pPr lvl="1" algn="just">
              <a:lnSpc>
                <a:spcPct val="150000"/>
              </a:lnSpc>
            </a:pPr>
            <a:r>
              <a:rPr lang="en-US" sz="4400" b="1" dirty="0" smtClean="0">
                <a:solidFill>
                  <a:schemeClr val="accent4"/>
                </a:solidFill>
                <a:latin typeface="+mj-lt"/>
              </a:rPr>
              <a:t>Organizational </a:t>
            </a:r>
            <a:r>
              <a:rPr lang="en-US" sz="4400" b="1" dirty="0" smtClean="0">
                <a:solidFill>
                  <a:schemeClr val="accent4"/>
                </a:solidFill>
                <a:latin typeface="+mj-lt"/>
                <a:ea typeface="Times New Roman" panose="02020603050405020304" pitchFamily="18" charset="0"/>
                <a:cs typeface="Arial" panose="020B0604020202020204" pitchFamily="34" charset="0"/>
              </a:rPr>
              <a:t>Communication Channels… </a:t>
            </a:r>
            <a:endParaRPr lang="en-US" sz="4400" b="1" dirty="0">
              <a:solidFill>
                <a:schemeClr val="accent4"/>
              </a:solidFill>
              <a:latin typeface="+mj-lt"/>
              <a:ea typeface="Times New Roman" panose="02020603050405020304" pitchFamily="18" charset="0"/>
            </a:endParaRPr>
          </a:p>
          <a:p>
            <a:pPr lvl="1"/>
            <a:endParaRPr lang="en-US" sz="2800" b="1" i="1" dirty="0" smtClean="0">
              <a:solidFill>
                <a:srgbClr val="002060"/>
              </a:solidFill>
              <a:latin typeface="+mj-lt"/>
            </a:endParaRPr>
          </a:p>
          <a:p>
            <a:pPr lvl="1"/>
            <a:r>
              <a:rPr lang="en-US" sz="2800" b="1" i="1" dirty="0">
                <a:solidFill>
                  <a:srgbClr val="002060"/>
                </a:solidFill>
                <a:latin typeface="+mj-lt"/>
              </a:rPr>
              <a:t>Internet</a:t>
            </a:r>
            <a:endParaRPr lang="en-US" sz="2800" dirty="0">
              <a:solidFill>
                <a:srgbClr val="002060"/>
              </a:solidFill>
              <a:latin typeface="+mj-lt"/>
            </a:endParaRPr>
          </a:p>
          <a:p>
            <a:pPr lvl="1"/>
            <a:r>
              <a:rPr lang="en-US" sz="2800" dirty="0">
                <a:solidFill>
                  <a:srgbClr val="002060"/>
                </a:solidFill>
                <a:latin typeface="+mj-lt"/>
              </a:rPr>
              <a:t>The internet is a facility provided by </a:t>
            </a:r>
            <a:r>
              <a:rPr lang="en-US" sz="2800" dirty="0" smtClean="0">
                <a:solidFill>
                  <a:srgbClr val="002060"/>
                </a:solidFill>
                <a:latin typeface="+mj-lt"/>
              </a:rPr>
              <a:t>CSO </a:t>
            </a:r>
            <a:r>
              <a:rPr lang="en-US" sz="2800" dirty="0">
                <a:solidFill>
                  <a:srgbClr val="002060"/>
                </a:solidFill>
                <a:latin typeface="+mj-lt"/>
              </a:rPr>
              <a:t>with access authorized as required </a:t>
            </a:r>
            <a:endParaRPr lang="en-US" sz="2800" dirty="0" smtClean="0">
              <a:solidFill>
                <a:srgbClr val="002060"/>
              </a:solidFill>
              <a:latin typeface="+mj-lt"/>
            </a:endParaRPr>
          </a:p>
          <a:p>
            <a:pPr lvl="1"/>
            <a:r>
              <a:rPr lang="en-US" sz="2800" dirty="0" smtClean="0">
                <a:solidFill>
                  <a:srgbClr val="002060"/>
                </a:solidFill>
                <a:latin typeface="+mj-lt"/>
              </a:rPr>
              <a:t>for </a:t>
            </a:r>
            <a:r>
              <a:rPr lang="en-US" sz="2800" dirty="0">
                <a:solidFill>
                  <a:srgbClr val="002060"/>
                </a:solidFill>
                <a:latin typeface="+mj-lt"/>
              </a:rPr>
              <a:t>business use.  Limited private use may be permitted provided the private </a:t>
            </a:r>
            <a:endParaRPr lang="en-US" sz="2800" dirty="0" smtClean="0">
              <a:solidFill>
                <a:srgbClr val="002060"/>
              </a:solidFill>
              <a:latin typeface="+mj-lt"/>
            </a:endParaRPr>
          </a:p>
          <a:p>
            <a:pPr lvl="1"/>
            <a:r>
              <a:rPr lang="en-US" sz="2800" dirty="0" smtClean="0">
                <a:solidFill>
                  <a:srgbClr val="002060"/>
                </a:solidFill>
                <a:latin typeface="+mj-lt"/>
              </a:rPr>
              <a:t>use </a:t>
            </a:r>
            <a:r>
              <a:rPr lang="en-US" sz="2800" dirty="0">
                <a:solidFill>
                  <a:srgbClr val="002060"/>
                </a:solidFill>
                <a:latin typeface="+mj-lt"/>
              </a:rPr>
              <a:t>does not interfere with or distract from a person’s work and the management shall reserve the right to access in monitoring the system. </a:t>
            </a:r>
            <a:endParaRPr lang="en-US" sz="2800" dirty="0" smtClean="0">
              <a:solidFill>
                <a:srgbClr val="002060"/>
              </a:solidFill>
              <a:latin typeface="+mj-lt"/>
            </a:endParaRPr>
          </a:p>
          <a:p>
            <a:pPr lvl="1"/>
            <a:r>
              <a:rPr lang="en-US" sz="2800" dirty="0" smtClean="0">
                <a:solidFill>
                  <a:srgbClr val="002060"/>
                </a:solidFill>
                <a:latin typeface="+mj-lt"/>
              </a:rPr>
              <a:t>The </a:t>
            </a:r>
            <a:r>
              <a:rPr lang="en-US" sz="2800" dirty="0">
                <a:solidFill>
                  <a:srgbClr val="002060"/>
                </a:solidFill>
                <a:latin typeface="+mj-lt"/>
              </a:rPr>
              <a:t>employees shall comply with the data security and related ICT policies pertaining to the use of internet.</a:t>
            </a:r>
          </a:p>
          <a:p>
            <a:pPr lvl="1"/>
            <a:endParaRPr lang="en-US" sz="2800" dirty="0">
              <a:solidFill>
                <a:srgbClr val="002060"/>
              </a:solidFill>
              <a:latin typeface="+mj-lt"/>
            </a:endParaRPr>
          </a:p>
          <a:p>
            <a:pPr marL="228600" marR="0" indent="457200" algn="just">
              <a:lnSpc>
                <a:spcPct val="150000"/>
              </a:lnSpc>
              <a:spcBef>
                <a:spcPts val="0"/>
              </a:spcBef>
              <a:spcAft>
                <a:spcPts val="0"/>
              </a:spcAft>
            </a:pPr>
            <a:endParaRPr lang="en-US" sz="1200" dirty="0" smtClean="0">
              <a:latin typeface="Times New Roman" panose="02020603050405020304" pitchFamily="18" charset="0"/>
              <a:ea typeface="Times New Roman" panose="02020603050405020304" pitchFamily="18" charset="0"/>
            </a:endParaRPr>
          </a:p>
          <a:p>
            <a:pPr marL="228600" marR="0" indent="457200" algn="just">
              <a:lnSpc>
                <a:spcPct val="150000"/>
              </a:lnSpc>
              <a:spcBef>
                <a:spcPts val="0"/>
              </a:spcBef>
              <a:spcAft>
                <a:spcPts val="0"/>
              </a:spcAft>
            </a:pPr>
            <a:endParaRPr lang="en-US" sz="1200" dirty="0" smtClean="0">
              <a:latin typeface="Times New Roman" panose="02020603050405020304" pitchFamily="18" charset="0"/>
              <a:ea typeface="Times New Roman" panose="02020603050405020304" pitchFamily="18" charset="0"/>
            </a:endParaRPr>
          </a:p>
          <a:p>
            <a:pPr marL="228600" marR="0" indent="457200" algn="just">
              <a:lnSpc>
                <a:spcPct val="150000"/>
              </a:lnSpc>
              <a:spcBef>
                <a:spcPts val="0"/>
              </a:spcBef>
              <a:spcAft>
                <a:spcPts val="0"/>
              </a:spcAft>
            </a:pPr>
            <a:endParaRPr lang="en-US" sz="1200" dirty="0">
              <a:latin typeface="Times New Roman" panose="02020603050405020304" pitchFamily="18" charset="0"/>
              <a:ea typeface="Times New Roman" panose="02020603050405020304" pitchFamily="18" charset="0"/>
            </a:endParaRPr>
          </a:p>
          <a:p>
            <a:pPr marL="228600" marR="0" indent="457200" algn="just">
              <a:lnSpc>
                <a:spcPct val="150000"/>
              </a:lnSpc>
              <a:spcBef>
                <a:spcPts val="0"/>
              </a:spcBef>
              <a:spcAft>
                <a:spcPts val="0"/>
              </a:spcAft>
            </a:pP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43232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171194"/>
          </a:xfrm>
          <a:prstGeom prst="rect">
            <a:avLst/>
          </a:prstGeom>
          <a:solidFill>
            <a:schemeClr val="bg1">
              <a:lumMod val="95000"/>
            </a:schemeClr>
          </a:solidFill>
        </p:spPr>
        <p:txBody>
          <a:bodyPr wrap="square">
            <a:spAutoFit/>
          </a:bodyPr>
          <a:lstStyle/>
          <a:p>
            <a:pPr lvl="2"/>
            <a:endParaRPr lang="en-US" b="1" dirty="0" smtClean="0"/>
          </a:p>
          <a:p>
            <a:pPr lvl="2"/>
            <a:endParaRPr lang="en-US" sz="3600" b="1" dirty="0" smtClean="0">
              <a:solidFill>
                <a:schemeClr val="accent4"/>
              </a:solidFill>
              <a:latin typeface="+mj-lt"/>
            </a:endParaRPr>
          </a:p>
          <a:p>
            <a:pPr lvl="2"/>
            <a:r>
              <a:rPr lang="en-US" sz="3600" b="1" dirty="0" smtClean="0">
                <a:solidFill>
                  <a:schemeClr val="accent4"/>
                </a:solidFill>
                <a:latin typeface="+mj-lt"/>
              </a:rPr>
              <a:t>Dress </a:t>
            </a:r>
            <a:r>
              <a:rPr lang="en-US" sz="3600" b="1" dirty="0">
                <a:solidFill>
                  <a:schemeClr val="accent4"/>
                </a:solidFill>
                <a:latin typeface="+mj-lt"/>
              </a:rPr>
              <a:t>Code and Personal Appearance</a:t>
            </a:r>
            <a:endParaRPr lang="en-US" sz="3600" dirty="0">
              <a:solidFill>
                <a:schemeClr val="accent4"/>
              </a:solidFill>
              <a:latin typeface="+mj-lt"/>
            </a:endParaRPr>
          </a:p>
          <a:p>
            <a:r>
              <a:rPr lang="en-US" sz="3600" b="1" dirty="0">
                <a:latin typeface="+mj-lt"/>
              </a:rPr>
              <a:t> </a:t>
            </a:r>
            <a:endParaRPr lang="en-US" sz="3600" dirty="0">
              <a:solidFill>
                <a:srgbClr val="002060"/>
              </a:solidFill>
              <a:latin typeface="+mj-lt"/>
            </a:endParaRPr>
          </a:p>
          <a:p>
            <a:r>
              <a:rPr lang="en-US" dirty="0" smtClean="0">
                <a:solidFill>
                  <a:srgbClr val="002060"/>
                </a:solidFill>
                <a:latin typeface="+mj-lt"/>
              </a:rPr>
              <a:t>	</a:t>
            </a:r>
            <a:r>
              <a:rPr lang="en-US" sz="2800" dirty="0" smtClean="0">
                <a:solidFill>
                  <a:srgbClr val="002060"/>
                </a:solidFill>
                <a:latin typeface="+mj-lt"/>
              </a:rPr>
              <a:t>All </a:t>
            </a:r>
            <a:r>
              <a:rPr lang="en-US" sz="2800" dirty="0">
                <a:solidFill>
                  <a:srgbClr val="002060"/>
                </a:solidFill>
                <a:latin typeface="+mj-lt"/>
              </a:rPr>
              <a:t>employees of </a:t>
            </a:r>
            <a:r>
              <a:rPr lang="en-US" sz="2800" dirty="0" smtClean="0">
                <a:solidFill>
                  <a:srgbClr val="002060"/>
                </a:solidFill>
                <a:latin typeface="+mj-lt"/>
              </a:rPr>
              <a:t>CSO are </a:t>
            </a:r>
            <a:r>
              <a:rPr lang="en-US" sz="2800" dirty="0">
                <a:solidFill>
                  <a:srgbClr val="002060"/>
                </a:solidFill>
                <a:latin typeface="+mj-lt"/>
              </a:rPr>
              <a:t>required to be appropriately attired in </a:t>
            </a:r>
            <a:r>
              <a:rPr lang="en-US" sz="2800" dirty="0" smtClean="0">
                <a:solidFill>
                  <a:srgbClr val="002060"/>
                </a:solidFill>
                <a:latin typeface="+mj-lt"/>
              </a:rPr>
              <a:t>                            	business </a:t>
            </a:r>
            <a:r>
              <a:rPr lang="en-US" sz="2800" dirty="0">
                <a:solidFill>
                  <a:srgbClr val="002060"/>
                </a:solidFill>
                <a:latin typeface="+mj-lt"/>
              </a:rPr>
              <a:t>and </a:t>
            </a:r>
            <a:r>
              <a:rPr lang="en-US" sz="2800" dirty="0" smtClean="0">
                <a:solidFill>
                  <a:srgbClr val="002060"/>
                </a:solidFill>
                <a:latin typeface="+mj-lt"/>
              </a:rPr>
              <a:t>maintain </a:t>
            </a:r>
            <a:r>
              <a:rPr lang="en-US" sz="2800" dirty="0">
                <a:solidFill>
                  <a:srgbClr val="002060"/>
                </a:solidFill>
                <a:latin typeface="+mj-lt"/>
              </a:rPr>
              <a:t>a good personal appearance </a:t>
            </a:r>
            <a:r>
              <a:rPr lang="en-US" sz="2800" dirty="0" smtClean="0">
                <a:solidFill>
                  <a:srgbClr val="002060"/>
                </a:solidFill>
                <a:latin typeface="+mj-lt"/>
              </a:rPr>
              <a:t>suitable </a:t>
            </a:r>
            <a:r>
              <a:rPr lang="en-US" sz="2800" dirty="0">
                <a:solidFill>
                  <a:srgbClr val="002060"/>
                </a:solidFill>
                <a:latin typeface="+mj-lt"/>
              </a:rPr>
              <a:t>for the </a:t>
            </a:r>
            <a:r>
              <a:rPr lang="en-US" sz="2800" dirty="0" smtClean="0">
                <a:solidFill>
                  <a:srgbClr val="002060"/>
                </a:solidFill>
                <a:latin typeface="+mj-lt"/>
              </a:rPr>
              <a:t> </a:t>
            </a:r>
            <a:r>
              <a:rPr lang="en-US" sz="2800" dirty="0">
                <a:solidFill>
                  <a:srgbClr val="002060"/>
                </a:solidFill>
                <a:latin typeface="+mj-lt"/>
              </a:rPr>
              <a:t> </a:t>
            </a:r>
            <a:r>
              <a:rPr lang="en-US" sz="2800" dirty="0" smtClean="0">
                <a:solidFill>
                  <a:srgbClr val="002060"/>
                </a:solidFill>
                <a:latin typeface="+mj-lt"/>
              </a:rPr>
              <a:t>                  	work environment</a:t>
            </a:r>
            <a:r>
              <a:rPr lang="en-US" sz="2800" dirty="0">
                <a:solidFill>
                  <a:srgbClr val="002060"/>
                </a:solidFill>
                <a:latin typeface="+mj-lt"/>
              </a:rPr>
              <a:t>. </a:t>
            </a:r>
            <a:endParaRPr lang="en-US" sz="2800" dirty="0" smtClean="0">
              <a:solidFill>
                <a:srgbClr val="002060"/>
              </a:solidFill>
              <a:latin typeface="+mj-lt"/>
            </a:endParaRPr>
          </a:p>
          <a:p>
            <a:endParaRPr lang="en-US" sz="2800" dirty="0">
              <a:latin typeface="+mj-lt"/>
            </a:endParaRPr>
          </a:p>
          <a:p>
            <a:pPr lvl="2"/>
            <a:r>
              <a:rPr lang="en-US" sz="3600" b="1" dirty="0">
                <a:solidFill>
                  <a:schemeClr val="accent4"/>
                </a:solidFill>
                <a:latin typeface="+mj-lt"/>
              </a:rPr>
              <a:t>Work Performance and </a:t>
            </a:r>
            <a:r>
              <a:rPr lang="en-US" sz="3600" b="1" dirty="0" err="1">
                <a:solidFill>
                  <a:schemeClr val="accent4"/>
                </a:solidFill>
                <a:latin typeface="+mj-lt"/>
              </a:rPr>
              <a:t>Behaviour</a:t>
            </a:r>
            <a:endParaRPr lang="en-US" sz="3600" dirty="0">
              <a:solidFill>
                <a:schemeClr val="accent4"/>
              </a:solidFill>
              <a:latin typeface="+mj-lt"/>
            </a:endParaRPr>
          </a:p>
          <a:p>
            <a:r>
              <a:rPr lang="en-US" b="1" dirty="0">
                <a:latin typeface="+mj-lt"/>
              </a:rPr>
              <a:t> </a:t>
            </a:r>
            <a:endParaRPr lang="en-US" sz="2000" dirty="0">
              <a:latin typeface="+mj-lt"/>
            </a:endParaRPr>
          </a:p>
          <a:p>
            <a:r>
              <a:rPr lang="en-US" dirty="0" smtClean="0">
                <a:latin typeface="+mj-lt"/>
              </a:rPr>
              <a:t>	</a:t>
            </a:r>
            <a:r>
              <a:rPr lang="en-US" sz="2800" dirty="0" smtClean="0">
                <a:solidFill>
                  <a:srgbClr val="002060"/>
                </a:solidFill>
                <a:latin typeface="+mj-lt"/>
              </a:rPr>
              <a:t>All </a:t>
            </a:r>
            <a:r>
              <a:rPr lang="en-US" sz="2800" dirty="0">
                <a:solidFill>
                  <a:srgbClr val="002060"/>
                </a:solidFill>
                <a:latin typeface="+mj-lt"/>
              </a:rPr>
              <a:t>employees are expected to maintain a high level of work </a:t>
            </a:r>
            <a:r>
              <a:rPr lang="en-US" sz="2800" dirty="0" smtClean="0">
                <a:solidFill>
                  <a:srgbClr val="002060"/>
                </a:solidFill>
                <a:latin typeface="+mj-lt"/>
              </a:rPr>
              <a:t>                        	performance </a:t>
            </a:r>
            <a:r>
              <a:rPr lang="en-US" sz="2800" dirty="0">
                <a:solidFill>
                  <a:srgbClr val="002060"/>
                </a:solidFill>
                <a:latin typeface="+mj-lt"/>
              </a:rPr>
              <a:t>in </a:t>
            </a:r>
            <a:r>
              <a:rPr lang="en-US" sz="2800" dirty="0" smtClean="0">
                <a:solidFill>
                  <a:srgbClr val="002060"/>
                </a:solidFill>
                <a:latin typeface="+mj-lt"/>
              </a:rPr>
              <a:t>the </a:t>
            </a:r>
            <a:r>
              <a:rPr lang="en-US" sz="2800" dirty="0">
                <a:solidFill>
                  <a:srgbClr val="002060"/>
                </a:solidFill>
                <a:latin typeface="+mj-lt"/>
              </a:rPr>
              <a:t>respective work functions allocated to </a:t>
            </a:r>
            <a:r>
              <a:rPr lang="en-US" sz="2800" dirty="0" smtClean="0">
                <a:solidFill>
                  <a:srgbClr val="002060"/>
                </a:solidFill>
                <a:latin typeface="+mj-lt"/>
              </a:rPr>
              <a:t>each                                    	staff </a:t>
            </a:r>
            <a:r>
              <a:rPr lang="en-US" sz="2800" dirty="0">
                <a:solidFill>
                  <a:srgbClr val="002060"/>
                </a:solidFill>
                <a:latin typeface="+mj-lt"/>
              </a:rPr>
              <a:t>member </a:t>
            </a:r>
            <a:r>
              <a:rPr lang="en-US" sz="2800" dirty="0" smtClean="0">
                <a:solidFill>
                  <a:srgbClr val="002060"/>
                </a:solidFill>
                <a:latin typeface="+mj-lt"/>
              </a:rPr>
              <a:t>and </a:t>
            </a:r>
            <a:r>
              <a:rPr lang="en-US" sz="2800" dirty="0">
                <a:solidFill>
                  <a:srgbClr val="002060"/>
                </a:solidFill>
                <a:latin typeface="+mj-lt"/>
              </a:rPr>
              <a:t>also to </a:t>
            </a:r>
            <a:r>
              <a:rPr lang="en-US" sz="2800" dirty="0" smtClean="0">
                <a:solidFill>
                  <a:srgbClr val="002060"/>
                </a:solidFill>
                <a:latin typeface="+mj-lt"/>
              </a:rPr>
              <a:t>comply </a:t>
            </a:r>
            <a:r>
              <a:rPr lang="en-US" sz="2800" dirty="0">
                <a:solidFill>
                  <a:srgbClr val="002060"/>
                </a:solidFill>
                <a:latin typeface="+mj-lt"/>
              </a:rPr>
              <a:t>with company regulations and </a:t>
            </a:r>
            <a:r>
              <a:rPr lang="en-US" sz="2800" dirty="0" smtClean="0">
                <a:solidFill>
                  <a:srgbClr val="002060"/>
                </a:solidFill>
                <a:latin typeface="+mj-lt"/>
              </a:rPr>
              <a:t>                          	standards </a:t>
            </a:r>
            <a:r>
              <a:rPr lang="en-US" sz="2800" dirty="0">
                <a:solidFill>
                  <a:srgbClr val="002060"/>
                </a:solidFill>
                <a:latin typeface="+mj-lt"/>
              </a:rPr>
              <a:t>of acceptable </a:t>
            </a:r>
            <a:r>
              <a:rPr lang="en-US" sz="2800" dirty="0" err="1">
                <a:solidFill>
                  <a:srgbClr val="002060"/>
                </a:solidFill>
                <a:latin typeface="+mj-lt"/>
              </a:rPr>
              <a:t>behaviour</a:t>
            </a:r>
            <a:r>
              <a:rPr lang="en-US" sz="2800" dirty="0">
                <a:solidFill>
                  <a:srgbClr val="002060"/>
                </a:solidFill>
                <a:latin typeface="+mj-lt"/>
              </a:rPr>
              <a:t>. </a:t>
            </a:r>
            <a:endParaRPr lang="en-US" sz="2800" dirty="0" smtClean="0">
              <a:solidFill>
                <a:srgbClr val="002060"/>
              </a:solidFill>
              <a:latin typeface="+mj-lt"/>
            </a:endParaRPr>
          </a:p>
          <a:p>
            <a:endParaRPr lang="en-US" sz="2800" dirty="0">
              <a:solidFill>
                <a:srgbClr val="002060"/>
              </a:solidFill>
              <a:latin typeface="+mj-lt"/>
            </a:endParaRPr>
          </a:p>
          <a:p>
            <a:endParaRPr lang="en-US" sz="2800" dirty="0">
              <a:solidFill>
                <a:srgbClr val="002060"/>
              </a:solidFill>
              <a:latin typeface="+mj-lt"/>
            </a:endParaRPr>
          </a:p>
        </p:txBody>
      </p:sp>
    </p:spTree>
    <p:extLst>
      <p:ext uri="{BB962C8B-B14F-4D97-AF65-F5344CB8AC3E}">
        <p14:creationId xmlns:p14="http://schemas.microsoft.com/office/powerpoint/2010/main" val="356156575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709529"/>
          </a:xfrm>
          <a:prstGeom prst="rect">
            <a:avLst/>
          </a:prstGeom>
          <a:solidFill>
            <a:schemeClr val="bg1">
              <a:lumMod val="95000"/>
            </a:schemeClr>
          </a:solidFill>
        </p:spPr>
        <p:txBody>
          <a:bodyPr wrap="square">
            <a:spAutoFit/>
          </a:bodyPr>
          <a:lstStyle/>
          <a:p>
            <a:pPr lvl="2" algn="just">
              <a:lnSpc>
                <a:spcPct val="150000"/>
              </a:lnSpc>
            </a:pPr>
            <a:endParaRPr lang="en-US" sz="3600" b="1" dirty="0" smtClean="0">
              <a:solidFill>
                <a:schemeClr val="accent4"/>
              </a:solidFill>
              <a:latin typeface="+mj-lt"/>
              <a:ea typeface="Times New Roman" panose="02020603050405020304" pitchFamily="18" charset="0"/>
              <a:cs typeface="Arial" panose="020B0604020202020204" pitchFamily="34" charset="0"/>
            </a:endParaRPr>
          </a:p>
          <a:p>
            <a:pPr lvl="2" algn="just"/>
            <a:r>
              <a:rPr lang="en-US" sz="3600" b="1" dirty="0" smtClean="0">
                <a:solidFill>
                  <a:schemeClr val="accent4"/>
                </a:solidFill>
                <a:latin typeface="+mj-lt"/>
                <a:ea typeface="Times New Roman" panose="02020603050405020304" pitchFamily="18" charset="0"/>
                <a:cs typeface="Arial" panose="020B0604020202020204" pitchFamily="34" charset="0"/>
              </a:rPr>
              <a:t>Attendance </a:t>
            </a:r>
            <a:r>
              <a:rPr lang="en-US" sz="3600" b="1" dirty="0">
                <a:solidFill>
                  <a:schemeClr val="accent4"/>
                </a:solidFill>
                <a:latin typeface="+mj-lt"/>
                <a:ea typeface="Times New Roman" panose="02020603050405020304" pitchFamily="18" charset="0"/>
                <a:cs typeface="Arial" panose="020B0604020202020204" pitchFamily="34" charset="0"/>
              </a:rPr>
              <a:t>&amp; </a:t>
            </a:r>
            <a:r>
              <a:rPr lang="en-US" sz="3600" b="1" dirty="0" smtClean="0">
                <a:solidFill>
                  <a:schemeClr val="accent4"/>
                </a:solidFill>
                <a:latin typeface="+mj-lt"/>
                <a:ea typeface="Times New Roman" panose="02020603050405020304" pitchFamily="18" charset="0"/>
                <a:cs typeface="Arial" panose="020B0604020202020204" pitchFamily="34" charset="0"/>
              </a:rPr>
              <a:t>Punctuality</a:t>
            </a:r>
          </a:p>
          <a:p>
            <a:pPr lvl="2" algn="just"/>
            <a:endParaRPr lang="en-US" sz="3600" b="1" dirty="0" smtClean="0">
              <a:solidFill>
                <a:schemeClr val="accent4"/>
              </a:solidFill>
              <a:latin typeface="+mj-lt"/>
              <a:ea typeface="Times New Roman" panose="02020603050405020304" pitchFamily="18" charset="0"/>
              <a:cs typeface="Arial" panose="020B0604020202020204" pitchFamily="34" charset="0"/>
            </a:endParaRPr>
          </a:p>
          <a:p>
            <a:pPr lvl="2"/>
            <a:r>
              <a:rPr lang="en-US" sz="2800" dirty="0" smtClean="0">
                <a:solidFill>
                  <a:srgbClr val="002060"/>
                </a:solidFill>
                <a:latin typeface="+mj-lt"/>
                <a:ea typeface="Times New Roman" panose="02020603050405020304" pitchFamily="18" charset="0"/>
                <a:cs typeface="Arial" panose="020B0604020202020204" pitchFamily="34" charset="0"/>
              </a:rPr>
              <a:t>All </a:t>
            </a:r>
            <a:r>
              <a:rPr lang="en-US" sz="2800" dirty="0">
                <a:solidFill>
                  <a:srgbClr val="002060"/>
                </a:solidFill>
                <a:latin typeface="+mj-lt"/>
                <a:ea typeface="Times New Roman" panose="02020603050405020304" pitchFamily="18" charset="0"/>
                <a:cs typeface="Arial" panose="020B0604020202020204" pitchFamily="34" charset="0"/>
              </a:rPr>
              <a:t>employees are required to maintain a very high level of attendance </a:t>
            </a:r>
            <a:r>
              <a:rPr lang="en-US" sz="2800" dirty="0" smtClean="0">
                <a:solidFill>
                  <a:srgbClr val="002060"/>
                </a:solidFill>
                <a:latin typeface="+mj-lt"/>
                <a:ea typeface="Times New Roman" panose="02020603050405020304" pitchFamily="18" charset="0"/>
                <a:cs typeface="Arial" panose="020B0604020202020204" pitchFamily="34" charset="0"/>
              </a:rPr>
              <a:t>                                                 and </a:t>
            </a:r>
            <a:r>
              <a:rPr lang="en-US" sz="2800" dirty="0">
                <a:solidFill>
                  <a:srgbClr val="002060"/>
                </a:solidFill>
                <a:latin typeface="+mj-lt"/>
                <a:ea typeface="Times New Roman" panose="02020603050405020304" pitchFamily="18" charset="0"/>
                <a:cs typeface="Arial" panose="020B0604020202020204" pitchFamily="34" charset="0"/>
              </a:rPr>
              <a:t>punctuality adhering to the related company rules and </a:t>
            </a:r>
            <a:r>
              <a:rPr lang="en-US" sz="2800" dirty="0" smtClean="0">
                <a:solidFill>
                  <a:srgbClr val="002060"/>
                </a:solidFill>
                <a:latin typeface="+mj-lt"/>
                <a:ea typeface="Times New Roman" panose="02020603050405020304" pitchFamily="18" charset="0"/>
                <a:cs typeface="Arial" panose="020B0604020202020204" pitchFamily="34" charset="0"/>
              </a:rPr>
              <a:t>regulations</a:t>
            </a:r>
            <a:r>
              <a:rPr lang="en-US" sz="2800" dirty="0" smtClean="0">
                <a:latin typeface="+mj-lt"/>
                <a:ea typeface="Times New Roman" panose="02020603050405020304" pitchFamily="18" charset="0"/>
                <a:cs typeface="Arial" panose="020B0604020202020204" pitchFamily="34" charset="0"/>
              </a:rPr>
              <a:t>.</a:t>
            </a:r>
          </a:p>
          <a:p>
            <a:pPr lvl="2" algn="just"/>
            <a:endParaRPr lang="en-US" sz="3600" b="1" dirty="0" smtClean="0">
              <a:solidFill>
                <a:schemeClr val="accent4"/>
              </a:solidFill>
              <a:latin typeface="+mj-lt"/>
              <a:ea typeface="Times New Roman" panose="02020603050405020304" pitchFamily="18" charset="0"/>
              <a:cs typeface="Arial" panose="020B0604020202020204" pitchFamily="34" charset="0"/>
            </a:endParaRPr>
          </a:p>
          <a:p>
            <a:pPr lvl="2" algn="just"/>
            <a:r>
              <a:rPr lang="en-US" sz="3600" b="1" dirty="0" smtClean="0">
                <a:solidFill>
                  <a:schemeClr val="accent4"/>
                </a:solidFill>
                <a:latin typeface="+mj-lt"/>
                <a:ea typeface="Times New Roman" panose="02020603050405020304" pitchFamily="18" charset="0"/>
                <a:cs typeface="Arial" panose="020B0604020202020204" pitchFamily="34" charset="0"/>
              </a:rPr>
              <a:t>Use </a:t>
            </a:r>
            <a:r>
              <a:rPr lang="en-US" sz="3600" b="1" dirty="0">
                <a:solidFill>
                  <a:schemeClr val="accent4"/>
                </a:solidFill>
                <a:latin typeface="+mj-lt"/>
                <a:ea typeface="Times New Roman" panose="02020603050405020304" pitchFamily="18" charset="0"/>
                <a:cs typeface="Arial" panose="020B0604020202020204" pitchFamily="34" charset="0"/>
              </a:rPr>
              <a:t>of Company </a:t>
            </a:r>
            <a:r>
              <a:rPr lang="en-US" sz="3600" b="1" dirty="0" smtClean="0">
                <a:solidFill>
                  <a:schemeClr val="accent4"/>
                </a:solidFill>
                <a:latin typeface="+mj-lt"/>
                <a:ea typeface="Times New Roman" panose="02020603050405020304" pitchFamily="18" charset="0"/>
                <a:cs typeface="Arial" panose="020B0604020202020204" pitchFamily="34" charset="0"/>
              </a:rPr>
              <a:t>Property</a:t>
            </a:r>
          </a:p>
          <a:p>
            <a:pPr lvl="2" algn="just"/>
            <a:endParaRPr lang="en-US" sz="3600" b="1" dirty="0" smtClean="0">
              <a:solidFill>
                <a:schemeClr val="accent4"/>
              </a:solidFill>
              <a:latin typeface="+mj-lt"/>
              <a:ea typeface="Times New Roman" panose="02020603050405020304" pitchFamily="18" charset="0"/>
              <a:cs typeface="Arial" panose="020B0604020202020204" pitchFamily="34" charset="0"/>
            </a:endParaRPr>
          </a:p>
          <a:p>
            <a:pPr lvl="2"/>
            <a:r>
              <a:rPr lang="en-US" sz="2800" dirty="0" smtClean="0">
                <a:solidFill>
                  <a:srgbClr val="002060"/>
                </a:solidFill>
                <a:latin typeface="+mj-lt"/>
                <a:ea typeface="Times New Roman" panose="02020603050405020304" pitchFamily="18" charset="0"/>
                <a:cs typeface="Arial" panose="020B0604020202020204" pitchFamily="34" charset="0"/>
              </a:rPr>
              <a:t>The </a:t>
            </a:r>
            <a:r>
              <a:rPr lang="en-US" sz="2800" dirty="0">
                <a:solidFill>
                  <a:srgbClr val="002060"/>
                </a:solidFill>
                <a:latin typeface="+mj-lt"/>
                <a:ea typeface="Times New Roman" panose="02020603050405020304" pitchFamily="18" charset="0"/>
                <a:cs typeface="Arial" panose="020B0604020202020204" pitchFamily="34" charset="0"/>
              </a:rPr>
              <a:t>employees of </a:t>
            </a:r>
            <a:r>
              <a:rPr lang="en-US" sz="2800" dirty="0" smtClean="0">
                <a:solidFill>
                  <a:srgbClr val="002060"/>
                </a:solidFill>
                <a:latin typeface="+mj-lt"/>
                <a:ea typeface="Times New Roman" panose="02020603050405020304" pitchFamily="18" charset="0"/>
                <a:cs typeface="Arial" panose="020B0604020202020204" pitchFamily="34" charset="0"/>
              </a:rPr>
              <a:t>CSO </a:t>
            </a:r>
            <a:r>
              <a:rPr lang="en-US" sz="2800" dirty="0" smtClean="0">
                <a:solidFill>
                  <a:srgbClr val="002060"/>
                </a:solidFill>
                <a:latin typeface="+mj-lt"/>
                <a:ea typeface="Times New Roman" panose="02020603050405020304" pitchFamily="18" charset="0"/>
                <a:cs typeface="Arial" panose="020B0604020202020204" pitchFamily="34" charset="0"/>
              </a:rPr>
              <a:t>are </a:t>
            </a:r>
            <a:r>
              <a:rPr lang="en-US" sz="2800" dirty="0">
                <a:solidFill>
                  <a:srgbClr val="002060"/>
                </a:solidFill>
                <a:latin typeface="+mj-lt"/>
                <a:ea typeface="Times New Roman" panose="02020603050405020304" pitchFamily="18" charset="0"/>
                <a:cs typeface="Arial" panose="020B0604020202020204" pitchFamily="34" charset="0"/>
              </a:rPr>
              <a:t>required to use company property with </a:t>
            </a:r>
            <a:endParaRPr lang="en-US" sz="2800" dirty="0" smtClean="0">
              <a:solidFill>
                <a:srgbClr val="002060"/>
              </a:solidFill>
              <a:latin typeface="+mj-lt"/>
              <a:ea typeface="Times New Roman" panose="02020603050405020304" pitchFamily="18" charset="0"/>
              <a:cs typeface="Arial" panose="020B0604020202020204" pitchFamily="34" charset="0"/>
            </a:endParaRPr>
          </a:p>
          <a:p>
            <a:pPr lvl="2"/>
            <a:r>
              <a:rPr lang="en-US" sz="2800" dirty="0" smtClean="0">
                <a:solidFill>
                  <a:srgbClr val="002060"/>
                </a:solidFill>
                <a:latin typeface="+mj-lt"/>
                <a:ea typeface="Times New Roman" panose="02020603050405020304" pitchFamily="18" charset="0"/>
                <a:cs typeface="Arial" panose="020B0604020202020204" pitchFamily="34" charset="0"/>
              </a:rPr>
              <a:t>utmost care </a:t>
            </a:r>
            <a:r>
              <a:rPr lang="en-US" sz="2800" dirty="0">
                <a:solidFill>
                  <a:srgbClr val="002060"/>
                </a:solidFill>
                <a:latin typeface="+mj-lt"/>
                <a:ea typeface="Times New Roman" panose="02020603050405020304" pitchFamily="18" charset="0"/>
                <a:cs typeface="Arial" panose="020B0604020202020204" pitchFamily="34" charset="0"/>
              </a:rPr>
              <a:t>and responsibility without causing any damage to the </a:t>
            </a:r>
            <a:endParaRPr lang="en-US" sz="2800" dirty="0" smtClean="0">
              <a:solidFill>
                <a:srgbClr val="002060"/>
              </a:solidFill>
              <a:latin typeface="+mj-lt"/>
              <a:ea typeface="Times New Roman" panose="02020603050405020304" pitchFamily="18" charset="0"/>
              <a:cs typeface="Arial" panose="020B0604020202020204" pitchFamily="34" charset="0"/>
            </a:endParaRPr>
          </a:p>
          <a:p>
            <a:pPr lvl="2"/>
            <a:r>
              <a:rPr lang="en-US" sz="2800" dirty="0" smtClean="0">
                <a:solidFill>
                  <a:srgbClr val="002060"/>
                </a:solidFill>
                <a:latin typeface="+mj-lt"/>
                <a:ea typeface="Times New Roman" panose="02020603050405020304" pitchFamily="18" charset="0"/>
                <a:cs typeface="Arial" panose="020B0604020202020204" pitchFamily="34" charset="0"/>
              </a:rPr>
              <a:t>property </a:t>
            </a:r>
            <a:r>
              <a:rPr lang="en-US" sz="2800" dirty="0">
                <a:solidFill>
                  <a:srgbClr val="002060"/>
                </a:solidFill>
                <a:latin typeface="+mj-lt"/>
                <a:ea typeface="Times New Roman" panose="02020603050405020304" pitchFamily="18" charset="0"/>
                <a:cs typeface="Arial" panose="020B0604020202020204" pitchFamily="34" charset="0"/>
              </a:rPr>
              <a:t>through </a:t>
            </a:r>
            <a:r>
              <a:rPr lang="en-US" sz="2800" dirty="0" smtClean="0">
                <a:solidFill>
                  <a:srgbClr val="002060"/>
                </a:solidFill>
                <a:latin typeface="+mj-lt"/>
                <a:ea typeface="Times New Roman" panose="02020603050405020304" pitchFamily="18" charset="0"/>
                <a:cs typeface="Arial" panose="020B0604020202020204" pitchFamily="34" charset="0"/>
              </a:rPr>
              <a:t>negligence</a:t>
            </a:r>
            <a:r>
              <a:rPr lang="en-US" sz="2800" dirty="0">
                <a:solidFill>
                  <a:srgbClr val="002060"/>
                </a:solidFill>
                <a:latin typeface="+mj-lt"/>
                <a:ea typeface="Times New Roman" panose="02020603050405020304" pitchFamily="18" charset="0"/>
                <a:cs typeface="Arial" panose="020B0604020202020204" pitchFamily="34" charset="0"/>
              </a:rPr>
              <a:t>. Unauthorized use of property is strictly prohibited</a:t>
            </a:r>
            <a:r>
              <a:rPr lang="en-US" sz="2800" dirty="0" smtClean="0">
                <a:solidFill>
                  <a:srgbClr val="002060"/>
                </a:solidFill>
                <a:latin typeface="+mj-lt"/>
                <a:ea typeface="Times New Roman" panose="02020603050405020304" pitchFamily="18" charset="0"/>
                <a:cs typeface="Arial" panose="020B0604020202020204" pitchFamily="34" charset="0"/>
              </a:rPr>
              <a:t>.</a:t>
            </a:r>
            <a:endParaRPr lang="en-US" sz="2800" dirty="0">
              <a:solidFill>
                <a:srgbClr val="002060"/>
              </a:solidFill>
              <a:latin typeface="+mj-lt"/>
              <a:ea typeface="Times New Roman" panose="02020603050405020304" pitchFamily="18" charset="0"/>
            </a:endParaRPr>
          </a:p>
          <a:p>
            <a:endParaRPr lang="en-US" sz="2800" dirty="0">
              <a:solidFill>
                <a:srgbClr val="002060"/>
              </a:solidFill>
              <a:latin typeface="+mj-lt"/>
            </a:endParaRPr>
          </a:p>
        </p:txBody>
      </p:sp>
      <p:sp>
        <p:nvSpPr>
          <p:cNvPr id="3" name="Rectangle 2"/>
          <p:cNvSpPr/>
          <p:nvPr/>
        </p:nvSpPr>
        <p:spPr>
          <a:xfrm>
            <a:off x="3048000" y="2113255"/>
            <a:ext cx="6096000" cy="315536"/>
          </a:xfrm>
          <a:prstGeom prst="rect">
            <a:avLst/>
          </a:prstGeom>
        </p:spPr>
        <p:txBody>
          <a:bodyPr>
            <a:spAutoFit/>
          </a:bodyPr>
          <a:lstStyle/>
          <a:p>
            <a:pPr marL="228600" marR="0" algn="just">
              <a:lnSpc>
                <a:spcPct val="150000"/>
              </a:lnSpc>
              <a:spcBef>
                <a:spcPts val="0"/>
              </a:spcBef>
              <a:spcAft>
                <a:spcPts val="0"/>
              </a:spcAft>
            </a:pPr>
            <a:r>
              <a:rPr lang="en-US" sz="1100" dirty="0">
                <a:latin typeface="Century Gothic" panose="020B0502020202020204" pitchFamily="34" charset="0"/>
                <a:ea typeface="Times New Roman" panose="02020603050405020304" pitchFamily="18" charset="0"/>
                <a:cs typeface="Arial" panose="020B0604020202020204" pitchFamily="34" charset="0"/>
              </a:rPr>
              <a:t> </a:t>
            </a: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27275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986528"/>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Chapter 2: Employment </a:t>
            </a:r>
            <a:r>
              <a:rPr lang="en-US" sz="4400" b="1" dirty="0">
                <a:solidFill>
                  <a:schemeClr val="accent4"/>
                </a:solidFill>
                <a:latin typeface="+mj-lt"/>
              </a:rPr>
              <a:t>Practices</a:t>
            </a:r>
            <a:endParaRPr lang="en-US" sz="4400" b="1" dirty="0" smtClean="0">
              <a:solidFill>
                <a:schemeClr val="accent4"/>
              </a:solidFill>
              <a:latin typeface="+mj-lt"/>
            </a:endParaRPr>
          </a:p>
          <a:p>
            <a:pPr lvl="2"/>
            <a:endParaRPr lang="en-US" sz="2800" dirty="0" smtClean="0">
              <a:solidFill>
                <a:srgbClr val="002060"/>
              </a:solidFill>
              <a:latin typeface="+mj-lt"/>
            </a:endParaRPr>
          </a:p>
          <a:p>
            <a:pPr lvl="2"/>
            <a:r>
              <a:rPr lang="en-US" sz="3200" b="1" dirty="0">
                <a:solidFill>
                  <a:schemeClr val="accent4"/>
                </a:solidFill>
                <a:latin typeface="+mj-lt"/>
              </a:rPr>
              <a:t>About This Chapter</a:t>
            </a:r>
            <a:endParaRPr lang="en-US" sz="3200" dirty="0">
              <a:solidFill>
                <a:schemeClr val="accent4"/>
              </a:solidFill>
              <a:latin typeface="+mj-lt"/>
            </a:endParaRPr>
          </a:p>
          <a:p>
            <a:pPr lvl="2"/>
            <a:r>
              <a:rPr lang="en-US" sz="2800" dirty="0">
                <a:solidFill>
                  <a:srgbClr val="002060"/>
                </a:solidFill>
                <a:latin typeface="+mj-lt"/>
              </a:rPr>
              <a:t>Employment practice is a term referring to the patterns that may be </a:t>
            </a:r>
            <a:r>
              <a:rPr lang="en-US" sz="2800" dirty="0" smtClean="0">
                <a:solidFill>
                  <a:srgbClr val="002060"/>
                </a:solidFill>
                <a:latin typeface="+mj-lt"/>
              </a:rPr>
              <a:t>                  observed </a:t>
            </a:r>
            <a:r>
              <a:rPr lang="en-US" sz="2800" dirty="0">
                <a:solidFill>
                  <a:srgbClr val="002060"/>
                </a:solidFill>
                <a:latin typeface="+mj-lt"/>
              </a:rPr>
              <a:t>in an organization’s hiring and workplace conditions. </a:t>
            </a:r>
            <a:r>
              <a:rPr lang="en-US" sz="2800" dirty="0" smtClean="0">
                <a:solidFill>
                  <a:srgbClr val="002060"/>
                </a:solidFill>
                <a:latin typeface="+mj-lt"/>
              </a:rPr>
              <a:t>                                  Some </a:t>
            </a:r>
            <a:r>
              <a:rPr lang="en-US" sz="2800" dirty="0">
                <a:solidFill>
                  <a:srgbClr val="002060"/>
                </a:solidFill>
                <a:latin typeface="+mj-lt"/>
              </a:rPr>
              <a:t>of these issues, such as sexual harassment, discrimination and </a:t>
            </a:r>
            <a:r>
              <a:rPr lang="en-US" sz="2800" dirty="0" smtClean="0">
                <a:solidFill>
                  <a:srgbClr val="002060"/>
                </a:solidFill>
                <a:latin typeface="+mj-lt"/>
              </a:rPr>
              <a:t>                       unfair </a:t>
            </a:r>
            <a:r>
              <a:rPr lang="en-US" sz="2800" dirty="0">
                <a:solidFill>
                  <a:srgbClr val="002060"/>
                </a:solidFill>
                <a:latin typeface="+mj-lt"/>
              </a:rPr>
              <a:t>wages, can become serious liabilities if they are not treated carefully. </a:t>
            </a:r>
            <a:endParaRPr lang="en-US" sz="2800" dirty="0" smtClean="0">
              <a:solidFill>
                <a:srgbClr val="002060"/>
              </a:solidFill>
              <a:latin typeface="+mj-lt"/>
            </a:endParaRPr>
          </a:p>
          <a:p>
            <a:pPr lvl="2"/>
            <a:endParaRPr lang="en-US" sz="2800" dirty="0">
              <a:solidFill>
                <a:srgbClr val="002060"/>
              </a:solidFill>
              <a:latin typeface="+mj-lt"/>
            </a:endParaRPr>
          </a:p>
          <a:p>
            <a:pPr lvl="2"/>
            <a:r>
              <a:rPr lang="en-US" sz="2800" dirty="0" smtClean="0">
                <a:solidFill>
                  <a:srgbClr val="002060"/>
                </a:solidFill>
                <a:latin typeface="+mj-lt"/>
              </a:rPr>
              <a:t>This </a:t>
            </a:r>
            <a:r>
              <a:rPr lang="en-US" sz="2800" dirty="0">
                <a:solidFill>
                  <a:srgbClr val="002060"/>
                </a:solidFill>
                <a:latin typeface="+mj-lt"/>
              </a:rPr>
              <a:t>chapter is designed, you to learn about employment </a:t>
            </a:r>
            <a:r>
              <a:rPr lang="en-US" sz="2800" dirty="0" smtClean="0">
                <a:solidFill>
                  <a:srgbClr val="002060"/>
                </a:solidFill>
                <a:latin typeface="+mj-lt"/>
              </a:rPr>
              <a:t>                        practices </a:t>
            </a:r>
            <a:r>
              <a:rPr lang="en-US" sz="2800" dirty="0">
                <a:solidFill>
                  <a:srgbClr val="002060"/>
                </a:solidFill>
                <a:latin typeface="+mj-lt"/>
              </a:rPr>
              <a:t>including pre-employment formalities and </a:t>
            </a:r>
            <a:r>
              <a:rPr lang="en-US" sz="2800" dirty="0" smtClean="0">
                <a:solidFill>
                  <a:srgbClr val="002060"/>
                </a:solidFill>
                <a:latin typeface="+mj-lt"/>
              </a:rPr>
              <a:t>commencement                            </a:t>
            </a:r>
            <a:r>
              <a:rPr lang="en-US" sz="2800" dirty="0">
                <a:solidFill>
                  <a:srgbClr val="002060"/>
                </a:solidFill>
                <a:latin typeface="+mj-lt"/>
              </a:rPr>
              <a:t>of employment and induction that can help you to set up, revise </a:t>
            </a:r>
            <a:r>
              <a:rPr lang="en-US" sz="2800" dirty="0" smtClean="0">
                <a:solidFill>
                  <a:srgbClr val="002060"/>
                </a:solidFill>
                <a:latin typeface="+mj-lt"/>
              </a:rPr>
              <a:t>or                        </a:t>
            </a:r>
            <a:r>
              <a:rPr lang="en-US" sz="2800" dirty="0">
                <a:solidFill>
                  <a:srgbClr val="002060"/>
                </a:solidFill>
                <a:latin typeface="+mj-lt"/>
              </a:rPr>
              <a:t>realign existing  practices in your organization</a:t>
            </a: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345407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5201424"/>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Lesson Plan 3: Employment </a:t>
            </a:r>
            <a:r>
              <a:rPr lang="en-US" sz="4400" b="1" dirty="0">
                <a:solidFill>
                  <a:schemeClr val="accent4"/>
                </a:solidFill>
                <a:latin typeface="+mj-lt"/>
              </a:rPr>
              <a:t>Practices</a:t>
            </a:r>
            <a:endParaRPr lang="en-US" sz="4400" b="1" dirty="0" smtClean="0">
              <a:solidFill>
                <a:schemeClr val="accent4"/>
              </a:solidFill>
              <a:latin typeface="+mj-lt"/>
            </a:endParaRPr>
          </a:p>
          <a:p>
            <a:pPr lvl="2"/>
            <a:endParaRPr lang="en-US" sz="2800" dirty="0" smtClean="0">
              <a:solidFill>
                <a:srgbClr val="002060"/>
              </a:solidFill>
              <a:latin typeface="+mj-lt"/>
            </a:endParaRPr>
          </a:p>
          <a:p>
            <a:pPr marL="1371600" lvl="2" indent="-457200">
              <a:buFont typeface="Arial" panose="020B0604020202020204" pitchFamily="34" charset="0"/>
              <a:buChar char="•"/>
            </a:pPr>
            <a:r>
              <a:rPr lang="en-US" sz="2800" dirty="0">
                <a:solidFill>
                  <a:srgbClr val="002060"/>
                </a:solidFill>
                <a:latin typeface="+mj-lt"/>
              </a:rPr>
              <a:t>Human rights and equal opportunities, prohibition of harassment, prohibition of forced or child labor, </a:t>
            </a:r>
          </a:p>
          <a:p>
            <a:pPr marL="1371600" lvl="2" indent="-457200">
              <a:buFont typeface="Arial" panose="020B0604020202020204" pitchFamily="34" charset="0"/>
              <a:buChar char="•"/>
            </a:pPr>
            <a:r>
              <a:rPr lang="en-US" sz="2800" dirty="0">
                <a:solidFill>
                  <a:srgbClr val="002060"/>
                </a:solidFill>
                <a:latin typeface="+mj-lt"/>
              </a:rPr>
              <a:t>Provision of occupational health and safety environment, </a:t>
            </a:r>
          </a:p>
          <a:p>
            <a:pPr marL="1371600" lvl="2" indent="-457200">
              <a:buFont typeface="Arial" panose="020B0604020202020204" pitchFamily="34" charset="0"/>
              <a:buChar char="•"/>
            </a:pPr>
            <a:r>
              <a:rPr lang="en-US" sz="2800" dirty="0">
                <a:solidFill>
                  <a:srgbClr val="002060"/>
                </a:solidFill>
                <a:latin typeface="+mj-lt"/>
              </a:rPr>
              <a:t>Disclosure of employee personal information </a:t>
            </a:r>
          </a:p>
          <a:p>
            <a:pPr marL="1371600" lvl="2" indent="-457200">
              <a:buFont typeface="Arial" panose="020B0604020202020204" pitchFamily="34" charset="0"/>
              <a:buChar char="•"/>
            </a:pPr>
            <a:r>
              <a:rPr lang="en-US" sz="2800" dirty="0">
                <a:solidFill>
                  <a:srgbClr val="002060"/>
                </a:solidFill>
                <a:latin typeface="+mj-lt"/>
              </a:rPr>
              <a:t>General formalities like pre-employment formalities and commencement of employment and induction</a:t>
            </a:r>
            <a:endParaRPr lang="en-US" sz="2800" dirty="0" smtClean="0">
              <a:solidFill>
                <a:srgbClr val="002060"/>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13953653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94195"/>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a:solidFill>
                  <a:schemeClr val="accent4"/>
                </a:solidFill>
                <a:latin typeface="+mj-lt"/>
              </a:rPr>
              <a:t>Human Rights and Equal Opportunities</a:t>
            </a:r>
          </a:p>
          <a:p>
            <a:pPr lvl="2"/>
            <a:r>
              <a:rPr lang="en-US" dirty="0">
                <a:latin typeface="+mj-lt"/>
              </a:rPr>
              <a:t> </a:t>
            </a:r>
          </a:p>
          <a:p>
            <a:pPr marL="1371600" lvl="2" indent="-457200">
              <a:buFont typeface="Arial" panose="020B0604020202020204" pitchFamily="34" charset="0"/>
              <a:buChar char="•"/>
            </a:pPr>
            <a:r>
              <a:rPr lang="en-US" sz="2800" dirty="0" smtClean="0">
                <a:solidFill>
                  <a:srgbClr val="002060"/>
                </a:solidFill>
                <a:latin typeface="+mj-lt"/>
              </a:rPr>
              <a:t>CSO is </a:t>
            </a:r>
            <a:r>
              <a:rPr lang="en-US" sz="2800" dirty="0">
                <a:solidFill>
                  <a:srgbClr val="002060"/>
                </a:solidFill>
                <a:latin typeface="+mj-lt"/>
              </a:rPr>
              <a:t>committed towards compliance of employment laws of </a:t>
            </a:r>
            <a:r>
              <a:rPr lang="en-US" sz="2800" dirty="0" smtClean="0">
                <a:solidFill>
                  <a:srgbClr val="002060"/>
                </a:solidFill>
                <a:latin typeface="+mj-lt"/>
              </a:rPr>
              <a:t>                  Sri </a:t>
            </a:r>
            <a:r>
              <a:rPr lang="en-US" sz="2800" dirty="0">
                <a:solidFill>
                  <a:srgbClr val="002060"/>
                </a:solidFill>
                <a:latin typeface="+mj-lt"/>
              </a:rPr>
              <a:t>Lanka </a:t>
            </a:r>
            <a:r>
              <a:rPr lang="en-US" sz="2800" dirty="0" smtClean="0">
                <a:solidFill>
                  <a:srgbClr val="002060"/>
                </a:solidFill>
                <a:latin typeface="+mj-lt"/>
              </a:rPr>
              <a:t>and </a:t>
            </a:r>
            <a:r>
              <a:rPr lang="en-US" sz="2800" dirty="0">
                <a:solidFill>
                  <a:srgbClr val="002060"/>
                </a:solidFill>
                <a:latin typeface="+mj-lt"/>
              </a:rPr>
              <a:t>supports fundamental human rights for all people </a:t>
            </a:r>
            <a:r>
              <a:rPr lang="en-US" sz="2800" dirty="0" smtClean="0">
                <a:solidFill>
                  <a:srgbClr val="002060"/>
                </a:solidFill>
                <a:latin typeface="+mj-lt"/>
              </a:rPr>
              <a:t>                          and </a:t>
            </a:r>
            <a:r>
              <a:rPr lang="en-US" sz="2800" dirty="0">
                <a:solidFill>
                  <a:srgbClr val="002060"/>
                </a:solidFill>
                <a:latin typeface="+mj-lt"/>
              </a:rPr>
              <a:t>prohibits unjustified discrimination based on a person’s race, </a:t>
            </a:r>
            <a:r>
              <a:rPr lang="en-US" sz="2800" dirty="0" smtClean="0">
                <a:solidFill>
                  <a:srgbClr val="002060"/>
                </a:solidFill>
                <a:latin typeface="+mj-lt"/>
              </a:rPr>
              <a:t>                       </a:t>
            </a:r>
            <a:r>
              <a:rPr lang="en-US" sz="2800" dirty="0" err="1" smtClean="0">
                <a:solidFill>
                  <a:srgbClr val="002060"/>
                </a:solidFill>
                <a:latin typeface="+mj-lt"/>
              </a:rPr>
              <a:t>colour</a:t>
            </a:r>
            <a:r>
              <a:rPr lang="en-US" sz="2800" dirty="0">
                <a:solidFill>
                  <a:srgbClr val="002060"/>
                </a:solidFill>
                <a:latin typeface="+mj-lt"/>
              </a:rPr>
              <a:t>, gender, </a:t>
            </a:r>
            <a:r>
              <a:rPr lang="en-US" sz="2800" dirty="0" smtClean="0">
                <a:solidFill>
                  <a:srgbClr val="002060"/>
                </a:solidFill>
                <a:latin typeface="+mj-lt"/>
              </a:rPr>
              <a:t>national </a:t>
            </a:r>
            <a:r>
              <a:rPr lang="en-US" sz="2800" dirty="0">
                <a:solidFill>
                  <a:srgbClr val="002060"/>
                </a:solidFill>
                <a:latin typeface="+mj-lt"/>
              </a:rPr>
              <a:t>origin, age, religion, disability, veteran </a:t>
            </a:r>
            <a:r>
              <a:rPr lang="en-US" sz="2800" dirty="0" smtClean="0">
                <a:solidFill>
                  <a:srgbClr val="002060"/>
                </a:solidFill>
                <a:latin typeface="+mj-lt"/>
              </a:rPr>
              <a:t>                        status</a:t>
            </a:r>
            <a:r>
              <a:rPr lang="en-US" sz="2800" dirty="0">
                <a:solidFill>
                  <a:srgbClr val="002060"/>
                </a:solidFill>
                <a:latin typeface="+mj-lt"/>
              </a:rPr>
              <a:t>, marital status or </a:t>
            </a:r>
            <a:r>
              <a:rPr lang="en-US" sz="2800" dirty="0" smtClean="0">
                <a:solidFill>
                  <a:srgbClr val="002060"/>
                </a:solidFill>
                <a:latin typeface="+mj-lt"/>
              </a:rPr>
              <a:t>other </a:t>
            </a:r>
            <a:r>
              <a:rPr lang="en-US" sz="2800" dirty="0">
                <a:solidFill>
                  <a:srgbClr val="002060"/>
                </a:solidFill>
                <a:latin typeface="+mj-lt"/>
              </a:rPr>
              <a:t>protected characteristics and </a:t>
            </a:r>
            <a:r>
              <a:rPr lang="en-US" sz="2800" dirty="0" smtClean="0">
                <a:solidFill>
                  <a:srgbClr val="002060"/>
                </a:solidFill>
                <a:latin typeface="+mj-lt"/>
              </a:rPr>
              <a:t>                                believes </a:t>
            </a:r>
            <a:r>
              <a:rPr lang="en-US" sz="2800" dirty="0">
                <a:solidFill>
                  <a:srgbClr val="002060"/>
                </a:solidFill>
                <a:latin typeface="+mj-lt"/>
              </a:rPr>
              <a:t>that differences should be valued.  </a:t>
            </a:r>
          </a:p>
          <a:p>
            <a:pPr marL="1371600" lvl="2" indent="-457200">
              <a:buFont typeface="Arial" panose="020B0604020202020204" pitchFamily="34" charset="0"/>
              <a:buChar char="•"/>
            </a:pPr>
            <a:r>
              <a:rPr lang="en-US" sz="2800" dirty="0" smtClean="0">
                <a:solidFill>
                  <a:srgbClr val="002060"/>
                </a:solidFill>
                <a:latin typeface="+mj-lt"/>
              </a:rPr>
              <a:t>CSO is </a:t>
            </a:r>
            <a:r>
              <a:rPr lang="en-US" sz="2800" dirty="0">
                <a:solidFill>
                  <a:srgbClr val="002060"/>
                </a:solidFill>
                <a:latin typeface="+mj-lt"/>
              </a:rPr>
              <a:t>also firmly committed towards fair treatment and </a:t>
            </a:r>
            <a:r>
              <a:rPr lang="en-US" sz="2800" dirty="0" smtClean="0">
                <a:solidFill>
                  <a:srgbClr val="002060"/>
                </a:solidFill>
                <a:latin typeface="+mj-lt"/>
              </a:rPr>
              <a:t>                       compensation of </a:t>
            </a:r>
            <a:r>
              <a:rPr lang="en-US" sz="2800" dirty="0">
                <a:solidFill>
                  <a:srgbClr val="002060"/>
                </a:solidFill>
                <a:latin typeface="+mj-lt"/>
              </a:rPr>
              <a:t>employees. All applicants and employees are </a:t>
            </a:r>
            <a:r>
              <a:rPr lang="en-US" sz="2800" dirty="0" smtClean="0">
                <a:solidFill>
                  <a:srgbClr val="002060"/>
                </a:solidFill>
                <a:latin typeface="+mj-lt"/>
              </a:rPr>
              <a:t>                          judged </a:t>
            </a:r>
            <a:r>
              <a:rPr lang="en-US" sz="2800" dirty="0">
                <a:solidFill>
                  <a:srgbClr val="002060"/>
                </a:solidFill>
                <a:latin typeface="+mj-lt"/>
              </a:rPr>
              <a:t>by their qualifications, demonstrated skills and </a:t>
            </a:r>
            <a:r>
              <a:rPr lang="en-US" sz="2800" dirty="0" smtClean="0">
                <a:solidFill>
                  <a:srgbClr val="002060"/>
                </a:solidFill>
                <a:latin typeface="+mj-lt"/>
              </a:rPr>
              <a:t>                             achievements</a:t>
            </a:r>
            <a:r>
              <a:rPr lang="en-US" sz="2800" dirty="0">
                <a:solidFill>
                  <a:srgbClr val="002060"/>
                </a:solidFill>
                <a:latin typeface="+mj-lt"/>
              </a:rPr>
              <a:t>, recognizing and rewarding good performance </a:t>
            </a:r>
            <a:r>
              <a:rPr lang="en-US" sz="2800" dirty="0" smtClean="0">
                <a:solidFill>
                  <a:srgbClr val="002060"/>
                </a:solidFill>
                <a:latin typeface="+mj-lt"/>
              </a:rPr>
              <a:t>                           according </a:t>
            </a:r>
            <a:r>
              <a:rPr lang="en-US" sz="2800" dirty="0">
                <a:solidFill>
                  <a:srgbClr val="002060"/>
                </a:solidFill>
                <a:latin typeface="+mj-lt"/>
              </a:rPr>
              <a:t>to the reward policy of the company</a:t>
            </a:r>
            <a:r>
              <a:rPr lang="en-US" sz="2800" dirty="0" smtClean="0">
                <a:solidFill>
                  <a:srgbClr val="002060"/>
                </a:solidFill>
                <a:latin typeface="+mj-lt"/>
              </a:rPr>
              <a:t>.</a:t>
            </a:r>
          </a:p>
          <a:p>
            <a:pPr lvl="2"/>
            <a:endParaRPr lang="en-US" sz="2800" dirty="0">
              <a:solidFill>
                <a:srgbClr val="002060"/>
              </a:solidFill>
              <a:latin typeface="+mj-lt"/>
            </a:endParaRPr>
          </a:p>
        </p:txBody>
      </p:sp>
    </p:spTree>
    <p:extLst>
      <p:ext uri="{BB962C8B-B14F-4D97-AF65-F5344CB8AC3E}">
        <p14:creationId xmlns:p14="http://schemas.microsoft.com/office/powerpoint/2010/main" val="2572093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01862"/>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Prohibition </a:t>
            </a:r>
            <a:r>
              <a:rPr lang="en-US" sz="4400" b="1" dirty="0">
                <a:solidFill>
                  <a:schemeClr val="accent4"/>
                </a:solidFill>
                <a:latin typeface="+mj-lt"/>
              </a:rPr>
              <a:t>of Harassment</a:t>
            </a:r>
          </a:p>
          <a:p>
            <a:pPr lvl="2"/>
            <a:r>
              <a:rPr lang="en-US" dirty="0">
                <a:latin typeface="+mj-lt"/>
              </a:rPr>
              <a:t> </a:t>
            </a:r>
            <a:endParaRPr lang="en-US" sz="2000" dirty="0">
              <a:latin typeface="+mj-lt"/>
            </a:endParaRPr>
          </a:p>
          <a:p>
            <a:pPr marL="1257300" lvl="2" indent="-342900">
              <a:buFont typeface="Arial" panose="020B0604020202020204" pitchFamily="34" charset="0"/>
              <a:buChar char="•"/>
            </a:pPr>
            <a:r>
              <a:rPr lang="en-US" sz="2600" dirty="0" smtClean="0">
                <a:solidFill>
                  <a:srgbClr val="002060"/>
                </a:solidFill>
                <a:latin typeface="+mj-lt"/>
              </a:rPr>
              <a:t>CSO’s employees </a:t>
            </a:r>
            <a:r>
              <a:rPr lang="en-US" sz="2600" dirty="0">
                <a:solidFill>
                  <a:srgbClr val="002060"/>
                </a:solidFill>
                <a:latin typeface="+mj-lt"/>
              </a:rPr>
              <a:t>have the right to work in an environment that is free </a:t>
            </a:r>
            <a:r>
              <a:rPr lang="en-US" sz="2600" dirty="0" smtClean="0">
                <a:solidFill>
                  <a:srgbClr val="002060"/>
                </a:solidFill>
                <a:latin typeface="+mj-lt"/>
              </a:rPr>
              <a:t>                        from </a:t>
            </a:r>
            <a:r>
              <a:rPr lang="en-US" sz="2600" dirty="0">
                <a:solidFill>
                  <a:srgbClr val="002060"/>
                </a:solidFill>
                <a:latin typeface="+mj-lt"/>
              </a:rPr>
              <a:t>demoralizing effects of intimidation and harassment. Abuse or </a:t>
            </a:r>
            <a:r>
              <a:rPr lang="en-US" sz="2600" dirty="0" smtClean="0">
                <a:solidFill>
                  <a:srgbClr val="002060"/>
                </a:solidFill>
                <a:latin typeface="+mj-lt"/>
              </a:rPr>
              <a:t>                        corporal </a:t>
            </a:r>
            <a:r>
              <a:rPr lang="en-US" sz="2600" dirty="0">
                <a:solidFill>
                  <a:srgbClr val="002060"/>
                </a:solidFill>
                <a:latin typeface="+mj-lt"/>
              </a:rPr>
              <a:t>punishment </a:t>
            </a:r>
            <a:r>
              <a:rPr lang="en-US" sz="2600" dirty="0" smtClean="0">
                <a:solidFill>
                  <a:srgbClr val="002060"/>
                </a:solidFill>
                <a:latin typeface="+mj-lt"/>
              </a:rPr>
              <a:t>in </a:t>
            </a:r>
            <a:r>
              <a:rPr lang="en-US" sz="2600" dirty="0">
                <a:solidFill>
                  <a:srgbClr val="002060"/>
                </a:solidFill>
                <a:latin typeface="+mj-lt"/>
              </a:rPr>
              <a:t>any form and verbal or physical conduct by any </a:t>
            </a:r>
            <a:r>
              <a:rPr lang="en-US" sz="2600" dirty="0" smtClean="0">
                <a:solidFill>
                  <a:srgbClr val="002060"/>
                </a:solidFill>
                <a:latin typeface="+mj-lt"/>
              </a:rPr>
              <a:t>  employee </a:t>
            </a:r>
            <a:r>
              <a:rPr lang="en-US" sz="2600" dirty="0">
                <a:solidFill>
                  <a:srgbClr val="002060"/>
                </a:solidFill>
                <a:latin typeface="+mj-lt"/>
              </a:rPr>
              <a:t>that harasses another </a:t>
            </a:r>
            <a:r>
              <a:rPr lang="en-US" sz="2600" dirty="0" smtClean="0">
                <a:solidFill>
                  <a:srgbClr val="002060"/>
                </a:solidFill>
                <a:latin typeface="+mj-lt"/>
              </a:rPr>
              <a:t>or </a:t>
            </a:r>
            <a:r>
              <a:rPr lang="en-US" sz="2600" dirty="0">
                <a:solidFill>
                  <a:srgbClr val="002060"/>
                </a:solidFill>
                <a:latin typeface="+mj-lt"/>
              </a:rPr>
              <a:t>disrupts another’s work performance or creates an intimidating, insulting</a:t>
            </a:r>
            <a:r>
              <a:rPr lang="en-US" sz="2600" dirty="0" smtClean="0">
                <a:solidFill>
                  <a:srgbClr val="002060"/>
                </a:solidFill>
                <a:latin typeface="+mj-lt"/>
              </a:rPr>
              <a:t>, offensive</a:t>
            </a:r>
            <a:r>
              <a:rPr lang="en-US" sz="2600" dirty="0">
                <a:solidFill>
                  <a:srgbClr val="002060"/>
                </a:solidFill>
                <a:latin typeface="+mj-lt"/>
              </a:rPr>
              <a:t>, abusive, or hostile work </a:t>
            </a:r>
            <a:r>
              <a:rPr lang="en-US" sz="2600" dirty="0" smtClean="0">
                <a:solidFill>
                  <a:srgbClr val="002060"/>
                </a:solidFill>
                <a:latin typeface="+mj-lt"/>
              </a:rPr>
              <a:t> environment </a:t>
            </a:r>
            <a:r>
              <a:rPr lang="en-US" sz="2600" dirty="0">
                <a:solidFill>
                  <a:srgbClr val="002060"/>
                </a:solidFill>
                <a:latin typeface="+mj-lt"/>
              </a:rPr>
              <a:t>is not tolerated. </a:t>
            </a:r>
          </a:p>
          <a:p>
            <a:pPr marL="1257300" lvl="2" indent="-342900">
              <a:buFont typeface="Arial" panose="020B0604020202020204" pitchFamily="34" charset="0"/>
              <a:buChar char="•"/>
            </a:pPr>
            <a:r>
              <a:rPr lang="en-US" sz="2600" dirty="0" smtClean="0">
                <a:solidFill>
                  <a:srgbClr val="002060"/>
                </a:solidFill>
                <a:latin typeface="+mj-lt"/>
              </a:rPr>
              <a:t>Unwelcome </a:t>
            </a:r>
            <a:r>
              <a:rPr lang="en-US" sz="2600" dirty="0">
                <a:solidFill>
                  <a:srgbClr val="002060"/>
                </a:solidFill>
                <a:latin typeface="+mj-lt"/>
              </a:rPr>
              <a:t>sexual advances, requests for sexual favors, and other </a:t>
            </a:r>
            <a:r>
              <a:rPr lang="en-US" sz="2600" dirty="0" smtClean="0">
                <a:solidFill>
                  <a:srgbClr val="002060"/>
                </a:solidFill>
                <a:latin typeface="+mj-lt"/>
              </a:rPr>
              <a:t>                  unwelcome verbal </a:t>
            </a:r>
            <a:r>
              <a:rPr lang="en-US" sz="2600" dirty="0">
                <a:solidFill>
                  <a:srgbClr val="002060"/>
                </a:solidFill>
                <a:latin typeface="+mj-lt"/>
              </a:rPr>
              <a:t>or physical conduct of a sexual or offensive nature </a:t>
            </a:r>
            <a:r>
              <a:rPr lang="en-US" sz="2600" dirty="0" smtClean="0">
                <a:solidFill>
                  <a:srgbClr val="002060"/>
                </a:solidFill>
                <a:latin typeface="+mj-lt"/>
              </a:rPr>
              <a:t>                                    are </a:t>
            </a:r>
            <a:r>
              <a:rPr lang="en-US" sz="2600" dirty="0">
                <a:solidFill>
                  <a:srgbClr val="002060"/>
                </a:solidFill>
                <a:latin typeface="+mj-lt"/>
              </a:rPr>
              <a:t>considered sexual harassment and are specifically prohibited. </a:t>
            </a: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39976544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17306"/>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Prohibition </a:t>
            </a:r>
            <a:r>
              <a:rPr lang="en-US" sz="4400" b="1" dirty="0">
                <a:solidFill>
                  <a:schemeClr val="accent4"/>
                </a:solidFill>
                <a:latin typeface="+mj-lt"/>
              </a:rPr>
              <a:t>of </a:t>
            </a:r>
            <a:r>
              <a:rPr lang="en-US" sz="4400" b="1" dirty="0" smtClean="0">
                <a:solidFill>
                  <a:schemeClr val="accent4"/>
                </a:solidFill>
                <a:latin typeface="+mj-lt"/>
              </a:rPr>
              <a:t>Harassment…</a:t>
            </a:r>
            <a:endParaRPr lang="en-US" sz="4400" b="1" dirty="0">
              <a:solidFill>
                <a:schemeClr val="accent4"/>
              </a:solidFill>
              <a:latin typeface="+mj-lt"/>
            </a:endParaRPr>
          </a:p>
          <a:p>
            <a:pPr lvl="2"/>
            <a:r>
              <a:rPr lang="en-US" dirty="0">
                <a:latin typeface="+mj-lt"/>
              </a:rPr>
              <a:t> </a:t>
            </a:r>
            <a:endParaRPr lang="en-US" sz="2000" dirty="0">
              <a:latin typeface="+mj-lt"/>
            </a:endParaRPr>
          </a:p>
          <a:p>
            <a:pPr lvl="2"/>
            <a:r>
              <a:rPr lang="en-US" sz="2400" b="1" dirty="0" smtClean="0">
                <a:solidFill>
                  <a:srgbClr val="002060"/>
                </a:solidFill>
                <a:latin typeface="+mj-lt"/>
              </a:rPr>
              <a:t>Examples</a:t>
            </a:r>
            <a:r>
              <a:rPr lang="en-US" sz="2400" dirty="0" smtClean="0">
                <a:solidFill>
                  <a:srgbClr val="002060"/>
                </a:solidFill>
                <a:latin typeface="+mj-lt"/>
              </a:rPr>
              <a:t> </a:t>
            </a:r>
            <a:r>
              <a:rPr lang="en-US" sz="2400" dirty="0">
                <a:solidFill>
                  <a:srgbClr val="002060"/>
                </a:solidFill>
                <a:latin typeface="+mj-lt"/>
              </a:rPr>
              <a:t>of sexual harassment include: unwelcome verbal behavior such as </a:t>
            </a:r>
            <a:r>
              <a:rPr lang="en-US" sz="2400" dirty="0" smtClean="0">
                <a:solidFill>
                  <a:srgbClr val="002060"/>
                </a:solidFill>
                <a:latin typeface="+mj-lt"/>
              </a:rPr>
              <a:t>            derogatory</a:t>
            </a:r>
            <a:r>
              <a:rPr lang="en-US" sz="2400" dirty="0">
                <a:solidFill>
                  <a:srgbClr val="002060"/>
                </a:solidFill>
                <a:latin typeface="+mj-lt"/>
              </a:rPr>
              <a:t>, offensive comments, suggestions, jokes, or remarks; unwelcome </a:t>
            </a:r>
            <a:r>
              <a:rPr lang="en-US" sz="2400" dirty="0" smtClean="0">
                <a:solidFill>
                  <a:srgbClr val="002060"/>
                </a:solidFill>
                <a:latin typeface="+mj-lt"/>
              </a:rPr>
              <a:t>                               and </a:t>
            </a:r>
            <a:r>
              <a:rPr lang="en-US" sz="2400" dirty="0">
                <a:solidFill>
                  <a:srgbClr val="002060"/>
                </a:solidFill>
                <a:latin typeface="+mj-lt"/>
              </a:rPr>
              <a:t>inappropriate physical behavior such as pats, squeezes, deliberately </a:t>
            </a:r>
            <a:r>
              <a:rPr lang="en-US" sz="2400" dirty="0" smtClean="0">
                <a:solidFill>
                  <a:srgbClr val="002060"/>
                </a:solidFill>
                <a:latin typeface="+mj-lt"/>
              </a:rPr>
              <a:t>                             brushing </a:t>
            </a:r>
            <a:r>
              <a:rPr lang="en-US" sz="2400" dirty="0">
                <a:solidFill>
                  <a:srgbClr val="002060"/>
                </a:solidFill>
                <a:latin typeface="+mj-lt"/>
              </a:rPr>
              <a:t>against someone’s body, or impeding or blocking normal work or </a:t>
            </a:r>
            <a:r>
              <a:rPr lang="en-US" sz="2400" dirty="0" smtClean="0">
                <a:solidFill>
                  <a:srgbClr val="002060"/>
                </a:solidFill>
                <a:latin typeface="+mj-lt"/>
              </a:rPr>
              <a:t>                   movement</a:t>
            </a:r>
            <a:r>
              <a:rPr lang="en-US" sz="2400" dirty="0">
                <a:solidFill>
                  <a:srgbClr val="002060"/>
                </a:solidFill>
                <a:latin typeface="+mj-lt"/>
              </a:rPr>
              <a:t>; unwanted sexual advances; unwelcome and inappropriate visual </a:t>
            </a:r>
            <a:r>
              <a:rPr lang="en-US" sz="2400" dirty="0" smtClean="0">
                <a:solidFill>
                  <a:srgbClr val="002060"/>
                </a:solidFill>
                <a:latin typeface="+mj-lt"/>
              </a:rPr>
              <a:t>                    harassment </a:t>
            </a:r>
            <a:r>
              <a:rPr lang="en-US" sz="2400" dirty="0">
                <a:solidFill>
                  <a:srgbClr val="002060"/>
                </a:solidFill>
                <a:latin typeface="+mj-lt"/>
              </a:rPr>
              <a:t>such as displaying derogatory, sexually suggestive, or discriminatory </a:t>
            </a:r>
            <a:r>
              <a:rPr lang="en-US" sz="2400" dirty="0" smtClean="0">
                <a:solidFill>
                  <a:srgbClr val="002060"/>
                </a:solidFill>
                <a:latin typeface="+mj-lt"/>
              </a:rPr>
              <a:t>                messages</a:t>
            </a:r>
            <a:r>
              <a:rPr lang="en-US" sz="2400" dirty="0">
                <a:solidFill>
                  <a:srgbClr val="002060"/>
                </a:solidFill>
                <a:latin typeface="+mj-lt"/>
              </a:rPr>
              <a:t>, photos, graffiti, pictures, cartoons, or drawings, at one’s work station; </a:t>
            </a:r>
            <a:r>
              <a:rPr lang="en-US" sz="2400" dirty="0" smtClean="0">
                <a:solidFill>
                  <a:srgbClr val="002060"/>
                </a:solidFill>
                <a:latin typeface="+mj-lt"/>
              </a:rPr>
              <a:t> unwanted </a:t>
            </a:r>
            <a:r>
              <a:rPr lang="en-US" sz="2400" dirty="0">
                <a:solidFill>
                  <a:srgbClr val="002060"/>
                </a:solidFill>
                <a:latin typeface="+mj-lt"/>
              </a:rPr>
              <a:t>or offensive e-mail or voicemail messages. The behavior need not be </a:t>
            </a:r>
            <a:r>
              <a:rPr lang="en-US" sz="2400" dirty="0" smtClean="0">
                <a:solidFill>
                  <a:srgbClr val="002060"/>
                </a:solidFill>
                <a:latin typeface="+mj-lt"/>
              </a:rPr>
              <a:t>  intentional </a:t>
            </a:r>
            <a:r>
              <a:rPr lang="en-US" sz="2400" dirty="0">
                <a:solidFill>
                  <a:srgbClr val="002060"/>
                </a:solidFill>
                <a:latin typeface="+mj-lt"/>
              </a:rPr>
              <a:t>in order to be considered sexual harassment. </a:t>
            </a:r>
          </a:p>
          <a:p>
            <a:r>
              <a:rPr lang="en-US" sz="2400" dirty="0">
                <a:solidFill>
                  <a:srgbClr val="002060"/>
                </a:solidFill>
                <a:latin typeface="+mj-lt"/>
              </a:rPr>
              <a:t> </a:t>
            </a:r>
            <a:endParaRPr lang="en-US" sz="2400" dirty="0" smtClean="0">
              <a:solidFill>
                <a:srgbClr val="002060"/>
              </a:solidFill>
              <a:latin typeface="+mj-lt"/>
            </a:endParaRPr>
          </a:p>
          <a:p>
            <a:endParaRPr lang="en-US" sz="2400" dirty="0">
              <a:solidFill>
                <a:srgbClr val="002060"/>
              </a:solidFill>
              <a:latin typeface="+mj-lt"/>
            </a:endParaRPr>
          </a:p>
          <a:p>
            <a:endParaRPr lang="en-US" sz="2400" dirty="0">
              <a:solidFill>
                <a:srgbClr val="002060"/>
              </a:solidFill>
              <a:latin typeface="+mj-lt"/>
            </a:endParaRPr>
          </a:p>
          <a:p>
            <a:pPr lvl="2"/>
            <a:endParaRPr lang="en-US" sz="2800" dirty="0" smtClean="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26551211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94195"/>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Prohibition </a:t>
            </a:r>
            <a:r>
              <a:rPr lang="en-US" sz="4400" b="1" dirty="0">
                <a:solidFill>
                  <a:schemeClr val="accent4"/>
                </a:solidFill>
                <a:latin typeface="+mj-lt"/>
              </a:rPr>
              <a:t>of </a:t>
            </a:r>
            <a:r>
              <a:rPr lang="en-US" sz="4400" b="1" dirty="0" smtClean="0">
                <a:solidFill>
                  <a:schemeClr val="accent4"/>
                </a:solidFill>
                <a:latin typeface="+mj-lt"/>
              </a:rPr>
              <a:t>Harassment…</a:t>
            </a:r>
            <a:endParaRPr lang="en-US" sz="4400" b="1" dirty="0">
              <a:solidFill>
                <a:schemeClr val="accent4"/>
              </a:solidFill>
              <a:latin typeface="+mj-lt"/>
            </a:endParaRPr>
          </a:p>
          <a:p>
            <a:pPr lvl="2"/>
            <a:r>
              <a:rPr lang="en-US" dirty="0">
                <a:latin typeface="+mj-lt"/>
              </a:rPr>
              <a:t> </a:t>
            </a:r>
            <a:endParaRPr lang="en-US" sz="2000" dirty="0">
              <a:latin typeface="+mj-lt"/>
            </a:endParaRPr>
          </a:p>
          <a:p>
            <a:pPr marL="1257300" lvl="2" indent="-342900">
              <a:buFont typeface="Arial" panose="020B0604020202020204" pitchFamily="34" charset="0"/>
              <a:buChar char="•"/>
            </a:pPr>
            <a:r>
              <a:rPr lang="en-US" sz="2400" dirty="0" smtClean="0">
                <a:solidFill>
                  <a:srgbClr val="002060"/>
                </a:solidFill>
                <a:latin typeface="+mj-lt"/>
              </a:rPr>
              <a:t>In the instance of a violation of the policy, the complaint should be directed                               to the HR division in writing of the extent and nature of the discrimination                                     for timely resolution and disciplinary action. </a:t>
            </a:r>
          </a:p>
          <a:p>
            <a:pPr marL="1257300" lvl="2" indent="-342900">
              <a:buFont typeface="Arial" panose="020B0604020202020204" pitchFamily="34" charset="0"/>
              <a:buChar char="•"/>
            </a:pPr>
            <a:r>
              <a:rPr lang="en-US" sz="2400" dirty="0" smtClean="0">
                <a:solidFill>
                  <a:srgbClr val="002060"/>
                </a:solidFill>
                <a:latin typeface="+mj-lt"/>
              </a:rPr>
              <a:t>All reported incidents will be investigated with an effort to keep the source                                   of the report confidential except where disclosure necessary for resolution.                                           Any employee who, in good faith, reports a possible violation of this policy                                  will be protected from any form of retaliation (See Harassment or Abuse                                Reporting Form).</a:t>
            </a: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474192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579438"/>
            <a:ext cx="5486400" cy="944562"/>
          </a:xfrm>
        </p:spPr>
        <p:txBody>
          <a:bodyPr>
            <a:noAutofit/>
          </a:bodyPr>
          <a:lstStyle/>
          <a:p>
            <a:r>
              <a:rPr lang="en-GB" sz="3200" b="1" dirty="0"/>
              <a:t>“Intellectual or Human Capital”</a:t>
            </a:r>
            <a:br>
              <a:rPr lang="en-GB" sz="3200" b="1" dirty="0"/>
            </a:br>
            <a:endParaRPr lang="en-GB" sz="3200" dirty="0"/>
          </a:p>
        </p:txBody>
      </p:sp>
      <p:sp>
        <p:nvSpPr>
          <p:cNvPr id="3" name="Content Placeholder 2"/>
          <p:cNvSpPr>
            <a:spLocks noGrp="1"/>
          </p:cNvSpPr>
          <p:nvPr>
            <p:ph idx="1"/>
          </p:nvPr>
        </p:nvSpPr>
        <p:spPr>
          <a:xfrm>
            <a:off x="2436779" y="1465635"/>
            <a:ext cx="7239000" cy="2950722"/>
          </a:xfrm>
        </p:spPr>
        <p:txBody>
          <a:bodyPr>
            <a:normAutofit/>
          </a:bodyPr>
          <a:lstStyle/>
          <a:p>
            <a:pPr>
              <a:buFont typeface="Wingdings" pitchFamily="2" charset="2"/>
              <a:buChar char="§"/>
            </a:pPr>
            <a:r>
              <a:rPr lang="en-US" b="1" dirty="0">
                <a:solidFill>
                  <a:srgbClr val="002060"/>
                </a:solidFill>
                <a:latin typeface="+mj-lt"/>
              </a:rPr>
              <a:t>Employee knowledge and experience</a:t>
            </a:r>
          </a:p>
          <a:p>
            <a:pPr>
              <a:buFont typeface="Wingdings" pitchFamily="2" charset="2"/>
              <a:buChar char="§"/>
            </a:pPr>
            <a:r>
              <a:rPr lang="en-GB" b="1" dirty="0" smtClean="0">
                <a:solidFill>
                  <a:srgbClr val="002060"/>
                </a:solidFill>
                <a:latin typeface="+mj-lt"/>
              </a:rPr>
              <a:t>Individual </a:t>
            </a:r>
            <a:r>
              <a:rPr lang="en-GB" b="1" dirty="0">
                <a:solidFill>
                  <a:srgbClr val="002060"/>
                </a:solidFill>
                <a:latin typeface="+mj-lt"/>
              </a:rPr>
              <a:t>capability and commitment</a:t>
            </a:r>
            <a:r>
              <a:rPr lang="en-US" b="1" dirty="0">
                <a:solidFill>
                  <a:srgbClr val="002060"/>
                </a:solidFill>
                <a:latin typeface="+mj-lt"/>
              </a:rPr>
              <a:t> </a:t>
            </a:r>
          </a:p>
          <a:p>
            <a:pPr>
              <a:buFont typeface="Wingdings" pitchFamily="2" charset="2"/>
              <a:buChar char="§"/>
            </a:pPr>
            <a:r>
              <a:rPr lang="en-US" b="1" dirty="0" smtClean="0">
                <a:solidFill>
                  <a:srgbClr val="002060"/>
                </a:solidFill>
                <a:latin typeface="+mj-lt"/>
              </a:rPr>
              <a:t>The </a:t>
            </a:r>
            <a:r>
              <a:rPr lang="en-US" b="1" dirty="0">
                <a:solidFill>
                  <a:srgbClr val="002060"/>
                </a:solidFill>
                <a:latin typeface="+mj-lt"/>
              </a:rPr>
              <a:t>culture of the organization</a:t>
            </a:r>
          </a:p>
          <a:p>
            <a:pPr>
              <a:buFont typeface="Wingdings" pitchFamily="2" charset="2"/>
              <a:buChar char="§"/>
            </a:pPr>
            <a:r>
              <a:rPr lang="en-US" b="1" dirty="0" smtClean="0">
                <a:solidFill>
                  <a:srgbClr val="002060"/>
                </a:solidFill>
                <a:latin typeface="+mj-lt"/>
              </a:rPr>
              <a:t>Leadership </a:t>
            </a:r>
            <a:r>
              <a:rPr lang="en-US" b="1" dirty="0">
                <a:solidFill>
                  <a:srgbClr val="002060"/>
                </a:solidFill>
                <a:latin typeface="+mj-lt"/>
              </a:rPr>
              <a:t>and teamwork </a:t>
            </a:r>
          </a:p>
          <a:p>
            <a:pPr>
              <a:buFont typeface="Wingdings" pitchFamily="2" charset="2"/>
              <a:buChar char="§"/>
            </a:pPr>
            <a:r>
              <a:rPr lang="en-US" b="1" dirty="0" smtClean="0">
                <a:solidFill>
                  <a:srgbClr val="002060"/>
                </a:solidFill>
                <a:latin typeface="+mj-lt"/>
              </a:rPr>
              <a:t>Relationships </a:t>
            </a:r>
            <a:r>
              <a:rPr lang="en-US" b="1" dirty="0">
                <a:solidFill>
                  <a:srgbClr val="002060"/>
                </a:solidFill>
                <a:latin typeface="+mj-lt"/>
              </a:rPr>
              <a:t>inside and outside </a:t>
            </a:r>
          </a:p>
        </p:txBody>
      </p:sp>
      <p:pic>
        <p:nvPicPr>
          <p:cNvPr id="4" name="Picture 2"/>
          <p:cNvPicPr>
            <a:picLocks noChangeAspect="1" noChangeArrowheads="1"/>
          </p:cNvPicPr>
          <p:nvPr/>
        </p:nvPicPr>
        <p:blipFill>
          <a:blip r:embed="rId2"/>
          <a:srcRect/>
          <a:stretch>
            <a:fillRect/>
          </a:stretch>
        </p:blipFill>
        <p:spPr bwMode="auto">
          <a:xfrm>
            <a:off x="8534400" y="76200"/>
            <a:ext cx="2057400" cy="1600200"/>
          </a:xfrm>
          <a:prstGeom prst="rect">
            <a:avLst/>
          </a:prstGeom>
          <a:noFill/>
          <a:ln w="9525">
            <a:noFill/>
            <a:miter lim="800000"/>
            <a:headEnd/>
            <a:tailEnd/>
          </a:ln>
          <a:effectLst/>
        </p:spPr>
      </p:pic>
      <p:sp>
        <p:nvSpPr>
          <p:cNvPr id="5" name="Rectangle 4"/>
          <p:cNvSpPr/>
          <p:nvPr/>
        </p:nvSpPr>
        <p:spPr>
          <a:xfrm>
            <a:off x="2825886" y="4674141"/>
            <a:ext cx="5181600" cy="9144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a:t>Where the Problem Exist ?</a:t>
            </a:r>
            <a:endParaRPr lang="en-GB" sz="2800" dirty="0"/>
          </a:p>
        </p:txBody>
      </p:sp>
    </p:spTree>
    <p:extLst>
      <p:ext uri="{BB962C8B-B14F-4D97-AF65-F5344CB8AC3E}">
        <p14:creationId xmlns:p14="http://schemas.microsoft.com/office/powerpoint/2010/main" val="384365168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94195"/>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Prohibition </a:t>
            </a:r>
            <a:r>
              <a:rPr lang="en-US" sz="4400" b="1" dirty="0">
                <a:solidFill>
                  <a:schemeClr val="accent4"/>
                </a:solidFill>
                <a:latin typeface="+mj-lt"/>
              </a:rPr>
              <a:t>of </a:t>
            </a:r>
            <a:r>
              <a:rPr lang="en-US" sz="4400" b="1" dirty="0" smtClean="0">
                <a:solidFill>
                  <a:schemeClr val="accent4"/>
                </a:solidFill>
                <a:latin typeface="+mj-lt"/>
              </a:rPr>
              <a:t>Harassment…</a:t>
            </a:r>
            <a:endParaRPr lang="en-US" sz="4400" b="1" dirty="0">
              <a:solidFill>
                <a:schemeClr val="accent4"/>
              </a:solidFill>
              <a:latin typeface="+mj-lt"/>
            </a:endParaRPr>
          </a:p>
          <a:p>
            <a:pPr lvl="2"/>
            <a:r>
              <a:rPr lang="en-US" dirty="0">
                <a:latin typeface="+mj-lt"/>
              </a:rPr>
              <a:t> </a:t>
            </a:r>
            <a:endParaRPr lang="en-US" sz="2000" dirty="0">
              <a:latin typeface="+mj-lt"/>
            </a:endParaRPr>
          </a:p>
          <a:p>
            <a:pPr marL="1257300" lvl="2" indent="-342900">
              <a:buFont typeface="Arial" panose="020B0604020202020204" pitchFamily="34" charset="0"/>
              <a:buChar char="•"/>
            </a:pPr>
            <a:r>
              <a:rPr lang="en-US" sz="2400" dirty="0" smtClean="0">
                <a:solidFill>
                  <a:srgbClr val="002060"/>
                </a:solidFill>
                <a:latin typeface="+mj-lt"/>
              </a:rPr>
              <a:t>In the instance of a violation of the policy, the complaint should be directed                               to the HR division in writing of the extent and nature of the discrimination                                     for timely resolution and disciplinary action. </a:t>
            </a:r>
          </a:p>
          <a:p>
            <a:pPr marL="1257300" lvl="2" indent="-342900">
              <a:buFont typeface="Arial" panose="020B0604020202020204" pitchFamily="34" charset="0"/>
              <a:buChar char="•"/>
            </a:pPr>
            <a:r>
              <a:rPr lang="en-US" sz="2400" dirty="0" smtClean="0">
                <a:solidFill>
                  <a:srgbClr val="002060"/>
                </a:solidFill>
                <a:latin typeface="+mj-lt"/>
              </a:rPr>
              <a:t>All reported incidents will be investigated with an effort to keep the source                                   of the report confidential except where disclosure necessary for resolution.                                           Any employee who, in good faith, reports a possible violation of this policy                                  will be protected from any form of retaliation (See Harassment or Abuse                                Reporting Form).</a:t>
            </a: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357168828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94195"/>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4"/>
            <a:r>
              <a:rPr lang="en-US" sz="4000" b="1" dirty="0">
                <a:solidFill>
                  <a:schemeClr val="accent4"/>
                </a:solidFill>
                <a:latin typeface="+mj-lt"/>
              </a:rPr>
              <a:t>Prohibition of Forced or </a:t>
            </a:r>
            <a:r>
              <a:rPr lang="en-US" sz="4000" b="1" dirty="0" smtClean="0">
                <a:solidFill>
                  <a:schemeClr val="accent4"/>
                </a:solidFill>
                <a:latin typeface="+mj-lt"/>
              </a:rPr>
              <a:t>                                                           Child </a:t>
            </a:r>
            <a:r>
              <a:rPr lang="en-US" sz="4000" b="1" dirty="0" err="1">
                <a:solidFill>
                  <a:schemeClr val="accent4"/>
                </a:solidFill>
                <a:latin typeface="+mj-lt"/>
              </a:rPr>
              <a:t>Labour</a:t>
            </a:r>
            <a:endParaRPr lang="en-US" sz="4000" b="1" dirty="0">
              <a:solidFill>
                <a:schemeClr val="accent4"/>
              </a:solidFill>
              <a:latin typeface="+mj-lt"/>
            </a:endParaRPr>
          </a:p>
          <a:p>
            <a:pPr lvl="4"/>
            <a:r>
              <a:rPr lang="en-US" dirty="0">
                <a:latin typeface="+mj-lt"/>
              </a:rPr>
              <a:t> </a:t>
            </a:r>
            <a:endParaRPr lang="en-US" sz="2800" dirty="0">
              <a:solidFill>
                <a:srgbClr val="002060"/>
              </a:solidFill>
              <a:latin typeface="+mj-lt"/>
            </a:endParaRPr>
          </a:p>
          <a:p>
            <a:pPr lvl="4"/>
            <a:r>
              <a:rPr lang="en-US" sz="2800" dirty="0" smtClean="0">
                <a:solidFill>
                  <a:srgbClr val="002060"/>
                </a:solidFill>
                <a:latin typeface="+mj-lt"/>
              </a:rPr>
              <a:t>CSO will </a:t>
            </a:r>
            <a:r>
              <a:rPr lang="en-US" sz="2800" dirty="0">
                <a:solidFill>
                  <a:srgbClr val="002060"/>
                </a:solidFill>
                <a:latin typeface="+mj-lt"/>
              </a:rPr>
              <a:t>not employ children or forced </a:t>
            </a:r>
            <a:r>
              <a:rPr lang="en-US" sz="2800" dirty="0" err="1">
                <a:solidFill>
                  <a:srgbClr val="002060"/>
                </a:solidFill>
                <a:latin typeface="+mj-lt"/>
              </a:rPr>
              <a:t>labour</a:t>
            </a:r>
            <a:r>
              <a:rPr lang="en-US" sz="2800" dirty="0">
                <a:solidFill>
                  <a:srgbClr val="002060"/>
                </a:solidFill>
                <a:latin typeface="+mj-lt"/>
              </a:rPr>
              <a:t>, or </a:t>
            </a:r>
            <a:r>
              <a:rPr lang="en-US" sz="2800" dirty="0" smtClean="0">
                <a:solidFill>
                  <a:srgbClr val="002060"/>
                </a:solidFill>
                <a:latin typeface="+mj-lt"/>
              </a:rPr>
              <a:t>                                                                shall </a:t>
            </a:r>
            <a:r>
              <a:rPr lang="en-US" sz="2800" dirty="0">
                <a:solidFill>
                  <a:srgbClr val="002060"/>
                </a:solidFill>
                <a:latin typeface="+mj-lt"/>
              </a:rPr>
              <a:t>not allow </a:t>
            </a:r>
            <a:r>
              <a:rPr lang="en-US" sz="2800" dirty="0" smtClean="0">
                <a:solidFill>
                  <a:srgbClr val="002060"/>
                </a:solidFill>
                <a:latin typeface="+mj-lt"/>
              </a:rPr>
              <a:t>physical </a:t>
            </a:r>
            <a:r>
              <a:rPr lang="en-US" sz="2800" dirty="0">
                <a:solidFill>
                  <a:srgbClr val="002060"/>
                </a:solidFill>
                <a:latin typeface="+mj-lt"/>
              </a:rPr>
              <a:t>punishment or abuse and </a:t>
            </a:r>
            <a:r>
              <a:rPr lang="en-US" sz="2800" dirty="0" smtClean="0">
                <a:solidFill>
                  <a:srgbClr val="002060"/>
                </a:solidFill>
                <a:latin typeface="+mj-lt"/>
              </a:rPr>
              <a:t>                                                               shall </a:t>
            </a:r>
            <a:r>
              <a:rPr lang="en-US" sz="2800" dirty="0">
                <a:solidFill>
                  <a:srgbClr val="002060"/>
                </a:solidFill>
                <a:latin typeface="+mj-lt"/>
              </a:rPr>
              <a:t>adhere to related laws and regulations. </a:t>
            </a: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333264169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17306"/>
          </a:xfrm>
          <a:prstGeom prst="rect">
            <a:avLst/>
          </a:prstGeom>
          <a:solidFill>
            <a:schemeClr val="bg1">
              <a:lumMod val="95000"/>
            </a:schemeClr>
          </a:solidFill>
        </p:spPr>
        <p:txBody>
          <a:bodyPr wrap="square">
            <a:spAutoFit/>
          </a:bodyPr>
          <a:lstStyle/>
          <a:p>
            <a:pPr lvl="2"/>
            <a:endParaRPr lang="en-US" sz="4000" b="1" dirty="0" smtClean="0">
              <a:solidFill>
                <a:schemeClr val="accent4"/>
              </a:solidFill>
              <a:latin typeface="+mj-lt"/>
            </a:endParaRPr>
          </a:p>
          <a:p>
            <a:pPr lvl="2"/>
            <a:r>
              <a:rPr lang="en-US" sz="4000" b="1" dirty="0">
                <a:solidFill>
                  <a:schemeClr val="accent4"/>
                </a:solidFill>
                <a:latin typeface="+mj-lt"/>
              </a:rPr>
              <a:t>Provision of Health and Safety Environment </a:t>
            </a:r>
          </a:p>
          <a:p>
            <a:pPr lvl="2"/>
            <a:r>
              <a:rPr lang="en-US" dirty="0"/>
              <a:t> </a:t>
            </a:r>
          </a:p>
          <a:p>
            <a:pPr marL="1371600" lvl="2" indent="-457200">
              <a:buFont typeface="Arial" panose="020B0604020202020204" pitchFamily="34" charset="0"/>
              <a:buChar char="•"/>
            </a:pPr>
            <a:r>
              <a:rPr lang="en-US" sz="2800" dirty="0">
                <a:solidFill>
                  <a:srgbClr val="002060"/>
                </a:solidFill>
                <a:latin typeface="+mj-lt"/>
              </a:rPr>
              <a:t>Safety is a matter of ethics and moral responsibility for each single employee of </a:t>
            </a:r>
            <a:r>
              <a:rPr lang="en-US" sz="2800" dirty="0" smtClean="0">
                <a:solidFill>
                  <a:srgbClr val="002060"/>
                </a:solidFill>
                <a:latin typeface="+mj-lt"/>
              </a:rPr>
              <a:t>CSO. </a:t>
            </a:r>
            <a:r>
              <a:rPr lang="en-US" sz="2800" dirty="0">
                <a:solidFill>
                  <a:srgbClr val="002060"/>
                </a:solidFill>
                <a:latin typeface="+mj-lt"/>
              </a:rPr>
              <a:t>Accordingly, </a:t>
            </a:r>
            <a:r>
              <a:rPr lang="en-US" sz="2800" dirty="0" smtClean="0">
                <a:solidFill>
                  <a:srgbClr val="002060"/>
                </a:solidFill>
                <a:latin typeface="+mj-lt"/>
              </a:rPr>
              <a:t>CSO </a:t>
            </a:r>
            <a:r>
              <a:rPr lang="en-US" sz="2800" dirty="0">
                <a:solidFill>
                  <a:srgbClr val="002060"/>
                </a:solidFill>
                <a:latin typeface="+mj-lt"/>
              </a:rPr>
              <a:t>is committed to providing a safe </a:t>
            </a:r>
            <a:r>
              <a:rPr lang="en-US" sz="2800" dirty="0" smtClean="0">
                <a:solidFill>
                  <a:srgbClr val="002060"/>
                </a:solidFill>
                <a:latin typeface="+mj-lt"/>
              </a:rPr>
              <a:t>                       and </a:t>
            </a:r>
            <a:r>
              <a:rPr lang="en-US" sz="2800" dirty="0">
                <a:solidFill>
                  <a:srgbClr val="002060"/>
                </a:solidFill>
                <a:latin typeface="+mj-lt"/>
              </a:rPr>
              <a:t>healthy work environment to all </a:t>
            </a:r>
            <a:r>
              <a:rPr lang="en-US" sz="2800" dirty="0" smtClean="0">
                <a:solidFill>
                  <a:srgbClr val="002060"/>
                </a:solidFill>
                <a:latin typeface="+mj-lt"/>
              </a:rPr>
              <a:t>employees. CSO </a:t>
            </a:r>
            <a:r>
              <a:rPr lang="en-US" sz="2800" dirty="0">
                <a:solidFill>
                  <a:srgbClr val="002060"/>
                </a:solidFill>
                <a:latin typeface="+mj-lt"/>
              </a:rPr>
              <a:t>shall have </a:t>
            </a:r>
            <a:r>
              <a:rPr lang="en-US" sz="2800" dirty="0" smtClean="0">
                <a:solidFill>
                  <a:srgbClr val="002060"/>
                </a:solidFill>
                <a:latin typeface="+mj-lt"/>
              </a:rPr>
              <a:t>                                             in </a:t>
            </a:r>
            <a:r>
              <a:rPr lang="en-US" sz="2800" dirty="0">
                <a:solidFill>
                  <a:srgbClr val="002060"/>
                </a:solidFill>
                <a:latin typeface="+mj-lt"/>
              </a:rPr>
              <a:t>place a safety </a:t>
            </a:r>
            <a:r>
              <a:rPr lang="en-US" sz="2800" dirty="0" smtClean="0">
                <a:solidFill>
                  <a:srgbClr val="002060"/>
                </a:solidFill>
                <a:latin typeface="+mj-lt"/>
              </a:rPr>
              <a:t>program, </a:t>
            </a:r>
            <a:r>
              <a:rPr lang="en-US" sz="2800" dirty="0">
                <a:solidFill>
                  <a:srgbClr val="002060"/>
                </a:solidFill>
                <a:latin typeface="+mj-lt"/>
              </a:rPr>
              <a:t>and meets applicable laws and </a:t>
            </a:r>
            <a:r>
              <a:rPr lang="en-US" sz="2800" dirty="0" smtClean="0">
                <a:solidFill>
                  <a:srgbClr val="002060"/>
                </a:solidFill>
                <a:latin typeface="+mj-lt"/>
              </a:rPr>
              <a:t>                             government regulations. </a:t>
            </a:r>
          </a:p>
          <a:p>
            <a:pPr marL="1371600" lvl="2" indent="-457200">
              <a:buFont typeface="Arial" panose="020B0604020202020204" pitchFamily="34" charset="0"/>
              <a:buChar char="•"/>
            </a:pPr>
            <a:r>
              <a:rPr lang="en-US" sz="2800" dirty="0" smtClean="0">
                <a:solidFill>
                  <a:srgbClr val="002060"/>
                </a:solidFill>
                <a:latin typeface="+mj-lt"/>
              </a:rPr>
              <a:t>In </a:t>
            </a:r>
            <a:r>
              <a:rPr lang="en-US" sz="2800" dirty="0">
                <a:solidFill>
                  <a:srgbClr val="002060"/>
                </a:solidFill>
                <a:latin typeface="+mj-lt"/>
              </a:rPr>
              <a:t>supporting this commitment, all managers are responsible for </a:t>
            </a:r>
            <a:r>
              <a:rPr lang="en-US" sz="2800" dirty="0" smtClean="0">
                <a:solidFill>
                  <a:srgbClr val="002060"/>
                </a:solidFill>
                <a:latin typeface="+mj-lt"/>
              </a:rPr>
              <a:t>                        ensuring </a:t>
            </a:r>
            <a:r>
              <a:rPr lang="en-US" sz="2800" dirty="0">
                <a:solidFill>
                  <a:srgbClr val="002060"/>
                </a:solidFill>
                <a:latin typeface="+mj-lt"/>
              </a:rPr>
              <a:t>that safety systems, programs and policies are in place and effectively implemented and each employee is responsible in </a:t>
            </a:r>
            <a:r>
              <a:rPr lang="en-US" sz="2800" dirty="0" smtClean="0">
                <a:solidFill>
                  <a:srgbClr val="002060"/>
                </a:solidFill>
                <a:latin typeface="+mj-lt"/>
              </a:rPr>
              <a:t>                        observing </a:t>
            </a:r>
            <a:r>
              <a:rPr lang="en-US" sz="2800" dirty="0">
                <a:solidFill>
                  <a:srgbClr val="002060"/>
                </a:solidFill>
                <a:latin typeface="+mj-lt"/>
              </a:rPr>
              <a:t>the safety and health rules and practices applicable </a:t>
            </a:r>
            <a:r>
              <a:rPr lang="en-US" sz="2800" dirty="0" smtClean="0">
                <a:solidFill>
                  <a:srgbClr val="002060"/>
                </a:solidFill>
                <a:latin typeface="+mj-lt"/>
              </a:rPr>
              <a:t>                                           to </a:t>
            </a:r>
            <a:r>
              <a:rPr lang="en-US" sz="2800" dirty="0">
                <a:solidFill>
                  <a:srgbClr val="002060"/>
                </a:solidFill>
                <a:latin typeface="+mj-lt"/>
              </a:rPr>
              <a:t>their function.  </a:t>
            </a:r>
            <a:endParaRPr lang="en-US" sz="2400" dirty="0">
              <a:solidFill>
                <a:srgbClr val="002060"/>
              </a:solidFill>
              <a:latin typeface="+mj-lt"/>
            </a:endParaRP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24690925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24973"/>
          </a:xfrm>
          <a:prstGeom prst="rect">
            <a:avLst/>
          </a:prstGeom>
          <a:solidFill>
            <a:schemeClr val="bg1">
              <a:lumMod val="95000"/>
            </a:schemeClr>
          </a:solidFill>
        </p:spPr>
        <p:txBody>
          <a:bodyPr wrap="square">
            <a:spAutoFit/>
          </a:bodyPr>
          <a:lstStyle/>
          <a:p>
            <a:pPr lvl="2"/>
            <a:endParaRPr lang="en-US" sz="4000" b="1" dirty="0" smtClean="0">
              <a:solidFill>
                <a:schemeClr val="accent4"/>
              </a:solidFill>
              <a:latin typeface="+mj-lt"/>
            </a:endParaRPr>
          </a:p>
          <a:p>
            <a:pPr lvl="2"/>
            <a:r>
              <a:rPr lang="en-US" sz="4400" b="1" dirty="0">
                <a:solidFill>
                  <a:schemeClr val="accent4"/>
                </a:solidFill>
                <a:latin typeface="+mj-lt"/>
              </a:rPr>
              <a:t>General </a:t>
            </a:r>
            <a:r>
              <a:rPr lang="en-US" sz="4400" b="1" dirty="0" smtClean="0">
                <a:solidFill>
                  <a:schemeClr val="accent4"/>
                </a:solidFill>
                <a:latin typeface="+mj-lt"/>
              </a:rPr>
              <a:t>Formalities</a:t>
            </a:r>
          </a:p>
          <a:p>
            <a:pPr lvl="2"/>
            <a:endParaRPr lang="en-US" sz="3200" b="1" dirty="0" smtClean="0">
              <a:solidFill>
                <a:srgbClr val="002060"/>
              </a:solidFill>
              <a:latin typeface="+mj-lt"/>
            </a:endParaRPr>
          </a:p>
          <a:p>
            <a:pPr lvl="2"/>
            <a:r>
              <a:rPr lang="en-US" sz="3200" b="1" dirty="0" smtClean="0">
                <a:solidFill>
                  <a:srgbClr val="002060"/>
                </a:solidFill>
                <a:latin typeface="+mj-lt"/>
              </a:rPr>
              <a:t>Pre-Employment </a:t>
            </a:r>
            <a:r>
              <a:rPr lang="en-US" sz="3200" b="1" dirty="0">
                <a:solidFill>
                  <a:srgbClr val="002060"/>
                </a:solidFill>
                <a:latin typeface="+mj-lt"/>
              </a:rPr>
              <a:t>Formalities </a:t>
            </a:r>
            <a:endParaRPr lang="en-US" sz="3200" b="1" dirty="0" smtClean="0">
              <a:solidFill>
                <a:srgbClr val="002060"/>
              </a:solidFill>
              <a:latin typeface="+mj-lt"/>
            </a:endParaRPr>
          </a:p>
          <a:p>
            <a:pPr lvl="2"/>
            <a:endParaRPr lang="en-US" sz="2800" dirty="0" smtClean="0">
              <a:solidFill>
                <a:srgbClr val="002060"/>
              </a:solidFill>
              <a:latin typeface="+mj-lt"/>
            </a:endParaRPr>
          </a:p>
          <a:p>
            <a:pPr lvl="2"/>
            <a:r>
              <a:rPr lang="en-US" sz="2800" dirty="0" smtClean="0">
                <a:solidFill>
                  <a:srgbClr val="002060"/>
                </a:solidFill>
                <a:latin typeface="+mj-lt"/>
              </a:rPr>
              <a:t>The </a:t>
            </a:r>
            <a:r>
              <a:rPr lang="en-US" sz="2800" dirty="0">
                <a:solidFill>
                  <a:srgbClr val="002060"/>
                </a:solidFill>
                <a:latin typeface="+mj-lt"/>
              </a:rPr>
              <a:t>pre-employment formalities relates to the verifications that </a:t>
            </a:r>
            <a:r>
              <a:rPr lang="en-US" sz="2800" dirty="0" smtClean="0">
                <a:solidFill>
                  <a:srgbClr val="002060"/>
                </a:solidFill>
                <a:latin typeface="+mj-lt"/>
              </a:rPr>
              <a:t>                                   are </a:t>
            </a:r>
            <a:r>
              <a:rPr lang="en-US" sz="2800" dirty="0">
                <a:solidFill>
                  <a:srgbClr val="002060"/>
                </a:solidFill>
                <a:latin typeface="+mj-lt"/>
              </a:rPr>
              <a:t>carried out by the HR division on the certifications and </a:t>
            </a:r>
            <a:r>
              <a:rPr lang="en-US" sz="2800" dirty="0" smtClean="0">
                <a:solidFill>
                  <a:srgbClr val="002060"/>
                </a:solidFill>
                <a:latin typeface="+mj-lt"/>
              </a:rPr>
              <a:t>                                  references </a:t>
            </a:r>
            <a:r>
              <a:rPr lang="en-US" sz="2800" dirty="0">
                <a:solidFill>
                  <a:srgbClr val="002060"/>
                </a:solidFill>
                <a:latin typeface="+mj-lt"/>
              </a:rPr>
              <a:t>submitted by the selected candidate to a position.  </a:t>
            </a:r>
            <a:endParaRPr lang="en-US" sz="2800" dirty="0" smtClean="0">
              <a:solidFill>
                <a:srgbClr val="002060"/>
              </a:solidFill>
              <a:latin typeface="+mj-lt"/>
            </a:endParaRPr>
          </a:p>
          <a:p>
            <a:pPr lvl="2"/>
            <a:endParaRPr lang="en-US" sz="2800" dirty="0">
              <a:solidFill>
                <a:srgbClr val="002060"/>
              </a:solidFill>
              <a:latin typeface="+mj-lt"/>
            </a:endParaRPr>
          </a:p>
          <a:p>
            <a:pPr lvl="2"/>
            <a:endParaRPr lang="en-US" sz="2800" dirty="0" smtClean="0">
              <a:solidFill>
                <a:srgbClr val="002060"/>
              </a:solidFill>
              <a:latin typeface="+mj-lt"/>
            </a:endParaRPr>
          </a:p>
          <a:p>
            <a:pPr lvl="2"/>
            <a:endParaRPr lang="en-US" sz="2800" dirty="0">
              <a:solidFill>
                <a:srgbClr val="002060"/>
              </a:solidFill>
              <a:latin typeface="+mj-lt"/>
            </a:endParaRPr>
          </a:p>
          <a:p>
            <a:pPr lvl="2"/>
            <a:endParaRPr lang="en-US" sz="2800" dirty="0">
              <a:solidFill>
                <a:srgbClr val="002060"/>
              </a:solidFill>
              <a:latin typeface="+mj-lt"/>
            </a:endParaRPr>
          </a:p>
          <a:p>
            <a:pPr lvl="2"/>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339449625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48083"/>
          </a:xfrm>
          <a:prstGeom prst="rect">
            <a:avLst/>
          </a:prstGeom>
          <a:solidFill>
            <a:schemeClr val="bg1">
              <a:lumMod val="95000"/>
            </a:schemeClr>
          </a:solidFill>
        </p:spPr>
        <p:txBody>
          <a:bodyPr wrap="square">
            <a:spAutoFit/>
          </a:bodyPr>
          <a:lstStyle/>
          <a:p>
            <a:pPr marL="914400" lvl="4"/>
            <a:endParaRPr lang="en-US" sz="4400" b="1" dirty="0" smtClean="0">
              <a:solidFill>
                <a:schemeClr val="accent4"/>
              </a:solidFill>
              <a:latin typeface="+mj-lt"/>
            </a:endParaRPr>
          </a:p>
          <a:p>
            <a:pPr marL="914400" lvl="4"/>
            <a:r>
              <a:rPr lang="en-US" sz="4400" b="1" dirty="0" smtClean="0">
                <a:solidFill>
                  <a:schemeClr val="accent4"/>
                </a:solidFill>
                <a:latin typeface="+mj-lt"/>
              </a:rPr>
              <a:t>General </a:t>
            </a:r>
            <a:r>
              <a:rPr lang="en-US" sz="4400" b="1" dirty="0">
                <a:solidFill>
                  <a:schemeClr val="accent4"/>
                </a:solidFill>
                <a:latin typeface="+mj-lt"/>
              </a:rPr>
              <a:t>Formalities</a:t>
            </a:r>
          </a:p>
          <a:p>
            <a:pPr lvl="2"/>
            <a:endParaRPr lang="en-US" sz="3200" b="1" dirty="0" smtClean="0">
              <a:solidFill>
                <a:srgbClr val="002060"/>
              </a:solidFill>
              <a:latin typeface="+mj-lt"/>
            </a:endParaRPr>
          </a:p>
          <a:p>
            <a:pPr lvl="2"/>
            <a:r>
              <a:rPr lang="en-US" sz="3200" b="1" dirty="0" smtClean="0">
                <a:solidFill>
                  <a:srgbClr val="002060"/>
                </a:solidFill>
                <a:latin typeface="+mj-lt"/>
              </a:rPr>
              <a:t>Commencement </a:t>
            </a:r>
            <a:r>
              <a:rPr lang="en-US" sz="3200" b="1" dirty="0">
                <a:solidFill>
                  <a:srgbClr val="002060"/>
                </a:solidFill>
                <a:latin typeface="+mj-lt"/>
              </a:rPr>
              <a:t>of Employment and Induction</a:t>
            </a:r>
            <a:endParaRPr lang="en-US" sz="3200" dirty="0">
              <a:solidFill>
                <a:srgbClr val="002060"/>
              </a:solidFill>
              <a:latin typeface="+mj-lt"/>
            </a:endParaRPr>
          </a:p>
          <a:p>
            <a:pPr lvl="2"/>
            <a:endParaRPr lang="en-US" sz="2800" dirty="0" smtClean="0">
              <a:solidFill>
                <a:srgbClr val="002060"/>
              </a:solidFill>
              <a:latin typeface="+mj-lt"/>
            </a:endParaRPr>
          </a:p>
          <a:p>
            <a:pPr lvl="2"/>
            <a:r>
              <a:rPr lang="en-US" sz="2800" dirty="0" smtClean="0">
                <a:solidFill>
                  <a:srgbClr val="002060"/>
                </a:solidFill>
                <a:latin typeface="+mj-lt"/>
              </a:rPr>
              <a:t>Employment </a:t>
            </a:r>
            <a:r>
              <a:rPr lang="en-US" sz="2800" dirty="0">
                <a:solidFill>
                  <a:srgbClr val="002060"/>
                </a:solidFill>
                <a:latin typeface="+mj-lt"/>
              </a:rPr>
              <a:t>shall commence with the issuance of appointment </a:t>
            </a:r>
            <a:r>
              <a:rPr lang="en-US" sz="2800" dirty="0" smtClean="0">
                <a:solidFill>
                  <a:srgbClr val="002060"/>
                </a:solidFill>
                <a:latin typeface="+mj-lt"/>
              </a:rPr>
              <a:t>                           letters and </a:t>
            </a:r>
            <a:r>
              <a:rPr lang="en-US" sz="2800" dirty="0">
                <a:solidFill>
                  <a:srgbClr val="002060"/>
                </a:solidFill>
                <a:latin typeface="+mj-lt"/>
              </a:rPr>
              <a:t>the new recruit shall submit completed forms on </a:t>
            </a:r>
            <a:r>
              <a:rPr lang="en-US" sz="2800" dirty="0" smtClean="0">
                <a:solidFill>
                  <a:srgbClr val="002060"/>
                </a:solidFill>
                <a:latin typeface="+mj-lt"/>
              </a:rPr>
              <a:t>                              ‘</a:t>
            </a:r>
            <a:r>
              <a:rPr lang="en-US" sz="2800" dirty="0">
                <a:solidFill>
                  <a:srgbClr val="002060"/>
                </a:solidFill>
                <a:latin typeface="+mj-lt"/>
              </a:rPr>
              <a:t>personal information’ and sign-off on other agreements such as confidentiality and undertakings on compliance of company </a:t>
            </a:r>
            <a:r>
              <a:rPr lang="en-US" sz="2800" dirty="0" smtClean="0">
                <a:solidFill>
                  <a:srgbClr val="002060"/>
                </a:solidFill>
                <a:latin typeface="+mj-lt"/>
              </a:rPr>
              <a:t>                                       policies </a:t>
            </a:r>
            <a:r>
              <a:rPr lang="en-US" sz="2800" dirty="0">
                <a:solidFill>
                  <a:srgbClr val="002060"/>
                </a:solidFill>
                <a:latin typeface="+mj-lt"/>
              </a:rPr>
              <a:t>and procedures. </a:t>
            </a:r>
          </a:p>
          <a:p>
            <a:pPr lvl="2"/>
            <a:r>
              <a:rPr lang="en-US" sz="2800" dirty="0">
                <a:solidFill>
                  <a:srgbClr val="002060"/>
                </a:solidFill>
                <a:latin typeface="+mj-lt"/>
              </a:rPr>
              <a:t> </a:t>
            </a:r>
          </a:p>
          <a:p>
            <a:pPr lvl="2"/>
            <a:r>
              <a:rPr lang="en-US" sz="2800" dirty="0">
                <a:solidFill>
                  <a:srgbClr val="002060"/>
                </a:solidFill>
                <a:latin typeface="+mj-lt"/>
              </a:rPr>
              <a:t>All new recruits shall be provided with a formal induction </a:t>
            </a:r>
            <a:r>
              <a:rPr lang="en-US" sz="2800" dirty="0" smtClean="0">
                <a:solidFill>
                  <a:srgbClr val="002060"/>
                </a:solidFill>
                <a:latin typeface="+mj-lt"/>
              </a:rPr>
              <a:t>program</a:t>
            </a:r>
          </a:p>
          <a:p>
            <a:pPr lvl="2"/>
            <a:endParaRPr lang="en-US" sz="2800" dirty="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302722240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48083"/>
          </a:xfrm>
          <a:prstGeom prst="rect">
            <a:avLst/>
          </a:prstGeom>
          <a:solidFill>
            <a:schemeClr val="bg1">
              <a:lumMod val="95000"/>
            </a:schemeClr>
          </a:solidFill>
        </p:spPr>
        <p:txBody>
          <a:bodyPr wrap="square">
            <a:spAutoFit/>
          </a:bodyPr>
          <a:lstStyle/>
          <a:p>
            <a:pPr lvl="2"/>
            <a:endParaRPr lang="en-US" sz="4000" b="1" dirty="0" smtClean="0">
              <a:solidFill>
                <a:schemeClr val="accent4"/>
              </a:solidFill>
              <a:latin typeface="+mj-lt"/>
            </a:endParaRPr>
          </a:p>
          <a:p>
            <a:pPr marL="914400" lvl="4"/>
            <a:r>
              <a:rPr lang="en-US" sz="4400" b="1" dirty="0">
                <a:solidFill>
                  <a:schemeClr val="accent4"/>
                </a:solidFill>
                <a:latin typeface="+mj-lt"/>
              </a:rPr>
              <a:t>General </a:t>
            </a:r>
            <a:r>
              <a:rPr lang="en-US" sz="4400" b="1" dirty="0" smtClean="0">
                <a:solidFill>
                  <a:schemeClr val="accent4"/>
                </a:solidFill>
                <a:latin typeface="+mj-lt"/>
              </a:rPr>
              <a:t>Formalities…</a:t>
            </a:r>
            <a:endParaRPr lang="en-US" sz="4400" b="1" dirty="0">
              <a:solidFill>
                <a:schemeClr val="accent4"/>
              </a:solidFill>
              <a:latin typeface="+mj-lt"/>
            </a:endParaRPr>
          </a:p>
          <a:p>
            <a:pPr lvl="2"/>
            <a:endParaRPr lang="en-US" sz="3200" b="1" dirty="0" smtClean="0">
              <a:solidFill>
                <a:srgbClr val="002060"/>
              </a:solidFill>
              <a:latin typeface="+mj-lt"/>
            </a:endParaRPr>
          </a:p>
          <a:p>
            <a:pPr lvl="2"/>
            <a:r>
              <a:rPr lang="en-US" sz="3200" b="1" dirty="0" smtClean="0">
                <a:solidFill>
                  <a:srgbClr val="002060"/>
                </a:solidFill>
                <a:latin typeface="+mj-lt"/>
              </a:rPr>
              <a:t>Commencement </a:t>
            </a:r>
            <a:r>
              <a:rPr lang="en-US" sz="3200" b="1" dirty="0">
                <a:solidFill>
                  <a:srgbClr val="002060"/>
                </a:solidFill>
                <a:latin typeface="+mj-lt"/>
              </a:rPr>
              <a:t>of Employment and </a:t>
            </a:r>
            <a:r>
              <a:rPr lang="en-US" sz="3200" b="1" dirty="0" smtClean="0">
                <a:solidFill>
                  <a:srgbClr val="002060"/>
                </a:solidFill>
                <a:latin typeface="+mj-lt"/>
              </a:rPr>
              <a:t>Induction…</a:t>
            </a:r>
          </a:p>
          <a:p>
            <a:pPr lvl="2"/>
            <a:endParaRPr lang="en-US" sz="3200" b="1" dirty="0" smtClean="0">
              <a:solidFill>
                <a:srgbClr val="002060"/>
              </a:solidFill>
              <a:latin typeface="+mj-lt"/>
            </a:endParaRPr>
          </a:p>
          <a:p>
            <a:pPr lvl="2"/>
            <a:r>
              <a:rPr lang="en-US" sz="2800" dirty="0" smtClean="0">
                <a:solidFill>
                  <a:srgbClr val="002060"/>
                </a:solidFill>
                <a:latin typeface="+mj-lt"/>
              </a:rPr>
              <a:t>The </a:t>
            </a:r>
            <a:r>
              <a:rPr lang="en-US" sz="2800" dirty="0">
                <a:solidFill>
                  <a:srgbClr val="002060"/>
                </a:solidFill>
                <a:latin typeface="+mj-lt"/>
              </a:rPr>
              <a:t>divisional head shall provide the new recruit with insight into the company’s expectations on individual </a:t>
            </a:r>
            <a:r>
              <a:rPr lang="en-US" sz="2800" dirty="0" smtClean="0">
                <a:solidFill>
                  <a:srgbClr val="002060"/>
                </a:solidFill>
                <a:latin typeface="+mj-lt"/>
              </a:rPr>
              <a:t>	contribution </a:t>
            </a:r>
            <a:r>
              <a:rPr lang="en-US" sz="2800" dirty="0">
                <a:solidFill>
                  <a:srgbClr val="002060"/>
                </a:solidFill>
                <a:latin typeface="+mj-lt"/>
              </a:rPr>
              <a:t>towards the organizational objectives with an emphasis on identifying and agreeing </a:t>
            </a:r>
            <a:r>
              <a:rPr lang="en-US" sz="2800" dirty="0" smtClean="0">
                <a:solidFill>
                  <a:srgbClr val="002060"/>
                </a:solidFill>
                <a:latin typeface="+mj-lt"/>
              </a:rPr>
              <a:t>                   on </a:t>
            </a:r>
            <a:r>
              <a:rPr lang="en-US" sz="2800" dirty="0">
                <a:solidFill>
                  <a:srgbClr val="002060"/>
                </a:solidFill>
                <a:latin typeface="+mj-lt"/>
              </a:rPr>
              <a:t>the ‘Key Results </a:t>
            </a:r>
            <a:r>
              <a:rPr lang="en-US" sz="2800" dirty="0" smtClean="0">
                <a:solidFill>
                  <a:srgbClr val="002060"/>
                </a:solidFill>
                <a:latin typeface="+mj-lt"/>
              </a:rPr>
              <a:t>Areas </a:t>
            </a:r>
            <a:r>
              <a:rPr lang="en-US" sz="2800" dirty="0">
                <a:solidFill>
                  <a:srgbClr val="002060"/>
                </a:solidFill>
                <a:latin typeface="+mj-lt"/>
              </a:rPr>
              <a:t>(KRAs)’ relating to the new recruit’s functions.</a:t>
            </a:r>
          </a:p>
          <a:p>
            <a:pPr lvl="2"/>
            <a:r>
              <a:rPr lang="en-US" sz="2800" dirty="0">
                <a:solidFill>
                  <a:srgbClr val="002060"/>
                </a:solidFill>
                <a:latin typeface="+mj-lt"/>
              </a:rPr>
              <a:t> </a:t>
            </a:r>
          </a:p>
          <a:p>
            <a:pPr lvl="2"/>
            <a:r>
              <a:rPr lang="en-US" sz="2800" dirty="0" smtClean="0">
                <a:solidFill>
                  <a:srgbClr val="002060"/>
                </a:solidFill>
                <a:latin typeface="+mj-lt"/>
              </a:rPr>
              <a:t>The </a:t>
            </a:r>
            <a:r>
              <a:rPr lang="en-US" sz="2800" dirty="0">
                <a:solidFill>
                  <a:srgbClr val="002060"/>
                </a:solidFill>
                <a:latin typeface="+mj-lt"/>
              </a:rPr>
              <a:t>new recruit shall be provided with temporary Identity Cards </a:t>
            </a:r>
            <a:r>
              <a:rPr lang="en-US" sz="2800" dirty="0" smtClean="0">
                <a:solidFill>
                  <a:srgbClr val="002060"/>
                </a:solidFill>
                <a:latin typeface="+mj-lt"/>
              </a:rPr>
              <a:t>/                               Time </a:t>
            </a:r>
            <a:r>
              <a:rPr lang="en-US" sz="2800" dirty="0">
                <a:solidFill>
                  <a:srgbClr val="002060"/>
                </a:solidFill>
                <a:latin typeface="+mj-lt"/>
              </a:rPr>
              <a:t>Cards relating to the bio-enabled time and </a:t>
            </a:r>
            <a:r>
              <a:rPr lang="en-US" sz="2800" dirty="0" smtClean="0">
                <a:solidFill>
                  <a:srgbClr val="002060"/>
                </a:solidFill>
                <a:latin typeface="+mj-lt"/>
              </a:rPr>
              <a:t>attendance                                    recording </a:t>
            </a:r>
            <a:r>
              <a:rPr lang="en-US" sz="2800" dirty="0">
                <a:solidFill>
                  <a:srgbClr val="002060"/>
                </a:solidFill>
                <a:latin typeface="+mj-lt"/>
              </a:rPr>
              <a:t>terminals</a:t>
            </a:r>
            <a:r>
              <a:rPr lang="en-US" sz="2800" dirty="0" smtClean="0">
                <a:solidFill>
                  <a:srgbClr val="002060"/>
                </a:solidFill>
                <a:latin typeface="+mj-lt"/>
              </a:rPr>
              <a:t>.</a:t>
            </a:r>
            <a:endParaRPr lang="en-US" sz="2400" dirty="0" smtClean="0">
              <a:solidFill>
                <a:srgbClr val="002060"/>
              </a:solidFill>
              <a:latin typeface="+mj-lt"/>
            </a:endParaRPr>
          </a:p>
          <a:p>
            <a:pPr lvl="2"/>
            <a:endParaRPr lang="en-US" sz="2400" dirty="0" smtClean="0">
              <a:solidFill>
                <a:srgbClr val="002060"/>
              </a:solidFill>
              <a:latin typeface="+mj-lt"/>
            </a:endParaRPr>
          </a:p>
          <a:p>
            <a:pPr lvl="2"/>
            <a:endParaRPr lang="en-US" sz="2400" dirty="0">
              <a:solidFill>
                <a:srgbClr val="002060"/>
              </a:solidFill>
              <a:latin typeface="+mj-lt"/>
            </a:endParaRPr>
          </a:p>
        </p:txBody>
      </p:sp>
    </p:spTree>
    <p:extLst>
      <p:ext uri="{BB962C8B-B14F-4D97-AF65-F5344CB8AC3E}">
        <p14:creationId xmlns:p14="http://schemas.microsoft.com/office/powerpoint/2010/main" val="2291838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858000" cy="1143000"/>
          </a:xfrm>
        </p:spPr>
        <p:txBody>
          <a:bodyPr>
            <a:noAutofit/>
          </a:bodyPr>
          <a:lstStyle/>
          <a:p>
            <a:pPr algn="l"/>
            <a:r>
              <a:rPr lang="en-US" sz="2800" b="1" dirty="0"/>
              <a:t>The Human Capital Financial Statement</a:t>
            </a:r>
            <a:br>
              <a:rPr lang="en-US" sz="2800" b="1" dirty="0"/>
            </a:br>
            <a:r>
              <a:rPr lang="en-US" sz="2400" b="1" dirty="0">
                <a:solidFill>
                  <a:srgbClr val="FF0000"/>
                </a:solidFill>
              </a:rPr>
              <a:t>- Workforce Productivity Impact  </a:t>
            </a:r>
            <a:r>
              <a:rPr lang="en-US" sz="3200" b="1" dirty="0"/>
              <a:t/>
            </a:r>
            <a:br>
              <a:rPr lang="en-US" sz="3200" b="1" dirty="0"/>
            </a:br>
            <a:endParaRPr lang="en-GB" sz="3200" dirty="0"/>
          </a:p>
        </p:txBody>
      </p:sp>
      <p:sp>
        <p:nvSpPr>
          <p:cNvPr id="3" name="Content Placeholder 2"/>
          <p:cNvSpPr>
            <a:spLocks noGrp="1"/>
          </p:cNvSpPr>
          <p:nvPr>
            <p:ph idx="1"/>
          </p:nvPr>
        </p:nvSpPr>
        <p:spPr>
          <a:xfrm>
            <a:off x="1981200" y="1143000"/>
            <a:ext cx="6553200" cy="2362200"/>
          </a:xfrm>
        </p:spPr>
        <p:txBody>
          <a:bodyPr>
            <a:normAutofit lnSpcReduction="10000"/>
          </a:bodyPr>
          <a:lstStyle/>
          <a:p>
            <a:pPr>
              <a:buFont typeface="Wingdings" pitchFamily="2" charset="2"/>
              <a:buChar char="§"/>
            </a:pPr>
            <a:r>
              <a:rPr lang="en-US" sz="2000" dirty="0"/>
              <a:t>Workforce Value Increases Over Time </a:t>
            </a:r>
          </a:p>
          <a:p>
            <a:pPr>
              <a:buFont typeface="Wingdings" pitchFamily="2" charset="2"/>
              <a:buChar char="§"/>
            </a:pPr>
            <a:r>
              <a:rPr lang="en-US" sz="2000" dirty="0"/>
              <a:t>The Workforce Creates Value Greater than its’ Cost </a:t>
            </a:r>
          </a:p>
          <a:p>
            <a:pPr>
              <a:buFont typeface="Wingdings" pitchFamily="2" charset="2"/>
              <a:buChar char="§"/>
            </a:pPr>
            <a:r>
              <a:rPr lang="en-US" sz="2000" dirty="0"/>
              <a:t>Certain Job Roles Create More Value than Others</a:t>
            </a:r>
          </a:p>
          <a:p>
            <a:pPr>
              <a:buFont typeface="Wingdings" pitchFamily="2" charset="2"/>
              <a:buChar char="§"/>
            </a:pPr>
            <a:r>
              <a:rPr lang="en-US" sz="2000" dirty="0"/>
              <a:t>Training is More of an Investment than an Expense</a:t>
            </a:r>
          </a:p>
          <a:p>
            <a:pPr>
              <a:buFont typeface="Wingdings" pitchFamily="2" charset="2"/>
              <a:buChar char="§"/>
            </a:pPr>
            <a:r>
              <a:rPr lang="en-US" sz="2000" dirty="0"/>
              <a:t>Workforce Value Add is both Annual and Cumulative</a:t>
            </a:r>
          </a:p>
          <a:p>
            <a:pPr>
              <a:buFont typeface="Wingdings" pitchFamily="2" charset="2"/>
              <a:buChar char="§"/>
            </a:pPr>
            <a:r>
              <a:rPr lang="en-US" sz="2000" dirty="0"/>
              <a:t>Total Value of the Workforce is Quantifiable</a:t>
            </a:r>
          </a:p>
          <a:p>
            <a:pPr>
              <a:buNone/>
            </a:pPr>
            <a:endParaRPr lang="en-US" sz="2000" dirty="0"/>
          </a:p>
          <a:p>
            <a:pPr>
              <a:buFont typeface="Wingdings" pitchFamily="2" charset="2"/>
              <a:buChar char="§"/>
            </a:pPr>
            <a:endParaRPr lang="en-US" sz="2000" dirty="0"/>
          </a:p>
        </p:txBody>
      </p:sp>
      <p:pic>
        <p:nvPicPr>
          <p:cNvPr id="2052" name="Picture 4"/>
          <p:cNvPicPr>
            <a:picLocks noChangeAspect="1" noChangeArrowheads="1"/>
          </p:cNvPicPr>
          <p:nvPr/>
        </p:nvPicPr>
        <p:blipFill>
          <a:blip r:embed="rId2"/>
          <a:srcRect/>
          <a:stretch>
            <a:fillRect/>
          </a:stretch>
        </p:blipFill>
        <p:spPr bwMode="auto">
          <a:xfrm>
            <a:off x="8763000" y="0"/>
            <a:ext cx="1905000" cy="1828800"/>
          </a:xfrm>
          <a:prstGeom prst="rect">
            <a:avLst/>
          </a:prstGeom>
          <a:noFill/>
          <a:ln w="9525">
            <a:noFill/>
            <a:miter lim="800000"/>
            <a:headEnd/>
            <a:tailEnd/>
          </a:ln>
          <a:effectLst/>
        </p:spPr>
      </p:pic>
      <p:sp>
        <p:nvSpPr>
          <p:cNvPr id="8" name="Rectangle 7"/>
          <p:cNvSpPr/>
          <p:nvPr/>
        </p:nvSpPr>
        <p:spPr>
          <a:xfrm>
            <a:off x="1600200" y="3581400"/>
            <a:ext cx="9144000" cy="1981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buFont typeface="Wingdings" pitchFamily="2" charset="2"/>
              <a:buChar char="§"/>
            </a:pPr>
            <a:r>
              <a:rPr lang="en-US" sz="2000" dirty="0">
                <a:solidFill>
                  <a:srgbClr val="FF0000"/>
                </a:solidFill>
              </a:rPr>
              <a:t>   </a:t>
            </a:r>
            <a:r>
              <a:rPr lang="en-US" sz="2800" b="1" dirty="0">
                <a:solidFill>
                  <a:srgbClr val="FF0000"/>
                </a:solidFill>
              </a:rPr>
              <a:t>Workforce Productivity Impact measured through </a:t>
            </a:r>
          </a:p>
          <a:p>
            <a:pPr lvl="1">
              <a:buFont typeface="Wingdings" pitchFamily="2" charset="2"/>
              <a:buChar char="§"/>
            </a:pPr>
            <a:r>
              <a:rPr lang="en-US" b="1" dirty="0">
                <a:solidFill>
                  <a:srgbClr val="FF0000"/>
                </a:solidFill>
              </a:rPr>
              <a:t>   Return on Human Capital Investment </a:t>
            </a:r>
          </a:p>
          <a:p>
            <a:pPr lvl="1">
              <a:buFont typeface="Wingdings" pitchFamily="2" charset="2"/>
              <a:buChar char="§"/>
            </a:pPr>
            <a:r>
              <a:rPr lang="en-US" b="1" dirty="0">
                <a:solidFill>
                  <a:srgbClr val="FF0000"/>
                </a:solidFill>
              </a:rPr>
              <a:t>   Human Capital ROI</a:t>
            </a:r>
          </a:p>
          <a:p>
            <a:pPr lvl="1">
              <a:buFont typeface="Wingdings" pitchFamily="2" charset="2"/>
              <a:buChar char="§"/>
            </a:pPr>
            <a:r>
              <a:rPr lang="en-US" b="1" dirty="0">
                <a:solidFill>
                  <a:srgbClr val="FF0000"/>
                </a:solidFill>
              </a:rPr>
              <a:t>   Productivity per FTE</a:t>
            </a:r>
          </a:p>
        </p:txBody>
      </p:sp>
    </p:spTree>
    <p:extLst>
      <p:ext uri="{BB962C8B-B14F-4D97-AF65-F5344CB8AC3E}">
        <p14:creationId xmlns:p14="http://schemas.microsoft.com/office/powerpoint/2010/main" val="3868323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74638"/>
            <a:ext cx="8229600" cy="1143000"/>
          </a:xfrm>
        </p:spPr>
        <p:txBody>
          <a:bodyPr>
            <a:noAutofit/>
          </a:bodyPr>
          <a:lstStyle/>
          <a:p>
            <a:pPr algn="l"/>
            <a:r>
              <a:rPr lang="en-US" sz="3600" dirty="0">
                <a:latin typeface="Lucida Sans Unicode" pitchFamily="34" charset="0"/>
                <a:cs typeface="Lucida Sans Unicode" pitchFamily="34" charset="0"/>
              </a:rPr>
              <a:t>7 S Model Used for                                         HR Strategic Action Planning </a:t>
            </a:r>
            <a:endParaRPr lang="en-GB" sz="3600" dirty="0">
              <a:latin typeface="Lucida Sans Unicode" pitchFamily="34" charset="0"/>
              <a:cs typeface="Lucida Sans Unicode" pitchFamily="34" charset="0"/>
            </a:endParaRPr>
          </a:p>
        </p:txBody>
      </p:sp>
      <p:pic>
        <p:nvPicPr>
          <p:cNvPr id="5" name="Content Placeholder 4" descr="The McKinsey 7S Model"/>
          <p:cNvPicPr>
            <a:picLocks noGrp="1"/>
          </p:cNvPicPr>
          <p:nvPr>
            <p:ph sz="half" idx="2"/>
          </p:nvPr>
        </p:nvPicPr>
        <p:blipFill>
          <a:blip r:embed="rId2"/>
          <a:srcRect/>
          <a:stretch>
            <a:fillRect/>
          </a:stretch>
        </p:blipFill>
        <p:spPr bwMode="auto">
          <a:xfrm>
            <a:off x="6172200" y="1676400"/>
            <a:ext cx="4495800" cy="4953000"/>
          </a:xfrm>
          <a:prstGeom prst="rect">
            <a:avLst/>
          </a:prstGeom>
          <a:ln>
            <a:noFill/>
          </a:ln>
          <a:effectLst>
            <a:softEdge rad="112500"/>
          </a:effectLst>
        </p:spPr>
      </p:pic>
      <p:graphicFrame>
        <p:nvGraphicFramePr>
          <p:cNvPr id="8" name="Content Placeholder 7"/>
          <p:cNvGraphicFramePr>
            <a:graphicFrameLocks noGrp="1"/>
          </p:cNvGraphicFramePr>
          <p:nvPr>
            <p:ph sz="half" idx="1"/>
            <p:extLst>
              <p:ext uri="{D42A27DB-BD31-4B8C-83A1-F6EECF244321}">
                <p14:modId xmlns:p14="http://schemas.microsoft.com/office/powerpoint/2010/main" val="3429018920"/>
              </p:ext>
            </p:extLst>
          </p:nvPr>
        </p:nvGraphicFramePr>
        <p:xfrm>
          <a:off x="2133600" y="1752601"/>
          <a:ext cx="3886200" cy="4876801"/>
        </p:xfrm>
        <a:graphic>
          <a:graphicData uri="http://schemas.openxmlformats.org/drawingml/2006/table">
            <a:tbl>
              <a:tblPr firstRow="1" bandRow="1">
                <a:tableStyleId>{5C22544A-7EE6-4342-B048-85BDC9FD1C3A}</a:tableStyleId>
              </a:tblPr>
              <a:tblGrid>
                <a:gridCol w="1988157"/>
                <a:gridCol w="1898043"/>
              </a:tblGrid>
              <a:tr h="419366">
                <a:tc>
                  <a:txBody>
                    <a:bodyPr/>
                    <a:lstStyle/>
                    <a:p>
                      <a:pPr>
                        <a:lnSpc>
                          <a:spcPct val="115000"/>
                        </a:lnSpc>
                        <a:spcAft>
                          <a:spcPts val="0"/>
                        </a:spcAft>
                      </a:pPr>
                      <a:r>
                        <a:rPr lang="en-US" sz="1600" b="1" dirty="0">
                          <a:latin typeface="Lucida Sans Unicode" pitchFamily="34" charset="0"/>
                          <a:ea typeface="Times New Roman"/>
                          <a:cs typeface="Lucida Sans Unicode" pitchFamily="34" charset="0"/>
                        </a:rPr>
                        <a:t>Hard Elements</a:t>
                      </a:r>
                      <a:endParaRPr lang="en-GB" sz="1600" dirty="0">
                        <a:latin typeface="Lucida Sans Unicode" pitchFamily="34" charset="0"/>
                        <a:ea typeface="Times New Roman"/>
                        <a:cs typeface="Lucida Sans Unicode" pitchFamily="34" charset="0"/>
                      </a:endParaRPr>
                    </a:p>
                  </a:txBody>
                  <a:tcPr marL="9525" marR="9525" marT="9525" marB="9525" anchor="ctr"/>
                </a:tc>
                <a:tc>
                  <a:txBody>
                    <a:bodyPr/>
                    <a:lstStyle/>
                    <a:p>
                      <a:pPr>
                        <a:lnSpc>
                          <a:spcPct val="115000"/>
                        </a:lnSpc>
                        <a:spcAft>
                          <a:spcPts val="0"/>
                        </a:spcAft>
                      </a:pPr>
                      <a:r>
                        <a:rPr lang="en-US" sz="1600" b="1" dirty="0" smtClean="0">
                          <a:latin typeface="Lucida Sans Unicode" pitchFamily="34" charset="0"/>
                          <a:ea typeface="Times New Roman"/>
                          <a:cs typeface="Lucida Sans Unicode" pitchFamily="34" charset="0"/>
                        </a:rPr>
                        <a:t>Soft Elements</a:t>
                      </a:r>
                      <a:endParaRPr lang="en-GB" sz="1600" dirty="0">
                        <a:latin typeface="Lucida Sans Unicode" pitchFamily="34" charset="0"/>
                        <a:ea typeface="Times New Roman"/>
                        <a:cs typeface="Lucida Sans Unicode" pitchFamily="34" charset="0"/>
                      </a:endParaRPr>
                    </a:p>
                  </a:txBody>
                  <a:tcPr marL="9525" marR="9525" marT="9525" marB="9525" anchor="ctr"/>
                </a:tc>
              </a:tr>
              <a:tr h="4480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Lucida Sans Unicode" pitchFamily="34" charset="0"/>
                          <a:ea typeface="+mn-ea"/>
                          <a:cs typeface="Lucida Sans Unicode" pitchFamily="34" charset="0"/>
                        </a:rPr>
                        <a:t>Strategy</a:t>
                      </a:r>
                      <a:endParaRPr lang="en-GB" sz="1600" dirty="0">
                        <a:latin typeface="Lucida Sans Unicode" pitchFamily="34" charset="0"/>
                        <a:cs typeface="Lucida Sans Unicode"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Lucida Sans Unicode" pitchFamily="34" charset="0"/>
                          <a:ea typeface="+mn-ea"/>
                          <a:cs typeface="Lucida Sans Unicode" pitchFamily="34" charset="0"/>
                        </a:rPr>
                        <a:t>Shared Values</a:t>
                      </a:r>
                      <a:endParaRPr lang="en-GB" sz="1600" dirty="0">
                        <a:latin typeface="Lucida Sans Unicode" pitchFamily="34" charset="0"/>
                        <a:cs typeface="Lucida Sans Unicode" pitchFamily="34" charset="0"/>
                      </a:endParaRPr>
                    </a:p>
                  </a:txBody>
                  <a:tcPr/>
                </a:tc>
              </a:tr>
              <a:tr h="448090">
                <a:tc>
                  <a:txBody>
                    <a:bodyPr/>
                    <a:lstStyle/>
                    <a:p>
                      <a:r>
                        <a:rPr lang="en-GB" sz="1600" kern="1200" dirty="0" smtClean="0">
                          <a:solidFill>
                            <a:schemeClr val="dk1"/>
                          </a:solidFill>
                          <a:latin typeface="Lucida Sans Unicode" pitchFamily="34" charset="0"/>
                          <a:ea typeface="+mn-ea"/>
                          <a:cs typeface="Lucida Sans Unicode" pitchFamily="34" charset="0"/>
                        </a:rPr>
                        <a:t>Structure</a:t>
                      </a:r>
                      <a:endParaRPr lang="en-GB" sz="1600" dirty="0">
                        <a:latin typeface="Lucida Sans Unicode" pitchFamily="34" charset="0"/>
                        <a:cs typeface="Lucida Sans Unicode"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Lucida Sans Unicode" pitchFamily="34" charset="0"/>
                          <a:ea typeface="+mn-ea"/>
                          <a:cs typeface="Lucida Sans Unicode" pitchFamily="34" charset="0"/>
                        </a:rPr>
                        <a:t>Skills</a:t>
                      </a:r>
                      <a:endParaRPr lang="en-GB" sz="1600" dirty="0">
                        <a:latin typeface="Lucida Sans Unicode" pitchFamily="34" charset="0"/>
                        <a:cs typeface="Lucida Sans Unicode" pitchFamily="34" charset="0"/>
                      </a:endParaRPr>
                    </a:p>
                  </a:txBody>
                  <a:tcPr/>
                </a:tc>
              </a:tr>
              <a:tr h="448090">
                <a:tc>
                  <a:txBody>
                    <a:bodyPr/>
                    <a:lstStyle/>
                    <a:p>
                      <a:r>
                        <a:rPr lang="en-GB" sz="1600" kern="1200" dirty="0" smtClean="0">
                          <a:solidFill>
                            <a:schemeClr val="dk1"/>
                          </a:solidFill>
                          <a:latin typeface="Lucida Sans Unicode" pitchFamily="34" charset="0"/>
                          <a:ea typeface="+mn-ea"/>
                          <a:cs typeface="Lucida Sans Unicode" pitchFamily="34" charset="0"/>
                        </a:rPr>
                        <a:t>Systems</a:t>
                      </a:r>
                      <a:endParaRPr lang="en-GB" sz="1600" dirty="0">
                        <a:latin typeface="Lucida Sans Unicode" pitchFamily="34" charset="0"/>
                        <a:cs typeface="Lucida Sans Unicode"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Lucida Sans Unicode" pitchFamily="34" charset="0"/>
                          <a:ea typeface="+mn-ea"/>
                          <a:cs typeface="Lucida Sans Unicode" pitchFamily="34" charset="0"/>
                        </a:rPr>
                        <a:t>Style</a:t>
                      </a:r>
                      <a:endParaRPr lang="en-GB" sz="1600" dirty="0">
                        <a:latin typeface="Lucida Sans Unicode" pitchFamily="34" charset="0"/>
                        <a:cs typeface="Lucida Sans Unicode" pitchFamily="34" charset="0"/>
                      </a:endParaRPr>
                    </a:p>
                  </a:txBody>
                  <a:tcPr/>
                </a:tc>
              </a:tr>
              <a:tr h="448090">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Lucida Sans Unicode" pitchFamily="34" charset="0"/>
                          <a:ea typeface="+mn-ea"/>
                          <a:cs typeface="Lucida Sans Unicode" pitchFamily="34" charset="0"/>
                        </a:rPr>
                        <a:t>Staff</a:t>
                      </a:r>
                      <a:endParaRPr lang="en-GB" sz="1600" dirty="0">
                        <a:latin typeface="Lucida Sans Unicode" pitchFamily="34" charset="0"/>
                        <a:cs typeface="Lucida Sans Unicode" pitchFamily="34" charset="0"/>
                      </a:endParaRPr>
                    </a:p>
                  </a:txBody>
                  <a:tcPr/>
                </a:tc>
              </a:tr>
              <a:tr h="266507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latin typeface="Lucida Sans Unicode" pitchFamily="34" charset="0"/>
                          <a:ea typeface="+mn-ea"/>
                          <a:cs typeface="Lucida Sans Unicode" pitchFamily="34" charset="0"/>
                        </a:rPr>
                        <a:t>The McKinsey 7-S model</a:t>
                      </a:r>
                      <a:endParaRPr lang="en-US" sz="1600" kern="1200" dirty="0" smtClean="0">
                        <a:solidFill>
                          <a:schemeClr val="dk1"/>
                        </a:solidFill>
                        <a:latin typeface="Lucida Sans Unicode" pitchFamily="34" charset="0"/>
                        <a:ea typeface="+mn-ea"/>
                        <a:cs typeface="Lucida Sans Unicode" pitchFamily="34" charset="0"/>
                      </a:endParaRPr>
                    </a:p>
                    <a:p>
                      <a:r>
                        <a:rPr lang="en-US" sz="1600" kern="1200" dirty="0" smtClean="0">
                          <a:solidFill>
                            <a:schemeClr val="dk1"/>
                          </a:solidFill>
                          <a:latin typeface="Lucida Sans Unicode" pitchFamily="34" charset="0"/>
                          <a:ea typeface="+mn-ea"/>
                          <a:cs typeface="Lucida Sans Unicode" pitchFamily="34" charset="0"/>
                        </a:rPr>
                        <a:t>Seven elements model will be applied to align and improve HR performance</a:t>
                      </a:r>
                      <a:endParaRPr lang="en-GB" sz="1600" kern="1200" dirty="0" smtClean="0">
                        <a:solidFill>
                          <a:schemeClr val="dk1"/>
                        </a:solidFill>
                        <a:latin typeface="Lucida Sans Unicode" pitchFamily="34" charset="0"/>
                        <a:ea typeface="+mn-ea"/>
                        <a:cs typeface="Lucida Sans Unicode" pitchFamily="34" charset="0"/>
                      </a:endParaRPr>
                    </a:p>
                    <a:p>
                      <a:r>
                        <a:rPr lang="en-US" sz="1600" b="1" kern="1200" dirty="0" smtClean="0">
                          <a:solidFill>
                            <a:schemeClr val="dk1"/>
                          </a:solidFill>
                          <a:latin typeface="Lucida Sans Unicode" pitchFamily="34" charset="0"/>
                          <a:ea typeface="+mn-ea"/>
                          <a:cs typeface="Lucida Sans Unicode" pitchFamily="34" charset="0"/>
                        </a:rPr>
                        <a:t>The Seven Elements</a:t>
                      </a:r>
                      <a:endParaRPr lang="en-GB" sz="1600" b="1" kern="1200" dirty="0" smtClean="0">
                        <a:solidFill>
                          <a:schemeClr val="dk1"/>
                        </a:solidFill>
                        <a:latin typeface="Lucida Sans Unicode" pitchFamily="34" charset="0"/>
                        <a:ea typeface="+mn-ea"/>
                        <a:cs typeface="Lucida Sans Unicode" pitchFamily="34" charset="0"/>
                      </a:endParaRPr>
                    </a:p>
                    <a:p>
                      <a:r>
                        <a:rPr lang="en-US" sz="1600" kern="1200" dirty="0" smtClean="0">
                          <a:solidFill>
                            <a:schemeClr val="dk1"/>
                          </a:solidFill>
                          <a:latin typeface="Lucida Sans Unicode" pitchFamily="34" charset="0"/>
                          <a:ea typeface="+mn-ea"/>
                          <a:cs typeface="Lucida Sans Unicode" pitchFamily="34" charset="0"/>
                        </a:rPr>
                        <a:t>The McKinsey 7-S model involves seven interdependent factors which are categorized as either </a:t>
                      </a:r>
                      <a:r>
                        <a:rPr lang="en-US" sz="1600" b="1" kern="1200" dirty="0" smtClean="0">
                          <a:solidFill>
                            <a:schemeClr val="dk1"/>
                          </a:solidFill>
                          <a:latin typeface="Lucida Sans Unicode" pitchFamily="34" charset="0"/>
                          <a:ea typeface="+mn-ea"/>
                          <a:cs typeface="Lucida Sans Unicode" pitchFamily="34" charset="0"/>
                        </a:rPr>
                        <a:t>"hard" </a:t>
                      </a:r>
                      <a:r>
                        <a:rPr lang="en-US" sz="1600" kern="1200" dirty="0" smtClean="0">
                          <a:solidFill>
                            <a:schemeClr val="dk1"/>
                          </a:solidFill>
                          <a:latin typeface="Lucida Sans Unicode" pitchFamily="34" charset="0"/>
                          <a:ea typeface="+mn-ea"/>
                          <a:cs typeface="Lucida Sans Unicode" pitchFamily="34" charset="0"/>
                        </a:rPr>
                        <a:t>or </a:t>
                      </a:r>
                      <a:r>
                        <a:rPr lang="en-US" sz="1600" b="1" kern="1200" dirty="0" smtClean="0">
                          <a:solidFill>
                            <a:schemeClr val="dk1"/>
                          </a:solidFill>
                          <a:latin typeface="Lucida Sans Unicode" pitchFamily="34" charset="0"/>
                          <a:ea typeface="+mn-ea"/>
                          <a:cs typeface="Lucida Sans Unicode" pitchFamily="34" charset="0"/>
                        </a:rPr>
                        <a:t>"soft" </a:t>
                      </a:r>
                      <a:r>
                        <a:rPr lang="en-US" sz="1600" kern="1200" dirty="0" smtClean="0">
                          <a:solidFill>
                            <a:schemeClr val="dk1"/>
                          </a:solidFill>
                          <a:latin typeface="Lucida Sans Unicode" pitchFamily="34" charset="0"/>
                          <a:ea typeface="+mn-ea"/>
                          <a:cs typeface="Lucida Sans Unicode" pitchFamily="34" charset="0"/>
                        </a:rPr>
                        <a:t>elements:</a:t>
                      </a:r>
                      <a:endParaRPr lang="en-GB" sz="1600" dirty="0">
                        <a:latin typeface="Lucida Sans Unicode" pitchFamily="34" charset="0"/>
                        <a:cs typeface="Lucida Sans Unicode"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000" dirty="0">
                        <a:latin typeface="Footlight MT Light" pitchFamily="18" charset="0"/>
                      </a:endParaRPr>
                    </a:p>
                  </a:txBody>
                  <a:tcPr/>
                </a:tc>
              </a:tr>
            </a:tbl>
          </a:graphicData>
        </a:graphic>
      </p:graphicFrame>
    </p:spTree>
    <p:extLst>
      <p:ext uri="{BB962C8B-B14F-4D97-AF65-F5344CB8AC3E}">
        <p14:creationId xmlns:p14="http://schemas.microsoft.com/office/powerpoint/2010/main" val="2577178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8586966"/>
          </a:xfrm>
          <a:prstGeom prst="rect">
            <a:avLst/>
          </a:prstGeom>
          <a:solidFill>
            <a:schemeClr val="bg1">
              <a:lumMod val="95000"/>
            </a:schemeClr>
          </a:solidFill>
        </p:spPr>
        <p:txBody>
          <a:bodyPr wrap="square">
            <a:spAutoFit/>
          </a:bodyPr>
          <a:lstStyle/>
          <a:p>
            <a:pPr lvl="1"/>
            <a:endParaRPr lang="en-US" sz="4800" dirty="0" smtClean="0">
              <a:solidFill>
                <a:schemeClr val="accent4"/>
              </a:solidFill>
              <a:latin typeface="+mj-lt"/>
            </a:endParaRPr>
          </a:p>
          <a:p>
            <a:pPr lvl="3"/>
            <a:r>
              <a:rPr lang="en-US" sz="4800" dirty="0" smtClean="0">
                <a:solidFill>
                  <a:schemeClr val="accent4"/>
                </a:solidFill>
              </a:rPr>
              <a:t>Human Resource Management</a:t>
            </a:r>
          </a:p>
          <a:p>
            <a:pPr lvl="3"/>
            <a:endParaRPr lang="en-US" sz="2800" dirty="0">
              <a:solidFill>
                <a:schemeClr val="accent4"/>
              </a:solidFill>
            </a:endParaRPr>
          </a:p>
          <a:p>
            <a:pPr marL="1657350" lvl="3" indent="-285750">
              <a:buFont typeface="Arial" panose="020B0604020202020204" pitchFamily="34" charset="0"/>
              <a:buChar char="•"/>
            </a:pPr>
            <a:r>
              <a:rPr lang="en-US" sz="2800" dirty="0" smtClean="0">
                <a:solidFill>
                  <a:srgbClr val="002060"/>
                </a:solidFill>
              </a:rPr>
              <a:t>Human </a:t>
            </a:r>
            <a:r>
              <a:rPr lang="en-US" sz="2800" dirty="0">
                <a:solidFill>
                  <a:srgbClr val="002060"/>
                </a:solidFill>
              </a:rPr>
              <a:t>resource management is the strategic approach to the </a:t>
            </a:r>
            <a:r>
              <a:rPr lang="en-US" sz="2800" dirty="0" smtClean="0">
                <a:solidFill>
                  <a:srgbClr val="002060"/>
                </a:solidFill>
              </a:rPr>
              <a:t>                   effective </a:t>
            </a:r>
            <a:r>
              <a:rPr lang="en-US" sz="2800" dirty="0">
                <a:solidFill>
                  <a:srgbClr val="002060"/>
                </a:solidFill>
              </a:rPr>
              <a:t>and efficient management of people in a company or organization such that they help their business gain a competitive advantage. It is designed to maximize employee performance in </a:t>
            </a:r>
            <a:r>
              <a:rPr lang="en-US" sz="2800" dirty="0" smtClean="0">
                <a:solidFill>
                  <a:srgbClr val="002060"/>
                </a:solidFill>
              </a:rPr>
              <a:t>  service </a:t>
            </a:r>
            <a:r>
              <a:rPr lang="en-US" sz="2800" dirty="0">
                <a:solidFill>
                  <a:srgbClr val="002060"/>
                </a:solidFill>
              </a:rPr>
              <a:t>of an employer's strategic objectives.</a:t>
            </a: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2274452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TotalTime>
  <Words>1829</Words>
  <Application>Microsoft Office PowerPoint</Application>
  <PresentationFormat>Widescreen</PresentationFormat>
  <Paragraphs>738</Paragraphs>
  <Slides>65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65</vt:i4>
      </vt:variant>
    </vt:vector>
  </HeadingPairs>
  <TitlesOfParts>
    <vt:vector size="74" baseType="lpstr">
      <vt:lpstr>Arial</vt:lpstr>
      <vt:lpstr>Calibri</vt:lpstr>
      <vt:lpstr>Calibri Light</vt:lpstr>
      <vt:lpstr>Century Gothic</vt:lpstr>
      <vt:lpstr>Lucida Sans Unicode</vt:lpstr>
      <vt:lpstr>Symbol</vt:lpstr>
      <vt:lpstr>Times New Roman</vt:lpstr>
      <vt:lpstr>Wingdings</vt:lpstr>
      <vt:lpstr>Office Theme</vt:lpstr>
      <vt:lpstr>Workshop on                                                             Strengthening Human Resource Management of Civil Society Organizations </vt:lpstr>
      <vt:lpstr>PowerPoint Presentation</vt:lpstr>
      <vt:lpstr>“HR – the Driving Force in an Organization”</vt:lpstr>
      <vt:lpstr>People Drive Business Adding Value to the Organization </vt:lpstr>
      <vt:lpstr>Value Creation in Today’s Marketplace </vt:lpstr>
      <vt:lpstr>“Intellectual or Human Capital” </vt:lpstr>
      <vt:lpstr>The Human Capital Financial Statement - Workforce Productivity Impact   </vt:lpstr>
      <vt:lpstr>7 S Model Used for                                         HR Strategic Action Planning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Human Resource Management of Civil Society Organizations </dc:title>
  <dc:creator>DELL</dc:creator>
  <cp:lastModifiedBy>DELL</cp:lastModifiedBy>
  <cp:revision>71</cp:revision>
  <dcterms:created xsi:type="dcterms:W3CDTF">2021-10-01T05:13:48Z</dcterms:created>
  <dcterms:modified xsi:type="dcterms:W3CDTF">2021-10-04T06:53:57Z</dcterms:modified>
</cp:coreProperties>
</file>