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59" r:id="rId6"/>
    <p:sldId id="260" r:id="rId7"/>
    <p:sldId id="262" r:id="rId8"/>
    <p:sldId id="264" r:id="rId9"/>
    <p:sldId id="266" r:id="rId10"/>
    <p:sldId id="267" r:id="rId11"/>
    <p:sldId id="268" r:id="rId12"/>
    <p:sldId id="271" r:id="rId13"/>
    <p:sldId id="272" r:id="rId14"/>
    <p:sldId id="273" r:id="rId15"/>
    <p:sldId id="274" r:id="rId16"/>
    <p:sldId id="275" r:id="rId17"/>
    <p:sldId id="276" r:id="rId18"/>
    <p:sldId id="277" r:id="rId19"/>
    <p:sldId id="279" r:id="rId20"/>
    <p:sldId id="278"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11" r:id="rId51"/>
    <p:sldId id="312" r:id="rId52"/>
    <p:sldId id="313" r:id="rId53"/>
    <p:sldId id="314" r:id="rId54"/>
    <p:sldId id="315" r:id="rId55"/>
    <p:sldId id="316" r:id="rId56"/>
    <p:sldId id="317" r:id="rId57"/>
    <p:sldId id="318" r:id="rId58"/>
    <p:sldId id="319" r:id="rId59"/>
    <p:sldId id="320" r:id="rId60"/>
    <p:sldId id="321" r:id="rId61"/>
    <p:sldId id="323" r:id="rId62"/>
    <p:sldId id="322"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11/10/2021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11/10/2021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11/10/2021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67751"/>
            <a:ext cx="8825658" cy="3407434"/>
          </a:xfrm>
        </p:spPr>
        <p:txBody>
          <a:bodyPr/>
          <a:lstStyle/>
          <a:p>
            <a:r>
              <a:rPr lang="en-US" sz="4800" b="1" dirty="0">
                <a:latin typeface="Gill Sans MT" panose="020B0502020104020203" pitchFamily="34" charset="0"/>
              </a:rPr>
              <a:t>Capacity Building </a:t>
            </a:r>
            <a:r>
              <a:rPr lang="en-US" sz="4800" b="1" dirty="0" smtClean="0">
                <a:latin typeface="Gill Sans MT" panose="020B0502020104020203" pitchFamily="34" charset="0"/>
              </a:rPr>
              <a:t>Workshop in </a:t>
            </a:r>
            <a:r>
              <a:rPr lang="en-US" sz="4800" b="1" dirty="0">
                <a:latin typeface="Gill Sans MT" panose="020B0502020104020203" pitchFamily="34" charset="0"/>
              </a:rPr>
              <a:t>Financial and HR Management of CSOs</a:t>
            </a:r>
            <a:r>
              <a:rPr lang="en-US" sz="4800" dirty="0">
                <a:latin typeface="Gill Sans MT" panose="020B0502020104020203" pitchFamily="34" charset="0"/>
              </a:rPr>
              <a:t/>
            </a:r>
            <a:br>
              <a:rPr lang="en-US" sz="4800" dirty="0">
                <a:latin typeface="Gill Sans MT" panose="020B0502020104020203" pitchFamily="34" charset="0"/>
              </a:rPr>
            </a:br>
            <a:endParaRPr lang="en-US" sz="4800" dirty="0">
              <a:latin typeface="Gill Sans MT" panose="020B0502020104020203" pitchFamily="34" charset="0"/>
            </a:endParaRPr>
          </a:p>
        </p:txBody>
      </p:sp>
      <p:sp>
        <p:nvSpPr>
          <p:cNvPr id="3" name="Subtitle 2"/>
          <p:cNvSpPr>
            <a:spLocks noGrp="1"/>
          </p:cNvSpPr>
          <p:nvPr>
            <p:ph type="subTitle" idx="1"/>
          </p:nvPr>
        </p:nvSpPr>
        <p:spPr>
          <a:xfrm>
            <a:off x="1154955" y="4777380"/>
            <a:ext cx="8825658" cy="1174846"/>
          </a:xfrm>
        </p:spPr>
        <p:txBody>
          <a:bodyPr>
            <a:normAutofit/>
          </a:bodyPr>
          <a:lstStyle/>
          <a:p>
            <a:r>
              <a:rPr lang="en-US" sz="1600" b="1" dirty="0"/>
              <a:t>Jagath </a:t>
            </a:r>
            <a:r>
              <a:rPr lang="en-US" sz="1600" b="1" dirty="0" err="1"/>
              <a:t>Karunathilaka</a:t>
            </a:r>
            <a:endParaRPr lang="en-US" sz="1600" b="1" dirty="0"/>
          </a:p>
          <a:p>
            <a:r>
              <a:rPr lang="en-US" sz="1600" dirty="0"/>
              <a:t>Consultant – Financial and HR Management of CSO - SKPA Organizational Capacity Development Consultancy Project</a:t>
            </a:r>
          </a:p>
          <a:p>
            <a:endParaRPr lang="en-US" dirty="0"/>
          </a:p>
        </p:txBody>
      </p:sp>
    </p:spTree>
    <p:extLst>
      <p:ext uri="{BB962C8B-B14F-4D97-AF65-F5344CB8AC3E}">
        <p14:creationId xmlns:p14="http://schemas.microsoft.com/office/powerpoint/2010/main" val="319567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Overall Management of CSO </a:t>
            </a:r>
            <a:br>
              <a:rPr lang="en-US" b="1" dirty="0">
                <a:latin typeface="Gill Sans MT" panose="020B0502020104020203" pitchFamily="34" charset="0"/>
              </a:rPr>
            </a:br>
            <a:r>
              <a:rPr lang="en-US" b="1" dirty="0">
                <a:latin typeface="Gill Sans MT" panose="020B0502020104020203" pitchFamily="34" charset="0"/>
              </a:rPr>
              <a:t>– Level of Sophistication</a:t>
            </a:r>
            <a:endParaRPr lang="en-US" dirty="0"/>
          </a:p>
        </p:txBody>
      </p:sp>
      <p:sp>
        <p:nvSpPr>
          <p:cNvPr id="3" name="Rectangle 2"/>
          <p:cNvSpPr/>
          <p:nvPr/>
        </p:nvSpPr>
        <p:spPr>
          <a:xfrm>
            <a:off x="1154954" y="2665123"/>
            <a:ext cx="10023895" cy="3321294"/>
          </a:xfrm>
          <a:prstGeom prst="rect">
            <a:avLst/>
          </a:prstGeom>
        </p:spPr>
        <p:txBody>
          <a:bodyPr wrap="square">
            <a:spAutoFit/>
          </a:bodyPr>
          <a:lstStyle/>
          <a:p>
            <a:pPr marL="457200" marR="0">
              <a:lnSpc>
                <a:spcPct val="107000"/>
              </a:lnSpc>
              <a:spcBef>
                <a:spcPts val="0"/>
              </a:spcBef>
              <a:spcAft>
                <a:spcPts val="800"/>
              </a:spcAft>
            </a:pP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Mature -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Strategic Planning</a:t>
            </a: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endPar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Loan –term direction (say10 years)</a:t>
            </a:r>
          </a:p>
          <a:p>
            <a:pPr marL="914400" marR="0">
              <a:lnSpc>
                <a:spcPct val="107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r>
              <a:rPr lang="en-US" sz="2000" dirty="0" smtClean="0">
                <a:solidFill>
                  <a:srgbClr val="002060"/>
                </a:solidFill>
                <a:latin typeface="Gill Sans MT" panose="020B0502020104020203" pitchFamily="34" charset="0"/>
                <a:ea typeface="Calibri" panose="020F0502020204030204" pitchFamily="34" charset="0"/>
                <a:cs typeface="Times New Roman" panose="02020603050405020304" pitchFamily="18" charset="0"/>
              </a:rPr>
              <a:t>Vision; Mission;  Values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guiding principles </a:t>
            </a:r>
          </a:p>
          <a:p>
            <a:pPr marL="914400" marR="0">
              <a:lnSpc>
                <a:spcPct val="107000"/>
              </a:lnSpc>
              <a:spcBef>
                <a:spcPts val="0"/>
              </a:spcBef>
              <a:spcAft>
                <a:spcPts val="800"/>
              </a:spcAft>
            </a:pPr>
            <a:r>
              <a:rPr lang="en-US" sz="2000" dirty="0" smtClean="0">
                <a:solidFill>
                  <a:srgbClr val="002060"/>
                </a:solidFill>
                <a:latin typeface="Gill Sans MT" panose="020B0502020104020203" pitchFamily="34" charset="0"/>
                <a:ea typeface="Calibri" panose="020F0502020204030204" pitchFamily="34" charset="0"/>
                <a:cs typeface="Times New Roman" panose="02020603050405020304" pitchFamily="18" charset="0"/>
              </a:rPr>
              <a:t>Loan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term plan (say 5 years) </a:t>
            </a:r>
          </a:p>
          <a:p>
            <a:pPr marL="1371600" marR="0">
              <a:lnSpc>
                <a:spcPct val="107000"/>
              </a:lnSpc>
              <a:spcBef>
                <a:spcPts val="0"/>
              </a:spcBef>
              <a:spcAft>
                <a:spcPts val="800"/>
              </a:spcAft>
            </a:pPr>
            <a:r>
              <a:rPr lang="en-US" sz="2000" dirty="0" smtClean="0">
                <a:solidFill>
                  <a:srgbClr val="002060"/>
                </a:solidFill>
                <a:latin typeface="Gill Sans MT" panose="020B0502020104020203" pitchFamily="34" charset="0"/>
                <a:ea typeface="Calibri" panose="020F0502020204030204" pitchFamily="34" charset="0"/>
                <a:cs typeface="Times New Roman" panose="02020603050405020304" pitchFamily="18" charset="0"/>
              </a:rPr>
              <a:t>Strategies; Goals; Plans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Program Management, </a:t>
            </a:r>
            <a:r>
              <a:rPr lang="en-US" sz="2000" dirty="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Finance Management, HR Management, Procurement (Master Procurement Plan)</a:t>
            </a:r>
            <a:endPar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Short-term plan (say 1 - 2 years)	</a:t>
            </a:r>
          </a:p>
          <a:p>
            <a:pPr marL="457200" marR="0">
              <a:lnSpc>
                <a:spcPct val="107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r>
              <a:rPr lang="en-US" sz="2000" dirty="0" smtClean="0">
                <a:solidFill>
                  <a:srgbClr val="002060"/>
                </a:solidFill>
                <a:latin typeface="Gill Sans MT" panose="020B0502020104020203" pitchFamily="34" charset="0"/>
                <a:ea typeface="Calibri" panose="020F0502020204030204" pitchFamily="34" charset="0"/>
                <a:cs typeface="Times New Roman" panose="02020603050405020304" pitchFamily="18" charset="0"/>
              </a:rPr>
              <a:t>Objectives; Targets;  </a:t>
            </a:r>
            <a:r>
              <a:rPr lang="en-US" sz="2000" dirty="0" smtClean="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Annual </a:t>
            </a:r>
            <a:r>
              <a:rPr lang="en-US" sz="2000" dirty="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or Biennium budget</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synchronize with action plan   </a:t>
            </a:r>
            <a:endParaRPr lang="en-US" sz="2000" dirty="0">
              <a:solidFill>
                <a:srgbClr val="002060"/>
              </a:solidFill>
              <a:effectLst/>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6978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Overall Management of CSO </a:t>
            </a:r>
            <a:br>
              <a:rPr lang="en-US" b="1" dirty="0">
                <a:latin typeface="Gill Sans MT" panose="020B0502020104020203" pitchFamily="34" charset="0"/>
              </a:rPr>
            </a:br>
            <a:r>
              <a:rPr lang="en-US" b="1" dirty="0">
                <a:latin typeface="Gill Sans MT" panose="020B0502020104020203" pitchFamily="34" charset="0"/>
              </a:rPr>
              <a:t>– Level of Sophistication</a:t>
            </a:r>
            <a:endParaRPr lang="en-US" dirty="0"/>
          </a:p>
        </p:txBody>
      </p:sp>
      <p:sp>
        <p:nvSpPr>
          <p:cNvPr id="4" name="Rectangle 3"/>
          <p:cNvSpPr/>
          <p:nvPr/>
        </p:nvSpPr>
        <p:spPr>
          <a:xfrm>
            <a:off x="1154954" y="3144735"/>
            <a:ext cx="9402792" cy="2421176"/>
          </a:xfrm>
          <a:prstGeom prst="rect">
            <a:avLst/>
          </a:prstGeom>
        </p:spPr>
        <p:txBody>
          <a:bodyPr wrap="square">
            <a:spAutoFit/>
          </a:bodyPr>
          <a:lstStyle/>
          <a:p>
            <a:pPr marL="457200" marR="0">
              <a:lnSpc>
                <a:spcPct val="115000"/>
              </a:lnSpc>
              <a:spcBef>
                <a:spcPts val="0"/>
              </a:spcBef>
              <a:spcAft>
                <a:spcPts val="800"/>
              </a:spcAft>
            </a:pP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Sophisticated -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Strategic Management</a:t>
            </a: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endPar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endParaRPr>
          </a:p>
          <a:p>
            <a:pPr marL="914400" marR="0">
              <a:lnSpc>
                <a:spcPct val="115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Strategic Planning + </a:t>
            </a:r>
            <a:r>
              <a:rPr lang="en-US" sz="2000" dirty="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Policies and Procedures</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(reviewed periodically for its relevance that support in meeting current needs and resulting in tangible outcomes)</a:t>
            </a:r>
          </a:p>
          <a:p>
            <a:pPr marL="914400" marR="0">
              <a:lnSpc>
                <a:spcPct val="115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Guidelines &amp; Templates – Governance; Program Management; Communication; Fund raising / resource mobilization; </a:t>
            </a:r>
            <a:r>
              <a:rPr lang="en-US" sz="2000" dirty="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Financial and HR management</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endParaRPr lang="en-US" sz="2000" dirty="0">
              <a:solidFill>
                <a:srgbClr val="002060"/>
              </a:solidFill>
              <a:effectLst/>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242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mature system has the following </a:t>
            </a:r>
            <a:r>
              <a:rPr lang="en-US" b="1" dirty="0">
                <a:latin typeface="Gill Sans MT" panose="020B0502020104020203" pitchFamily="34" charset="0"/>
              </a:rPr>
              <a:t>characteristics</a:t>
            </a:r>
            <a:endParaRPr lang="en-US" dirty="0">
              <a:latin typeface="Gill Sans MT" panose="020B0502020104020203" pitchFamily="34" charset="0"/>
            </a:endParaRPr>
          </a:p>
        </p:txBody>
      </p:sp>
      <p:sp>
        <p:nvSpPr>
          <p:cNvPr id="3" name="Content Placeholder 2"/>
          <p:cNvSpPr>
            <a:spLocks noGrp="1"/>
          </p:cNvSpPr>
          <p:nvPr>
            <p:ph sz="half" idx="1"/>
          </p:nvPr>
        </p:nvSpPr>
        <p:spPr>
          <a:xfrm>
            <a:off x="664233" y="2379213"/>
            <a:ext cx="6694099" cy="4392523"/>
          </a:xfrm>
        </p:spPr>
        <p:txBody>
          <a:bodyPr>
            <a:noAutofit/>
          </a:bodyPr>
          <a:lstStyle/>
          <a:p>
            <a:pPr lvl="0"/>
            <a:r>
              <a:rPr lang="en-GB" dirty="0">
                <a:latin typeface="Gill Sans MT" panose="020B0502020104020203" pitchFamily="34" charset="0"/>
              </a:rPr>
              <a:t>Clarity of objectives</a:t>
            </a:r>
            <a:endParaRPr lang="en-US"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Objectives are stated clearly</a:t>
            </a:r>
          </a:p>
          <a:p>
            <a:pPr lvl="1">
              <a:buFont typeface="Courier New" panose="02070309020205020404" pitchFamily="49" charset="0"/>
              <a:buChar char="o"/>
            </a:pPr>
            <a:r>
              <a:rPr lang="en-US" sz="1800" dirty="0">
                <a:latin typeface="Gill Sans MT" panose="020B0502020104020203" pitchFamily="34" charset="0"/>
              </a:rPr>
              <a:t>They are shared with all</a:t>
            </a:r>
          </a:p>
          <a:p>
            <a:pPr lvl="0"/>
            <a:r>
              <a:rPr lang="en-US" dirty="0">
                <a:latin typeface="Gill Sans MT" panose="020B0502020104020203" pitchFamily="34" charset="0"/>
              </a:rPr>
              <a:t>Extent to which it is well structured</a:t>
            </a:r>
          </a:p>
          <a:p>
            <a:pPr lvl="1">
              <a:buFont typeface="Courier New" panose="02070309020205020404" pitchFamily="49" charset="0"/>
              <a:buChar char="o"/>
            </a:pPr>
            <a:r>
              <a:rPr lang="en-US" sz="1800" dirty="0" smtClean="0">
                <a:latin typeface="Gill Sans MT" panose="020B0502020104020203" pitchFamily="34" charset="0"/>
              </a:rPr>
              <a:t>Comprehensive </a:t>
            </a:r>
            <a:r>
              <a:rPr lang="en-US" sz="1800" dirty="0">
                <a:latin typeface="Gill Sans MT" panose="020B0502020104020203" pitchFamily="34" charset="0"/>
              </a:rPr>
              <a:t>and has all components </a:t>
            </a:r>
          </a:p>
          <a:p>
            <a:pPr lvl="1">
              <a:buFont typeface="Courier New" panose="02070309020205020404" pitchFamily="49" charset="0"/>
              <a:buChar char="o"/>
            </a:pPr>
            <a:r>
              <a:rPr lang="en-US" sz="1800" dirty="0" smtClean="0">
                <a:latin typeface="Gill Sans MT" panose="020B0502020104020203" pitchFamily="34" charset="0"/>
              </a:rPr>
              <a:t>Scientifically </a:t>
            </a:r>
            <a:r>
              <a:rPr lang="en-US" sz="1800" dirty="0">
                <a:latin typeface="Gill Sans MT" panose="020B0502020104020203" pitchFamily="34" charset="0"/>
              </a:rPr>
              <a:t>designed with professional expertise </a:t>
            </a:r>
            <a:r>
              <a:rPr lang="en-US" sz="1800" dirty="0" smtClean="0">
                <a:latin typeface="Gill Sans MT" panose="020B0502020104020203" pitchFamily="34" charset="0"/>
              </a:rPr>
              <a:t>  behind</a:t>
            </a:r>
            <a:endParaRPr lang="en-US" sz="1800" dirty="0">
              <a:latin typeface="Gill Sans MT" panose="020B0502020104020203" pitchFamily="34" charset="0"/>
            </a:endParaRPr>
          </a:p>
          <a:p>
            <a:pPr lvl="0"/>
            <a:r>
              <a:rPr lang="en-US" dirty="0">
                <a:latin typeface="Gill Sans MT" panose="020B0502020104020203" pitchFamily="34" charset="0"/>
              </a:rPr>
              <a:t>Extent to which it is understood</a:t>
            </a:r>
          </a:p>
          <a:p>
            <a:pPr lvl="1">
              <a:buFont typeface="Courier New" panose="02070309020205020404" pitchFamily="49" charset="0"/>
              <a:buChar char="o"/>
            </a:pPr>
            <a:r>
              <a:rPr lang="en-US" sz="1800" dirty="0">
                <a:latin typeface="Gill Sans MT" panose="020B0502020104020203" pitchFamily="34" charset="0"/>
              </a:rPr>
              <a:t>They are </a:t>
            </a:r>
            <a:r>
              <a:rPr lang="en-US" sz="1800" dirty="0" smtClean="0">
                <a:latin typeface="Gill Sans MT" panose="020B0502020104020203" pitchFamily="34" charset="0"/>
              </a:rPr>
              <a:t>communicated </a:t>
            </a:r>
            <a:r>
              <a:rPr lang="en-US" sz="1800" dirty="0">
                <a:latin typeface="Gill Sans MT" panose="020B0502020104020203" pitchFamily="34" charset="0"/>
              </a:rPr>
              <a:t>to all</a:t>
            </a:r>
          </a:p>
          <a:p>
            <a:pPr lvl="1">
              <a:buFont typeface="Courier New" panose="02070309020205020404" pitchFamily="49" charset="0"/>
              <a:buChar char="o"/>
            </a:pPr>
            <a:r>
              <a:rPr lang="en-US" sz="1800" dirty="0">
                <a:latin typeface="Gill Sans MT" panose="020B0502020104020203" pitchFamily="34" charset="0"/>
              </a:rPr>
              <a:t>Periodic education/ training  programs are conducted for the users</a:t>
            </a:r>
          </a:p>
          <a:p>
            <a:pPr lvl="1">
              <a:buFont typeface="Courier New" panose="02070309020205020404" pitchFamily="49" charset="0"/>
              <a:buChar char="o"/>
            </a:pPr>
            <a:r>
              <a:rPr lang="en-US" sz="1800" dirty="0">
                <a:latin typeface="Gill Sans MT" panose="020B0502020104020203" pitchFamily="34" charset="0"/>
              </a:rPr>
              <a:t>Manuals and guidelines are available</a:t>
            </a:r>
          </a:p>
          <a:p>
            <a:endParaRPr lang="en-US" dirty="0"/>
          </a:p>
        </p:txBody>
      </p:sp>
      <p:sp>
        <p:nvSpPr>
          <p:cNvPr id="4" name="Content Placeholder 3"/>
          <p:cNvSpPr>
            <a:spLocks noGrp="1"/>
          </p:cNvSpPr>
          <p:nvPr>
            <p:ph sz="half" idx="2"/>
          </p:nvPr>
        </p:nvSpPr>
        <p:spPr>
          <a:xfrm>
            <a:off x="7358332" y="2379213"/>
            <a:ext cx="4727276" cy="3416300"/>
          </a:xfrm>
        </p:spPr>
        <p:txBody>
          <a:bodyPr>
            <a:normAutofit/>
          </a:bodyPr>
          <a:lstStyle/>
          <a:p>
            <a:pPr lvl="0"/>
            <a:r>
              <a:rPr lang="en-US" dirty="0">
                <a:latin typeface="Gill Sans MT" panose="020B0502020104020203" pitchFamily="34" charset="0"/>
              </a:rPr>
              <a:t>How well it is implemented</a:t>
            </a:r>
          </a:p>
          <a:p>
            <a:pPr lvl="1">
              <a:buFont typeface="Courier New" panose="02070309020205020404" pitchFamily="49" charset="0"/>
              <a:buChar char="o"/>
            </a:pPr>
            <a:r>
              <a:rPr lang="en-US" sz="1800" dirty="0">
                <a:latin typeface="Gill Sans MT" panose="020B0502020104020203" pitchFamily="34" charset="0"/>
              </a:rPr>
              <a:t>Line managers take interest</a:t>
            </a:r>
          </a:p>
          <a:p>
            <a:pPr lvl="1">
              <a:buFont typeface="Courier New" panose="02070309020205020404" pitchFamily="49" charset="0"/>
              <a:buChar char="o"/>
            </a:pPr>
            <a:r>
              <a:rPr lang="en-US" sz="1800" dirty="0">
                <a:latin typeface="Gill Sans MT" panose="020B0502020104020203" pitchFamily="34" charset="0"/>
              </a:rPr>
              <a:t>HR monitors the same well</a:t>
            </a:r>
          </a:p>
          <a:p>
            <a:pPr lvl="0"/>
            <a:r>
              <a:rPr lang="en-US" dirty="0">
                <a:latin typeface="Gill Sans MT" panose="020B0502020104020203" pitchFamily="34" charset="0"/>
              </a:rPr>
              <a:t>Extent to which it meets </a:t>
            </a:r>
            <a:r>
              <a:rPr lang="en-US" dirty="0" smtClean="0">
                <a:latin typeface="Gill Sans MT" panose="020B0502020104020203" pitchFamily="34" charset="0"/>
              </a:rPr>
              <a:t>organizational needs </a:t>
            </a:r>
            <a:endParaRPr lang="en-US"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The system meets current needs and reviewed periodically for its relevance</a:t>
            </a:r>
          </a:p>
          <a:p>
            <a:pPr lvl="1">
              <a:buFont typeface="Courier New" panose="02070309020205020404" pitchFamily="49" charset="0"/>
              <a:buChar char="o"/>
            </a:pPr>
            <a:r>
              <a:rPr lang="en-US" sz="1800" dirty="0">
                <a:latin typeface="Gill Sans MT" panose="020B0502020104020203" pitchFamily="34" charset="0"/>
              </a:rPr>
              <a:t>Resulting in tangible outcomes</a:t>
            </a:r>
          </a:p>
          <a:p>
            <a:endParaRPr lang="en-US" dirty="0"/>
          </a:p>
        </p:txBody>
      </p:sp>
    </p:spTree>
    <p:extLst>
      <p:ext uri="{BB962C8B-B14F-4D97-AF65-F5344CB8AC3E}">
        <p14:creationId xmlns:p14="http://schemas.microsoft.com/office/powerpoint/2010/main" val="1251963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Manual Report Structure </a:t>
            </a:r>
            <a:r>
              <a:rPr lang="en-US" b="1" dirty="0"/>
              <a:t>– CSO</a:t>
            </a:r>
            <a:r>
              <a:rPr lang="en-US" dirty="0"/>
              <a:t/>
            </a:r>
            <a:br>
              <a:rPr lang="en-US" dirty="0"/>
            </a:br>
            <a:endParaRPr lang="en-US" dirty="0"/>
          </a:p>
        </p:txBody>
      </p:sp>
      <p:sp>
        <p:nvSpPr>
          <p:cNvPr id="4" name="Rectangle 3"/>
          <p:cNvSpPr/>
          <p:nvPr/>
        </p:nvSpPr>
        <p:spPr>
          <a:xfrm>
            <a:off x="658483" y="2648733"/>
            <a:ext cx="5837208" cy="3596369"/>
          </a:xfrm>
          <a:prstGeom prst="rect">
            <a:avLst/>
          </a:prstGeom>
        </p:spPr>
        <p:txBody>
          <a:bodyPr wrap="square">
            <a:spAutoFit/>
          </a:bodyPr>
          <a:lstStyle/>
          <a:p>
            <a:pPr>
              <a:lnSpc>
                <a:spcPct val="115000"/>
              </a:lnSpc>
            </a:pPr>
            <a:r>
              <a:rPr lang="en-US" b="1"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Chapter Structure 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Overview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Overall Policy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Policy Framework</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Procedure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Illustration – 	Key Steps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15000"/>
              </a:lnSpc>
              <a:spcBef>
                <a:spcPts val="0"/>
              </a:spcBef>
              <a:spcAft>
                <a:spcPts val="0"/>
              </a:spcAft>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Process Flowcharts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Business Case Analysis – where some chapters are strategic important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Template References – Operating Formats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b="1"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6740105" y="2648733"/>
            <a:ext cx="4353465" cy="1685077"/>
          </a:xfrm>
          <a:prstGeom prst="rect">
            <a:avLst/>
          </a:prstGeom>
        </p:spPr>
        <p:txBody>
          <a:bodyPr wrap="square">
            <a:spAutoFit/>
          </a:bodyPr>
          <a:lstStyle/>
          <a:p>
            <a:pPr>
              <a:lnSpc>
                <a:spcPct val="115000"/>
              </a:lnSpc>
            </a:pPr>
            <a:r>
              <a:rPr lang="en-US" b="1"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Chapter Structure II: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Chapter Introduction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Policy Guidelines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solidFill>
                  <a:srgbClr val="002060"/>
                </a:solidFill>
                <a:latin typeface="Gill Sans MT" panose="020B0502020104020203" pitchFamily="34" charset="0"/>
                <a:ea typeface="Times New Roman" panose="02020603050405020304" pitchFamily="18" charset="0"/>
                <a:cs typeface="Helvetica" panose="020B0604020202020204" pitchFamily="34" charset="0"/>
              </a:rPr>
              <a:t>Template References – Operating Formats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745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1154954" y="2603499"/>
            <a:ext cx="8825659" cy="3952575"/>
          </a:xfrm>
        </p:spPr>
        <p:txBody>
          <a:bodyPr>
            <a:noAutofit/>
          </a:bodyPr>
          <a:lstStyle/>
          <a:p>
            <a:pPr marL="0" indent="0">
              <a:buNone/>
            </a:pPr>
            <a:r>
              <a:rPr lang="en-US" b="1" dirty="0">
                <a:latin typeface="Gill Sans MT" panose="020B0502020104020203" pitchFamily="34" charset="0"/>
              </a:rPr>
              <a:t>Module1:</a:t>
            </a:r>
            <a:r>
              <a:rPr lang="en-US" dirty="0">
                <a:latin typeface="Gill Sans MT" panose="020B0502020104020203" pitchFamily="34" charset="0"/>
              </a:rPr>
              <a:t> </a:t>
            </a:r>
            <a:r>
              <a:rPr lang="en-US" b="1" dirty="0">
                <a:latin typeface="Gill Sans MT" panose="020B0502020104020203" pitchFamily="34" charset="0"/>
              </a:rPr>
              <a:t>Financial Manual: Introduction- </a:t>
            </a:r>
            <a:r>
              <a:rPr lang="en-US" b="1" i="1" dirty="0">
                <a:latin typeface="Gill Sans MT" panose="020B0502020104020203" pitchFamily="34" charset="0"/>
              </a:rPr>
              <a:t>August 25, 2021</a:t>
            </a:r>
            <a:endParaRPr lang="en-US" dirty="0">
              <a:latin typeface="Gill Sans MT" panose="020B0502020104020203" pitchFamily="34" charset="0"/>
            </a:endParaRPr>
          </a:p>
          <a:p>
            <a:pPr lvl="0"/>
            <a:r>
              <a:rPr lang="en-US" dirty="0">
                <a:latin typeface="Gill Sans MT" panose="020B0502020104020203" pitchFamily="34" charset="0"/>
              </a:rPr>
              <a:t>Nature of Finance and Functions of Finance Management of Non Profit </a:t>
            </a:r>
          </a:p>
          <a:p>
            <a:pPr lvl="0"/>
            <a:r>
              <a:rPr lang="en-US" dirty="0">
                <a:latin typeface="Gill Sans MT" panose="020B0502020104020203" pitchFamily="34" charset="0"/>
              </a:rPr>
              <a:t>Overview and the Policy Framework </a:t>
            </a:r>
          </a:p>
          <a:p>
            <a:pPr lvl="0"/>
            <a:r>
              <a:rPr lang="en-US" dirty="0">
                <a:latin typeface="Gill Sans MT" panose="020B0502020104020203" pitchFamily="34" charset="0"/>
              </a:rPr>
              <a:t>Implementation and Compliance – Introduction  </a:t>
            </a:r>
          </a:p>
          <a:p>
            <a:pPr lvl="1">
              <a:buFont typeface="Courier New" panose="02070309020205020404" pitchFamily="49" charset="0"/>
              <a:buChar char="o"/>
            </a:pPr>
            <a:r>
              <a:rPr lang="en-US" sz="1800" dirty="0">
                <a:latin typeface="Gill Sans MT" panose="020B0502020104020203" pitchFamily="34" charset="0"/>
              </a:rPr>
              <a:t>Sri Lanka Statement of Recommended Practice for Not-for-Profit Organizations (NPOs) (including Non-Governmental Organizations - NGOs) </a:t>
            </a:r>
          </a:p>
          <a:p>
            <a:pPr lvl="0"/>
            <a:r>
              <a:rPr lang="en-US" dirty="0">
                <a:latin typeface="Gill Sans MT" panose="020B0502020104020203" pitchFamily="34" charset="0"/>
              </a:rPr>
              <a:t>Framework for the Preparation and Presentation of Financial Statements  -</a:t>
            </a:r>
          </a:p>
          <a:p>
            <a:pPr lvl="1">
              <a:buFont typeface="Courier New" panose="02070309020205020404" pitchFamily="49" charset="0"/>
              <a:buChar char="o"/>
            </a:pPr>
            <a:r>
              <a:rPr lang="en-US" sz="1800" dirty="0">
                <a:latin typeface="Gill Sans MT" panose="020B0502020104020203" pitchFamily="34" charset="0"/>
              </a:rPr>
              <a:t>Legal Framework and Definition of an NPO</a:t>
            </a:r>
          </a:p>
          <a:p>
            <a:pPr lvl="1">
              <a:buFont typeface="Courier New" panose="02070309020205020404" pitchFamily="49" charset="0"/>
              <a:buChar char="o"/>
            </a:pPr>
            <a:r>
              <a:rPr lang="en-US" sz="1800" dirty="0">
                <a:latin typeface="Gill Sans MT" panose="020B0502020104020203" pitchFamily="34" charset="0"/>
              </a:rPr>
              <a:t>Donations/Contributions, Grants and Donor Agreements</a:t>
            </a:r>
          </a:p>
          <a:p>
            <a:r>
              <a:rPr lang="en-US" dirty="0">
                <a:latin typeface="Gill Sans MT" panose="020B0502020104020203" pitchFamily="34" charset="0"/>
              </a:rPr>
              <a:t>Restricted Funds, Unrestricted Funds and Accumulated Fund </a:t>
            </a:r>
          </a:p>
        </p:txBody>
      </p:sp>
    </p:spTree>
    <p:extLst>
      <p:ext uri="{BB962C8B-B14F-4D97-AF65-F5344CB8AC3E}">
        <p14:creationId xmlns:p14="http://schemas.microsoft.com/office/powerpoint/2010/main" val="2038910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1154954" y="2603499"/>
            <a:ext cx="8825659" cy="3952575"/>
          </a:xfrm>
        </p:spPr>
        <p:txBody>
          <a:bodyPr>
            <a:noAutofit/>
          </a:bodyPr>
          <a:lstStyle/>
          <a:p>
            <a:pPr marL="0" indent="0">
              <a:buNone/>
            </a:pPr>
            <a:r>
              <a:rPr lang="en-US" b="1" dirty="0" smtClean="0">
                <a:latin typeface="Gill Sans MT" panose="020B0502020104020203" pitchFamily="34" charset="0"/>
              </a:rPr>
              <a:t>Module1</a:t>
            </a:r>
            <a:r>
              <a:rPr lang="en-US" b="1" dirty="0">
                <a:latin typeface="Gill Sans MT" panose="020B0502020104020203" pitchFamily="34" charset="0"/>
              </a:rPr>
              <a:t>:</a:t>
            </a:r>
            <a:r>
              <a:rPr lang="en-US" dirty="0">
                <a:latin typeface="Gill Sans MT" panose="020B0502020104020203" pitchFamily="34" charset="0"/>
              </a:rPr>
              <a:t> </a:t>
            </a:r>
            <a:r>
              <a:rPr lang="en-US" b="1" dirty="0">
                <a:latin typeface="Gill Sans MT" panose="020B0502020104020203" pitchFamily="34" charset="0"/>
              </a:rPr>
              <a:t>Financial </a:t>
            </a:r>
            <a:r>
              <a:rPr lang="en-US" b="1" dirty="0" smtClean="0">
                <a:latin typeface="Gill Sans MT" panose="020B0502020104020203" pitchFamily="34" charset="0"/>
              </a:rPr>
              <a:t>Manual…</a:t>
            </a:r>
            <a:endParaRPr lang="en-US" b="1" i="1" dirty="0" smtClean="0">
              <a:latin typeface="Gill Sans MT" panose="020B0502020104020203" pitchFamily="34" charset="0"/>
            </a:endParaRPr>
          </a:p>
          <a:p>
            <a:pPr lvl="0"/>
            <a:r>
              <a:rPr lang="en-US" dirty="0" smtClean="0">
                <a:latin typeface="Gill Sans MT" panose="020B0502020104020203" pitchFamily="34" charset="0"/>
              </a:rPr>
              <a:t>Nature of Finance and Functions of Finance Management of Non Profit </a:t>
            </a:r>
          </a:p>
          <a:p>
            <a:pPr lvl="0"/>
            <a:r>
              <a:rPr lang="en-US" dirty="0" smtClean="0">
                <a:latin typeface="Gill Sans MT" panose="020B0502020104020203" pitchFamily="34" charset="0"/>
              </a:rPr>
              <a:t>Overview and the Policy Framework </a:t>
            </a:r>
          </a:p>
          <a:p>
            <a:pPr lvl="0"/>
            <a:r>
              <a:rPr lang="en-US" dirty="0" smtClean="0">
                <a:latin typeface="Gill Sans MT" panose="020B0502020104020203" pitchFamily="34" charset="0"/>
              </a:rPr>
              <a:t>Implementation and Compliance – Introduction  </a:t>
            </a:r>
          </a:p>
          <a:p>
            <a:pPr lvl="1">
              <a:buFont typeface="Courier New" panose="02070309020205020404" pitchFamily="49" charset="0"/>
              <a:buChar char="o"/>
            </a:pPr>
            <a:r>
              <a:rPr lang="en-US" sz="1800" dirty="0" smtClean="0">
                <a:latin typeface="Gill Sans MT" panose="020B0502020104020203" pitchFamily="34" charset="0"/>
              </a:rPr>
              <a:t>Sri Lanka Statement of Recommended Practice for Not-for-Profit Organizations (NPOs) (including Non-Governmental Organizations - NGOs) </a:t>
            </a:r>
          </a:p>
          <a:p>
            <a:pPr lvl="0"/>
            <a:r>
              <a:rPr lang="en-US" dirty="0" smtClean="0">
                <a:latin typeface="Gill Sans MT" panose="020B0502020104020203" pitchFamily="34" charset="0"/>
              </a:rPr>
              <a:t>Framework for the Preparation and Presentation of Financial Statements  -</a:t>
            </a:r>
          </a:p>
          <a:p>
            <a:pPr lvl="1">
              <a:buFont typeface="Courier New" panose="02070309020205020404" pitchFamily="49" charset="0"/>
              <a:buChar char="o"/>
            </a:pPr>
            <a:r>
              <a:rPr lang="en-US" sz="1800" dirty="0" smtClean="0">
                <a:latin typeface="Gill Sans MT" panose="020B0502020104020203" pitchFamily="34" charset="0"/>
              </a:rPr>
              <a:t>Legal Framework and Definition of an NPO</a:t>
            </a:r>
          </a:p>
          <a:p>
            <a:pPr lvl="1">
              <a:buFont typeface="Courier New" panose="02070309020205020404" pitchFamily="49" charset="0"/>
              <a:buChar char="o"/>
            </a:pPr>
            <a:r>
              <a:rPr lang="en-US" sz="1800" dirty="0" smtClean="0">
                <a:latin typeface="Gill Sans MT" panose="020B0502020104020203" pitchFamily="34" charset="0"/>
              </a:rPr>
              <a:t>Donations/Contributions, Grants and Donor Agreements</a:t>
            </a:r>
          </a:p>
          <a:p>
            <a:r>
              <a:rPr lang="en-US" dirty="0" smtClean="0">
                <a:latin typeface="Gill Sans MT" panose="020B0502020104020203" pitchFamily="34" charset="0"/>
              </a:rPr>
              <a:t>Restricted Funds, Unrestricted Funds and Accumulated Fund </a:t>
            </a:r>
            <a:endParaRPr lang="en-US" dirty="0">
              <a:latin typeface="Gill Sans MT" panose="020B0502020104020203" pitchFamily="34" charset="0"/>
            </a:endParaRPr>
          </a:p>
        </p:txBody>
      </p:sp>
    </p:spTree>
    <p:extLst>
      <p:ext uri="{BB962C8B-B14F-4D97-AF65-F5344CB8AC3E}">
        <p14:creationId xmlns:p14="http://schemas.microsoft.com/office/powerpoint/2010/main" val="2034587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p:txBody>
          <a:bodyPr>
            <a:noAutofit/>
          </a:bodyPr>
          <a:lstStyle/>
          <a:p>
            <a:pPr marL="0" indent="0">
              <a:buNone/>
            </a:pPr>
            <a:r>
              <a:rPr lang="en-US" sz="2000" b="1" dirty="0">
                <a:latin typeface="Gill Sans MT" panose="020B0502020104020203" pitchFamily="34" charset="0"/>
              </a:rPr>
              <a:t>Module 2:</a:t>
            </a:r>
            <a:r>
              <a:rPr lang="en-US" sz="2000" dirty="0">
                <a:latin typeface="Gill Sans MT" panose="020B0502020104020203" pitchFamily="34" charset="0"/>
              </a:rPr>
              <a:t> </a:t>
            </a:r>
            <a:r>
              <a:rPr lang="en-US" sz="2000" b="1" dirty="0">
                <a:latin typeface="Gill Sans MT" panose="020B0502020104020203" pitchFamily="34" charset="0"/>
              </a:rPr>
              <a:t>Finance Planning and Budgeting Process</a:t>
            </a:r>
            <a:r>
              <a:rPr lang="en-US" sz="2000" dirty="0">
                <a:latin typeface="Gill Sans MT" panose="020B0502020104020203" pitchFamily="34" charset="0"/>
              </a:rPr>
              <a:t> </a:t>
            </a:r>
            <a:r>
              <a:rPr lang="en-US" sz="2000" b="1" i="1" dirty="0">
                <a:latin typeface="Gill Sans MT" panose="020B0502020104020203" pitchFamily="34" charset="0"/>
              </a:rPr>
              <a:t>(August 30 &amp; 31, 2021)</a:t>
            </a:r>
            <a:endParaRPr lang="en-US" sz="2000" dirty="0">
              <a:latin typeface="Gill Sans MT" panose="020B0502020104020203" pitchFamily="34" charset="0"/>
            </a:endParaRPr>
          </a:p>
          <a:p>
            <a:pPr lvl="0"/>
            <a:r>
              <a:rPr lang="en-US" sz="2000" dirty="0">
                <a:latin typeface="Gill Sans MT" panose="020B0502020104020203" pitchFamily="34" charset="0"/>
              </a:rPr>
              <a:t>Introduction: overview, policy framework and the planning process </a:t>
            </a:r>
          </a:p>
          <a:p>
            <a:pPr lvl="0"/>
            <a:r>
              <a:rPr lang="en-US" sz="2000" dirty="0">
                <a:latin typeface="Gill Sans MT" panose="020B0502020104020203" pitchFamily="34" charset="0"/>
              </a:rPr>
              <a:t>Budgeting Framework</a:t>
            </a:r>
          </a:p>
          <a:p>
            <a:pPr lvl="0"/>
            <a:r>
              <a:rPr lang="en-US" sz="2000" dirty="0">
                <a:latin typeface="Gill Sans MT" panose="020B0502020104020203" pitchFamily="34" charset="0"/>
              </a:rPr>
              <a:t>Budget Planning and Preparation Process</a:t>
            </a:r>
          </a:p>
          <a:p>
            <a:pPr lvl="0"/>
            <a:r>
              <a:rPr lang="en-US" sz="2000" dirty="0">
                <a:latin typeface="Gill Sans MT" panose="020B0502020104020203" pitchFamily="34" charset="0"/>
              </a:rPr>
              <a:t>Biennium Budget Preparation Flowchart Processes of Sampled CSO</a:t>
            </a:r>
          </a:p>
          <a:p>
            <a:pPr lvl="0"/>
            <a:r>
              <a:rPr lang="en-US" sz="2000" dirty="0">
                <a:latin typeface="Gill Sans MT" panose="020B0502020104020203" pitchFamily="34" charset="0"/>
              </a:rPr>
              <a:t>Spreadsheet – Budgeting Template </a:t>
            </a:r>
          </a:p>
          <a:p>
            <a:pPr lvl="0"/>
            <a:r>
              <a:rPr lang="en-US" sz="2000" dirty="0">
                <a:latin typeface="Gill Sans MT" panose="020B0502020104020203" pitchFamily="34" charset="0"/>
              </a:rPr>
              <a:t>Cash Flow Projection Template</a:t>
            </a:r>
          </a:p>
          <a:p>
            <a:pPr lvl="0"/>
            <a:r>
              <a:rPr lang="en-US" sz="2000" dirty="0">
                <a:latin typeface="Gill Sans MT" panose="020B0502020104020203" pitchFamily="34" charset="0"/>
              </a:rPr>
              <a:t>Sample Multi-Program Line Item Budget</a:t>
            </a:r>
          </a:p>
          <a:p>
            <a:pPr marL="0" indent="0">
              <a:buNone/>
            </a:pPr>
            <a:endParaRPr lang="en-US" dirty="0">
              <a:latin typeface="Gill Sans MT" panose="020B0502020104020203" pitchFamily="34" charset="0"/>
            </a:endParaRPr>
          </a:p>
        </p:txBody>
      </p:sp>
    </p:spTree>
    <p:extLst>
      <p:ext uri="{BB962C8B-B14F-4D97-AF65-F5344CB8AC3E}">
        <p14:creationId xmlns:p14="http://schemas.microsoft.com/office/powerpoint/2010/main" val="1350459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p:txBody>
          <a:bodyPr>
            <a:noAutofit/>
          </a:bodyPr>
          <a:lstStyle/>
          <a:p>
            <a:pPr marL="0" indent="0">
              <a:buNone/>
            </a:pPr>
            <a:r>
              <a:rPr lang="en-US" b="1" dirty="0">
                <a:latin typeface="Gill Sans MT" panose="020B0502020104020203" pitchFamily="34" charset="0"/>
              </a:rPr>
              <a:t>Module 2:</a:t>
            </a:r>
            <a:r>
              <a:rPr lang="en-US" dirty="0">
                <a:latin typeface="Gill Sans MT" panose="020B0502020104020203" pitchFamily="34" charset="0"/>
              </a:rPr>
              <a:t> </a:t>
            </a:r>
            <a:r>
              <a:rPr lang="en-US" b="1" dirty="0">
                <a:latin typeface="Gill Sans MT" panose="020B0502020104020203" pitchFamily="34" charset="0"/>
              </a:rPr>
              <a:t>Finance Planning and Budgeting </a:t>
            </a:r>
            <a:r>
              <a:rPr lang="en-US" b="1" dirty="0" smtClean="0">
                <a:latin typeface="Gill Sans MT" panose="020B0502020104020203" pitchFamily="34" charset="0"/>
              </a:rPr>
              <a:t>Process</a:t>
            </a:r>
            <a:r>
              <a:rPr lang="en-US" dirty="0" smtClean="0">
                <a:latin typeface="Gill Sans MT" panose="020B0502020104020203" pitchFamily="34" charset="0"/>
              </a:rPr>
              <a:t>…</a:t>
            </a:r>
            <a:endParaRPr lang="en-US" dirty="0">
              <a:latin typeface="Gill Sans MT" panose="020B0502020104020203" pitchFamily="34" charset="0"/>
            </a:endParaRPr>
          </a:p>
          <a:p>
            <a:pPr lvl="0"/>
            <a:r>
              <a:rPr lang="en-US" dirty="0" smtClean="0">
                <a:latin typeface="Gill Sans MT" panose="020B0502020104020203" pitchFamily="34" charset="0"/>
              </a:rPr>
              <a:t>Budget </a:t>
            </a:r>
            <a:r>
              <a:rPr lang="en-US" dirty="0">
                <a:latin typeface="Gill Sans MT" panose="020B0502020104020203" pitchFamily="34" charset="0"/>
              </a:rPr>
              <a:t>Implementation and Monitoring </a:t>
            </a:r>
          </a:p>
          <a:p>
            <a:pPr lvl="0"/>
            <a:r>
              <a:rPr lang="en-US" dirty="0">
                <a:latin typeface="Gill Sans MT" panose="020B0502020104020203" pitchFamily="34" charset="0"/>
              </a:rPr>
              <a:t>Key Steps Checklist in Budgeting </a:t>
            </a:r>
          </a:p>
          <a:p>
            <a:pPr lvl="0"/>
            <a:r>
              <a:rPr lang="en-IE" dirty="0">
                <a:latin typeface="Gill Sans MT" panose="020B0502020104020203" pitchFamily="34" charset="0"/>
              </a:rPr>
              <a:t>Income and Expenditure Variance Analysis</a:t>
            </a:r>
            <a:endParaRPr lang="en-US" dirty="0">
              <a:latin typeface="Gill Sans MT" panose="020B0502020104020203" pitchFamily="34" charset="0"/>
            </a:endParaRPr>
          </a:p>
          <a:p>
            <a:pPr lvl="0"/>
            <a:r>
              <a:rPr lang="en-US" dirty="0">
                <a:latin typeface="Gill Sans MT" panose="020B0502020104020203" pitchFamily="34" charset="0"/>
              </a:rPr>
              <a:t>Budget Revisions: Supplementary Budget</a:t>
            </a:r>
          </a:p>
          <a:p>
            <a:pPr lvl="0"/>
            <a:r>
              <a:rPr lang="en-US" dirty="0">
                <a:latin typeface="Gill Sans MT" panose="020B0502020104020203" pitchFamily="34" charset="0"/>
              </a:rPr>
              <a:t>The roles and responsibilities for the planning and preparation of Budgets </a:t>
            </a:r>
          </a:p>
          <a:p>
            <a:pPr lvl="0"/>
            <a:r>
              <a:rPr lang="en-US" dirty="0">
                <a:latin typeface="Gill Sans MT" panose="020B0502020104020203" pitchFamily="34" charset="0"/>
              </a:rPr>
              <a:t>Important Aspects for Creating Budgets at Nonprofit Organizations</a:t>
            </a:r>
          </a:p>
          <a:p>
            <a:pPr marL="0" indent="0">
              <a:buNone/>
            </a:pPr>
            <a:endParaRPr lang="en-US" dirty="0">
              <a:latin typeface="Gill Sans MT" panose="020B0502020104020203" pitchFamily="34" charset="0"/>
            </a:endParaRPr>
          </a:p>
        </p:txBody>
      </p:sp>
    </p:spTree>
    <p:extLst>
      <p:ext uri="{BB962C8B-B14F-4D97-AF65-F5344CB8AC3E}">
        <p14:creationId xmlns:p14="http://schemas.microsoft.com/office/powerpoint/2010/main" val="14828485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1154955" y="2603500"/>
            <a:ext cx="8761412" cy="3416300"/>
          </a:xfrm>
        </p:spPr>
        <p:txBody>
          <a:bodyPr>
            <a:noAutofit/>
          </a:bodyPr>
          <a:lstStyle/>
          <a:p>
            <a:pPr marL="0" indent="0">
              <a:buNone/>
            </a:pPr>
            <a:r>
              <a:rPr lang="en-US" b="1" dirty="0">
                <a:latin typeface="Gill Sans MT" panose="020B0502020104020203" pitchFamily="34" charset="0"/>
              </a:rPr>
              <a:t>Module 3: Basic Accounting System</a:t>
            </a:r>
            <a:endParaRPr lang="en-US" dirty="0">
              <a:latin typeface="Gill Sans MT" panose="020B0502020104020203" pitchFamily="34" charset="0"/>
            </a:endParaRPr>
          </a:p>
          <a:p>
            <a:r>
              <a:rPr lang="en-US" dirty="0">
                <a:latin typeface="Gill Sans MT" panose="020B0502020104020203" pitchFamily="34" charset="0"/>
              </a:rPr>
              <a:t>Accounting essentials to set up and operate a Double Entry Accounting System – </a:t>
            </a:r>
            <a:r>
              <a:rPr lang="en-US" b="1" i="1" dirty="0">
                <a:latin typeface="Gill Sans MT" panose="020B0502020104020203" pitchFamily="34" charset="0"/>
              </a:rPr>
              <a:t>September 6</a:t>
            </a:r>
            <a:endParaRPr lang="en-US" dirty="0">
              <a:latin typeface="Gill Sans MT" panose="020B0502020104020203" pitchFamily="34" charset="0"/>
            </a:endParaRPr>
          </a:p>
          <a:p>
            <a:pPr lvl="0"/>
            <a:r>
              <a:rPr lang="en-US" dirty="0">
                <a:latin typeface="Gill Sans MT" panose="020B0502020104020203" pitchFamily="34" charset="0"/>
              </a:rPr>
              <a:t>Accounting Essentials to Set Up and Operate a Double Entry Accounting System – Accounting Theory;  The Chart of Accounts;  The Ledger Concept; Closing the Books; The Financial Statements; and Accounting Controls</a:t>
            </a:r>
          </a:p>
          <a:p>
            <a:r>
              <a:rPr lang="en-US" dirty="0">
                <a:latin typeface="Gill Sans MT" panose="020B0502020104020203" pitchFamily="34" charset="0"/>
              </a:rPr>
              <a:t>Basic accounting system comprises a standard Chart of Accounts that comprise a CSO’s general ledger.  The accounts may be labeled and would classify according to the standard chart of accounts, the list of categories may include  Assets; Liabilities; Owners’ Equity or Accumulated fund; revenues; Operating Expense  and other relevant accounts</a:t>
            </a:r>
          </a:p>
        </p:txBody>
      </p:sp>
    </p:spTree>
    <p:extLst>
      <p:ext uri="{BB962C8B-B14F-4D97-AF65-F5344CB8AC3E}">
        <p14:creationId xmlns:p14="http://schemas.microsoft.com/office/powerpoint/2010/main" val="4159322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1077316" y="2888172"/>
            <a:ext cx="8946578" cy="3314220"/>
          </a:xfrm>
        </p:spPr>
        <p:txBody>
          <a:bodyPr>
            <a:noAutofit/>
          </a:bodyPr>
          <a:lstStyle/>
          <a:p>
            <a:pPr marL="0" indent="0">
              <a:buNone/>
            </a:pPr>
            <a:r>
              <a:rPr lang="en-US" sz="2000" b="1" dirty="0" smtClean="0">
                <a:latin typeface="Gill Sans MT" panose="020B0502020104020203" pitchFamily="34" charset="0"/>
              </a:rPr>
              <a:t>Module </a:t>
            </a:r>
            <a:r>
              <a:rPr lang="en-US" sz="2000" b="1" dirty="0">
                <a:latin typeface="Gill Sans MT" panose="020B0502020104020203" pitchFamily="34" charset="0"/>
              </a:rPr>
              <a:t>3: Basic Accounting </a:t>
            </a:r>
            <a:r>
              <a:rPr lang="en-US" sz="2000" b="1" dirty="0" smtClean="0">
                <a:latin typeface="Gill Sans MT" panose="020B0502020104020203" pitchFamily="34" charset="0"/>
              </a:rPr>
              <a:t>System</a:t>
            </a:r>
          </a:p>
          <a:p>
            <a:r>
              <a:rPr lang="en-US" sz="2000" dirty="0">
                <a:latin typeface="Gill Sans MT" panose="020B0502020104020203" pitchFamily="34" charset="0"/>
              </a:rPr>
              <a:t>Processing a Formal Accounting System for Efficient Accounting and Finance Operations – </a:t>
            </a:r>
            <a:r>
              <a:rPr lang="en-US" sz="2000" b="1" i="1" dirty="0">
                <a:latin typeface="Gill Sans MT" panose="020B0502020104020203" pitchFamily="34" charset="0"/>
              </a:rPr>
              <a:t>September 7</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Financial and Accounting Operations of a CSO   </a:t>
            </a:r>
          </a:p>
          <a:p>
            <a:pPr lvl="1">
              <a:buFont typeface="Courier New" panose="02070309020205020404" pitchFamily="49" charset="0"/>
              <a:buChar char="o"/>
            </a:pPr>
            <a:r>
              <a:rPr lang="en-US" sz="1800" dirty="0">
                <a:latin typeface="Gill Sans MT" panose="020B0502020104020203" pitchFamily="34" charset="0"/>
              </a:rPr>
              <a:t>Fixed Assets and Depreciation</a:t>
            </a:r>
          </a:p>
          <a:p>
            <a:pPr lvl="1">
              <a:buFont typeface="Courier New" panose="02070309020205020404" pitchFamily="49" charset="0"/>
              <a:buChar char="o"/>
            </a:pPr>
            <a:r>
              <a:rPr lang="en-US" sz="1800" dirty="0">
                <a:latin typeface="Gill Sans MT" panose="020B0502020104020203" pitchFamily="34" charset="0"/>
              </a:rPr>
              <a:t>Intangible Assets </a:t>
            </a:r>
          </a:p>
          <a:p>
            <a:pPr lvl="1">
              <a:buFont typeface="Courier New" panose="02070309020205020404" pitchFamily="49" charset="0"/>
              <a:buChar char="o"/>
            </a:pPr>
            <a:r>
              <a:rPr lang="en-US" sz="1800" dirty="0">
                <a:latin typeface="Gill Sans MT" panose="020B0502020104020203" pitchFamily="34" charset="0"/>
              </a:rPr>
              <a:t>Revenue and Receivables </a:t>
            </a:r>
          </a:p>
          <a:p>
            <a:pPr lvl="1">
              <a:buFont typeface="Courier New" panose="02070309020205020404" pitchFamily="49" charset="0"/>
              <a:buChar char="o"/>
            </a:pPr>
            <a:r>
              <a:rPr lang="en-US" sz="1800" dirty="0">
                <a:latin typeface="Gill Sans MT" panose="020B0502020104020203" pitchFamily="34" charset="0"/>
              </a:rPr>
              <a:t>Cash Processing</a:t>
            </a:r>
          </a:p>
          <a:p>
            <a:pPr marL="0" indent="0">
              <a:buNone/>
            </a:pPr>
            <a:endParaRPr lang="en-US" sz="1400" dirty="0">
              <a:latin typeface="Gill Sans MT" panose="020B0502020104020203" pitchFamily="34" charset="0"/>
            </a:endParaRPr>
          </a:p>
        </p:txBody>
      </p:sp>
    </p:spTree>
    <p:extLst>
      <p:ext uri="{BB962C8B-B14F-4D97-AF65-F5344CB8AC3E}">
        <p14:creationId xmlns:p14="http://schemas.microsoft.com/office/powerpoint/2010/main" val="1849072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anose="020B0502020104020203" pitchFamily="34" charset="0"/>
              </a:rPr>
              <a:t/>
            </a:r>
            <a:br>
              <a:rPr lang="en-US" b="1" dirty="0" smtClean="0">
                <a:latin typeface="Gill Sans MT" panose="020B0502020104020203" pitchFamily="34" charset="0"/>
              </a:rPr>
            </a:br>
            <a:r>
              <a:rPr lang="en-US" b="1" dirty="0" smtClean="0">
                <a:latin typeface="Gill Sans MT" panose="020B0502020104020203" pitchFamily="34" charset="0"/>
              </a:rPr>
              <a:t>Objectives</a:t>
            </a:r>
            <a:r>
              <a:rPr lang="en-US" b="1" dirty="0">
                <a:latin typeface="Gill Sans MT" panose="020B0502020104020203" pitchFamily="34" charset="0"/>
              </a:rPr>
              <a:t/>
            </a:r>
            <a:br>
              <a:rPr lang="en-US" b="1" dirty="0">
                <a:latin typeface="Gill Sans MT" panose="020B0502020104020203" pitchFamily="34" charset="0"/>
              </a:rPr>
            </a:br>
            <a:endParaRPr lang="en-US" b="1" dirty="0">
              <a:latin typeface="Gill Sans MT" panose="020B0502020104020203" pitchFamily="34" charset="0"/>
            </a:endParaRPr>
          </a:p>
        </p:txBody>
      </p:sp>
      <p:sp>
        <p:nvSpPr>
          <p:cNvPr id="3" name="Content Placeholder 2"/>
          <p:cNvSpPr>
            <a:spLocks noGrp="1"/>
          </p:cNvSpPr>
          <p:nvPr>
            <p:ph idx="1"/>
          </p:nvPr>
        </p:nvSpPr>
        <p:spPr>
          <a:xfrm>
            <a:off x="1275724" y="2810534"/>
            <a:ext cx="8825659" cy="3416300"/>
          </a:xfrm>
        </p:spPr>
        <p:txBody>
          <a:bodyPr/>
          <a:lstStyle/>
          <a:p>
            <a:pPr lvl="0"/>
            <a:r>
              <a:rPr lang="en-US" sz="2000" dirty="0" smtClean="0">
                <a:latin typeface="Gill Sans MT" panose="020B0502020104020203" pitchFamily="34" charset="0"/>
              </a:rPr>
              <a:t>To </a:t>
            </a:r>
            <a:r>
              <a:rPr lang="en-US" sz="2000" dirty="0">
                <a:latin typeface="Gill Sans MT" panose="020B0502020104020203" pitchFamily="34" charset="0"/>
              </a:rPr>
              <a:t>create participants’ interest and make them accountable in adoption of proper policies, systems, and tools already introduced </a:t>
            </a:r>
          </a:p>
          <a:p>
            <a:pPr lvl="0"/>
            <a:r>
              <a:rPr lang="en-US" sz="2000" dirty="0">
                <a:latin typeface="Gill Sans MT" panose="020B0502020104020203" pitchFamily="34" charset="0"/>
              </a:rPr>
              <a:t>To discuss consequences on lapses that might be affected, accessing to GF and other donor funds etc.</a:t>
            </a:r>
          </a:p>
          <a:p>
            <a:pPr lvl="0"/>
            <a:r>
              <a:rPr lang="en-US" sz="2000" dirty="0">
                <a:latin typeface="Gill Sans MT" panose="020B0502020104020203" pitchFamily="34" charset="0"/>
              </a:rPr>
              <a:t>To facilitate developing a work plan outlying the expected improvement over consultancy for capacity development with millstones </a:t>
            </a:r>
          </a:p>
          <a:p>
            <a:pPr lvl="0"/>
            <a:r>
              <a:rPr lang="en-US" sz="2000" dirty="0">
                <a:latin typeface="Gill Sans MT" panose="020B0502020104020203" pitchFamily="34" charset="0"/>
              </a:rPr>
              <a:t>To discuss consultant’s  intervention and its limitations in aspect of expected improvement for each CSO</a:t>
            </a:r>
          </a:p>
          <a:p>
            <a:endParaRPr lang="en-US" dirty="0">
              <a:latin typeface="Gill Sans MT" panose="020B0502020104020203" pitchFamily="34" charset="0"/>
            </a:endParaRPr>
          </a:p>
        </p:txBody>
      </p:sp>
    </p:spTree>
    <p:extLst>
      <p:ext uri="{BB962C8B-B14F-4D97-AF65-F5344CB8AC3E}">
        <p14:creationId xmlns:p14="http://schemas.microsoft.com/office/powerpoint/2010/main" val="24705613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1042811" y="2732895"/>
            <a:ext cx="9869604" cy="3736915"/>
          </a:xfrm>
        </p:spPr>
        <p:txBody>
          <a:bodyPr>
            <a:noAutofit/>
          </a:bodyPr>
          <a:lstStyle/>
          <a:p>
            <a:pPr marL="0" indent="0">
              <a:buNone/>
            </a:pPr>
            <a:r>
              <a:rPr lang="en-US" sz="2000" b="1" dirty="0" smtClean="0">
                <a:latin typeface="Gill Sans MT" panose="020B0502020104020203" pitchFamily="34" charset="0"/>
              </a:rPr>
              <a:t>Module </a:t>
            </a:r>
            <a:r>
              <a:rPr lang="en-US" sz="2000" b="1" dirty="0">
                <a:latin typeface="Gill Sans MT" panose="020B0502020104020203" pitchFamily="34" charset="0"/>
              </a:rPr>
              <a:t>3: Basic Accounting </a:t>
            </a:r>
            <a:r>
              <a:rPr lang="en-US" sz="2000" b="1" dirty="0" smtClean="0">
                <a:latin typeface="Gill Sans MT" panose="020B0502020104020203" pitchFamily="34" charset="0"/>
              </a:rPr>
              <a:t>System</a:t>
            </a:r>
          </a:p>
          <a:p>
            <a:r>
              <a:rPr lang="en-US" sz="2000" dirty="0">
                <a:latin typeface="Gill Sans MT" panose="020B0502020104020203" pitchFamily="34" charset="0"/>
              </a:rPr>
              <a:t>Processing a Formal Accounting System for Efficient Accounting and Finance </a:t>
            </a:r>
            <a:r>
              <a:rPr lang="en-US" sz="2000" dirty="0" smtClean="0">
                <a:latin typeface="Gill Sans MT" panose="020B0502020104020203" pitchFamily="34" charset="0"/>
              </a:rPr>
              <a:t>Operations…</a:t>
            </a:r>
            <a:endParaRPr lang="en-US" sz="2000" dirty="0">
              <a:latin typeface="Gill Sans MT" panose="020B0502020104020203" pitchFamily="34" charset="0"/>
            </a:endParaRPr>
          </a:p>
          <a:p>
            <a:pPr lvl="1">
              <a:buFont typeface="Courier New" panose="02070309020205020404" pitchFamily="49" charset="0"/>
              <a:buChar char="o"/>
            </a:pPr>
            <a:r>
              <a:rPr lang="en-US" sz="1800" dirty="0" smtClean="0">
                <a:latin typeface="Gill Sans MT" panose="020B0502020104020203" pitchFamily="34" charset="0"/>
              </a:rPr>
              <a:t>Payable </a:t>
            </a:r>
            <a:r>
              <a:rPr lang="en-US" sz="1800" dirty="0">
                <a:latin typeface="Gill Sans MT" panose="020B0502020104020203" pitchFamily="34" charset="0"/>
              </a:rPr>
              <a:t>Processing and Accrual </a:t>
            </a:r>
          </a:p>
          <a:p>
            <a:pPr lvl="1">
              <a:buFont typeface="Courier New" panose="02070309020205020404" pitchFamily="49" charset="0"/>
              <a:buChar char="o"/>
            </a:pPr>
            <a:r>
              <a:rPr lang="en-US" sz="1800" dirty="0">
                <a:latin typeface="Gill Sans MT" panose="020B0502020104020203" pitchFamily="34" charset="0"/>
              </a:rPr>
              <a:t>Inventory Accounting</a:t>
            </a:r>
          </a:p>
          <a:p>
            <a:pPr lvl="1">
              <a:buFont typeface="Courier New" panose="02070309020205020404" pitchFamily="49" charset="0"/>
              <a:buChar char="o"/>
            </a:pPr>
            <a:r>
              <a:rPr lang="en-US" sz="1800" dirty="0">
                <a:latin typeface="Gill Sans MT" panose="020B0502020104020203" pitchFamily="34" charset="0"/>
              </a:rPr>
              <a:t>Debt Accounting</a:t>
            </a:r>
          </a:p>
          <a:p>
            <a:pPr lvl="1">
              <a:buFont typeface="Courier New" panose="02070309020205020404" pitchFamily="49" charset="0"/>
              <a:buChar char="o"/>
            </a:pPr>
            <a:r>
              <a:rPr lang="en-US" sz="1800" dirty="0">
                <a:latin typeface="Gill Sans MT" panose="020B0502020104020203" pitchFamily="34" charset="0"/>
              </a:rPr>
              <a:t>Payroll Activities</a:t>
            </a:r>
          </a:p>
          <a:p>
            <a:pPr lvl="1">
              <a:buFont typeface="Courier New" panose="02070309020205020404" pitchFamily="49" charset="0"/>
              <a:buChar char="o"/>
            </a:pPr>
            <a:r>
              <a:rPr lang="en-US" sz="1800" dirty="0">
                <a:latin typeface="Gill Sans MT" panose="020B0502020104020203" pitchFamily="34" charset="0"/>
              </a:rPr>
              <a:t>Bank Transactions </a:t>
            </a:r>
          </a:p>
          <a:p>
            <a:pPr lvl="1">
              <a:buFont typeface="Courier New" panose="02070309020205020404" pitchFamily="49" charset="0"/>
              <a:buChar char="o"/>
            </a:pPr>
            <a:r>
              <a:rPr lang="en-US" sz="1800" dirty="0">
                <a:latin typeface="Gill Sans MT" panose="020B0502020104020203" pitchFamily="34" charset="0"/>
              </a:rPr>
              <a:t>Financial Recording and Closing Procedures </a:t>
            </a:r>
          </a:p>
        </p:txBody>
      </p:sp>
    </p:spTree>
    <p:extLst>
      <p:ext uri="{BB962C8B-B14F-4D97-AF65-F5344CB8AC3E}">
        <p14:creationId xmlns:p14="http://schemas.microsoft.com/office/powerpoint/2010/main" val="813496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999678" y="2336080"/>
            <a:ext cx="10102518" cy="4642689"/>
          </a:xfrm>
        </p:spPr>
        <p:txBody>
          <a:bodyPr>
            <a:noAutofit/>
          </a:bodyPr>
          <a:lstStyle/>
          <a:p>
            <a:pPr marL="0" indent="0">
              <a:buNone/>
            </a:pPr>
            <a:r>
              <a:rPr lang="en-US" sz="2000" b="1" dirty="0" smtClean="0">
                <a:latin typeface="Gill Sans MT" panose="020B0502020104020203" pitchFamily="34" charset="0"/>
              </a:rPr>
              <a:t>Module 3: Basic Accounting System</a:t>
            </a:r>
          </a:p>
          <a:p>
            <a:pPr lvl="0"/>
            <a:r>
              <a:rPr lang="en-US" sz="2000" dirty="0">
                <a:latin typeface="Gill Sans MT" panose="020B0502020104020203" pitchFamily="34" charset="0"/>
              </a:rPr>
              <a:t>Financial Recording and Closing Procedures and functional Competencies in Finance Management  relevant to NPOs – </a:t>
            </a:r>
            <a:r>
              <a:rPr lang="en-US" sz="2000" b="1" i="1" dirty="0">
                <a:latin typeface="Gill Sans MT" panose="020B0502020104020203" pitchFamily="34" charset="0"/>
              </a:rPr>
              <a:t>September 8</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Financial Ledger and Records</a:t>
            </a:r>
          </a:p>
          <a:p>
            <a:pPr lvl="1">
              <a:buFont typeface="Courier New" panose="02070309020205020404" pitchFamily="49" charset="0"/>
              <a:buChar char="o"/>
            </a:pPr>
            <a:r>
              <a:rPr lang="en-US" sz="1800" dirty="0">
                <a:latin typeface="Gill Sans MT" panose="020B0502020104020203" pitchFamily="34" charset="0"/>
              </a:rPr>
              <a:t>Project Accounting </a:t>
            </a:r>
          </a:p>
          <a:p>
            <a:pPr lvl="1">
              <a:buFont typeface="Courier New" panose="02070309020205020404" pitchFamily="49" charset="0"/>
              <a:buChar char="o"/>
            </a:pPr>
            <a:r>
              <a:rPr lang="en-US" sz="1800" dirty="0">
                <a:latin typeface="Gill Sans MT" panose="020B0502020104020203" pitchFamily="34" charset="0"/>
              </a:rPr>
              <a:t>Direct Costs and Indirect Support Costs </a:t>
            </a:r>
          </a:p>
          <a:p>
            <a:pPr lvl="1">
              <a:buFont typeface="Courier New" panose="02070309020205020404" pitchFamily="49" charset="0"/>
              <a:buChar char="o"/>
            </a:pPr>
            <a:r>
              <a:rPr lang="en-US" sz="1800" dirty="0">
                <a:latin typeface="Gill Sans MT" panose="020B0502020104020203" pitchFamily="34" charset="0"/>
              </a:rPr>
              <a:t>Trial Balance General Policies </a:t>
            </a:r>
          </a:p>
          <a:p>
            <a:pPr lvl="1">
              <a:buFont typeface="Courier New" panose="02070309020205020404" pitchFamily="49" charset="0"/>
              <a:buChar char="o"/>
            </a:pPr>
            <a:r>
              <a:rPr lang="en-US" sz="1800" dirty="0">
                <a:latin typeface="Gill Sans MT" panose="020B0502020104020203" pitchFamily="34" charset="0"/>
              </a:rPr>
              <a:t>Closing Activities </a:t>
            </a:r>
          </a:p>
          <a:p>
            <a:pPr lvl="1">
              <a:buFont typeface="Courier New" panose="02070309020205020404" pitchFamily="49" charset="0"/>
              <a:buChar char="o"/>
            </a:pPr>
            <a:r>
              <a:rPr lang="en-US" sz="1800" dirty="0">
                <a:latin typeface="Gill Sans MT" panose="020B0502020104020203" pitchFamily="34" charset="0"/>
              </a:rPr>
              <a:t>Period-end Reporting </a:t>
            </a:r>
          </a:p>
          <a:p>
            <a:pPr lvl="1">
              <a:buFont typeface="Courier New" panose="02070309020205020404" pitchFamily="49" charset="0"/>
              <a:buChar char="o"/>
            </a:pPr>
            <a:r>
              <a:rPr lang="en-US" sz="1800" dirty="0">
                <a:latin typeface="Gill Sans MT" panose="020B0502020104020203" pitchFamily="34" charset="0"/>
              </a:rPr>
              <a:t>Additional Requirements for Half-yearly and Annual Closing Activities including Physical verification </a:t>
            </a:r>
          </a:p>
          <a:p>
            <a:pPr lvl="1">
              <a:buFont typeface="Courier New" panose="02070309020205020404" pitchFamily="49" charset="0"/>
              <a:buChar char="o"/>
            </a:pPr>
            <a:r>
              <a:rPr lang="en-US" sz="1800" dirty="0">
                <a:latin typeface="Gill Sans MT" panose="020B0502020104020203" pitchFamily="34" charset="0"/>
              </a:rPr>
              <a:t>Document Retention and Destruction</a:t>
            </a:r>
          </a:p>
          <a:p>
            <a:pPr marL="0" indent="0">
              <a:buNone/>
            </a:pPr>
            <a:endParaRPr lang="en-US" b="1" dirty="0" smtClean="0">
              <a:latin typeface="Gill Sans MT" panose="020B0502020104020203" pitchFamily="34" charset="0"/>
            </a:endParaRPr>
          </a:p>
        </p:txBody>
      </p:sp>
    </p:spTree>
    <p:extLst>
      <p:ext uri="{BB962C8B-B14F-4D97-AF65-F5344CB8AC3E}">
        <p14:creationId xmlns:p14="http://schemas.microsoft.com/office/powerpoint/2010/main" val="285673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991052" y="2456849"/>
            <a:ext cx="9265756" cy="4107853"/>
          </a:xfrm>
        </p:spPr>
        <p:txBody>
          <a:bodyPr>
            <a:noAutofit/>
          </a:bodyPr>
          <a:lstStyle/>
          <a:p>
            <a:pPr marL="0" indent="0">
              <a:buNone/>
            </a:pPr>
            <a:r>
              <a:rPr lang="en-US" sz="2000" b="1" dirty="0" smtClean="0">
                <a:latin typeface="Gill Sans MT" panose="020B0502020104020203" pitchFamily="34" charset="0"/>
              </a:rPr>
              <a:t>Module 3: Basic Accounting System</a:t>
            </a:r>
          </a:p>
          <a:p>
            <a:pPr lvl="0"/>
            <a:r>
              <a:rPr lang="en-US" sz="2000" dirty="0">
                <a:latin typeface="Gill Sans MT" panose="020B0502020104020203" pitchFamily="34" charset="0"/>
              </a:rPr>
              <a:t>Financial Recording and Closing Procedures and functional Competencies in Finance Management  relevant to NPOs – </a:t>
            </a:r>
            <a:r>
              <a:rPr lang="en-US" sz="2000" b="1" i="1" dirty="0">
                <a:latin typeface="Gill Sans MT" panose="020B0502020104020203" pitchFamily="34" charset="0"/>
              </a:rPr>
              <a:t>September 8</a:t>
            </a:r>
            <a:endParaRPr lang="en-US" sz="2000" dirty="0">
              <a:latin typeface="Gill Sans MT" panose="020B0502020104020203" pitchFamily="34" charset="0"/>
            </a:endParaRPr>
          </a:p>
          <a:p>
            <a:pPr lvl="1">
              <a:buFont typeface="Courier New" panose="02070309020205020404" pitchFamily="49" charset="0"/>
              <a:buChar char="o"/>
            </a:pPr>
            <a:r>
              <a:rPr lang="en-US" sz="2000" dirty="0">
                <a:latin typeface="Gill Sans MT" panose="020B0502020104020203" pitchFamily="34" charset="0"/>
              </a:rPr>
              <a:t>Financial Ledger and Records</a:t>
            </a:r>
          </a:p>
          <a:p>
            <a:pPr lvl="1">
              <a:buFont typeface="Courier New" panose="02070309020205020404" pitchFamily="49" charset="0"/>
              <a:buChar char="o"/>
            </a:pPr>
            <a:r>
              <a:rPr lang="en-US" sz="1800" dirty="0">
                <a:latin typeface="Gill Sans MT" panose="020B0502020104020203" pitchFamily="34" charset="0"/>
              </a:rPr>
              <a:t>Project Accounting </a:t>
            </a:r>
          </a:p>
          <a:p>
            <a:pPr lvl="1">
              <a:buFont typeface="Courier New" panose="02070309020205020404" pitchFamily="49" charset="0"/>
              <a:buChar char="o"/>
            </a:pPr>
            <a:r>
              <a:rPr lang="en-US" sz="1800" dirty="0">
                <a:latin typeface="Gill Sans MT" panose="020B0502020104020203" pitchFamily="34" charset="0"/>
              </a:rPr>
              <a:t>Direct Costs and Indirect Support Costs </a:t>
            </a:r>
          </a:p>
          <a:p>
            <a:pPr lvl="1">
              <a:buFont typeface="Courier New" panose="02070309020205020404" pitchFamily="49" charset="0"/>
              <a:buChar char="o"/>
            </a:pPr>
            <a:r>
              <a:rPr lang="en-US" sz="1800" dirty="0">
                <a:latin typeface="Gill Sans MT" panose="020B0502020104020203" pitchFamily="34" charset="0"/>
              </a:rPr>
              <a:t>Trial Balance General Policies </a:t>
            </a:r>
          </a:p>
          <a:p>
            <a:pPr lvl="1">
              <a:buFont typeface="Courier New" panose="02070309020205020404" pitchFamily="49" charset="0"/>
              <a:buChar char="o"/>
            </a:pPr>
            <a:r>
              <a:rPr lang="en-US" sz="1800" dirty="0">
                <a:latin typeface="Gill Sans MT" panose="020B0502020104020203" pitchFamily="34" charset="0"/>
              </a:rPr>
              <a:t>Closing Activities </a:t>
            </a:r>
          </a:p>
          <a:p>
            <a:pPr lvl="1">
              <a:buFont typeface="Courier New" panose="02070309020205020404" pitchFamily="49" charset="0"/>
              <a:buChar char="o"/>
            </a:pPr>
            <a:r>
              <a:rPr lang="en-US" sz="1800" dirty="0">
                <a:latin typeface="Gill Sans MT" panose="020B0502020104020203" pitchFamily="34" charset="0"/>
              </a:rPr>
              <a:t>Period-end Reporting </a:t>
            </a:r>
          </a:p>
          <a:p>
            <a:pPr lvl="1">
              <a:buFont typeface="Courier New" panose="02070309020205020404" pitchFamily="49" charset="0"/>
              <a:buChar char="o"/>
            </a:pPr>
            <a:r>
              <a:rPr lang="en-US" sz="1800" dirty="0">
                <a:latin typeface="Gill Sans MT" panose="020B0502020104020203" pitchFamily="34" charset="0"/>
              </a:rPr>
              <a:t>Additional Requirements for Half-yearly and Annual Closing Activities including Physical verification </a:t>
            </a:r>
          </a:p>
          <a:p>
            <a:pPr lvl="1">
              <a:buFont typeface="Courier New" panose="02070309020205020404" pitchFamily="49" charset="0"/>
              <a:buChar char="o"/>
            </a:pPr>
            <a:r>
              <a:rPr lang="en-US" sz="1800" dirty="0">
                <a:latin typeface="Gill Sans MT" panose="020B0502020104020203" pitchFamily="34" charset="0"/>
              </a:rPr>
              <a:t>Document Retention and Destruction</a:t>
            </a:r>
          </a:p>
          <a:p>
            <a:pPr marL="0" indent="0">
              <a:buNone/>
            </a:pPr>
            <a:endParaRPr lang="en-US" b="1" dirty="0" smtClean="0">
              <a:latin typeface="Gill Sans MT" panose="020B0502020104020203" pitchFamily="34" charset="0"/>
            </a:endParaRPr>
          </a:p>
        </p:txBody>
      </p:sp>
    </p:spTree>
    <p:extLst>
      <p:ext uri="{BB962C8B-B14F-4D97-AF65-F5344CB8AC3E}">
        <p14:creationId xmlns:p14="http://schemas.microsoft.com/office/powerpoint/2010/main" val="2079826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latin typeface="Gill Sans MT" panose="020B0502020104020203" pitchFamily="34" charset="0"/>
            </a:endParaRPr>
          </a:p>
        </p:txBody>
      </p:sp>
      <p:sp>
        <p:nvSpPr>
          <p:cNvPr id="3" name="Content Placeholder 2"/>
          <p:cNvSpPr>
            <a:spLocks noGrp="1"/>
          </p:cNvSpPr>
          <p:nvPr>
            <p:ph idx="1"/>
          </p:nvPr>
        </p:nvSpPr>
        <p:spPr>
          <a:xfrm>
            <a:off x="991052" y="2456849"/>
            <a:ext cx="9265756" cy="4107853"/>
          </a:xfrm>
        </p:spPr>
        <p:txBody>
          <a:bodyPr>
            <a:noAutofit/>
          </a:bodyPr>
          <a:lstStyle/>
          <a:p>
            <a:pPr marL="0" indent="0">
              <a:buNone/>
            </a:pPr>
            <a:r>
              <a:rPr lang="en-US" sz="2000" b="1" dirty="0" smtClean="0">
                <a:latin typeface="Gill Sans MT" panose="020B0502020104020203" pitchFamily="34" charset="0"/>
              </a:rPr>
              <a:t>Module 3: Basic Accounting System</a:t>
            </a:r>
          </a:p>
          <a:p>
            <a:pPr lvl="0"/>
            <a:r>
              <a:rPr lang="en-US" sz="2000" dirty="0">
                <a:latin typeface="Gill Sans MT" panose="020B0502020104020203" pitchFamily="34" charset="0"/>
              </a:rPr>
              <a:t>Presentation of Financial Statements - special  guideline issued to NPOs to prepare and present their financial statements  (SLFRS Framework) – </a:t>
            </a:r>
            <a:r>
              <a:rPr lang="en-US" sz="2000" b="1" i="1" dirty="0">
                <a:latin typeface="Gill Sans MT" panose="020B0502020104020203" pitchFamily="34" charset="0"/>
              </a:rPr>
              <a:t>September 9</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Underlying Assumptions </a:t>
            </a:r>
          </a:p>
          <a:p>
            <a:pPr lvl="1">
              <a:buFont typeface="Courier New" panose="02070309020205020404" pitchFamily="49" charset="0"/>
              <a:buChar char="o"/>
            </a:pPr>
            <a:r>
              <a:rPr lang="en-US" sz="1800" dirty="0">
                <a:latin typeface="Gill Sans MT" panose="020B0502020104020203" pitchFamily="34" charset="0"/>
              </a:rPr>
              <a:t>A complete set of Financial Statements includes: </a:t>
            </a:r>
          </a:p>
          <a:p>
            <a:pPr lvl="2">
              <a:buFont typeface="Courier New" panose="02070309020205020404" pitchFamily="49" charset="0"/>
              <a:buChar char="o"/>
            </a:pPr>
            <a:r>
              <a:rPr lang="en-US" sz="1800" dirty="0">
                <a:latin typeface="Gill Sans MT" panose="020B0502020104020203" pitchFamily="34" charset="0"/>
              </a:rPr>
              <a:t>Statement of Financial Position. </a:t>
            </a:r>
          </a:p>
          <a:p>
            <a:pPr lvl="2">
              <a:buFont typeface="Courier New" panose="02070309020205020404" pitchFamily="49" charset="0"/>
              <a:buChar char="o"/>
            </a:pPr>
            <a:r>
              <a:rPr lang="en-US" sz="1800" dirty="0">
                <a:latin typeface="Gill Sans MT" panose="020B0502020104020203" pitchFamily="34" charset="0"/>
              </a:rPr>
              <a:t>Statement of Financial Performance – the income and expenditure of all funds. </a:t>
            </a:r>
          </a:p>
          <a:p>
            <a:pPr lvl="2">
              <a:buFont typeface="Courier New" panose="02070309020205020404" pitchFamily="49" charset="0"/>
              <a:buChar char="o"/>
            </a:pPr>
            <a:r>
              <a:rPr lang="en-US" sz="1800" dirty="0">
                <a:latin typeface="Gill Sans MT" panose="020B0502020104020203" pitchFamily="34" charset="0"/>
              </a:rPr>
              <a:t>Statement of Changes in net assets/equity. </a:t>
            </a:r>
          </a:p>
          <a:p>
            <a:pPr lvl="2">
              <a:buFont typeface="Courier New" panose="02070309020205020404" pitchFamily="49" charset="0"/>
              <a:buChar char="o"/>
            </a:pPr>
            <a:r>
              <a:rPr lang="en-US" sz="1800" dirty="0">
                <a:latin typeface="Gill Sans MT" panose="020B0502020104020203" pitchFamily="34" charset="0"/>
              </a:rPr>
              <a:t>Cash Flow Statement. </a:t>
            </a:r>
          </a:p>
          <a:p>
            <a:pPr lvl="1">
              <a:buFont typeface="Courier New" panose="02070309020205020404" pitchFamily="49" charset="0"/>
              <a:buChar char="o"/>
            </a:pPr>
            <a:r>
              <a:rPr lang="en-US" sz="1800" dirty="0">
                <a:latin typeface="Gill Sans MT" panose="020B0502020104020203" pitchFamily="34" charset="0"/>
              </a:rPr>
              <a:t>Distribution and Publication of Financial Statements </a:t>
            </a:r>
          </a:p>
          <a:p>
            <a:pPr lvl="1">
              <a:buFont typeface="Courier New" panose="02070309020205020404" pitchFamily="49" charset="0"/>
              <a:buChar char="o"/>
            </a:pPr>
            <a:r>
              <a:rPr lang="en-US" sz="1800" dirty="0">
                <a:latin typeface="Gill Sans MT" panose="020B0502020104020203" pitchFamily="34" charset="0"/>
              </a:rPr>
              <a:t>Appointment of External Auditor </a:t>
            </a:r>
          </a:p>
          <a:p>
            <a:pPr marL="0" indent="0">
              <a:buNone/>
            </a:pPr>
            <a:endParaRPr lang="en-US" b="1" dirty="0" smtClean="0">
              <a:latin typeface="Gill Sans MT" panose="020B0502020104020203" pitchFamily="34" charset="0"/>
            </a:endParaRPr>
          </a:p>
        </p:txBody>
      </p:sp>
    </p:spTree>
    <p:extLst>
      <p:ext uri="{BB962C8B-B14F-4D97-AF65-F5344CB8AC3E}">
        <p14:creationId xmlns:p14="http://schemas.microsoft.com/office/powerpoint/2010/main" val="1092847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603500"/>
            <a:ext cx="9817846" cy="3969828"/>
          </a:xfrm>
        </p:spPr>
        <p:txBody>
          <a:bodyPr>
            <a:normAutofit/>
          </a:bodyPr>
          <a:lstStyle/>
          <a:p>
            <a:pPr marL="0" indent="0">
              <a:buNone/>
            </a:pPr>
            <a:r>
              <a:rPr lang="en-US" sz="2000" b="1" dirty="0">
                <a:latin typeface="Gill Sans MT" panose="020B0502020104020203" pitchFamily="34" charset="0"/>
              </a:rPr>
              <a:t>Module 4: Financial Reporting Mechanism</a:t>
            </a:r>
            <a:endParaRPr lang="en-US" sz="2000" dirty="0">
              <a:latin typeface="Gill Sans MT" panose="020B0502020104020203" pitchFamily="34" charset="0"/>
            </a:endParaRPr>
          </a:p>
          <a:p>
            <a:pPr lvl="0"/>
            <a:r>
              <a:rPr lang="en-US" sz="2000" dirty="0">
                <a:latin typeface="Gill Sans MT" panose="020B0502020104020203" pitchFamily="34" charset="0"/>
              </a:rPr>
              <a:t>Overview of Financial Reporting and Financial Reporting Framework for NPO including Audited Financials and Non Profit Annual Report – </a:t>
            </a:r>
            <a:r>
              <a:rPr lang="en-US" sz="2000" b="1" i="1" dirty="0">
                <a:latin typeface="Gill Sans MT" panose="020B0502020104020203" pitchFamily="34" charset="0"/>
              </a:rPr>
              <a:t>September 13</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Financial Reporting Framework for NPO</a:t>
            </a:r>
          </a:p>
          <a:p>
            <a:pPr lvl="1">
              <a:buFont typeface="Courier New" panose="02070309020205020404" pitchFamily="49" charset="0"/>
              <a:buChar char="o"/>
            </a:pPr>
            <a:r>
              <a:rPr lang="en-US" sz="1800" dirty="0">
                <a:latin typeface="Gill Sans MT" panose="020B0502020104020203" pitchFamily="34" charset="0"/>
              </a:rPr>
              <a:t>Financial Reporting Cycles</a:t>
            </a:r>
          </a:p>
          <a:p>
            <a:pPr lvl="1">
              <a:buFont typeface="Courier New" panose="02070309020205020404" pitchFamily="49" charset="0"/>
              <a:buChar char="o"/>
            </a:pPr>
            <a:r>
              <a:rPr lang="en-US" sz="1800" dirty="0">
                <a:latin typeface="Gill Sans MT" panose="020B0502020104020203" pitchFamily="34" charset="0"/>
              </a:rPr>
              <a:t>Nonprofit Annual </a:t>
            </a:r>
            <a:r>
              <a:rPr lang="en-US" sz="1800" dirty="0" smtClean="0">
                <a:latin typeface="Gill Sans MT" panose="020B0502020104020203" pitchFamily="34" charset="0"/>
              </a:rPr>
              <a:t>Report</a:t>
            </a:r>
          </a:p>
          <a:p>
            <a:pPr lvl="1">
              <a:buFont typeface="Courier New" panose="02070309020205020404" pitchFamily="49" charset="0"/>
              <a:buChar char="o"/>
            </a:pPr>
            <a:r>
              <a:rPr lang="en-US" sz="1800" dirty="0" smtClean="0">
                <a:latin typeface="Gill Sans MT" panose="020B0502020104020203" pitchFamily="34" charset="0"/>
              </a:rPr>
              <a:t>How do you Analyze a Non Profit Financial Statement </a:t>
            </a:r>
          </a:p>
          <a:p>
            <a:pPr lvl="1">
              <a:buFont typeface="Courier New" panose="02070309020205020404" pitchFamily="49" charset="0"/>
              <a:buChar char="o"/>
            </a:pPr>
            <a:r>
              <a:rPr lang="en-US" sz="1800" dirty="0" smtClean="0">
                <a:latin typeface="Gill Sans MT" panose="020B0502020104020203" pitchFamily="34" charset="0"/>
              </a:rPr>
              <a:t>Key </a:t>
            </a:r>
            <a:r>
              <a:rPr lang="en-US" sz="1800" dirty="0">
                <a:latin typeface="Gill Sans MT" panose="020B0502020104020203" pitchFamily="34" charset="0"/>
              </a:rPr>
              <a:t>Financial Metrics to Measure Nonprofit Health – Liquidity</a:t>
            </a:r>
          </a:p>
          <a:p>
            <a:endParaRPr lang="en-US" dirty="0">
              <a:latin typeface="Gill Sans MT" panose="020B0502020104020203" pitchFamily="34" charset="0"/>
            </a:endParaRPr>
          </a:p>
        </p:txBody>
      </p:sp>
    </p:spTree>
    <p:extLst>
      <p:ext uri="{BB962C8B-B14F-4D97-AF65-F5344CB8AC3E}">
        <p14:creationId xmlns:p14="http://schemas.microsoft.com/office/powerpoint/2010/main" val="14927220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603499"/>
            <a:ext cx="8998337" cy="3728289"/>
          </a:xfrm>
        </p:spPr>
        <p:txBody>
          <a:bodyPr>
            <a:normAutofit/>
          </a:bodyPr>
          <a:lstStyle/>
          <a:p>
            <a:pPr marL="0" indent="0">
              <a:buNone/>
            </a:pPr>
            <a:r>
              <a:rPr lang="en-US" sz="2000" b="1" dirty="0">
                <a:latin typeface="Gill Sans MT" panose="020B0502020104020203" pitchFamily="34" charset="0"/>
              </a:rPr>
              <a:t>Module 4: Financial Reporting Mechanism</a:t>
            </a:r>
            <a:endParaRPr lang="en-US" sz="2000" dirty="0">
              <a:latin typeface="Gill Sans MT" panose="020B0502020104020203" pitchFamily="34" charset="0"/>
            </a:endParaRPr>
          </a:p>
          <a:p>
            <a:pPr lvl="0"/>
            <a:r>
              <a:rPr lang="en-US" sz="2000" dirty="0">
                <a:latin typeface="Gill Sans MT" panose="020B0502020104020203" pitchFamily="34" charset="0"/>
              </a:rPr>
              <a:t>Conceptual Framework for Financial Reporting in terms of Sri Lanka Statement of Recommended Practice for Not-for-Profit Organizations and NGOs – </a:t>
            </a:r>
            <a:r>
              <a:rPr lang="en-US" sz="2000" b="1" i="1" dirty="0">
                <a:latin typeface="Gill Sans MT" panose="020B0502020104020203" pitchFamily="34" charset="0"/>
              </a:rPr>
              <a:t>September 14</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How to Use this SL </a:t>
            </a:r>
            <a:r>
              <a:rPr lang="en-US" sz="1800" dirty="0" err="1">
                <a:latin typeface="Gill Sans MT" panose="020B0502020104020203" pitchFamily="34" charset="0"/>
              </a:rPr>
              <a:t>SoRP</a:t>
            </a:r>
            <a:endParaRPr lang="en-US" sz="18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Donations/Contributions, Grants</a:t>
            </a:r>
          </a:p>
          <a:p>
            <a:pPr lvl="1">
              <a:buFont typeface="Courier New" panose="02070309020205020404" pitchFamily="49" charset="0"/>
              <a:buChar char="o"/>
            </a:pPr>
            <a:r>
              <a:rPr lang="en-US" sz="1800" dirty="0">
                <a:latin typeface="Gill Sans MT" panose="020B0502020104020203" pitchFamily="34" charset="0"/>
              </a:rPr>
              <a:t>Donor Agreements (Requirements for Audited Financial Statements, a Variance Report, and Narrative Progress Report)</a:t>
            </a:r>
          </a:p>
          <a:p>
            <a:pPr lvl="1">
              <a:buFont typeface="Courier New" panose="02070309020205020404" pitchFamily="49" charset="0"/>
              <a:buChar char="o"/>
            </a:pPr>
            <a:r>
              <a:rPr lang="en-US" sz="1800" dirty="0">
                <a:latin typeface="Gill Sans MT" panose="020B0502020104020203" pitchFamily="34" charset="0"/>
              </a:rPr>
              <a:t>Restricted Funds</a:t>
            </a:r>
          </a:p>
          <a:p>
            <a:pPr lvl="1">
              <a:buFont typeface="Courier New" panose="02070309020205020404" pitchFamily="49" charset="0"/>
              <a:buChar char="o"/>
            </a:pPr>
            <a:r>
              <a:rPr lang="en-US" sz="1800" dirty="0">
                <a:latin typeface="Gill Sans MT" panose="020B0502020104020203" pitchFamily="34" charset="0"/>
              </a:rPr>
              <a:t>Unrestricted Funds</a:t>
            </a:r>
          </a:p>
          <a:p>
            <a:endParaRPr lang="en-US" dirty="0">
              <a:latin typeface="Gill Sans MT" panose="020B0502020104020203" pitchFamily="34" charset="0"/>
            </a:endParaRPr>
          </a:p>
        </p:txBody>
      </p:sp>
    </p:spTree>
    <p:extLst>
      <p:ext uri="{BB962C8B-B14F-4D97-AF65-F5344CB8AC3E}">
        <p14:creationId xmlns:p14="http://schemas.microsoft.com/office/powerpoint/2010/main" val="3637687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603500"/>
            <a:ext cx="9533174" cy="3926696"/>
          </a:xfrm>
        </p:spPr>
        <p:txBody>
          <a:bodyPr>
            <a:normAutofit fontScale="55000" lnSpcReduction="20000"/>
          </a:bodyPr>
          <a:lstStyle/>
          <a:p>
            <a:pPr marL="0" indent="0">
              <a:buNone/>
            </a:pPr>
            <a:r>
              <a:rPr lang="en-US" sz="3600" b="1" dirty="0">
                <a:latin typeface="Gill Sans MT" panose="020B0502020104020203" pitchFamily="34" charset="0"/>
              </a:rPr>
              <a:t>Module 4: Financial Reporting Mechanism</a:t>
            </a:r>
            <a:endParaRPr lang="en-US" sz="3600" dirty="0">
              <a:latin typeface="Gill Sans MT" panose="020B0502020104020203" pitchFamily="34" charset="0"/>
            </a:endParaRPr>
          </a:p>
          <a:p>
            <a:pPr lvl="0"/>
            <a:r>
              <a:rPr lang="en-US" sz="3600" dirty="0">
                <a:latin typeface="Gill Sans MT" panose="020B0502020104020203" pitchFamily="34" charset="0"/>
              </a:rPr>
              <a:t>Conceptual Framework for Financial Reporting in terms of Sri Lanka Statement of Recommended Practice for Not-for-Profit Organizations and </a:t>
            </a:r>
            <a:r>
              <a:rPr lang="en-US" sz="3600" dirty="0" smtClean="0">
                <a:latin typeface="Gill Sans MT" panose="020B0502020104020203" pitchFamily="34" charset="0"/>
              </a:rPr>
              <a:t>NGOs…</a:t>
            </a:r>
          </a:p>
          <a:p>
            <a:pPr lvl="1">
              <a:buFont typeface="Courier New" panose="02070309020205020404" pitchFamily="49" charset="0"/>
              <a:buChar char="o"/>
            </a:pPr>
            <a:r>
              <a:rPr lang="en-US" sz="3300" dirty="0">
                <a:latin typeface="Gill Sans MT" panose="020B0502020104020203" pitchFamily="34" charset="0"/>
              </a:rPr>
              <a:t>Accumulated Fund</a:t>
            </a:r>
          </a:p>
          <a:p>
            <a:pPr lvl="1">
              <a:buFont typeface="Courier New" panose="02070309020205020404" pitchFamily="49" charset="0"/>
              <a:buChar char="o"/>
            </a:pPr>
            <a:r>
              <a:rPr lang="en-US" sz="3300" dirty="0">
                <a:latin typeface="Gill Sans MT" panose="020B0502020104020203" pitchFamily="34" charset="0"/>
              </a:rPr>
              <a:t>Users and their Information Needs</a:t>
            </a:r>
          </a:p>
          <a:p>
            <a:pPr lvl="1">
              <a:buFont typeface="Courier New" panose="02070309020205020404" pitchFamily="49" charset="0"/>
              <a:buChar char="o"/>
            </a:pPr>
            <a:r>
              <a:rPr lang="en-US" sz="3300" dirty="0">
                <a:latin typeface="Gill Sans MT" panose="020B0502020104020203" pitchFamily="34" charset="0"/>
              </a:rPr>
              <a:t>Qualitative Characteristics of Financial Statements (Understandability, Relevance, Reliability and Comparability). </a:t>
            </a:r>
          </a:p>
          <a:p>
            <a:pPr lvl="1">
              <a:buFont typeface="Courier New" panose="02070309020205020404" pitchFamily="49" charset="0"/>
              <a:buChar char="o"/>
            </a:pPr>
            <a:r>
              <a:rPr lang="en-US" sz="3300" dirty="0">
                <a:latin typeface="Gill Sans MT" panose="020B0502020104020203" pitchFamily="34" charset="0"/>
              </a:rPr>
              <a:t>True and Fair View</a:t>
            </a:r>
          </a:p>
          <a:p>
            <a:pPr lvl="1">
              <a:buFont typeface="Courier New" panose="02070309020205020404" pitchFamily="49" charset="0"/>
              <a:buChar char="o"/>
            </a:pPr>
            <a:r>
              <a:rPr lang="en-US" sz="3300" dirty="0">
                <a:latin typeface="Gill Sans MT" panose="020B0502020104020203" pitchFamily="34" charset="0"/>
              </a:rPr>
              <a:t>Underlying Assumptions includes Going Concern; Accrual Basis </a:t>
            </a:r>
          </a:p>
          <a:p>
            <a:pPr lvl="1">
              <a:buFont typeface="Courier New" panose="02070309020205020404" pitchFamily="49" charset="0"/>
              <a:buChar char="o"/>
            </a:pPr>
            <a:r>
              <a:rPr lang="en-US" sz="3300" dirty="0">
                <a:latin typeface="Gill Sans MT" panose="020B0502020104020203" pitchFamily="34" charset="0"/>
              </a:rPr>
              <a:t>Illustrative Financial Statements Structure for NPOs [including NGOs] based on SLFRSs</a:t>
            </a:r>
          </a:p>
          <a:p>
            <a:pPr lvl="1">
              <a:buFont typeface="Courier New" panose="02070309020205020404" pitchFamily="49" charset="0"/>
              <a:buChar char="o"/>
            </a:pPr>
            <a:r>
              <a:rPr lang="en-US" sz="3300" dirty="0">
                <a:latin typeface="Gill Sans MT" panose="020B0502020104020203" pitchFamily="34" charset="0"/>
              </a:rPr>
              <a:t>Application of Sri Lanka Accounting Standards for NPOs</a:t>
            </a:r>
          </a:p>
          <a:p>
            <a:pPr lvl="0"/>
            <a:endParaRPr lang="en-US" dirty="0">
              <a:latin typeface="Gill Sans MT" panose="020B0502020104020203" pitchFamily="34" charset="0"/>
            </a:endParaRPr>
          </a:p>
        </p:txBody>
      </p:sp>
    </p:spTree>
    <p:extLst>
      <p:ext uri="{BB962C8B-B14F-4D97-AF65-F5344CB8AC3E}">
        <p14:creationId xmlns:p14="http://schemas.microsoft.com/office/powerpoint/2010/main" val="14391551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5" y="2603500"/>
            <a:ext cx="8109816" cy="3416300"/>
          </a:xfrm>
        </p:spPr>
        <p:txBody>
          <a:bodyPr>
            <a:normAutofit/>
          </a:bodyPr>
          <a:lstStyle/>
          <a:p>
            <a:pPr marL="0" indent="0">
              <a:buNone/>
            </a:pPr>
            <a:r>
              <a:rPr lang="en-US" sz="2000" b="1" dirty="0">
                <a:latin typeface="Gill Sans MT" panose="020B0502020104020203" pitchFamily="34" charset="0"/>
              </a:rPr>
              <a:t>Module 4: Financial Reporting Mechanism</a:t>
            </a:r>
            <a:endParaRPr lang="en-US" sz="2000" dirty="0">
              <a:latin typeface="Gill Sans MT" panose="020B0502020104020203" pitchFamily="34" charset="0"/>
            </a:endParaRPr>
          </a:p>
          <a:p>
            <a:pPr lvl="0"/>
            <a:r>
              <a:rPr lang="en-US" sz="2000" dirty="0">
                <a:latin typeface="Gill Sans MT" panose="020B0502020104020203" pitchFamily="34" charset="0"/>
              </a:rPr>
              <a:t>Financial Reporting Requirements in terms of SLFRS Framework–  </a:t>
            </a:r>
            <a:r>
              <a:rPr lang="en-US" sz="2000" b="1" i="1" dirty="0">
                <a:latin typeface="Gill Sans MT" panose="020B0502020104020203" pitchFamily="34" charset="0"/>
              </a:rPr>
              <a:t>September 15</a:t>
            </a:r>
            <a:endParaRPr lang="en-US" sz="2000" dirty="0">
              <a:latin typeface="Gill Sans MT" panose="020B0502020104020203" pitchFamily="34" charset="0"/>
            </a:endParaRPr>
          </a:p>
          <a:p>
            <a:pPr lvl="1">
              <a:buFont typeface="Courier New" panose="02070309020205020404" pitchFamily="49" charset="0"/>
              <a:buChar char="o"/>
            </a:pPr>
            <a:r>
              <a:rPr lang="en-US" sz="2000" dirty="0">
                <a:latin typeface="Gill Sans MT" panose="020B0502020104020203" pitchFamily="34" charset="0"/>
              </a:rPr>
              <a:t>Sample Nonprofit Financial Statements </a:t>
            </a:r>
          </a:p>
          <a:p>
            <a:pPr lvl="1">
              <a:buFont typeface="Courier New" panose="02070309020205020404" pitchFamily="49" charset="0"/>
              <a:buChar char="o"/>
            </a:pPr>
            <a:r>
              <a:rPr lang="en-US" sz="2000" dirty="0">
                <a:latin typeface="Gill Sans MT" panose="020B0502020104020203" pitchFamily="34" charset="0"/>
              </a:rPr>
              <a:t>Sample Nonprofit Significant Accounting Policies</a:t>
            </a:r>
          </a:p>
          <a:p>
            <a:pPr lvl="0"/>
            <a:r>
              <a:rPr lang="en-US" sz="2000" dirty="0">
                <a:latin typeface="Gill Sans MT" panose="020B0502020104020203" pitchFamily="34" charset="0"/>
              </a:rPr>
              <a:t>NPO Specific Provisions and Significant Accounting Policies Recommended for Not-for-Profit Organizations – </a:t>
            </a:r>
            <a:r>
              <a:rPr lang="en-US" sz="2000" b="1" i="1" dirty="0">
                <a:latin typeface="Gill Sans MT" panose="020B0502020104020203" pitchFamily="34" charset="0"/>
              </a:rPr>
              <a:t>September 16</a:t>
            </a:r>
            <a:endParaRPr lang="en-US" sz="2000" dirty="0">
              <a:latin typeface="Gill Sans MT" panose="020B0502020104020203" pitchFamily="34" charset="0"/>
            </a:endParaRPr>
          </a:p>
          <a:p>
            <a:pPr lvl="1">
              <a:buFont typeface="Courier New" panose="02070309020205020404" pitchFamily="49" charset="0"/>
              <a:buChar char="o"/>
            </a:pPr>
            <a:r>
              <a:rPr lang="en-US" sz="2000" dirty="0">
                <a:latin typeface="Gill Sans MT" panose="020B0502020104020203" pitchFamily="34" charset="0"/>
              </a:rPr>
              <a:t>NPO Specific Provision</a:t>
            </a:r>
          </a:p>
          <a:p>
            <a:pPr lvl="0"/>
            <a:endParaRPr lang="en-US" dirty="0">
              <a:latin typeface="Gill Sans MT" panose="020B0502020104020203" pitchFamily="34" charset="0"/>
            </a:endParaRPr>
          </a:p>
        </p:txBody>
      </p:sp>
    </p:spTree>
    <p:extLst>
      <p:ext uri="{BB962C8B-B14F-4D97-AF65-F5344CB8AC3E}">
        <p14:creationId xmlns:p14="http://schemas.microsoft.com/office/powerpoint/2010/main" val="17866424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5" y="2603500"/>
            <a:ext cx="8109816" cy="3416300"/>
          </a:xfrm>
        </p:spPr>
        <p:txBody>
          <a:bodyPr>
            <a:normAutofit/>
          </a:bodyPr>
          <a:lstStyle/>
          <a:p>
            <a:pPr marL="0" indent="0">
              <a:buNone/>
            </a:pPr>
            <a:r>
              <a:rPr lang="en-US" sz="2000" b="1" dirty="0">
                <a:latin typeface="Gill Sans MT" panose="020B0502020104020203" pitchFamily="34" charset="0"/>
              </a:rPr>
              <a:t>Module 4: Financial Reporting Mechanism</a:t>
            </a:r>
            <a:endParaRPr lang="en-US" sz="2000" dirty="0">
              <a:latin typeface="Gill Sans MT" panose="020B0502020104020203" pitchFamily="34" charset="0"/>
            </a:endParaRPr>
          </a:p>
          <a:p>
            <a:pPr lvl="0"/>
            <a:r>
              <a:rPr lang="en-US" sz="2000" dirty="0">
                <a:latin typeface="Gill Sans MT" panose="020B0502020104020203" pitchFamily="34" charset="0"/>
              </a:rPr>
              <a:t>Analyze a Non Profit Financial Statement as to Evaluate Financial Conditions for a NPO – </a:t>
            </a:r>
            <a:r>
              <a:rPr lang="en-US" sz="2000" b="1" i="1" dirty="0">
                <a:latin typeface="Gill Sans MT" panose="020B0502020104020203" pitchFamily="34" charset="0"/>
              </a:rPr>
              <a:t>September 17</a:t>
            </a:r>
            <a:endParaRPr lang="en-US" sz="2000" dirty="0">
              <a:latin typeface="Gill Sans MT" panose="020B0502020104020203" pitchFamily="34" charset="0"/>
            </a:endParaRPr>
          </a:p>
          <a:p>
            <a:pPr lvl="1">
              <a:buFont typeface="Courier New" panose="02070309020205020404" pitchFamily="49" charset="0"/>
              <a:buChar char="o"/>
            </a:pPr>
            <a:r>
              <a:rPr lang="en-US" sz="2000" dirty="0">
                <a:latin typeface="Gill Sans MT" panose="020B0502020104020203" pitchFamily="34" charset="0"/>
              </a:rPr>
              <a:t>Nonprofit Financial Analysis Worksheet </a:t>
            </a:r>
          </a:p>
          <a:p>
            <a:pPr lvl="1">
              <a:buFont typeface="Courier New" panose="02070309020205020404" pitchFamily="49" charset="0"/>
              <a:buChar char="o"/>
            </a:pPr>
            <a:r>
              <a:rPr lang="en-US" sz="2000" dirty="0">
                <a:latin typeface="Gill Sans MT" panose="020B0502020104020203" pitchFamily="34" charset="0"/>
              </a:rPr>
              <a:t>Nonprofit Financial Ratio Analysis </a:t>
            </a:r>
          </a:p>
          <a:p>
            <a:pPr lvl="0"/>
            <a:endParaRPr lang="en-US" dirty="0">
              <a:latin typeface="Gill Sans MT" panose="020B0502020104020203" pitchFamily="34" charset="0"/>
            </a:endParaRPr>
          </a:p>
        </p:txBody>
      </p:sp>
    </p:spTree>
    <p:extLst>
      <p:ext uri="{BB962C8B-B14F-4D97-AF65-F5344CB8AC3E}">
        <p14:creationId xmlns:p14="http://schemas.microsoft.com/office/powerpoint/2010/main" val="2401567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0"/>
            <a:r>
              <a:rPr lang="en-US" sz="2000" dirty="0">
                <a:latin typeface="Gill Sans MT" panose="020B0502020104020203" pitchFamily="34" charset="0"/>
              </a:rPr>
              <a:t>Overview and The Framework of Standard Procurement Process For CSOs &amp; Procurement Preparatory Activities and Procurement Planning - </a:t>
            </a:r>
            <a:r>
              <a:rPr lang="en-US" sz="2000" b="1" i="1" dirty="0">
                <a:latin typeface="Gill Sans MT" panose="020B0502020104020203" pitchFamily="34" charset="0"/>
              </a:rPr>
              <a:t>September 21</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The Stages in the Procurement Process Including Procurement Process Flow Chart</a:t>
            </a:r>
          </a:p>
          <a:p>
            <a:pPr lvl="1">
              <a:buFont typeface="Courier New" panose="02070309020205020404" pitchFamily="49" charset="0"/>
              <a:buChar char="o"/>
            </a:pPr>
            <a:r>
              <a:rPr lang="en-US" sz="1800" dirty="0">
                <a:latin typeface="Gill Sans MT" panose="020B0502020104020203" pitchFamily="34" charset="0"/>
              </a:rPr>
              <a:t>Flow Chart of Standard Procurement Procedures</a:t>
            </a:r>
          </a:p>
          <a:p>
            <a:pPr lvl="1">
              <a:buFont typeface="Courier New" panose="02070309020205020404" pitchFamily="49" charset="0"/>
              <a:buChar char="o"/>
            </a:pPr>
            <a:r>
              <a:rPr lang="en-US" sz="1800" dirty="0">
                <a:latin typeface="Gill Sans MT" panose="020B0502020104020203" pitchFamily="34" charset="0"/>
              </a:rPr>
              <a:t>Proposed Procurement Procedure for CSO – The Scope </a:t>
            </a:r>
          </a:p>
          <a:p>
            <a:pPr lvl="1">
              <a:buFont typeface="Courier New" panose="02070309020205020404" pitchFamily="49" charset="0"/>
              <a:buChar char="o"/>
            </a:pPr>
            <a:r>
              <a:rPr lang="en-US" sz="1800" dirty="0">
                <a:latin typeface="Gill Sans MT" panose="020B0502020104020203" pitchFamily="34" charset="0"/>
              </a:rPr>
              <a:t>Procurement Committees and their Functions</a:t>
            </a:r>
          </a:p>
          <a:p>
            <a:pPr lvl="1">
              <a:buFont typeface="Courier New" panose="02070309020205020404" pitchFamily="49" charset="0"/>
              <a:buChar char="o"/>
            </a:pPr>
            <a:r>
              <a:rPr lang="en-US" sz="1800" dirty="0">
                <a:latin typeface="Gill Sans MT" panose="020B0502020104020203" pitchFamily="34" charset="0"/>
              </a:rPr>
              <a:t>Procurement Preparatory Activities and Procurement Planning including Master Procurement Plan (MPP), Annual Procurement Plan (APP), Procurement Packaging and Slicing, Detailed Procurement Plan (DPP), Monitoring of Procurement Plan </a:t>
            </a:r>
          </a:p>
          <a:p>
            <a:endParaRPr lang="en-US" dirty="0">
              <a:latin typeface="Gill Sans MT" panose="020B0502020104020203" pitchFamily="34" charset="0"/>
            </a:endParaRP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4180965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anose="020B0502020104020203" pitchFamily="34" charset="0"/>
              </a:rPr>
              <a:t/>
            </a:r>
            <a:br>
              <a:rPr lang="en-US" b="1" dirty="0" smtClean="0">
                <a:latin typeface="Gill Sans MT" panose="020B0502020104020203" pitchFamily="34" charset="0"/>
              </a:rPr>
            </a:br>
            <a:r>
              <a:rPr lang="en-US" b="1" dirty="0" smtClean="0">
                <a:latin typeface="Gill Sans MT" panose="020B0502020104020203" pitchFamily="34" charset="0"/>
              </a:rPr>
              <a:t>Target </a:t>
            </a:r>
            <a:r>
              <a:rPr lang="en-US" b="1" dirty="0">
                <a:latin typeface="Gill Sans MT" panose="020B0502020104020203" pitchFamily="34" charset="0"/>
              </a:rPr>
              <a:t>Participants:</a:t>
            </a:r>
            <a:br>
              <a:rPr lang="en-US" b="1" dirty="0">
                <a:latin typeface="Gill Sans MT" panose="020B0502020104020203" pitchFamily="34" charset="0"/>
              </a:rPr>
            </a:br>
            <a:endParaRPr lang="en-US" b="1" dirty="0">
              <a:latin typeface="Gill Sans MT" panose="020B0502020104020203" pitchFamily="34" charset="0"/>
            </a:endParaRPr>
          </a:p>
        </p:txBody>
      </p:sp>
      <p:sp>
        <p:nvSpPr>
          <p:cNvPr id="3" name="Content Placeholder 2"/>
          <p:cNvSpPr>
            <a:spLocks noGrp="1"/>
          </p:cNvSpPr>
          <p:nvPr>
            <p:ph idx="1"/>
          </p:nvPr>
        </p:nvSpPr>
        <p:spPr>
          <a:xfrm>
            <a:off x="1122830" y="2974436"/>
            <a:ext cx="8825659" cy="3416300"/>
          </a:xfrm>
        </p:spPr>
        <p:txBody>
          <a:bodyPr>
            <a:normAutofit/>
          </a:bodyPr>
          <a:lstStyle/>
          <a:p>
            <a:r>
              <a:rPr lang="en-US" sz="2000" dirty="0" smtClean="0"/>
              <a:t>Executive Directors/CEO, Finance </a:t>
            </a:r>
            <a:r>
              <a:rPr lang="en-US" sz="2000" dirty="0"/>
              <a:t>Managers and HR </a:t>
            </a:r>
            <a:r>
              <a:rPr lang="en-US" sz="2000" dirty="0" smtClean="0"/>
              <a:t>Managers of selected CSOs, </a:t>
            </a:r>
            <a:r>
              <a:rPr lang="en-US" sz="2000" dirty="0"/>
              <a:t>enrolled for capacity development under SKPA program </a:t>
            </a:r>
          </a:p>
          <a:p>
            <a:r>
              <a:rPr lang="en-US" sz="2000" dirty="0" smtClean="0"/>
              <a:t>We </a:t>
            </a:r>
            <a:r>
              <a:rPr lang="en-US" sz="2000" dirty="0"/>
              <a:t>have selected 12 CSO who have taken part in virtual workshop.</a:t>
            </a:r>
          </a:p>
          <a:p>
            <a:endParaRPr lang="en-US" sz="2000" dirty="0"/>
          </a:p>
        </p:txBody>
      </p:sp>
    </p:spTree>
    <p:extLst>
      <p:ext uri="{BB962C8B-B14F-4D97-AF65-F5344CB8AC3E}">
        <p14:creationId xmlns:p14="http://schemas.microsoft.com/office/powerpoint/2010/main" val="29515438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0"/>
            <a:r>
              <a:rPr lang="en-US" sz="2000" dirty="0">
                <a:latin typeface="Gill Sans MT" panose="020B0502020104020203" pitchFamily="34" charset="0"/>
              </a:rPr>
              <a:t>Commonly used procurement methods and financial delegation under direct procurement &amp; Preparation of biding documents and bidding procedure - </a:t>
            </a:r>
            <a:r>
              <a:rPr lang="en-US" sz="2000" b="1" i="1" dirty="0">
                <a:latin typeface="Gill Sans MT" panose="020B0502020104020203" pitchFamily="34" charset="0"/>
              </a:rPr>
              <a:t>September 22</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Commonly used procurement methods</a:t>
            </a:r>
          </a:p>
          <a:p>
            <a:pPr lvl="1">
              <a:buFont typeface="Courier New" panose="02070309020205020404" pitchFamily="49" charset="0"/>
              <a:buChar char="o"/>
            </a:pPr>
            <a:r>
              <a:rPr lang="en-US" sz="1800" dirty="0">
                <a:latin typeface="Gill Sans MT" panose="020B0502020104020203" pitchFamily="34" charset="0"/>
              </a:rPr>
              <a:t>International Competitive Bidding (ICB)</a:t>
            </a:r>
          </a:p>
          <a:p>
            <a:pPr lvl="1">
              <a:buFont typeface="Courier New" panose="02070309020205020404" pitchFamily="49" charset="0"/>
              <a:buChar char="o"/>
            </a:pPr>
            <a:r>
              <a:rPr lang="en-US" sz="1800" dirty="0">
                <a:latin typeface="Gill Sans MT" panose="020B0502020104020203" pitchFamily="34" charset="0"/>
              </a:rPr>
              <a:t>Limited International Bidding (LIB)</a:t>
            </a:r>
          </a:p>
          <a:p>
            <a:pPr lvl="1">
              <a:buFont typeface="Courier New" panose="02070309020205020404" pitchFamily="49" charset="0"/>
              <a:buChar char="o"/>
            </a:pPr>
            <a:r>
              <a:rPr lang="en-US" sz="1800" dirty="0">
                <a:latin typeface="Gill Sans MT" panose="020B0502020104020203" pitchFamily="34" charset="0"/>
              </a:rPr>
              <a:t>National Competitive Bidding (NCB)</a:t>
            </a:r>
          </a:p>
          <a:p>
            <a:pPr lvl="1">
              <a:buFont typeface="Courier New" panose="02070309020205020404" pitchFamily="49" charset="0"/>
              <a:buChar char="o"/>
            </a:pPr>
            <a:r>
              <a:rPr lang="en-US" sz="1800" dirty="0">
                <a:latin typeface="Gill Sans MT" panose="020B0502020104020203" pitchFamily="34" charset="0"/>
              </a:rPr>
              <a:t>Limited National Bidding (LNB)</a:t>
            </a:r>
          </a:p>
          <a:p>
            <a:endParaRPr lang="en-US" dirty="0">
              <a:latin typeface="Gill Sans MT" panose="020B0502020104020203" pitchFamily="34" charset="0"/>
            </a:endParaRP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29727690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3143" y="2767402"/>
            <a:ext cx="8825659" cy="3416300"/>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0"/>
            <a:r>
              <a:rPr lang="en-US" sz="2000" dirty="0">
                <a:latin typeface="Gill Sans MT" panose="020B0502020104020203" pitchFamily="34" charset="0"/>
              </a:rPr>
              <a:t>Commonly used procurement methods and financial delegation under direct procurement &amp; Preparation of biding documents and bidding </a:t>
            </a:r>
            <a:r>
              <a:rPr lang="en-US" sz="2000" dirty="0" smtClean="0">
                <a:latin typeface="Gill Sans MT" panose="020B0502020104020203" pitchFamily="34" charset="0"/>
              </a:rPr>
              <a:t>procedure…</a:t>
            </a:r>
            <a:endParaRPr lang="en-US" sz="2000" dirty="0">
              <a:latin typeface="Gill Sans MT" panose="020B0502020104020203" pitchFamily="34" charset="0"/>
            </a:endParaRPr>
          </a:p>
          <a:p>
            <a:pPr lvl="1">
              <a:buFont typeface="Courier New" panose="02070309020205020404" pitchFamily="49" charset="0"/>
              <a:buChar char="o"/>
            </a:pPr>
            <a:r>
              <a:rPr lang="en-US" sz="2000" dirty="0">
                <a:latin typeface="Gill Sans MT" panose="020B0502020104020203" pitchFamily="34" charset="0"/>
              </a:rPr>
              <a:t>Shopping </a:t>
            </a:r>
          </a:p>
          <a:p>
            <a:pPr lvl="2">
              <a:buFont typeface="Courier New" panose="02070309020205020404" pitchFamily="49" charset="0"/>
              <a:buChar char="o"/>
            </a:pPr>
            <a:r>
              <a:rPr lang="en-US" sz="1800" dirty="0">
                <a:latin typeface="Gill Sans MT" panose="020B0502020104020203" pitchFamily="34" charset="0"/>
              </a:rPr>
              <a:t>National Shopping (NS)</a:t>
            </a:r>
          </a:p>
          <a:p>
            <a:pPr lvl="2">
              <a:buFont typeface="Courier New" panose="02070309020205020404" pitchFamily="49" charset="0"/>
              <a:buChar char="o"/>
            </a:pPr>
            <a:r>
              <a:rPr lang="en-US" sz="1800" dirty="0">
                <a:latin typeface="Gill Sans MT" panose="020B0502020104020203" pitchFamily="34" charset="0"/>
              </a:rPr>
              <a:t>International Shopping (IS)</a:t>
            </a:r>
          </a:p>
          <a:p>
            <a:pPr lvl="2">
              <a:buFont typeface="Courier New" panose="02070309020205020404" pitchFamily="49" charset="0"/>
              <a:buChar char="o"/>
            </a:pPr>
            <a:r>
              <a:rPr lang="en-US" sz="1800" dirty="0">
                <a:latin typeface="Gill Sans MT" panose="020B0502020104020203" pitchFamily="34" charset="0"/>
              </a:rPr>
              <a:t>Registration of Suppliers/Contractors</a:t>
            </a:r>
          </a:p>
          <a:p>
            <a:pPr lvl="2">
              <a:buFont typeface="Courier New" panose="02070309020205020404" pitchFamily="49" charset="0"/>
              <a:buChar char="o"/>
            </a:pPr>
            <a:r>
              <a:rPr lang="en-US" sz="1800" dirty="0">
                <a:latin typeface="Gill Sans MT" panose="020B0502020104020203" pitchFamily="34" charset="0"/>
              </a:rPr>
              <a:t>Use of Rainbow Pages </a:t>
            </a:r>
          </a:p>
          <a:p>
            <a:pPr lvl="2">
              <a:buFont typeface="Courier New" panose="02070309020205020404" pitchFamily="49" charset="0"/>
              <a:buChar char="o"/>
            </a:pPr>
            <a:r>
              <a:rPr lang="en-US" sz="1800" dirty="0">
                <a:latin typeface="Gill Sans MT" panose="020B0502020104020203" pitchFamily="34" charset="0"/>
              </a:rPr>
              <a:t>Force Account</a:t>
            </a:r>
          </a:p>
          <a:p>
            <a:endParaRPr lang="en-US" dirty="0">
              <a:latin typeface="Gill Sans MT" panose="020B0502020104020203" pitchFamily="34" charset="0"/>
            </a:endParaRP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38271117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8825659" cy="3745542"/>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0"/>
            <a:r>
              <a:rPr lang="en-US" sz="2000" dirty="0">
                <a:latin typeface="Gill Sans MT" panose="020B0502020104020203" pitchFamily="34" charset="0"/>
              </a:rPr>
              <a:t>Commonly used procurement methods and financial delegation under direct procurement &amp; Preparation of biding documents and bidding </a:t>
            </a:r>
            <a:r>
              <a:rPr lang="en-US" sz="2000" dirty="0" smtClean="0">
                <a:latin typeface="Gill Sans MT" panose="020B0502020104020203" pitchFamily="34" charset="0"/>
              </a:rPr>
              <a:t>procedure…</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Direct Contracting</a:t>
            </a:r>
          </a:p>
          <a:p>
            <a:pPr lvl="1">
              <a:buFont typeface="Courier New" panose="02070309020205020404" pitchFamily="49" charset="0"/>
              <a:buChar char="o"/>
            </a:pPr>
            <a:r>
              <a:rPr lang="en-US" sz="1800" dirty="0">
                <a:latin typeface="Gill Sans MT" panose="020B0502020104020203" pitchFamily="34" charset="0"/>
              </a:rPr>
              <a:t>Repeat Orders </a:t>
            </a:r>
          </a:p>
          <a:p>
            <a:pPr lvl="1">
              <a:buFont typeface="Courier New" panose="02070309020205020404" pitchFamily="49" charset="0"/>
              <a:buChar char="o"/>
            </a:pPr>
            <a:r>
              <a:rPr lang="en-US" sz="1800" dirty="0">
                <a:latin typeface="Gill Sans MT" panose="020B0502020104020203" pitchFamily="34" charset="0"/>
              </a:rPr>
              <a:t>Direct Contracting to Community Based Organizations</a:t>
            </a:r>
          </a:p>
          <a:p>
            <a:pPr lvl="1">
              <a:buFont typeface="Courier New" panose="02070309020205020404" pitchFamily="49" charset="0"/>
              <a:buChar char="o"/>
            </a:pPr>
            <a:r>
              <a:rPr lang="en-US" sz="1800" dirty="0">
                <a:latin typeface="Gill Sans MT" panose="020B0502020104020203" pitchFamily="34" charset="0"/>
              </a:rPr>
              <a:t>Emergency Procurement</a:t>
            </a:r>
          </a:p>
          <a:p>
            <a:pPr lvl="1">
              <a:buFont typeface="Courier New" panose="02070309020205020404" pitchFamily="49" charset="0"/>
              <a:buChar char="o"/>
            </a:pPr>
            <a:r>
              <a:rPr lang="en-US" sz="1800" dirty="0">
                <a:latin typeface="Gill Sans MT" panose="020B0502020104020203" pitchFamily="34" charset="0"/>
              </a:rPr>
              <a:t>Two stage Bidding Process</a:t>
            </a:r>
          </a:p>
          <a:p>
            <a:pPr lvl="1">
              <a:buFont typeface="Courier New" panose="02070309020205020404" pitchFamily="49" charset="0"/>
              <a:buChar char="o"/>
            </a:pPr>
            <a:r>
              <a:rPr lang="en-US" sz="1800" dirty="0">
                <a:latin typeface="Gill Sans MT" panose="020B0502020104020203" pitchFamily="34" charset="0"/>
              </a:rPr>
              <a:t>Two Envelop System</a:t>
            </a:r>
          </a:p>
          <a:p>
            <a:pPr lvl="1">
              <a:buFont typeface="Courier New" panose="02070309020205020404" pitchFamily="49" charset="0"/>
              <a:buChar char="o"/>
            </a:pPr>
            <a:r>
              <a:rPr lang="en-US" sz="1800" dirty="0">
                <a:latin typeface="Gill Sans MT" panose="020B0502020104020203" pitchFamily="34" charset="0"/>
              </a:rPr>
              <a:t>Pre-qualification</a:t>
            </a:r>
          </a:p>
          <a:p>
            <a:endParaRPr lang="en-US" dirty="0">
              <a:latin typeface="Gill Sans MT" panose="020B0502020104020203" pitchFamily="34" charset="0"/>
            </a:endParaRP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39524889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8825659" cy="2796636"/>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0"/>
            <a:r>
              <a:rPr lang="en-US" sz="2000" dirty="0">
                <a:latin typeface="Gill Sans MT" panose="020B0502020104020203" pitchFamily="34" charset="0"/>
              </a:rPr>
              <a:t>Commonly used procurement methods and financial delegation under direct procurement &amp; Preparation of biding documents and bidding </a:t>
            </a:r>
            <a:r>
              <a:rPr lang="en-US" sz="2000" dirty="0" smtClean="0">
                <a:latin typeface="Gill Sans MT" panose="020B0502020104020203" pitchFamily="34" charset="0"/>
              </a:rPr>
              <a:t>procedure…</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Financial Threshold Limits for Different PCC and Financial Authority under Direct Procurement</a:t>
            </a:r>
          </a:p>
          <a:p>
            <a:pPr lvl="1">
              <a:buFont typeface="Courier New" panose="02070309020205020404" pitchFamily="49" charset="0"/>
              <a:buChar char="o"/>
            </a:pPr>
            <a:r>
              <a:rPr lang="en-US" sz="1800" dirty="0">
                <a:latin typeface="Gill Sans MT" panose="020B0502020104020203" pitchFamily="34" charset="0"/>
              </a:rPr>
              <a:t>Invitation, Closing and Opening of Bids</a:t>
            </a:r>
          </a:p>
          <a:p>
            <a:pPr lvl="1">
              <a:buFont typeface="Courier New" panose="02070309020205020404" pitchFamily="49" charset="0"/>
              <a:buChar char="o"/>
            </a:pPr>
            <a:r>
              <a:rPr lang="en-US" sz="1800" dirty="0">
                <a:latin typeface="Gill Sans MT" panose="020B0502020104020203" pitchFamily="34" charset="0"/>
              </a:rPr>
              <a:t>Bid Evaluation</a:t>
            </a:r>
          </a:p>
          <a:p>
            <a:pPr lvl="1">
              <a:buFont typeface="Courier New" panose="02070309020205020404" pitchFamily="49" charset="0"/>
              <a:buChar char="o"/>
            </a:pPr>
            <a:r>
              <a:rPr lang="en-US" sz="1800" dirty="0">
                <a:latin typeface="Gill Sans MT" panose="020B0502020104020203" pitchFamily="34" charset="0"/>
              </a:rPr>
              <a:t>Award of Contract</a:t>
            </a:r>
          </a:p>
          <a:p>
            <a:endParaRPr lang="en-US" dirty="0">
              <a:latin typeface="Gill Sans MT" panose="020B0502020104020203" pitchFamily="34" charset="0"/>
            </a:endParaRP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22463111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7532" y="2603499"/>
            <a:ext cx="9023081" cy="3616145"/>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1"/>
            <a:r>
              <a:rPr lang="en-US" sz="2000" dirty="0">
                <a:latin typeface="Gill Sans MT" panose="020B0502020104020203" pitchFamily="34" charset="0"/>
              </a:rPr>
              <a:t>Special Procurements</a:t>
            </a:r>
          </a:p>
          <a:p>
            <a:pPr lvl="2">
              <a:buFont typeface="Courier New" panose="02070309020205020404" pitchFamily="49" charset="0"/>
              <a:buChar char="o"/>
            </a:pPr>
            <a:r>
              <a:rPr lang="en-US" sz="1800" dirty="0">
                <a:latin typeface="Gill Sans MT" panose="020B0502020104020203" pitchFamily="34" charset="0"/>
              </a:rPr>
              <a:t>Procurement of Commodities</a:t>
            </a:r>
          </a:p>
          <a:p>
            <a:pPr lvl="2">
              <a:buFont typeface="Courier New" panose="02070309020205020404" pitchFamily="49" charset="0"/>
              <a:buChar char="o"/>
            </a:pPr>
            <a:r>
              <a:rPr lang="en-US" sz="1800" dirty="0">
                <a:latin typeface="Gill Sans MT" panose="020B0502020104020203" pitchFamily="34" charset="0"/>
              </a:rPr>
              <a:t>Procurement of Spare Parts</a:t>
            </a:r>
          </a:p>
          <a:p>
            <a:pPr lvl="2">
              <a:buFont typeface="Courier New" panose="02070309020205020404" pitchFamily="49" charset="0"/>
              <a:buChar char="o"/>
            </a:pPr>
            <a:r>
              <a:rPr lang="en-US" sz="1800" dirty="0">
                <a:latin typeface="Gill Sans MT" panose="020B0502020104020203" pitchFamily="34" charset="0"/>
              </a:rPr>
              <a:t>Repairs and Maintenance</a:t>
            </a:r>
          </a:p>
          <a:p>
            <a:pPr lvl="2">
              <a:buFont typeface="Courier New" panose="02070309020205020404" pitchFamily="49" charset="0"/>
              <a:buChar char="o"/>
            </a:pPr>
            <a:r>
              <a:rPr lang="en-US" sz="1800" dirty="0">
                <a:latin typeface="Gill Sans MT" panose="020B0502020104020203" pitchFamily="34" charset="0"/>
              </a:rPr>
              <a:t>Repairs to Motor Vehicles and Equipment</a:t>
            </a:r>
          </a:p>
          <a:p>
            <a:pPr lvl="2">
              <a:buFont typeface="Courier New" panose="02070309020205020404" pitchFamily="49" charset="0"/>
              <a:buChar char="o"/>
            </a:pPr>
            <a:r>
              <a:rPr lang="en-US" sz="1800" dirty="0">
                <a:latin typeface="Gill Sans MT" panose="020B0502020104020203" pitchFamily="34" charset="0"/>
              </a:rPr>
              <a:t>Purchasing of Fuel</a:t>
            </a:r>
          </a:p>
          <a:p>
            <a:pPr lvl="2">
              <a:buFont typeface="Courier New" panose="02070309020205020404" pitchFamily="49" charset="0"/>
              <a:buChar char="o"/>
            </a:pPr>
            <a:r>
              <a:rPr lang="en-US" sz="1800" dirty="0">
                <a:latin typeface="Gill Sans MT" panose="020B0502020104020203" pitchFamily="34" charset="0"/>
              </a:rPr>
              <a:t>Information Systems</a:t>
            </a:r>
          </a:p>
          <a:p>
            <a:pPr lvl="2">
              <a:buFont typeface="Courier New" panose="02070309020205020404" pitchFamily="49" charset="0"/>
              <a:buChar char="o"/>
            </a:pPr>
            <a:r>
              <a:rPr lang="en-US" sz="1800" dirty="0">
                <a:latin typeface="Gill Sans MT" panose="020B0502020104020203" pitchFamily="34" charset="0"/>
              </a:rPr>
              <a:t>E-Procurement</a:t>
            </a: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26188501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7532" y="2603499"/>
            <a:ext cx="9023081" cy="3616145"/>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1"/>
            <a:r>
              <a:rPr lang="en-US" sz="2000" dirty="0">
                <a:latin typeface="Gill Sans MT" panose="020B0502020104020203" pitchFamily="34" charset="0"/>
              </a:rPr>
              <a:t>Contract Administration</a:t>
            </a:r>
          </a:p>
          <a:p>
            <a:pPr lvl="2">
              <a:buFont typeface="Courier New" panose="02070309020205020404" pitchFamily="49" charset="0"/>
              <a:buChar char="o"/>
            </a:pPr>
            <a:r>
              <a:rPr lang="en-US" sz="1800" dirty="0">
                <a:latin typeface="Gill Sans MT" panose="020B0502020104020203" pitchFamily="34" charset="0"/>
              </a:rPr>
              <a:t>Contract Administration Plan (CAP) </a:t>
            </a:r>
          </a:p>
          <a:p>
            <a:pPr lvl="2">
              <a:buFont typeface="Courier New" panose="02070309020205020404" pitchFamily="49" charset="0"/>
              <a:buChar char="o"/>
            </a:pPr>
            <a:r>
              <a:rPr lang="en-US" sz="1800" dirty="0">
                <a:latin typeface="Gill Sans MT" panose="020B0502020104020203" pitchFamily="34" charset="0"/>
              </a:rPr>
              <a:t>Performance Assessment Plan (PAP) </a:t>
            </a:r>
          </a:p>
          <a:p>
            <a:pPr lvl="2">
              <a:buFont typeface="Courier New" panose="02070309020205020404" pitchFamily="49" charset="0"/>
              <a:buChar char="o"/>
            </a:pPr>
            <a:r>
              <a:rPr lang="en-US" sz="1800" dirty="0">
                <a:latin typeface="Gill Sans MT" panose="020B0502020104020203" pitchFamily="34" charset="0"/>
              </a:rPr>
              <a:t>Surveillance Techniques</a:t>
            </a:r>
          </a:p>
          <a:p>
            <a:pPr lvl="2">
              <a:buFont typeface="Courier New" panose="02070309020205020404" pitchFamily="49" charset="0"/>
              <a:buChar char="o"/>
            </a:pPr>
            <a:r>
              <a:rPr lang="en-US" sz="1800" dirty="0">
                <a:latin typeface="Gill Sans MT" panose="020B0502020104020203" pitchFamily="34" charset="0"/>
              </a:rPr>
              <a:t>Monitoring Methods</a:t>
            </a: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38669882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7532" y="2603499"/>
            <a:ext cx="9023081" cy="3616145"/>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1"/>
            <a:r>
              <a:rPr lang="en-US" sz="2000" dirty="0">
                <a:latin typeface="Gill Sans MT" panose="020B0502020104020203" pitchFamily="34" charset="0"/>
              </a:rPr>
              <a:t>Stores (Inventory) Management</a:t>
            </a:r>
          </a:p>
          <a:p>
            <a:pPr lvl="2">
              <a:buFont typeface="Courier New" panose="02070309020205020404" pitchFamily="49" charset="0"/>
              <a:buChar char="o"/>
            </a:pPr>
            <a:r>
              <a:rPr lang="en-US" sz="1800" dirty="0">
                <a:latin typeface="Gill Sans MT" panose="020B0502020104020203" pitchFamily="34" charset="0"/>
              </a:rPr>
              <a:t>Stores (Inventory) Records</a:t>
            </a:r>
          </a:p>
          <a:p>
            <a:pPr lvl="2">
              <a:buFont typeface="Courier New" panose="02070309020205020404" pitchFamily="49" charset="0"/>
              <a:buChar char="o"/>
            </a:pPr>
            <a:r>
              <a:rPr lang="en-US" sz="1800" dirty="0">
                <a:latin typeface="Gill Sans MT" panose="020B0502020104020203" pitchFamily="34" charset="0"/>
              </a:rPr>
              <a:t>Handing over and Taking Over of Stores</a:t>
            </a:r>
          </a:p>
          <a:p>
            <a:pPr lvl="2">
              <a:buFont typeface="Courier New" panose="02070309020205020404" pitchFamily="49" charset="0"/>
              <a:buChar char="o"/>
            </a:pPr>
            <a:r>
              <a:rPr lang="en-US" sz="1800" dirty="0">
                <a:latin typeface="Gill Sans MT" panose="020B0502020104020203" pitchFamily="34" charset="0"/>
              </a:rPr>
              <a:t>Stock Controls</a:t>
            </a:r>
          </a:p>
          <a:p>
            <a:pPr lvl="2">
              <a:buFont typeface="Courier New" panose="02070309020205020404" pitchFamily="49" charset="0"/>
              <a:buChar char="o"/>
            </a:pPr>
            <a:r>
              <a:rPr lang="en-US" sz="1800" dirty="0">
                <a:latin typeface="Gill Sans MT" panose="020B0502020104020203" pitchFamily="34" charset="0"/>
              </a:rPr>
              <a:t>Stores Verification</a:t>
            </a:r>
          </a:p>
          <a:p>
            <a:pPr lvl="2">
              <a:buFont typeface="Courier New" panose="02070309020205020404" pitchFamily="49" charset="0"/>
              <a:buChar char="o"/>
            </a:pPr>
            <a:r>
              <a:rPr lang="en-US" sz="1800" dirty="0">
                <a:latin typeface="Gill Sans MT" panose="020B0502020104020203" pitchFamily="34" charset="0"/>
              </a:rPr>
              <a:t>Actions to be taken for the Disposable Items</a:t>
            </a:r>
          </a:p>
          <a:p>
            <a:pPr lvl="2">
              <a:buFont typeface="Courier New" panose="02070309020205020404" pitchFamily="49" charset="0"/>
              <a:buChar char="o"/>
            </a:pPr>
            <a:r>
              <a:rPr lang="en-US" sz="1800" dirty="0">
                <a:latin typeface="Gill Sans MT" panose="020B0502020104020203" pitchFamily="34" charset="0"/>
              </a:rPr>
              <a:t>Order of Write-Off and Surcharges on losses </a:t>
            </a: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41693741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7532" y="2767401"/>
            <a:ext cx="9023081" cy="3616145"/>
          </a:xfrm>
        </p:spPr>
        <p:txBody>
          <a:bodyPr>
            <a:noAutofit/>
          </a:bodyPr>
          <a:lstStyle/>
          <a:p>
            <a:pPr marL="0" indent="0">
              <a:buNone/>
            </a:pPr>
            <a:r>
              <a:rPr lang="en-US" sz="2000" b="1" dirty="0">
                <a:latin typeface="Gill Sans MT" panose="020B0502020104020203" pitchFamily="34" charset="0"/>
              </a:rPr>
              <a:t>Module 5: Procurement Procedure</a:t>
            </a:r>
            <a:r>
              <a:rPr lang="en-US" sz="2000" dirty="0">
                <a:latin typeface="Gill Sans MT" panose="020B0502020104020203" pitchFamily="34" charset="0"/>
              </a:rPr>
              <a:t> </a:t>
            </a:r>
          </a:p>
          <a:p>
            <a:pPr lvl="0"/>
            <a:r>
              <a:rPr lang="en-US" sz="2000" dirty="0">
                <a:latin typeface="Gill Sans MT" panose="020B0502020104020203" pitchFamily="34" charset="0"/>
              </a:rPr>
              <a:t>Selection and Recruitment of Individual Consultants and Firms - </a:t>
            </a:r>
            <a:r>
              <a:rPr lang="en-US" sz="2000" b="1" dirty="0">
                <a:latin typeface="Gill Sans MT" panose="020B0502020104020203" pitchFamily="34" charset="0"/>
              </a:rPr>
              <a:t>S</a:t>
            </a:r>
            <a:r>
              <a:rPr lang="en-US" sz="2000" b="1" i="1" dirty="0">
                <a:latin typeface="Gill Sans MT" panose="020B0502020104020203" pitchFamily="34" charset="0"/>
              </a:rPr>
              <a:t>eptember 24</a:t>
            </a:r>
            <a:endParaRPr lang="en-US" sz="2000" dirty="0">
              <a:latin typeface="Gill Sans MT" panose="020B0502020104020203" pitchFamily="34" charset="0"/>
            </a:endParaRPr>
          </a:p>
          <a:p>
            <a:pPr lvl="1">
              <a:buFont typeface="Courier New" panose="02070309020205020404" pitchFamily="49" charset="0"/>
              <a:buChar char="o"/>
            </a:pPr>
            <a:r>
              <a:rPr lang="en-US" sz="1800" dirty="0">
                <a:latin typeface="Gill Sans MT" panose="020B0502020104020203" pitchFamily="34" charset="0"/>
              </a:rPr>
              <a:t>Type of Consulting Services</a:t>
            </a:r>
          </a:p>
          <a:p>
            <a:pPr lvl="1">
              <a:buFont typeface="Courier New" panose="02070309020205020404" pitchFamily="49" charset="0"/>
              <a:buChar char="o"/>
            </a:pPr>
            <a:r>
              <a:rPr lang="en-US" sz="1800" dirty="0">
                <a:latin typeface="Gill Sans MT" panose="020B0502020104020203" pitchFamily="34" charset="0"/>
              </a:rPr>
              <a:t>Appointment of Consultant Procurement Committees</a:t>
            </a:r>
          </a:p>
          <a:p>
            <a:pPr lvl="1">
              <a:buFont typeface="Courier New" panose="02070309020205020404" pitchFamily="49" charset="0"/>
              <a:buChar char="o"/>
            </a:pPr>
            <a:r>
              <a:rPr lang="en-US" sz="1800" dirty="0">
                <a:latin typeface="Gill Sans MT" panose="020B0502020104020203" pitchFamily="34" charset="0"/>
              </a:rPr>
              <a:t>Selection Methods and the Selection Process</a:t>
            </a:r>
          </a:p>
        </p:txBody>
      </p:sp>
      <p:sp>
        <p:nvSpPr>
          <p:cNvPr id="4"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Tree>
    <p:extLst>
      <p:ext uri="{BB962C8B-B14F-4D97-AF65-F5344CB8AC3E}">
        <p14:creationId xmlns:p14="http://schemas.microsoft.com/office/powerpoint/2010/main" val="766684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sz="half" idx="1"/>
          </p:nvPr>
        </p:nvSpPr>
        <p:spPr>
          <a:xfrm>
            <a:off x="710502" y="2603499"/>
            <a:ext cx="4825158" cy="3416301"/>
          </a:xfrm>
        </p:spPr>
        <p:txBody>
          <a:bodyPr>
            <a:noAutofit/>
          </a:bodyPr>
          <a:lstStyle/>
          <a:p>
            <a:pPr marL="0" indent="0">
              <a:buNone/>
            </a:pPr>
            <a:r>
              <a:rPr lang="en-US" b="1" dirty="0" smtClean="0">
                <a:latin typeface="Gill Sans MT" panose="020B0502020104020203" pitchFamily="34" charset="0"/>
              </a:rPr>
              <a:t>Consultant Selection </a:t>
            </a:r>
            <a:r>
              <a:rPr lang="en-US" b="1" dirty="0">
                <a:latin typeface="Gill Sans MT" panose="020B0502020104020203" pitchFamily="34" charset="0"/>
              </a:rPr>
              <a:t>Process</a:t>
            </a:r>
            <a:endParaRPr lang="en-US" dirty="0">
              <a:latin typeface="Gill Sans MT" panose="020B0502020104020203" pitchFamily="34" charset="0"/>
            </a:endParaRPr>
          </a:p>
          <a:p>
            <a:pPr lvl="0">
              <a:buFont typeface="Courier New" panose="02070309020205020404" pitchFamily="49" charset="0"/>
              <a:buChar char="o"/>
            </a:pPr>
            <a:r>
              <a:rPr lang="en-US" dirty="0" smtClean="0">
                <a:latin typeface="Gill Sans MT" panose="020B0502020104020203" pitchFamily="34" charset="0"/>
              </a:rPr>
              <a:t>Preparation </a:t>
            </a:r>
            <a:r>
              <a:rPr lang="en-US" dirty="0">
                <a:latin typeface="Gill Sans MT" panose="020B0502020104020203" pitchFamily="34" charset="0"/>
              </a:rPr>
              <a:t>of TOR</a:t>
            </a:r>
          </a:p>
          <a:p>
            <a:pPr lvl="0">
              <a:buFont typeface="Courier New" panose="02070309020205020404" pitchFamily="49" charset="0"/>
              <a:buChar char="o"/>
            </a:pPr>
            <a:r>
              <a:rPr lang="en-US" dirty="0">
                <a:latin typeface="Gill Sans MT" panose="020B0502020104020203" pitchFamily="34" charset="0"/>
              </a:rPr>
              <a:t>Preparation of Cost estimate and the budget</a:t>
            </a:r>
          </a:p>
          <a:p>
            <a:pPr lvl="0">
              <a:buFont typeface="Courier New" panose="02070309020205020404" pitchFamily="49" charset="0"/>
              <a:buChar char="o"/>
            </a:pPr>
            <a:r>
              <a:rPr lang="en-US" dirty="0">
                <a:latin typeface="Gill Sans MT" panose="020B0502020104020203" pitchFamily="34" charset="0"/>
              </a:rPr>
              <a:t>Publication of EOI</a:t>
            </a:r>
          </a:p>
          <a:p>
            <a:pPr lvl="0">
              <a:buFont typeface="Courier New" panose="02070309020205020404" pitchFamily="49" charset="0"/>
              <a:buChar char="o"/>
            </a:pPr>
            <a:r>
              <a:rPr lang="en-US" dirty="0">
                <a:latin typeface="Gill Sans MT" panose="020B0502020104020203" pitchFamily="34" charset="0"/>
              </a:rPr>
              <a:t>Preparation of Long List</a:t>
            </a:r>
          </a:p>
          <a:p>
            <a:pPr lvl="0">
              <a:buFont typeface="Courier New" panose="02070309020205020404" pitchFamily="49" charset="0"/>
              <a:buChar char="o"/>
            </a:pPr>
            <a:r>
              <a:rPr lang="en-US" dirty="0">
                <a:latin typeface="Gill Sans MT" panose="020B0502020104020203" pitchFamily="34" charset="0"/>
              </a:rPr>
              <a:t>Preparation of the Short List</a:t>
            </a:r>
          </a:p>
          <a:p>
            <a:pPr lvl="0">
              <a:buFont typeface="Courier New" panose="02070309020205020404" pitchFamily="49" charset="0"/>
              <a:buChar char="o"/>
            </a:pPr>
            <a:r>
              <a:rPr lang="en-US" dirty="0">
                <a:latin typeface="Gill Sans MT" panose="020B0502020104020203" pitchFamily="34" charset="0"/>
              </a:rPr>
              <a:t>Preparation of RFP</a:t>
            </a:r>
          </a:p>
          <a:p>
            <a:pPr lvl="0">
              <a:buFont typeface="Courier New" panose="02070309020205020404" pitchFamily="49" charset="0"/>
              <a:buChar char="o"/>
            </a:pPr>
            <a:r>
              <a:rPr lang="en-US" dirty="0">
                <a:latin typeface="Gill Sans MT" panose="020B0502020104020203" pitchFamily="34" charset="0"/>
              </a:rPr>
              <a:t>Issuance of   RFP to short listed Consultants</a:t>
            </a:r>
          </a:p>
          <a:p>
            <a:pPr lvl="0">
              <a:buFont typeface="Courier New" panose="02070309020205020404" pitchFamily="49" charset="0"/>
              <a:buChar char="o"/>
            </a:pPr>
            <a:r>
              <a:rPr lang="en-US" dirty="0">
                <a:latin typeface="Gill Sans MT" panose="020B0502020104020203" pitchFamily="34" charset="0"/>
              </a:rPr>
              <a:t>Receipt of technical and f financial proposals </a:t>
            </a:r>
          </a:p>
          <a:p>
            <a:endParaRPr lang="en-US" dirty="0">
              <a:latin typeface="Gill Sans MT" panose="020B0502020104020203" pitchFamily="34" charset="0"/>
            </a:endParaRPr>
          </a:p>
        </p:txBody>
      </p:sp>
      <p:sp>
        <p:nvSpPr>
          <p:cNvPr id="4" name="Content Placeholder 3"/>
          <p:cNvSpPr>
            <a:spLocks noGrp="1"/>
          </p:cNvSpPr>
          <p:nvPr>
            <p:ph sz="half" idx="2"/>
          </p:nvPr>
        </p:nvSpPr>
        <p:spPr>
          <a:xfrm>
            <a:off x="5915413" y="2741524"/>
            <a:ext cx="5549092" cy="3416300"/>
          </a:xfrm>
        </p:spPr>
        <p:txBody>
          <a:bodyPr>
            <a:noAutofit/>
          </a:bodyPr>
          <a:lstStyle/>
          <a:p>
            <a:pPr lvl="0">
              <a:buFont typeface="Courier New" panose="02070309020205020404" pitchFamily="49" charset="0"/>
              <a:buChar char="o"/>
            </a:pPr>
            <a:r>
              <a:rPr lang="en-US" dirty="0">
                <a:latin typeface="Gill Sans MT" panose="020B0502020104020203" pitchFamily="34" charset="0"/>
              </a:rPr>
              <a:t>Evaluation of technical proposals </a:t>
            </a:r>
          </a:p>
          <a:p>
            <a:pPr lvl="0">
              <a:buFont typeface="Courier New" panose="02070309020205020404" pitchFamily="49" charset="0"/>
              <a:buChar char="o"/>
            </a:pPr>
            <a:r>
              <a:rPr lang="en-US" dirty="0">
                <a:latin typeface="Gill Sans MT" panose="020B0502020104020203" pitchFamily="34" charset="0"/>
              </a:rPr>
              <a:t>Public opening of financial proposal of the Consultancy</a:t>
            </a:r>
          </a:p>
          <a:p>
            <a:pPr lvl="0">
              <a:buFont typeface="Courier New" panose="02070309020205020404" pitchFamily="49" charset="0"/>
              <a:buChar char="o"/>
            </a:pPr>
            <a:r>
              <a:rPr lang="en-US" dirty="0">
                <a:latin typeface="Gill Sans MT" panose="020B0502020104020203" pitchFamily="34" charset="0"/>
              </a:rPr>
              <a:t>Determine the organizations which have achieved the minimum score specified in the RFP</a:t>
            </a:r>
          </a:p>
          <a:p>
            <a:pPr lvl="0">
              <a:buFont typeface="Courier New" panose="02070309020205020404" pitchFamily="49" charset="0"/>
              <a:buChar char="o"/>
            </a:pPr>
            <a:r>
              <a:rPr lang="en-US" dirty="0">
                <a:latin typeface="Gill Sans MT" panose="020B0502020104020203" pitchFamily="34" charset="0"/>
              </a:rPr>
              <a:t>Evaluation of financial proposals of such organizations</a:t>
            </a:r>
          </a:p>
          <a:p>
            <a:pPr lvl="0">
              <a:buFont typeface="Courier New" panose="02070309020205020404" pitchFamily="49" charset="0"/>
              <a:buChar char="o"/>
            </a:pPr>
            <a:r>
              <a:rPr lang="en-US" dirty="0">
                <a:latin typeface="Gill Sans MT" panose="020B0502020104020203" pitchFamily="34" charset="0"/>
              </a:rPr>
              <a:t>Final evaluation of quality and cost </a:t>
            </a:r>
          </a:p>
          <a:p>
            <a:pPr lvl="0">
              <a:buFont typeface="Courier New" panose="02070309020205020404" pitchFamily="49" charset="0"/>
              <a:buChar char="o"/>
            </a:pPr>
            <a:r>
              <a:rPr lang="en-US" dirty="0">
                <a:latin typeface="Gill Sans MT" panose="020B0502020104020203" pitchFamily="34" charset="0"/>
              </a:rPr>
              <a:t>Negotiations and award of the contract to the selected Consultancy organization</a:t>
            </a:r>
          </a:p>
          <a:p>
            <a:pPr lvl="0">
              <a:buFont typeface="Courier New" panose="02070309020205020404" pitchFamily="49" charset="0"/>
              <a:buChar char="o"/>
            </a:pPr>
            <a:r>
              <a:rPr lang="en-US" dirty="0">
                <a:latin typeface="Gill Sans MT" panose="020B0502020104020203" pitchFamily="34" charset="0"/>
              </a:rPr>
              <a:t>Award of Contract</a:t>
            </a:r>
          </a:p>
          <a:p>
            <a:endParaRPr lang="en-US" dirty="0">
              <a:latin typeface="Gill Sans MT" panose="020B0502020104020203" pitchFamily="34" charset="0"/>
            </a:endParaRPr>
          </a:p>
          <a:p>
            <a:endParaRPr lang="en-US" dirty="0">
              <a:latin typeface="Gill Sans MT" panose="020B0502020104020203" pitchFamily="34" charset="0"/>
            </a:endParaRPr>
          </a:p>
        </p:txBody>
      </p:sp>
    </p:spTree>
    <p:extLst>
      <p:ext uri="{BB962C8B-B14F-4D97-AF65-F5344CB8AC3E}">
        <p14:creationId xmlns:p14="http://schemas.microsoft.com/office/powerpoint/2010/main" val="23265470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anose="020B0502020104020203" pitchFamily="34" charset="0"/>
              </a:rPr>
              <a:t>The Syllabus </a:t>
            </a:r>
            <a:endParaRPr lang="en-US" dirty="0"/>
          </a:p>
        </p:txBody>
      </p:sp>
      <p:sp>
        <p:nvSpPr>
          <p:cNvPr id="3" name="Content Placeholder 2"/>
          <p:cNvSpPr>
            <a:spLocks noGrp="1"/>
          </p:cNvSpPr>
          <p:nvPr>
            <p:ph sz="half" idx="1"/>
          </p:nvPr>
        </p:nvSpPr>
        <p:spPr>
          <a:xfrm>
            <a:off x="5958354" y="3227896"/>
            <a:ext cx="5695932" cy="3416301"/>
          </a:xfrm>
        </p:spPr>
        <p:txBody>
          <a:bodyPr>
            <a:noAutofit/>
          </a:bodyPr>
          <a:lstStyle/>
          <a:p>
            <a:pPr marL="0" lvl="0" indent="0">
              <a:buNone/>
            </a:pPr>
            <a:r>
              <a:rPr lang="en-US" b="1" dirty="0">
                <a:latin typeface="Gill Sans MT" panose="020B0502020104020203" pitchFamily="34" charset="0"/>
              </a:rPr>
              <a:t>Consultancy Organizations:</a:t>
            </a:r>
          </a:p>
          <a:p>
            <a:pPr lvl="0">
              <a:buFont typeface="Courier New" panose="02070309020205020404" pitchFamily="49" charset="0"/>
              <a:buChar char="o"/>
            </a:pPr>
            <a:r>
              <a:rPr lang="en-US" dirty="0">
                <a:latin typeface="Gill Sans MT" panose="020B0502020104020203" pitchFamily="34" charset="0"/>
              </a:rPr>
              <a:t>Quality and Cost Based Selection (QCBS); </a:t>
            </a:r>
          </a:p>
          <a:p>
            <a:pPr lvl="0">
              <a:buFont typeface="Courier New" panose="02070309020205020404" pitchFamily="49" charset="0"/>
              <a:buChar char="o"/>
            </a:pPr>
            <a:r>
              <a:rPr lang="en-US" dirty="0">
                <a:latin typeface="Gill Sans MT" panose="020B0502020104020203" pitchFamily="34" charset="0"/>
              </a:rPr>
              <a:t>Quality Based Selection (QBS); </a:t>
            </a:r>
          </a:p>
          <a:p>
            <a:pPr lvl="0">
              <a:buFont typeface="Courier New" panose="02070309020205020404" pitchFamily="49" charset="0"/>
              <a:buChar char="o"/>
            </a:pPr>
            <a:r>
              <a:rPr lang="en-US" dirty="0">
                <a:latin typeface="Gill Sans MT" panose="020B0502020104020203" pitchFamily="34" charset="0"/>
              </a:rPr>
              <a:t>Selection under a Fixed Budget (FBS); </a:t>
            </a:r>
          </a:p>
          <a:p>
            <a:pPr lvl="0">
              <a:buFont typeface="Courier New" panose="02070309020205020404" pitchFamily="49" charset="0"/>
              <a:buChar char="o"/>
            </a:pPr>
            <a:r>
              <a:rPr lang="en-US" dirty="0">
                <a:latin typeface="Gill Sans MT" panose="020B0502020104020203" pitchFamily="34" charset="0"/>
              </a:rPr>
              <a:t>Least Cost Selection (LCS); </a:t>
            </a:r>
          </a:p>
          <a:p>
            <a:pPr lvl="0">
              <a:buFont typeface="Courier New" panose="02070309020205020404" pitchFamily="49" charset="0"/>
              <a:buChar char="o"/>
            </a:pPr>
            <a:r>
              <a:rPr lang="en-US" dirty="0">
                <a:latin typeface="Gill Sans MT" panose="020B0502020104020203" pitchFamily="34" charset="0"/>
              </a:rPr>
              <a:t>Selection Based on Consultant’s Qualifications (CQS); </a:t>
            </a:r>
          </a:p>
          <a:p>
            <a:pPr lvl="0">
              <a:buFont typeface="Courier New" panose="02070309020205020404" pitchFamily="49" charset="0"/>
              <a:buChar char="o"/>
            </a:pPr>
            <a:r>
              <a:rPr lang="en-US" dirty="0">
                <a:latin typeface="Gill Sans MT" panose="020B0502020104020203" pitchFamily="34" charset="0"/>
              </a:rPr>
              <a:t>Single Source Selection (SSS); and </a:t>
            </a:r>
          </a:p>
          <a:p>
            <a:pPr>
              <a:buFont typeface="Courier New" panose="02070309020205020404" pitchFamily="49" charset="0"/>
              <a:buChar char="o"/>
            </a:pPr>
            <a:r>
              <a:rPr lang="en-US" dirty="0">
                <a:latin typeface="Gill Sans MT" panose="020B0502020104020203" pitchFamily="34" charset="0"/>
              </a:rPr>
              <a:t>Selection of particular types of </a:t>
            </a:r>
            <a:r>
              <a:rPr lang="en-US" dirty="0" smtClean="0">
                <a:latin typeface="Gill Sans MT" panose="020B0502020104020203" pitchFamily="34" charset="0"/>
              </a:rPr>
              <a:t>Consultant</a:t>
            </a:r>
            <a:endParaRPr lang="en-US" dirty="0">
              <a:latin typeface="Gill Sans MT" panose="020B0502020104020203" pitchFamily="34" charset="0"/>
            </a:endParaRPr>
          </a:p>
          <a:p>
            <a:endParaRPr lang="en-US" dirty="0">
              <a:latin typeface="Gill Sans MT" panose="020B0502020104020203" pitchFamily="34" charset="0"/>
            </a:endParaRPr>
          </a:p>
        </p:txBody>
      </p:sp>
      <p:sp>
        <p:nvSpPr>
          <p:cNvPr id="4" name="Content Placeholder 3"/>
          <p:cNvSpPr>
            <a:spLocks noGrp="1"/>
          </p:cNvSpPr>
          <p:nvPr>
            <p:ph sz="half" idx="2"/>
          </p:nvPr>
        </p:nvSpPr>
        <p:spPr>
          <a:xfrm>
            <a:off x="702559" y="3227896"/>
            <a:ext cx="4772716" cy="1649321"/>
          </a:xfrm>
        </p:spPr>
        <p:txBody>
          <a:bodyPr>
            <a:noAutofit/>
          </a:bodyPr>
          <a:lstStyle/>
          <a:p>
            <a:pPr marL="0" lvl="0" indent="0">
              <a:buNone/>
            </a:pPr>
            <a:r>
              <a:rPr lang="en-US" b="1" dirty="0">
                <a:latin typeface="Gill Sans MT" panose="020B0502020104020203" pitchFamily="34" charset="0"/>
              </a:rPr>
              <a:t>Individual Consultants</a:t>
            </a:r>
          </a:p>
          <a:p>
            <a:pPr>
              <a:buFont typeface="Courier New" panose="02070309020205020404" pitchFamily="49" charset="0"/>
              <a:buChar char="o"/>
            </a:pPr>
            <a:r>
              <a:rPr lang="en-US" dirty="0">
                <a:latin typeface="Gill Sans MT" panose="020B0502020104020203" pitchFamily="34" charset="0"/>
              </a:rPr>
              <a:t> </a:t>
            </a:r>
            <a:r>
              <a:rPr lang="en-US" dirty="0" smtClean="0">
                <a:latin typeface="Gill Sans MT" panose="020B0502020104020203" pitchFamily="34" charset="0"/>
              </a:rPr>
              <a:t>Individual </a:t>
            </a:r>
            <a:r>
              <a:rPr lang="en-US" dirty="0">
                <a:latin typeface="Gill Sans MT" panose="020B0502020104020203" pitchFamily="34" charset="0"/>
              </a:rPr>
              <a:t>Consultants Single Source (ICS)</a:t>
            </a:r>
          </a:p>
          <a:p>
            <a:pPr lvl="0">
              <a:buFont typeface="Courier New" panose="02070309020205020404" pitchFamily="49" charset="0"/>
              <a:buChar char="o"/>
            </a:pPr>
            <a:r>
              <a:rPr lang="en-US" dirty="0">
                <a:latin typeface="Gill Sans MT" panose="020B0502020104020203" pitchFamily="34" charset="0"/>
              </a:rPr>
              <a:t>Individual Consultants Competitive (ICC)</a:t>
            </a:r>
          </a:p>
          <a:p>
            <a:endParaRPr lang="en-US" dirty="0">
              <a:latin typeface="Gill Sans MT" panose="020B0502020104020203" pitchFamily="34" charset="0"/>
            </a:endParaRPr>
          </a:p>
          <a:p>
            <a:endParaRPr lang="en-US" dirty="0">
              <a:latin typeface="Gill Sans MT" panose="020B0502020104020203" pitchFamily="34" charset="0"/>
            </a:endParaRPr>
          </a:p>
        </p:txBody>
      </p:sp>
      <p:sp>
        <p:nvSpPr>
          <p:cNvPr id="5" name="Rectangle 4"/>
          <p:cNvSpPr/>
          <p:nvPr/>
        </p:nvSpPr>
        <p:spPr>
          <a:xfrm>
            <a:off x="0" y="2341414"/>
            <a:ext cx="5564038" cy="446276"/>
          </a:xfrm>
          <a:prstGeom prst="rect">
            <a:avLst/>
          </a:prstGeom>
        </p:spPr>
        <p:txBody>
          <a:bodyPr wrap="square">
            <a:spAutoFit/>
          </a:bodyPr>
          <a:lstStyle/>
          <a:p>
            <a:pPr marL="685800" marR="0">
              <a:lnSpc>
                <a:spcPct val="115000"/>
              </a:lnSpc>
              <a:spcBef>
                <a:spcPts val="0"/>
              </a:spcBef>
              <a:spcAft>
                <a:spcPts val="0"/>
              </a:spcAft>
            </a:pPr>
            <a:r>
              <a:rPr lang="en-US" sz="2000" b="1" dirty="0" smtClean="0">
                <a:latin typeface="Gill Sans MT" panose="020B0502020104020203" pitchFamily="34" charset="0"/>
                <a:ea typeface="Times New Roman" panose="02020603050405020304" pitchFamily="18" charset="0"/>
              </a:rPr>
              <a:t>Consultant  Selection </a:t>
            </a:r>
            <a:r>
              <a:rPr lang="en-US" sz="2000" b="1" dirty="0">
                <a:latin typeface="Gill Sans MT" panose="020B0502020104020203" pitchFamily="34" charset="0"/>
                <a:ea typeface="Times New Roman" panose="02020603050405020304" pitchFamily="18" charset="0"/>
              </a:rPr>
              <a:t>Methods</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6667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anose="020B0502020104020203" pitchFamily="34" charset="0"/>
              </a:rPr>
              <a:t/>
            </a:r>
            <a:br>
              <a:rPr lang="en-US" b="1" dirty="0" smtClean="0">
                <a:latin typeface="Gill Sans MT" panose="020B0502020104020203" pitchFamily="34" charset="0"/>
              </a:rPr>
            </a:br>
            <a:r>
              <a:rPr lang="en-US" b="1" dirty="0" smtClean="0">
                <a:latin typeface="Gill Sans MT" panose="020B0502020104020203" pitchFamily="34" charset="0"/>
              </a:rPr>
              <a:t>Scope </a:t>
            </a:r>
            <a:r>
              <a:rPr lang="en-US" b="1" dirty="0">
                <a:latin typeface="Gill Sans MT" panose="020B0502020104020203" pitchFamily="34" charset="0"/>
              </a:rPr>
              <a:t/>
            </a:r>
            <a:br>
              <a:rPr lang="en-US" b="1" dirty="0">
                <a:latin typeface="Gill Sans MT" panose="020B0502020104020203" pitchFamily="34" charset="0"/>
              </a:rPr>
            </a:br>
            <a:endParaRPr lang="en-US" b="1" dirty="0">
              <a:latin typeface="Gill Sans MT" panose="020B0502020104020203" pitchFamily="34" charset="0"/>
            </a:endParaRPr>
          </a:p>
        </p:txBody>
      </p:sp>
      <p:sp>
        <p:nvSpPr>
          <p:cNvPr id="3" name="Content Placeholder 2"/>
          <p:cNvSpPr>
            <a:spLocks noGrp="1"/>
          </p:cNvSpPr>
          <p:nvPr>
            <p:ph idx="1"/>
          </p:nvPr>
        </p:nvSpPr>
        <p:spPr>
          <a:xfrm>
            <a:off x="939294" y="2475782"/>
            <a:ext cx="9645318" cy="4019909"/>
          </a:xfrm>
        </p:spPr>
        <p:txBody>
          <a:bodyPr>
            <a:normAutofit/>
          </a:bodyPr>
          <a:lstStyle/>
          <a:p>
            <a:pPr marL="0" indent="0">
              <a:buNone/>
            </a:pPr>
            <a:r>
              <a:rPr lang="en-US" dirty="0" smtClean="0">
                <a:latin typeface="Gill Sans MT" panose="020B0502020104020203" pitchFamily="34" charset="0"/>
              </a:rPr>
              <a:t>     </a:t>
            </a:r>
          </a:p>
          <a:p>
            <a:r>
              <a:rPr lang="en-US" sz="2000" dirty="0" smtClean="0">
                <a:latin typeface="Gill Sans MT" panose="020B0502020104020203" pitchFamily="34" charset="0"/>
              </a:rPr>
              <a:t>Review on the expected outcome of the workshops, conducted from 25</a:t>
            </a:r>
            <a:r>
              <a:rPr lang="en-US" sz="2000" baseline="30000" dirty="0" smtClean="0">
                <a:latin typeface="Gill Sans MT" panose="020B0502020104020203" pitchFamily="34" charset="0"/>
              </a:rPr>
              <a:t>th</a:t>
            </a:r>
            <a:r>
              <a:rPr lang="en-US" sz="2000" dirty="0" smtClean="0">
                <a:latin typeface="Gill Sans MT" panose="020B0502020104020203" pitchFamily="34" charset="0"/>
              </a:rPr>
              <a:t> August – 23</a:t>
            </a:r>
            <a:r>
              <a:rPr lang="en-US" sz="2000" baseline="30000" dirty="0" smtClean="0">
                <a:latin typeface="Gill Sans MT" panose="020B0502020104020203" pitchFamily="34" charset="0"/>
              </a:rPr>
              <a:t>rd</a:t>
            </a:r>
            <a:r>
              <a:rPr lang="en-US" sz="2000" dirty="0" smtClean="0">
                <a:latin typeface="Gill Sans MT" panose="020B0502020104020203" pitchFamily="34" charset="0"/>
              </a:rPr>
              <a:t> October, 2021 through zoom </a:t>
            </a:r>
          </a:p>
          <a:p>
            <a:pPr lvl="1">
              <a:buFont typeface="Courier New" panose="02070309020205020404" pitchFamily="49" charset="0"/>
              <a:buChar char="o"/>
            </a:pPr>
            <a:r>
              <a:rPr lang="en-US" sz="1800" dirty="0" smtClean="0">
                <a:latin typeface="Gill Sans MT" panose="020B0502020104020203" pitchFamily="34" charset="0"/>
              </a:rPr>
              <a:t>Module 1: Financial Manual: Introduction (1 Lesson Day)</a:t>
            </a:r>
          </a:p>
          <a:p>
            <a:pPr lvl="1">
              <a:buFont typeface="Courier New" panose="02070309020205020404" pitchFamily="49" charset="0"/>
              <a:buChar char="o"/>
            </a:pPr>
            <a:r>
              <a:rPr lang="en-US" sz="1800" dirty="0" smtClean="0">
                <a:latin typeface="Gill Sans MT" panose="020B0502020104020203" pitchFamily="34" charset="0"/>
              </a:rPr>
              <a:t>Module 2: Finance Planning and Budgeting Process (2 Lesson Days)</a:t>
            </a:r>
          </a:p>
          <a:p>
            <a:pPr lvl="1">
              <a:buFont typeface="Courier New" panose="02070309020205020404" pitchFamily="49" charset="0"/>
              <a:buChar char="o"/>
            </a:pPr>
            <a:r>
              <a:rPr lang="en-US" sz="1800" dirty="0" smtClean="0">
                <a:latin typeface="Gill Sans MT" panose="020B0502020104020203" pitchFamily="34" charset="0"/>
              </a:rPr>
              <a:t>Module </a:t>
            </a:r>
            <a:r>
              <a:rPr lang="en-US" sz="1800" dirty="0">
                <a:latin typeface="Gill Sans MT" panose="020B0502020104020203" pitchFamily="34" charset="0"/>
              </a:rPr>
              <a:t>3: Basic Accounting System (4 Lesson Days)</a:t>
            </a:r>
          </a:p>
          <a:p>
            <a:pPr lvl="1">
              <a:buFont typeface="Courier New" panose="02070309020205020404" pitchFamily="49" charset="0"/>
              <a:buChar char="o"/>
            </a:pPr>
            <a:r>
              <a:rPr lang="en-US" sz="1800" dirty="0">
                <a:latin typeface="Gill Sans MT" panose="020B0502020104020203" pitchFamily="34" charset="0"/>
              </a:rPr>
              <a:t>Module 4: Financial Reporting Mechanism (5 Lesson Days)</a:t>
            </a:r>
          </a:p>
          <a:p>
            <a:pPr lvl="1">
              <a:buFont typeface="Courier New" panose="02070309020205020404" pitchFamily="49" charset="0"/>
              <a:buChar char="o"/>
            </a:pPr>
            <a:r>
              <a:rPr lang="en-US" sz="1800" dirty="0">
                <a:latin typeface="Gill Sans MT" panose="020B0502020104020203" pitchFamily="34" charset="0"/>
              </a:rPr>
              <a:t>Module 5: Procurement Procedure (4 Lesson Days)</a:t>
            </a:r>
          </a:p>
          <a:p>
            <a:pPr lvl="1">
              <a:buFont typeface="Courier New" panose="02070309020205020404" pitchFamily="49" charset="0"/>
              <a:buChar char="o"/>
            </a:pPr>
            <a:r>
              <a:rPr lang="en-US" sz="1800" dirty="0">
                <a:latin typeface="Gill Sans MT" panose="020B0502020104020203" pitchFamily="34" charset="0"/>
              </a:rPr>
              <a:t>Module 6: Finance Manager’s Roles and Responsibilities (1 Lesson Day)</a:t>
            </a:r>
          </a:p>
          <a:p>
            <a:pPr lvl="1">
              <a:buFont typeface="Courier New" panose="02070309020205020404" pitchFamily="49" charset="0"/>
              <a:buChar char="o"/>
            </a:pPr>
            <a:r>
              <a:rPr lang="en-US" sz="1800" dirty="0">
                <a:latin typeface="Gill Sans MT" panose="020B0502020104020203" pitchFamily="34" charset="0"/>
              </a:rPr>
              <a:t>Module 7: HR Management (10 Lesson Days) </a:t>
            </a:r>
          </a:p>
          <a:p>
            <a:endParaRPr lang="en-US" dirty="0">
              <a:latin typeface="Gill Sans MT" panose="020B0502020104020203" pitchFamily="34" charset="0"/>
            </a:endParaRPr>
          </a:p>
        </p:txBody>
      </p:sp>
    </p:spTree>
    <p:extLst>
      <p:ext uri="{BB962C8B-B14F-4D97-AF65-F5344CB8AC3E}">
        <p14:creationId xmlns:p14="http://schemas.microsoft.com/office/powerpoint/2010/main" val="7032799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612127"/>
            <a:ext cx="8825659" cy="3416300"/>
          </a:xfrm>
        </p:spPr>
        <p:txBody>
          <a:bodyPr>
            <a:normAutofit/>
          </a:bodyPr>
          <a:lstStyle/>
          <a:p>
            <a:pPr marL="0" indent="0">
              <a:buNone/>
            </a:pPr>
            <a:r>
              <a:rPr lang="en-US" sz="2000" b="1" dirty="0">
                <a:latin typeface="Gill Sans MT" panose="020B0502020104020203" pitchFamily="34" charset="0"/>
              </a:rPr>
              <a:t>Module 6: Finance Manager’s Roles and Responsibilities – September 27, 2021 </a:t>
            </a:r>
            <a:endParaRPr lang="en-US" sz="2000" dirty="0">
              <a:latin typeface="Gill Sans MT" panose="020B0502020104020203" pitchFamily="34" charset="0"/>
            </a:endParaRPr>
          </a:p>
          <a:p>
            <a:pPr lvl="0"/>
            <a:r>
              <a:rPr lang="en-US" sz="2000" dirty="0">
                <a:latin typeface="Gill Sans MT" panose="020B0502020104020203" pitchFamily="34" charset="0"/>
              </a:rPr>
              <a:t>The Finance Manager is responsible for managing the financial activities, ensuring legal and regulatory compliance of the financial functions…</a:t>
            </a:r>
          </a:p>
          <a:p>
            <a:pPr lvl="0"/>
            <a:r>
              <a:rPr lang="en-US" sz="2000" dirty="0">
                <a:latin typeface="Gill Sans MT" panose="020B0502020104020203" pitchFamily="34" charset="0"/>
              </a:rPr>
              <a:t>Sample JD template with area of key responsibilities, key qualification, knowledge and skills, attitudes with all other information.</a:t>
            </a:r>
          </a:p>
          <a:p>
            <a:pPr lvl="0"/>
            <a:r>
              <a:rPr lang="en-US" sz="2000" dirty="0">
                <a:latin typeface="Gill Sans MT" panose="020B0502020104020203" pitchFamily="34" charset="0"/>
              </a:rPr>
              <a:t>Get the information for following questions to develop a sampled JD for Finance Manager position of CSO</a:t>
            </a:r>
          </a:p>
          <a:p>
            <a:pPr lvl="0"/>
            <a:r>
              <a:rPr lang="en-US" sz="2000" dirty="0">
                <a:latin typeface="Gill Sans MT" panose="020B0502020104020203" pitchFamily="34" charset="0"/>
              </a:rPr>
              <a:t>Developing a Position Description for Finance Manager of CSO </a:t>
            </a:r>
          </a:p>
          <a:p>
            <a:endParaRPr lang="en-US" sz="2000" dirty="0">
              <a:latin typeface="Gill Sans MT" panose="020B0502020104020203" pitchFamily="34" charset="0"/>
            </a:endParaRPr>
          </a:p>
        </p:txBody>
      </p:sp>
    </p:spTree>
    <p:extLst>
      <p:ext uri="{BB962C8B-B14F-4D97-AF65-F5344CB8AC3E}">
        <p14:creationId xmlns:p14="http://schemas.microsoft.com/office/powerpoint/2010/main" val="31504684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285334" y="2482730"/>
            <a:ext cx="9161253" cy="4375270"/>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US" sz="2000" b="1" dirty="0" smtClean="0">
                <a:latin typeface="Gill Sans MT" panose="020B0502020104020203" pitchFamily="34" charset="0"/>
              </a:rPr>
              <a:t>Business Code Practice, Compliance and Data Security </a:t>
            </a:r>
            <a:r>
              <a:rPr lang="en-US" sz="2000" b="1" i="1" dirty="0" smtClean="0">
                <a:latin typeface="Gill Sans MT" panose="020B0502020104020203" pitchFamily="34" charset="0"/>
              </a:rPr>
              <a:t>(October4)</a:t>
            </a:r>
            <a:r>
              <a:rPr lang="en-US" sz="2000" b="1" dirty="0" smtClean="0">
                <a:latin typeface="Gill Sans MT" panose="020B0502020104020203" pitchFamily="34" charset="0"/>
              </a:rPr>
              <a:t> </a:t>
            </a:r>
            <a:endParaRPr lang="en-US" sz="2000" dirty="0" smtClean="0">
              <a:latin typeface="Gill Sans MT" panose="020B0502020104020203" pitchFamily="34" charset="0"/>
            </a:endParaRPr>
          </a:p>
          <a:p>
            <a:pPr lvl="1">
              <a:buFont typeface="Courier New" panose="02070309020205020404" pitchFamily="49" charset="0"/>
              <a:buChar char="o"/>
            </a:pPr>
            <a:r>
              <a:rPr lang="en-US" sz="2000" dirty="0" smtClean="0">
                <a:latin typeface="Gill Sans MT" panose="020B0502020104020203" pitchFamily="34" charset="0"/>
              </a:rPr>
              <a:t>Human </a:t>
            </a:r>
            <a:r>
              <a:rPr lang="en-US" sz="2000" dirty="0">
                <a:latin typeface="Gill Sans MT" panose="020B0502020104020203" pitchFamily="34" charset="0"/>
              </a:rPr>
              <a:t>Resource Management – Overview </a:t>
            </a:r>
          </a:p>
          <a:p>
            <a:r>
              <a:rPr lang="en-US" sz="2000" dirty="0">
                <a:latin typeface="Gill Sans MT" panose="020B0502020104020203" pitchFamily="34" charset="0"/>
              </a:rPr>
              <a:t>Business Code Practice &amp; Compliance</a:t>
            </a:r>
          </a:p>
          <a:p>
            <a:pPr lvl="1">
              <a:buFont typeface="Courier New" panose="02070309020205020404" pitchFamily="49" charset="0"/>
              <a:buChar char="o"/>
            </a:pPr>
            <a:r>
              <a:rPr lang="en-US" sz="1800" dirty="0">
                <a:latin typeface="Gill Sans MT" panose="020B0502020104020203" pitchFamily="34" charset="0"/>
              </a:rPr>
              <a:t>Organizational chart clearly delineating basic job roles </a:t>
            </a:r>
          </a:p>
          <a:p>
            <a:pPr lvl="1">
              <a:buFont typeface="Courier New" panose="02070309020205020404" pitchFamily="49" charset="0"/>
              <a:buChar char="o"/>
            </a:pPr>
            <a:r>
              <a:rPr lang="en-GB" sz="1800" dirty="0">
                <a:latin typeface="Gill Sans MT" panose="020B0502020104020203" pitchFamily="34" charset="0"/>
              </a:rPr>
              <a:t>Conflict of interest, organizational communication like </a:t>
            </a:r>
            <a:r>
              <a:rPr lang="en-US" sz="1800" dirty="0">
                <a:latin typeface="Gill Sans MT" panose="020B0502020104020203" pitchFamily="34" charset="0"/>
              </a:rPr>
              <a:t>open door policy, rumors and blackmailers, issuing employee details, service letters and salary particulars, access to personnel files, </a:t>
            </a:r>
            <a:r>
              <a:rPr lang="en-GB" sz="1800" dirty="0">
                <a:latin typeface="Gill Sans MT" panose="020B0502020104020203" pitchFamily="34" charset="0"/>
              </a:rPr>
              <a:t>mass media communication, communication channels, confidential information, </a:t>
            </a:r>
            <a:endParaRPr lang="en-US" sz="1800" dirty="0">
              <a:latin typeface="Gill Sans MT" panose="020B0502020104020203" pitchFamily="34" charset="0"/>
            </a:endParaRPr>
          </a:p>
          <a:p>
            <a:pPr lvl="1">
              <a:buFont typeface="Courier New" panose="02070309020205020404" pitchFamily="49" charset="0"/>
              <a:buChar char="o"/>
            </a:pPr>
            <a:r>
              <a:rPr lang="en-GB" sz="1800" dirty="0">
                <a:latin typeface="Gill Sans MT" panose="020B0502020104020203" pitchFamily="34" charset="0"/>
              </a:rPr>
              <a:t>Dress code, attendance and punctuality, use of organizational property</a:t>
            </a:r>
            <a:endParaRPr lang="en-US" sz="1800" dirty="0">
              <a:latin typeface="Gill Sans MT" panose="020B0502020104020203" pitchFamily="34" charset="0"/>
            </a:endParaRPr>
          </a:p>
          <a:p>
            <a:endParaRPr lang="en-US" dirty="0">
              <a:latin typeface="Gill Sans MT" panose="020B0502020104020203" pitchFamily="34" charset="0"/>
            </a:endParaRPr>
          </a:p>
        </p:txBody>
      </p:sp>
    </p:spTree>
    <p:extLst>
      <p:ext uri="{BB962C8B-B14F-4D97-AF65-F5344CB8AC3E}">
        <p14:creationId xmlns:p14="http://schemas.microsoft.com/office/powerpoint/2010/main" val="24032994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233577" y="2346385"/>
            <a:ext cx="9661586" cy="3847381"/>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r>
              <a:rPr lang="en-US" dirty="0">
                <a:latin typeface="Gill Sans MT" panose="020B0502020104020203" pitchFamily="34" charset="0"/>
              </a:rPr>
              <a:t>Data security or Privacy policy</a:t>
            </a:r>
          </a:p>
          <a:p>
            <a:pPr lvl="1">
              <a:buFont typeface="Courier New" panose="02070309020205020404" pitchFamily="49" charset="0"/>
              <a:buChar char="o"/>
            </a:pPr>
            <a:r>
              <a:rPr lang="en-GB" sz="1800" dirty="0">
                <a:latin typeface="Gill Sans MT" panose="020B0502020104020203" pitchFamily="34" charset="0"/>
              </a:rPr>
              <a:t>Protection of confidential information and trade secrets </a:t>
            </a:r>
            <a:endParaRPr lang="en-US" sz="1800" dirty="0">
              <a:latin typeface="Gill Sans MT" panose="020B0502020104020203" pitchFamily="34" charset="0"/>
            </a:endParaRPr>
          </a:p>
          <a:p>
            <a:pPr lvl="1">
              <a:buFont typeface="Courier New" panose="02070309020205020404" pitchFamily="49" charset="0"/>
              <a:buChar char="o"/>
            </a:pPr>
            <a:r>
              <a:rPr lang="en-GB" sz="1800" dirty="0">
                <a:latin typeface="Gill Sans MT" panose="020B0502020104020203" pitchFamily="34" charset="0"/>
              </a:rPr>
              <a:t>Code of conduct and organizational ethics</a:t>
            </a:r>
            <a:endParaRPr lang="en-US" sz="1800" dirty="0">
              <a:latin typeface="Gill Sans MT" panose="020B0502020104020203" pitchFamily="34" charset="0"/>
            </a:endParaRPr>
          </a:p>
          <a:p>
            <a:r>
              <a:rPr lang="en-US" dirty="0" smtClean="0">
                <a:latin typeface="Gill Sans MT" panose="020B0502020104020203" pitchFamily="34" charset="0"/>
              </a:rPr>
              <a:t>Employment </a:t>
            </a:r>
            <a:r>
              <a:rPr lang="en-US" dirty="0">
                <a:latin typeface="Gill Sans MT" panose="020B0502020104020203" pitchFamily="34" charset="0"/>
              </a:rPr>
              <a:t>Practices</a:t>
            </a:r>
          </a:p>
          <a:p>
            <a:pPr lvl="1">
              <a:buFont typeface="Courier New" panose="02070309020205020404" pitchFamily="49" charset="0"/>
              <a:buChar char="o"/>
            </a:pPr>
            <a:r>
              <a:rPr lang="en-US" sz="1800" dirty="0" smtClean="0">
                <a:latin typeface="Gill Sans MT" panose="020B0502020104020203" pitchFamily="34" charset="0"/>
              </a:rPr>
              <a:t>Human </a:t>
            </a:r>
            <a:r>
              <a:rPr lang="en-US" sz="1800" dirty="0">
                <a:latin typeface="Gill Sans MT" panose="020B0502020104020203" pitchFamily="34" charset="0"/>
              </a:rPr>
              <a:t>rights and equal opportunities, prohibition of harassment, prohibition of forced or child labor, </a:t>
            </a:r>
          </a:p>
          <a:p>
            <a:pPr lvl="1">
              <a:buFont typeface="Courier New" panose="02070309020205020404" pitchFamily="49" charset="0"/>
              <a:buChar char="o"/>
            </a:pPr>
            <a:r>
              <a:rPr lang="en-US" sz="1800" dirty="0">
                <a:latin typeface="Gill Sans MT" panose="020B0502020104020203" pitchFamily="34" charset="0"/>
              </a:rPr>
              <a:t>Provision of occupational health and safety environment, </a:t>
            </a:r>
          </a:p>
          <a:p>
            <a:pPr lvl="1">
              <a:buFont typeface="Courier New" panose="02070309020205020404" pitchFamily="49" charset="0"/>
              <a:buChar char="o"/>
            </a:pPr>
            <a:r>
              <a:rPr lang="en-US" sz="1800" dirty="0">
                <a:latin typeface="Gill Sans MT" panose="020B0502020104020203" pitchFamily="34" charset="0"/>
              </a:rPr>
              <a:t>Disclosure of employee personal information </a:t>
            </a:r>
          </a:p>
          <a:p>
            <a:pPr lvl="1">
              <a:buFont typeface="Courier New" panose="02070309020205020404" pitchFamily="49" charset="0"/>
              <a:buChar char="o"/>
            </a:pPr>
            <a:r>
              <a:rPr lang="en-US" sz="1800" dirty="0">
                <a:latin typeface="Gill Sans MT" panose="020B0502020104020203" pitchFamily="34" charset="0"/>
              </a:rPr>
              <a:t>General formalities like pre-employment formalities and commencement of employment and induction</a:t>
            </a:r>
          </a:p>
          <a:p>
            <a:endParaRPr lang="en-US" dirty="0">
              <a:latin typeface="Gill Sans MT" panose="020B0502020104020203" pitchFamily="34" charset="0"/>
            </a:endParaRPr>
          </a:p>
        </p:txBody>
      </p:sp>
    </p:spTree>
    <p:extLst>
      <p:ext uri="{BB962C8B-B14F-4D97-AF65-F5344CB8AC3E}">
        <p14:creationId xmlns:p14="http://schemas.microsoft.com/office/powerpoint/2010/main" val="13149337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613803"/>
            <a:ext cx="9661586" cy="3847381"/>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US" sz="2000" b="1" dirty="0" smtClean="0">
                <a:latin typeface="Gill Sans MT" panose="020B0502020104020203" pitchFamily="34" charset="0"/>
              </a:rPr>
              <a:t>Recruitment</a:t>
            </a:r>
            <a:r>
              <a:rPr lang="en-US" sz="2000" b="1" dirty="0">
                <a:latin typeface="Gill Sans MT" panose="020B0502020104020203" pitchFamily="34" charset="0"/>
              </a:rPr>
              <a:t>, Selection and Induction (</a:t>
            </a:r>
            <a:r>
              <a:rPr lang="en-US" sz="2000" b="1" i="1" dirty="0">
                <a:latin typeface="Gill Sans MT" panose="020B0502020104020203" pitchFamily="34" charset="0"/>
              </a:rPr>
              <a:t>October 5)</a:t>
            </a:r>
            <a:endParaRPr lang="en-US" sz="2000" dirty="0">
              <a:latin typeface="Gill Sans MT" panose="020B0502020104020203" pitchFamily="34" charset="0"/>
            </a:endParaRPr>
          </a:p>
          <a:p>
            <a:r>
              <a:rPr lang="en-US" sz="2000" dirty="0">
                <a:latin typeface="Gill Sans MT" panose="020B0502020104020203" pitchFamily="34" charset="0"/>
              </a:rPr>
              <a:t>Recruitment and Selection</a:t>
            </a:r>
          </a:p>
          <a:p>
            <a:pPr lvl="1">
              <a:buFont typeface="Courier New" panose="02070309020205020404" pitchFamily="49" charset="0"/>
              <a:buChar char="o"/>
            </a:pPr>
            <a:r>
              <a:rPr lang="en-US" sz="1800" dirty="0">
                <a:latin typeface="Gill Sans MT" panose="020B0502020104020203" pitchFamily="34" charset="0"/>
              </a:rPr>
              <a:t>Overview, policy framework and procedures on recruitment </a:t>
            </a:r>
          </a:p>
          <a:p>
            <a:pPr lvl="1">
              <a:buFont typeface="Courier New" panose="02070309020205020404" pitchFamily="49" charset="0"/>
              <a:buChar char="o"/>
            </a:pPr>
            <a:r>
              <a:rPr lang="en-US" sz="1800" dirty="0">
                <a:latin typeface="Gill Sans MT" panose="020B0502020104020203" pitchFamily="34" charset="0"/>
              </a:rPr>
              <a:t>Manpower planning, recruitment planning, vacancy awareness and advertising,</a:t>
            </a:r>
          </a:p>
          <a:p>
            <a:pPr lvl="1">
              <a:buFont typeface="Courier New" panose="02070309020205020404" pitchFamily="49" charset="0"/>
              <a:buChar char="o"/>
            </a:pPr>
            <a:r>
              <a:rPr lang="en-US" sz="1800" dirty="0">
                <a:latin typeface="Gill Sans MT" panose="020B0502020104020203" pitchFamily="34" charset="0"/>
              </a:rPr>
              <a:t>Candidate screening, interview and assessment process, recruitment finalization,</a:t>
            </a:r>
          </a:p>
          <a:p>
            <a:pPr lvl="1">
              <a:buFont typeface="Courier New" panose="02070309020205020404" pitchFamily="49" charset="0"/>
              <a:buChar char="o"/>
            </a:pPr>
            <a:r>
              <a:rPr lang="en-US" sz="1800" dirty="0">
                <a:latin typeface="Gill Sans MT" panose="020B0502020104020203" pitchFamily="34" charset="0"/>
              </a:rPr>
              <a:t>Post recruitment process, and recruitment of project staff.  </a:t>
            </a:r>
          </a:p>
          <a:p>
            <a:endParaRPr lang="en-US" dirty="0">
              <a:latin typeface="Gill Sans MT" panose="020B0502020104020203" pitchFamily="34" charset="0"/>
            </a:endParaRPr>
          </a:p>
        </p:txBody>
      </p:sp>
    </p:spTree>
    <p:extLst>
      <p:ext uri="{BB962C8B-B14F-4D97-AF65-F5344CB8AC3E}">
        <p14:creationId xmlns:p14="http://schemas.microsoft.com/office/powerpoint/2010/main" val="40461302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717321"/>
            <a:ext cx="9661586" cy="3847381"/>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US" sz="2000" b="1" dirty="0" smtClean="0">
                <a:latin typeface="Gill Sans MT" panose="020B0502020104020203" pitchFamily="34" charset="0"/>
              </a:rPr>
              <a:t>Recruitment</a:t>
            </a:r>
            <a:r>
              <a:rPr lang="en-US" sz="2000" b="1" dirty="0">
                <a:latin typeface="Gill Sans MT" panose="020B0502020104020203" pitchFamily="34" charset="0"/>
              </a:rPr>
              <a:t>, Selection and </a:t>
            </a:r>
            <a:r>
              <a:rPr lang="en-US" sz="2000" b="1" dirty="0" smtClean="0">
                <a:latin typeface="Gill Sans MT" panose="020B0502020104020203" pitchFamily="34" charset="0"/>
              </a:rPr>
              <a:t>Induction…</a:t>
            </a:r>
            <a:endParaRPr lang="en-US" sz="2000" dirty="0">
              <a:latin typeface="Gill Sans MT" panose="020B0502020104020203" pitchFamily="34" charset="0"/>
            </a:endParaRPr>
          </a:p>
          <a:p>
            <a:r>
              <a:rPr lang="en-US" sz="2000" dirty="0" smtClean="0">
                <a:latin typeface="Gill Sans MT" panose="020B0502020104020203" pitchFamily="34" charset="0"/>
              </a:rPr>
              <a:t>Induction </a:t>
            </a:r>
            <a:r>
              <a:rPr lang="en-US" sz="2000" dirty="0">
                <a:latin typeface="Gill Sans MT" panose="020B0502020104020203" pitchFamily="34" charset="0"/>
              </a:rPr>
              <a:t>and Integration Program</a:t>
            </a:r>
          </a:p>
          <a:p>
            <a:pPr lvl="1">
              <a:buFont typeface="Courier New" panose="02070309020205020404" pitchFamily="49" charset="0"/>
              <a:buChar char="o"/>
            </a:pPr>
            <a:r>
              <a:rPr lang="en-US" sz="2000" dirty="0">
                <a:latin typeface="Gill Sans MT" panose="020B0502020104020203" pitchFamily="34" charset="0"/>
              </a:rPr>
              <a:t>Pre induction, induction and post induction phases of new recruits </a:t>
            </a:r>
          </a:p>
          <a:p>
            <a:pPr lvl="1">
              <a:buFont typeface="Courier New" panose="02070309020205020404" pitchFamily="49" charset="0"/>
              <a:buChar char="o"/>
            </a:pPr>
            <a:r>
              <a:rPr lang="en-US" sz="2000" dirty="0">
                <a:latin typeface="Gill Sans MT" panose="020B0502020104020203" pitchFamily="34" charset="0"/>
              </a:rPr>
              <a:t>New leader assimilation program – guideline</a:t>
            </a:r>
          </a:p>
          <a:p>
            <a:pPr lvl="1">
              <a:buFont typeface="Courier New" panose="02070309020205020404" pitchFamily="49" charset="0"/>
              <a:buChar char="o"/>
            </a:pPr>
            <a:r>
              <a:rPr lang="en-US" sz="2000" dirty="0">
                <a:latin typeface="Gill Sans MT" panose="020B0502020104020203" pitchFamily="34" charset="0"/>
              </a:rPr>
              <a:t>Induction program content and checklists</a:t>
            </a:r>
          </a:p>
          <a:p>
            <a:endParaRPr lang="en-US" dirty="0">
              <a:latin typeface="Gill Sans MT" panose="020B0502020104020203" pitchFamily="34" charset="0"/>
            </a:endParaRPr>
          </a:p>
        </p:txBody>
      </p:sp>
    </p:spTree>
    <p:extLst>
      <p:ext uri="{BB962C8B-B14F-4D97-AF65-F5344CB8AC3E}">
        <p14:creationId xmlns:p14="http://schemas.microsoft.com/office/powerpoint/2010/main" val="17746204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717321"/>
            <a:ext cx="9661586" cy="3847381"/>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US" sz="2000" b="1" dirty="0">
                <a:latin typeface="Gill Sans MT" panose="020B0502020104020203" pitchFamily="34" charset="0"/>
              </a:rPr>
              <a:t>General Terms and Conditions of Employment</a:t>
            </a:r>
            <a:r>
              <a:rPr lang="en-US" sz="2000" b="1" i="1" dirty="0">
                <a:latin typeface="Gill Sans MT" panose="020B0502020104020203" pitchFamily="34" charset="0"/>
              </a:rPr>
              <a:t> (October 6)</a:t>
            </a:r>
            <a:endParaRPr lang="en-US" sz="2000" dirty="0">
              <a:latin typeface="Gill Sans MT" panose="020B0502020104020203" pitchFamily="34" charset="0"/>
            </a:endParaRPr>
          </a:p>
          <a:p>
            <a:pPr lvl="0"/>
            <a:r>
              <a:rPr lang="en-US" dirty="0">
                <a:latin typeface="Gill Sans MT" panose="020B0502020104020203" pitchFamily="34" charset="0"/>
              </a:rPr>
              <a:t>Working hours and attendance: time attendance and attendance recording systems</a:t>
            </a:r>
          </a:p>
          <a:p>
            <a:pPr lvl="0"/>
            <a:r>
              <a:rPr lang="en-US" dirty="0">
                <a:latin typeface="Gill Sans MT" panose="020B0502020104020203" pitchFamily="34" charset="0"/>
              </a:rPr>
              <a:t>Leave entitlement: various leave provision include annual/ vacation leave, casual leave, medical leave, maternity leave </a:t>
            </a:r>
          </a:p>
          <a:p>
            <a:pPr lvl="0"/>
            <a:r>
              <a:rPr lang="en-US" dirty="0">
                <a:latin typeface="Gill Sans MT" panose="020B0502020104020203" pitchFamily="34" charset="0"/>
              </a:rPr>
              <a:t>General provision for: duty leave,  short leave, half day leave, unauthorized leave,  lieu –leave, day-off, leave to attend courts, leave to vote at elections, duty leave for official purpose, duty leave to attend training, leave without pay, and special leave for communicable/ infectious diseases and absence from work due to accidents while on duty</a:t>
            </a:r>
          </a:p>
          <a:p>
            <a:endParaRPr lang="en-US" dirty="0">
              <a:latin typeface="Gill Sans MT" panose="020B0502020104020203" pitchFamily="34" charset="0"/>
            </a:endParaRPr>
          </a:p>
        </p:txBody>
      </p:sp>
    </p:spTree>
    <p:extLst>
      <p:ext uri="{BB962C8B-B14F-4D97-AF65-F5344CB8AC3E}">
        <p14:creationId xmlns:p14="http://schemas.microsoft.com/office/powerpoint/2010/main" val="6644603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717321"/>
            <a:ext cx="8428993" cy="3847381"/>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US" sz="2000" b="1" dirty="0">
                <a:latin typeface="Gill Sans MT" panose="020B0502020104020203" pitchFamily="34" charset="0"/>
              </a:rPr>
              <a:t>General Terms and Conditions of </a:t>
            </a:r>
            <a:r>
              <a:rPr lang="en-US" sz="2000" b="1" dirty="0" smtClean="0">
                <a:latin typeface="Gill Sans MT" panose="020B0502020104020203" pitchFamily="34" charset="0"/>
              </a:rPr>
              <a:t>Employment</a:t>
            </a:r>
            <a:r>
              <a:rPr lang="en-US" sz="2000" b="1" i="1" dirty="0" smtClean="0">
                <a:latin typeface="Gill Sans MT" panose="020B0502020104020203" pitchFamily="34" charset="0"/>
              </a:rPr>
              <a:t>…</a:t>
            </a:r>
            <a:endParaRPr lang="en-US" sz="2000" dirty="0">
              <a:latin typeface="Gill Sans MT" panose="020B0502020104020203" pitchFamily="34" charset="0"/>
            </a:endParaRPr>
          </a:p>
          <a:p>
            <a:pPr lvl="0"/>
            <a:r>
              <a:rPr lang="en-US" dirty="0" smtClean="0">
                <a:latin typeface="Gill Sans MT" panose="020B0502020104020203" pitchFamily="34" charset="0"/>
              </a:rPr>
              <a:t>Procedure </a:t>
            </a:r>
            <a:r>
              <a:rPr lang="en-US" dirty="0">
                <a:latin typeface="Gill Sans MT" panose="020B0502020104020203" pitchFamily="34" charset="0"/>
              </a:rPr>
              <a:t>for application of leave and employee responsibility of using the privilege of leave</a:t>
            </a:r>
          </a:p>
          <a:p>
            <a:pPr lvl="0"/>
            <a:r>
              <a:rPr lang="en-US" dirty="0">
                <a:latin typeface="Gill Sans MT" panose="020B0502020104020203" pitchFamily="34" charset="0"/>
              </a:rPr>
              <a:t>Declaration of weekly holidays, procedure to engage for work outside the normal working hours – engage in overtime </a:t>
            </a:r>
          </a:p>
          <a:p>
            <a:pPr lvl="0"/>
            <a:r>
              <a:rPr lang="en-US" dirty="0">
                <a:latin typeface="Gill Sans MT" panose="020B0502020104020203" pitchFamily="34" charset="0"/>
              </a:rPr>
              <a:t>Procedure for assessment and confirmation of employees who are under period of probation.</a:t>
            </a:r>
          </a:p>
          <a:p>
            <a:endParaRPr lang="en-US" dirty="0">
              <a:latin typeface="Gill Sans MT" panose="020B0502020104020203" pitchFamily="34" charset="0"/>
            </a:endParaRPr>
          </a:p>
        </p:txBody>
      </p:sp>
    </p:spTree>
    <p:extLst>
      <p:ext uri="{BB962C8B-B14F-4D97-AF65-F5344CB8AC3E}">
        <p14:creationId xmlns:p14="http://schemas.microsoft.com/office/powerpoint/2010/main" val="18843104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493035"/>
            <a:ext cx="8756797" cy="3847381"/>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US" sz="2000" b="1" dirty="0">
                <a:latin typeface="Gill Sans MT" panose="020B0502020104020203" pitchFamily="34" charset="0"/>
              </a:rPr>
              <a:t>Rewards and Recognition </a:t>
            </a:r>
            <a:r>
              <a:rPr lang="en-US" sz="2000" b="1" i="1" dirty="0">
                <a:latin typeface="Gill Sans MT" panose="020B0502020104020203" pitchFamily="34" charset="0"/>
              </a:rPr>
              <a:t>(October 7)</a:t>
            </a:r>
            <a:endParaRPr lang="en-US" sz="2000" dirty="0">
              <a:latin typeface="Gill Sans MT" panose="020B0502020104020203" pitchFamily="34" charset="0"/>
            </a:endParaRPr>
          </a:p>
          <a:p>
            <a:pPr lvl="0"/>
            <a:r>
              <a:rPr lang="en-US" dirty="0">
                <a:latin typeface="Gill Sans MT" panose="020B0502020104020203" pitchFamily="34" charset="0"/>
              </a:rPr>
              <a:t>Remuneration structure include base salary and other allowances, pay increase, overtime rates etc.</a:t>
            </a:r>
          </a:p>
          <a:p>
            <a:pPr lvl="0"/>
            <a:r>
              <a:rPr lang="en-US" dirty="0">
                <a:latin typeface="Gill Sans MT" panose="020B0502020104020203" pitchFamily="34" charset="0"/>
              </a:rPr>
              <a:t>Payment of salaries and overtime, pay administration and  pay records including EPF/ETF</a:t>
            </a:r>
          </a:p>
          <a:p>
            <a:pPr lvl="0"/>
            <a:r>
              <a:rPr lang="en-US" dirty="0">
                <a:latin typeface="Gill Sans MT" panose="020B0502020104020203" pitchFamily="34" charset="0"/>
              </a:rPr>
              <a:t>Other fringe benefits like bonus, attendance incentives, leave encashment, salary advance, festival advance, and medical benefits etc. </a:t>
            </a:r>
          </a:p>
          <a:p>
            <a:pPr lvl="0"/>
            <a:r>
              <a:rPr lang="en-US" dirty="0">
                <a:latin typeface="Gill Sans MT" panose="020B0502020104020203" pitchFamily="34" charset="0"/>
              </a:rPr>
              <a:t>Employee well-being practices like annual trip,  family gathering events </a:t>
            </a:r>
          </a:p>
          <a:p>
            <a:pPr lvl="0"/>
            <a:r>
              <a:rPr lang="en-US" dirty="0">
                <a:latin typeface="Gill Sans MT" panose="020B0502020104020203" pitchFamily="34" charset="0"/>
              </a:rPr>
              <a:t>HR practices on non – remuneration recognition like commendation, appreciation, staff retreat etc.</a:t>
            </a:r>
          </a:p>
          <a:p>
            <a:endParaRPr lang="en-US" sz="2000" dirty="0">
              <a:latin typeface="Gill Sans MT" panose="020B0502020104020203" pitchFamily="34" charset="0"/>
            </a:endParaRPr>
          </a:p>
        </p:txBody>
      </p:sp>
    </p:spTree>
    <p:extLst>
      <p:ext uri="{BB962C8B-B14F-4D97-AF65-F5344CB8AC3E}">
        <p14:creationId xmlns:p14="http://schemas.microsoft.com/office/powerpoint/2010/main" val="31638089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260121"/>
            <a:ext cx="10007627" cy="4390845"/>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GB" sz="2000" b="1" dirty="0">
                <a:latin typeface="Gill Sans MT" panose="020B0502020104020203" pitchFamily="34" charset="0"/>
              </a:rPr>
              <a:t>Performance Review, Training &amp; Learning Practices </a:t>
            </a:r>
            <a:r>
              <a:rPr lang="en-GB" sz="2000" b="1" i="1" dirty="0">
                <a:latin typeface="Gill Sans MT" panose="020B0502020104020203" pitchFamily="34" charset="0"/>
              </a:rPr>
              <a:t>(October 11)</a:t>
            </a:r>
            <a:endParaRPr lang="en-US" sz="2000" dirty="0">
              <a:latin typeface="Gill Sans MT" panose="020B0502020104020203" pitchFamily="34" charset="0"/>
            </a:endParaRPr>
          </a:p>
          <a:p>
            <a:r>
              <a:rPr lang="en-US" sz="2000" dirty="0" smtClean="0">
                <a:latin typeface="Gill Sans MT" panose="020B0502020104020203" pitchFamily="34" charset="0"/>
              </a:rPr>
              <a:t>Performance </a:t>
            </a:r>
            <a:r>
              <a:rPr lang="en-US" sz="2000" dirty="0">
                <a:latin typeface="Gill Sans MT" panose="020B0502020104020203" pitchFamily="34" charset="0"/>
              </a:rPr>
              <a:t>Planning, Monitoring and Review </a:t>
            </a:r>
          </a:p>
          <a:p>
            <a:pPr lvl="0">
              <a:buFont typeface="Courier New" panose="02070309020205020404" pitchFamily="49" charset="0"/>
              <a:buChar char="o"/>
            </a:pPr>
            <a:r>
              <a:rPr lang="en-US" dirty="0">
                <a:latin typeface="Gill Sans MT" panose="020B0502020104020203" pitchFamily="34" charset="0"/>
              </a:rPr>
              <a:t>Performance management system includes formal process of planning, monitoring and reviewing </a:t>
            </a:r>
          </a:p>
          <a:p>
            <a:pPr lvl="0">
              <a:buFont typeface="Courier New" panose="02070309020205020404" pitchFamily="49" charset="0"/>
              <a:buChar char="o"/>
            </a:pPr>
            <a:r>
              <a:rPr lang="en-US" dirty="0">
                <a:latin typeface="Gill Sans MT" panose="020B0502020104020203" pitchFamily="34" charset="0"/>
              </a:rPr>
              <a:t>Performance appraisal and review mechanism: setting performance standards and targets under pre-defined performance criteria  (KRAs /KPIs), conduct formal bi-annual review and annual appraisal </a:t>
            </a:r>
          </a:p>
          <a:p>
            <a:pPr lvl="0">
              <a:buFont typeface="Courier New" panose="02070309020205020404" pitchFamily="49" charset="0"/>
              <a:buChar char="o"/>
            </a:pPr>
            <a:r>
              <a:rPr lang="en-US" dirty="0">
                <a:latin typeface="Gill Sans MT" panose="020B0502020104020203" pitchFamily="34" charset="0"/>
              </a:rPr>
              <a:t>Appraisal process: conducting appraisal interviews – one to one, one to may or 360 degree feedback analysis </a:t>
            </a:r>
          </a:p>
          <a:p>
            <a:pPr lvl="0">
              <a:buFont typeface="Courier New" panose="02070309020205020404" pitchFamily="49" charset="0"/>
              <a:buChar char="o"/>
            </a:pPr>
            <a:r>
              <a:rPr lang="en-US" dirty="0">
                <a:latin typeface="Gill Sans MT" panose="020B0502020104020203" pitchFamily="34" charset="0"/>
              </a:rPr>
              <a:t>Framework of competency: competency mapping, competency analysis  competency feedback assessment,  potential assessment for feeder job position </a:t>
            </a:r>
          </a:p>
          <a:p>
            <a:pPr>
              <a:buFont typeface="Courier New" panose="02070309020205020404" pitchFamily="49" charset="0"/>
              <a:buChar char="o"/>
            </a:pPr>
            <a:r>
              <a:rPr lang="en-US" dirty="0">
                <a:latin typeface="Gill Sans MT" panose="020B0502020104020203" pitchFamily="34" charset="0"/>
              </a:rPr>
              <a:t>Behavioral, trait and result-oriented performance appraisals</a:t>
            </a:r>
          </a:p>
        </p:txBody>
      </p:sp>
    </p:spTree>
    <p:extLst>
      <p:ext uri="{BB962C8B-B14F-4D97-AF65-F5344CB8AC3E}">
        <p14:creationId xmlns:p14="http://schemas.microsoft.com/office/powerpoint/2010/main" val="26322305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260121"/>
            <a:ext cx="10007627" cy="4390845"/>
          </a:xfrm>
        </p:spPr>
        <p:txBody>
          <a:bodyPr>
            <a:noAutofit/>
          </a:bodyPr>
          <a:lstStyle/>
          <a:p>
            <a:pPr marL="0" indent="0">
              <a:buNone/>
            </a:pPr>
            <a:r>
              <a:rPr lang="en-US" sz="2000" b="1" dirty="0">
                <a:latin typeface="Gill Sans MT" panose="020B0502020104020203" pitchFamily="34" charset="0"/>
              </a:rPr>
              <a:t>Module 7: HR Management </a:t>
            </a:r>
            <a:endParaRPr lang="en-US" sz="2000" b="1" dirty="0" smtClean="0">
              <a:latin typeface="Gill Sans MT" panose="020B0502020104020203" pitchFamily="34" charset="0"/>
            </a:endParaRPr>
          </a:p>
          <a:p>
            <a:pPr marL="0" indent="0">
              <a:buNone/>
            </a:pPr>
            <a:r>
              <a:rPr lang="en-GB" sz="2000" b="1" dirty="0">
                <a:latin typeface="Gill Sans MT" panose="020B0502020104020203" pitchFamily="34" charset="0"/>
              </a:rPr>
              <a:t>Performance Review, Training &amp; Learning Practices </a:t>
            </a:r>
            <a:r>
              <a:rPr lang="en-GB" sz="2000" b="1" dirty="0" smtClean="0">
                <a:latin typeface="Gill Sans MT" panose="020B0502020104020203" pitchFamily="34" charset="0"/>
              </a:rPr>
              <a:t>…</a:t>
            </a:r>
          </a:p>
          <a:p>
            <a:r>
              <a:rPr lang="en-US" sz="2000" dirty="0" smtClean="0">
                <a:latin typeface="Gill Sans MT" panose="020B0502020104020203" pitchFamily="34" charset="0"/>
              </a:rPr>
              <a:t>Training</a:t>
            </a:r>
            <a:r>
              <a:rPr lang="en-US" sz="2000" dirty="0">
                <a:latin typeface="Gill Sans MT" panose="020B0502020104020203" pitchFamily="34" charset="0"/>
              </a:rPr>
              <a:t>, Development and Learning Practices </a:t>
            </a:r>
          </a:p>
          <a:p>
            <a:pPr lvl="1">
              <a:buFont typeface="Courier New" panose="02070309020205020404" pitchFamily="49" charset="0"/>
              <a:buChar char="o"/>
            </a:pPr>
            <a:r>
              <a:rPr lang="en-US" sz="1800" dirty="0">
                <a:latin typeface="Gill Sans MT" panose="020B0502020104020203" pitchFamily="34" charset="0"/>
              </a:rPr>
              <a:t>Training Planning: Training Need Analysis (TNA): capturing individual training needs as well as  departmental or functional training needs that requires addressing competency gaps </a:t>
            </a:r>
          </a:p>
          <a:p>
            <a:pPr lvl="1">
              <a:buFont typeface="Courier New" panose="02070309020205020404" pitchFamily="49" charset="0"/>
              <a:buChar char="o"/>
            </a:pPr>
            <a:r>
              <a:rPr lang="en-US" sz="1800" dirty="0">
                <a:latin typeface="Gill Sans MT" panose="020B0502020104020203" pitchFamily="34" charset="0"/>
              </a:rPr>
              <a:t>Preparation of annual training plan, training calendar and the training budget, </a:t>
            </a:r>
          </a:p>
          <a:p>
            <a:pPr lvl="1">
              <a:buFont typeface="Courier New" panose="02070309020205020404" pitchFamily="49" charset="0"/>
              <a:buChar char="o"/>
            </a:pPr>
            <a:r>
              <a:rPr lang="en-US" sz="1800" dirty="0">
                <a:latin typeface="Gill Sans MT" panose="020B0502020104020203" pitchFamily="34" charset="0"/>
              </a:rPr>
              <a:t>Organizing and conducting training programs: Training program planning, preparation of a session plan, selecting appropriate training methodology, build internal and external resource fleet, coordinating and administering a training program and conduct training evaluation </a:t>
            </a:r>
          </a:p>
          <a:p>
            <a:pPr lvl="1">
              <a:buFont typeface="Courier New" panose="02070309020205020404" pitchFamily="49" charset="0"/>
              <a:buChar char="o"/>
            </a:pPr>
            <a:r>
              <a:rPr lang="en-US" sz="1800" dirty="0">
                <a:latin typeface="Gill Sans MT" panose="020B0502020104020203" pitchFamily="34" charset="0"/>
              </a:rPr>
              <a:t>Training for the skills needed for future development – professional skills   and leadership development etc. </a:t>
            </a:r>
          </a:p>
          <a:p>
            <a:pPr lvl="1">
              <a:buFont typeface="Courier New" panose="02070309020205020404" pitchFamily="49" charset="0"/>
              <a:buChar char="o"/>
            </a:pPr>
            <a:r>
              <a:rPr lang="en-US" sz="1800" dirty="0">
                <a:latin typeface="Gill Sans MT" panose="020B0502020104020203" pitchFamily="34" charset="0"/>
              </a:rPr>
              <a:t>Various sources of learning: departmental meeting, performance review discussion, internet etc. </a:t>
            </a:r>
          </a:p>
        </p:txBody>
      </p:sp>
    </p:spTree>
    <p:extLst>
      <p:ext uri="{BB962C8B-B14F-4D97-AF65-F5344CB8AC3E}">
        <p14:creationId xmlns:p14="http://schemas.microsoft.com/office/powerpoint/2010/main" val="595429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b="1" dirty="0" smtClean="0">
                <a:latin typeface="Gill Sans MT" panose="020B0502020104020203" pitchFamily="34" charset="0"/>
              </a:rPr>
              <a:t>Scope… </a:t>
            </a:r>
            <a:r>
              <a:rPr lang="en-US" b="1" dirty="0">
                <a:latin typeface="Gill Sans MT" panose="020B0502020104020203" pitchFamily="34" charset="0"/>
              </a:rPr>
              <a:t/>
            </a:r>
            <a:br>
              <a:rPr lang="en-US" b="1" dirty="0">
                <a:latin typeface="Gill Sans MT" panose="020B0502020104020203" pitchFamily="34" charset="0"/>
              </a:rPr>
            </a:br>
            <a:endParaRPr lang="en-US" b="1" dirty="0">
              <a:latin typeface="Gill Sans MT" panose="020B0502020104020203" pitchFamily="34" charset="0"/>
            </a:endParaRPr>
          </a:p>
        </p:txBody>
      </p:sp>
      <p:sp>
        <p:nvSpPr>
          <p:cNvPr id="3" name="Content Placeholder 2"/>
          <p:cNvSpPr>
            <a:spLocks noGrp="1"/>
          </p:cNvSpPr>
          <p:nvPr>
            <p:ph idx="1"/>
          </p:nvPr>
        </p:nvSpPr>
        <p:spPr>
          <a:xfrm>
            <a:off x="1154954" y="2682815"/>
            <a:ext cx="9645318" cy="4019909"/>
          </a:xfrm>
        </p:spPr>
        <p:txBody>
          <a:bodyPr>
            <a:normAutofit/>
          </a:bodyPr>
          <a:lstStyle/>
          <a:p>
            <a:r>
              <a:rPr lang="en-US" sz="2000" dirty="0" smtClean="0">
                <a:latin typeface="Gill Sans MT" panose="020B0502020104020203" pitchFamily="34" charset="0"/>
              </a:rPr>
              <a:t>Importance </a:t>
            </a:r>
            <a:r>
              <a:rPr lang="en-US" sz="2000" dirty="0">
                <a:latin typeface="Gill Sans MT" panose="020B0502020104020203" pitchFamily="34" charset="0"/>
              </a:rPr>
              <a:t>in adoption of proper policies, systems and tools, and consequences on lapses that might be affected, accessing to GF and other donor funds – A panel discussion by officials of FPA </a:t>
            </a:r>
            <a:r>
              <a:rPr lang="en-US" sz="2000" dirty="0" smtClean="0">
                <a:latin typeface="Gill Sans MT" panose="020B0502020104020203" pitchFamily="34" charset="0"/>
              </a:rPr>
              <a:t>to </a:t>
            </a:r>
            <a:r>
              <a:rPr lang="en-US" sz="2000" dirty="0">
                <a:latin typeface="Gill Sans MT" panose="020B0502020104020203" pitchFamily="34" charset="0"/>
              </a:rPr>
              <a:t>share </a:t>
            </a:r>
            <a:r>
              <a:rPr lang="en-US" sz="2000" dirty="0" smtClean="0">
                <a:latin typeface="Gill Sans MT" panose="020B0502020104020203" pitchFamily="34" charset="0"/>
              </a:rPr>
              <a:t>their experience </a:t>
            </a:r>
            <a:r>
              <a:rPr lang="en-US" sz="2000" dirty="0">
                <a:latin typeface="Gill Sans MT" panose="020B0502020104020203" pitchFamily="34" charset="0"/>
              </a:rPr>
              <a:t>and get </a:t>
            </a:r>
            <a:r>
              <a:rPr lang="en-US" sz="2000" dirty="0" smtClean="0">
                <a:latin typeface="Gill Sans MT" panose="020B0502020104020203" pitchFamily="34" charset="0"/>
              </a:rPr>
              <a:t>the feedback </a:t>
            </a:r>
            <a:r>
              <a:rPr lang="en-US" sz="2000" dirty="0">
                <a:latin typeface="Gill Sans MT" panose="020B0502020104020203" pitchFamily="34" charset="0"/>
              </a:rPr>
              <a:t>if any impediment  </a:t>
            </a:r>
          </a:p>
          <a:p>
            <a:r>
              <a:rPr lang="en-US" sz="2000" dirty="0">
                <a:latin typeface="Gill Sans MT" panose="020B0502020104020203" pitchFamily="34" charset="0"/>
              </a:rPr>
              <a:t>Devise a work plan outlying the expected improvement over consultancy for capacity development with millstones </a:t>
            </a:r>
          </a:p>
          <a:p>
            <a:r>
              <a:rPr lang="en-US" sz="2000" dirty="0" smtClean="0">
                <a:latin typeface="Gill Sans MT" panose="020B0502020104020203" pitchFamily="34" charset="0"/>
              </a:rPr>
              <a:t>Support </a:t>
            </a:r>
            <a:r>
              <a:rPr lang="en-US" sz="2000" dirty="0">
                <a:latin typeface="Gill Sans MT" panose="020B0502020104020203" pitchFamily="34" charset="0"/>
              </a:rPr>
              <a:t>expected from Consultant to Set Up, Revise or Realign present Financial and HR management policies, systems and tools for each CSO</a:t>
            </a:r>
          </a:p>
          <a:p>
            <a:endParaRPr lang="en-US" sz="2000" dirty="0">
              <a:latin typeface="Gill Sans MT" panose="020B0502020104020203" pitchFamily="34" charset="0"/>
            </a:endParaRPr>
          </a:p>
          <a:p>
            <a:endParaRPr lang="en-US" dirty="0">
              <a:latin typeface="Gill Sans MT" panose="020B0502020104020203" pitchFamily="34" charset="0"/>
            </a:endParaRPr>
          </a:p>
        </p:txBody>
      </p:sp>
    </p:spTree>
    <p:extLst>
      <p:ext uri="{BB962C8B-B14F-4D97-AF65-F5344CB8AC3E}">
        <p14:creationId xmlns:p14="http://schemas.microsoft.com/office/powerpoint/2010/main" val="647590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sz="half" idx="1"/>
          </p:nvPr>
        </p:nvSpPr>
        <p:spPr>
          <a:xfrm>
            <a:off x="621102" y="3474768"/>
            <a:ext cx="5581290" cy="2175533"/>
          </a:xfrm>
        </p:spPr>
        <p:txBody>
          <a:bodyPr>
            <a:normAutofit/>
          </a:bodyPr>
          <a:lstStyle/>
          <a:p>
            <a:r>
              <a:rPr lang="en-US" sz="2000" dirty="0">
                <a:latin typeface="Gill Sans MT" panose="020B0502020104020203" pitchFamily="34" charset="0"/>
              </a:rPr>
              <a:t>Superannuation</a:t>
            </a:r>
            <a:r>
              <a:rPr lang="en-US" sz="2000" b="1" dirty="0">
                <a:latin typeface="Gill Sans MT" panose="020B0502020104020203" pitchFamily="34" charset="0"/>
              </a:rPr>
              <a:t>:</a:t>
            </a:r>
            <a:r>
              <a:rPr lang="en-US" sz="2000" dirty="0">
                <a:latin typeface="Gill Sans MT" panose="020B0502020104020203" pitchFamily="34" charset="0"/>
              </a:rPr>
              <a:t> providing terminal benefits within the legal provision </a:t>
            </a:r>
          </a:p>
          <a:p>
            <a:pPr lvl="1">
              <a:buFont typeface="Courier New" panose="02070309020205020404" pitchFamily="49" charset="0"/>
              <a:buChar char="o"/>
            </a:pPr>
            <a:r>
              <a:rPr lang="en-US" sz="1800" dirty="0">
                <a:latin typeface="Gill Sans MT" panose="020B0502020104020203" pitchFamily="34" charset="0"/>
              </a:rPr>
              <a:t>Employees’ Provident Fund</a:t>
            </a:r>
          </a:p>
          <a:p>
            <a:pPr lvl="1">
              <a:buFont typeface="Courier New" panose="02070309020205020404" pitchFamily="49" charset="0"/>
              <a:buChar char="o"/>
            </a:pPr>
            <a:r>
              <a:rPr lang="en-US" sz="1800" dirty="0">
                <a:latin typeface="Gill Sans MT" panose="020B0502020104020203" pitchFamily="34" charset="0"/>
              </a:rPr>
              <a:t>Employees’ Trust Fund </a:t>
            </a:r>
          </a:p>
          <a:p>
            <a:pPr lvl="1">
              <a:buFont typeface="Courier New" panose="02070309020205020404" pitchFamily="49" charset="0"/>
              <a:buChar char="o"/>
            </a:pPr>
            <a:r>
              <a:rPr lang="en-US" sz="1800" dirty="0">
                <a:latin typeface="Gill Sans MT" panose="020B0502020104020203" pitchFamily="34" charset="0"/>
              </a:rPr>
              <a:t>Payment Of Gratuity Or Pension</a:t>
            </a:r>
          </a:p>
          <a:p>
            <a:endParaRPr lang="en-US" dirty="0"/>
          </a:p>
        </p:txBody>
      </p:sp>
      <p:sp>
        <p:nvSpPr>
          <p:cNvPr id="4" name="Content Placeholder 3"/>
          <p:cNvSpPr>
            <a:spLocks noGrp="1"/>
          </p:cNvSpPr>
          <p:nvPr>
            <p:ph sz="half" idx="2"/>
          </p:nvPr>
        </p:nvSpPr>
        <p:spPr>
          <a:xfrm>
            <a:off x="6093126" y="2613805"/>
            <a:ext cx="6098874" cy="4244196"/>
          </a:xfrm>
        </p:spPr>
        <p:txBody>
          <a:bodyPr>
            <a:noAutofit/>
          </a:bodyPr>
          <a:lstStyle/>
          <a:p>
            <a:r>
              <a:rPr lang="en-US" dirty="0">
                <a:latin typeface="Gill Sans MT" panose="020B0502020104020203" pitchFamily="34" charset="0"/>
              </a:rPr>
              <a:t>Severances practices </a:t>
            </a:r>
          </a:p>
          <a:p>
            <a:pPr lvl="1">
              <a:buFont typeface="Courier New" panose="02070309020205020404" pitchFamily="49" charset="0"/>
              <a:buChar char="o"/>
            </a:pPr>
            <a:r>
              <a:rPr lang="en-US" sz="1800" dirty="0">
                <a:latin typeface="Gill Sans MT" panose="020B0502020104020203" pitchFamily="34" charset="0"/>
              </a:rPr>
              <a:t>Retirement </a:t>
            </a:r>
          </a:p>
          <a:p>
            <a:pPr lvl="1">
              <a:buFont typeface="Courier New" panose="02070309020205020404" pitchFamily="49" charset="0"/>
              <a:buChar char="o"/>
            </a:pPr>
            <a:r>
              <a:rPr lang="en-US" sz="1800" dirty="0">
                <a:latin typeface="Gill Sans MT" panose="020B0502020104020203" pitchFamily="34" charset="0"/>
              </a:rPr>
              <a:t>Volunteer resignation</a:t>
            </a:r>
          </a:p>
          <a:p>
            <a:pPr lvl="1">
              <a:buFont typeface="Courier New" panose="02070309020205020404" pitchFamily="49" charset="0"/>
              <a:buChar char="o"/>
            </a:pPr>
            <a:r>
              <a:rPr lang="en-US" sz="1800" dirty="0">
                <a:latin typeface="Gill Sans MT" panose="020B0502020104020203" pitchFamily="34" charset="0"/>
              </a:rPr>
              <a:t>Vacation of employment</a:t>
            </a:r>
          </a:p>
          <a:p>
            <a:pPr lvl="1">
              <a:buFont typeface="Courier New" panose="02070309020205020404" pitchFamily="49" charset="0"/>
              <a:buChar char="o"/>
            </a:pPr>
            <a:r>
              <a:rPr lang="en-US" sz="1800" dirty="0">
                <a:latin typeface="Gill Sans MT" panose="020B0502020104020203" pitchFamily="34" charset="0"/>
              </a:rPr>
              <a:t>Medical condemnation </a:t>
            </a:r>
          </a:p>
          <a:p>
            <a:pPr lvl="1">
              <a:buFont typeface="Courier New" panose="02070309020205020404" pitchFamily="49" charset="0"/>
              <a:buChar char="o"/>
            </a:pPr>
            <a:r>
              <a:rPr lang="en-US" sz="1800" dirty="0">
                <a:latin typeface="Gill Sans MT" panose="020B0502020104020203" pitchFamily="34" charset="0"/>
              </a:rPr>
              <a:t>Dismissal on disciplinary grounds </a:t>
            </a:r>
          </a:p>
          <a:p>
            <a:pPr lvl="1">
              <a:buFont typeface="Courier New" panose="02070309020205020404" pitchFamily="49" charset="0"/>
              <a:buChar char="o"/>
            </a:pPr>
            <a:r>
              <a:rPr lang="en-US" sz="1800" dirty="0">
                <a:latin typeface="Gill Sans MT" panose="020B0502020104020203" pitchFamily="34" charset="0"/>
              </a:rPr>
              <a:t>Expiration of the contract period </a:t>
            </a:r>
          </a:p>
          <a:p>
            <a:pPr lvl="1">
              <a:buFont typeface="Courier New" panose="02070309020205020404" pitchFamily="49" charset="0"/>
              <a:buChar char="o"/>
            </a:pPr>
            <a:r>
              <a:rPr lang="en-US" sz="1800" dirty="0">
                <a:latin typeface="Gill Sans MT" panose="020B0502020104020203" pitchFamily="34" charset="0"/>
              </a:rPr>
              <a:t>Redundancy of the service contract</a:t>
            </a:r>
          </a:p>
          <a:p>
            <a:pPr lvl="1">
              <a:buFont typeface="Courier New" panose="02070309020205020404" pitchFamily="49" charset="0"/>
              <a:buChar char="o"/>
            </a:pPr>
            <a:r>
              <a:rPr lang="en-US" sz="1800" dirty="0">
                <a:latin typeface="Gill Sans MT" panose="020B0502020104020203" pitchFamily="34" charset="0"/>
              </a:rPr>
              <a:t>Conduct exist interviews</a:t>
            </a:r>
          </a:p>
          <a:p>
            <a:pPr lvl="1">
              <a:buFont typeface="Courier New" panose="02070309020205020404" pitchFamily="49" charset="0"/>
              <a:buChar char="o"/>
            </a:pPr>
            <a:r>
              <a:rPr lang="en-US" sz="1800" dirty="0">
                <a:latin typeface="Gill Sans MT" panose="020B0502020104020203" pitchFamily="34" charset="0"/>
              </a:rPr>
              <a:t>Terminal dues and benefits and clearance on severance</a:t>
            </a:r>
          </a:p>
          <a:p>
            <a:endParaRPr lang="en-US" dirty="0"/>
          </a:p>
        </p:txBody>
      </p:sp>
      <p:sp>
        <p:nvSpPr>
          <p:cNvPr id="5" name="Rectangle 4"/>
          <p:cNvSpPr/>
          <p:nvPr/>
        </p:nvSpPr>
        <p:spPr>
          <a:xfrm>
            <a:off x="621102" y="2458854"/>
            <a:ext cx="5089585" cy="646331"/>
          </a:xfrm>
          <a:prstGeom prst="rect">
            <a:avLst/>
          </a:prstGeom>
        </p:spPr>
        <p:txBody>
          <a:bodyPr wrap="square">
            <a:spAutoFit/>
          </a:bodyPr>
          <a:lstStyle/>
          <a:p>
            <a:r>
              <a:rPr lang="en-US" b="1" dirty="0">
                <a:latin typeface="Gill Sans MT" panose="020B0502020104020203" pitchFamily="34" charset="0"/>
              </a:rPr>
              <a:t>Module 7: HR Management </a:t>
            </a:r>
          </a:p>
          <a:p>
            <a:r>
              <a:rPr lang="en-US" b="1" dirty="0">
                <a:latin typeface="Gill Sans MT" panose="020B0502020104020203" pitchFamily="34" charset="0"/>
              </a:rPr>
              <a:t>Superannuation and Severance </a:t>
            </a:r>
            <a:r>
              <a:rPr lang="en-US" b="1" i="1" dirty="0">
                <a:latin typeface="Gill Sans MT" panose="020B0502020104020203" pitchFamily="34" charset="0"/>
              </a:rPr>
              <a:t>(October 12)</a:t>
            </a:r>
            <a:endParaRPr lang="en-US" dirty="0">
              <a:latin typeface="Gill Sans MT" panose="020B0502020104020203" pitchFamily="34" charset="0"/>
            </a:endParaRPr>
          </a:p>
        </p:txBody>
      </p:sp>
    </p:spTree>
    <p:extLst>
      <p:ext uri="{BB962C8B-B14F-4D97-AF65-F5344CB8AC3E}">
        <p14:creationId xmlns:p14="http://schemas.microsoft.com/office/powerpoint/2010/main" val="18455771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638355" y="2292949"/>
            <a:ext cx="10800271" cy="4383896"/>
          </a:xfrm>
        </p:spPr>
        <p:txBody>
          <a:bodyPr>
            <a:noAutofit/>
          </a:bodyPr>
          <a:lstStyle/>
          <a:p>
            <a:pPr marL="0" indent="0">
              <a:buNone/>
            </a:pPr>
            <a:r>
              <a:rPr lang="en-US" sz="1600" b="1" dirty="0">
                <a:latin typeface="Gill Sans MT" panose="020B0502020104020203" pitchFamily="34" charset="0"/>
              </a:rPr>
              <a:t>Conflict and Grievance Management </a:t>
            </a:r>
            <a:r>
              <a:rPr lang="en-US" sz="1600" b="1" i="1" dirty="0">
                <a:latin typeface="Gill Sans MT" panose="020B0502020104020203" pitchFamily="34" charset="0"/>
              </a:rPr>
              <a:t>(October 13)</a:t>
            </a:r>
            <a:endParaRPr lang="en-US" sz="1600" dirty="0">
              <a:latin typeface="Gill Sans MT" panose="020B0502020104020203" pitchFamily="34" charset="0"/>
            </a:endParaRPr>
          </a:p>
          <a:p>
            <a:pPr lvl="0"/>
            <a:r>
              <a:rPr lang="en-US" sz="1600" dirty="0">
                <a:latin typeface="Gill Sans MT" panose="020B0502020104020203" pitchFamily="34" charset="0"/>
              </a:rPr>
              <a:t>Process of the conflict resolution in an organization </a:t>
            </a:r>
          </a:p>
          <a:p>
            <a:pPr lvl="0"/>
            <a:r>
              <a:rPr lang="en-US" sz="1600" dirty="0">
                <a:latin typeface="Gill Sans MT" panose="020B0502020104020203" pitchFamily="34" charset="0"/>
              </a:rPr>
              <a:t>Grievance </a:t>
            </a:r>
            <a:r>
              <a:rPr lang="en-US" sz="1600" dirty="0" err="1">
                <a:latin typeface="Gill Sans MT" panose="020B0502020104020203" pitchFamily="34" charset="0"/>
              </a:rPr>
              <a:t>redressel</a:t>
            </a:r>
            <a:r>
              <a:rPr lang="en-US" sz="1600" dirty="0">
                <a:latin typeface="Gill Sans MT" panose="020B0502020104020203" pitchFamily="34" charset="0"/>
              </a:rPr>
              <a:t> system: a formal process to settle employee grievances (addresses including violation of the terms of employment, the law, organization regulations, and worker’ rights or accepted past practices etc.)</a:t>
            </a:r>
          </a:p>
          <a:p>
            <a:pPr lvl="0"/>
            <a:r>
              <a:rPr lang="en-US" sz="1600" dirty="0">
                <a:latin typeface="Gill Sans MT" panose="020B0502020104020203" pitchFamily="34" charset="0"/>
              </a:rPr>
              <a:t>Key components of grievance mechanism: </a:t>
            </a:r>
          </a:p>
          <a:p>
            <a:pPr lvl="1">
              <a:buFont typeface="Courier New" panose="02070309020205020404" pitchFamily="49" charset="0"/>
              <a:buChar char="o"/>
            </a:pPr>
            <a:r>
              <a:rPr lang="en-US" dirty="0">
                <a:latin typeface="Gill Sans MT" panose="020B0502020104020203" pitchFamily="34" charset="0"/>
              </a:rPr>
              <a:t>Raised with the immediate supervisor - conciliation </a:t>
            </a:r>
          </a:p>
          <a:p>
            <a:pPr lvl="1">
              <a:buFont typeface="Courier New" panose="02070309020205020404" pitchFamily="49" charset="0"/>
              <a:buChar char="o"/>
            </a:pPr>
            <a:r>
              <a:rPr lang="en-US" dirty="0">
                <a:latin typeface="Gill Sans MT" panose="020B0502020104020203" pitchFamily="34" charset="0"/>
              </a:rPr>
              <a:t>Internal review hearing stages</a:t>
            </a:r>
          </a:p>
          <a:p>
            <a:pPr lvl="1">
              <a:buFont typeface="Courier New" panose="02070309020205020404" pitchFamily="49" charset="0"/>
              <a:buChar char="o"/>
            </a:pPr>
            <a:r>
              <a:rPr lang="en-US" dirty="0">
                <a:latin typeface="Gill Sans MT" panose="020B0502020104020203" pitchFamily="34" charset="0"/>
              </a:rPr>
              <a:t>Arbitration hearing </a:t>
            </a:r>
          </a:p>
          <a:p>
            <a:pPr lvl="1">
              <a:buFont typeface="Courier New" panose="02070309020205020404" pitchFamily="49" charset="0"/>
              <a:buChar char="o"/>
            </a:pPr>
            <a:r>
              <a:rPr lang="en-US" dirty="0">
                <a:latin typeface="Gill Sans MT" panose="020B0502020104020203" pitchFamily="34" charset="0"/>
              </a:rPr>
              <a:t>Dismissal of complaint</a:t>
            </a:r>
          </a:p>
          <a:p>
            <a:pPr lvl="1">
              <a:buFont typeface="Courier New" panose="02070309020205020404" pitchFamily="49" charset="0"/>
              <a:buChar char="o"/>
            </a:pPr>
            <a:r>
              <a:rPr lang="en-US" dirty="0">
                <a:latin typeface="Gill Sans MT" panose="020B0502020104020203" pitchFamily="34" charset="0"/>
              </a:rPr>
              <a:t>Withdrawal of grievances</a:t>
            </a:r>
          </a:p>
          <a:p>
            <a:pPr lvl="0"/>
            <a:r>
              <a:rPr lang="en-US" sz="1600" dirty="0">
                <a:latin typeface="Gill Sans MT" panose="020B0502020104020203" pitchFamily="34" charset="0"/>
              </a:rPr>
              <a:t>Responsibilities of the officer handling grievances etc. </a:t>
            </a:r>
          </a:p>
          <a:p>
            <a:pPr lvl="0"/>
            <a:r>
              <a:rPr lang="en-US" sz="1600" dirty="0">
                <a:latin typeface="Gill Sans MT" panose="020B0502020104020203" pitchFamily="34" charset="0"/>
              </a:rPr>
              <a:t>Records on grievances received, responded, resolved, withdrawal and dismissal, and appeal process etc. </a:t>
            </a:r>
          </a:p>
          <a:p>
            <a:endParaRPr lang="en-US" sz="1600" dirty="0">
              <a:latin typeface="Gill Sans MT" panose="020B0502020104020203" pitchFamily="34" charset="0"/>
            </a:endParaRPr>
          </a:p>
        </p:txBody>
      </p:sp>
    </p:spTree>
    <p:extLst>
      <p:ext uri="{BB962C8B-B14F-4D97-AF65-F5344CB8AC3E}">
        <p14:creationId xmlns:p14="http://schemas.microsoft.com/office/powerpoint/2010/main" val="23180877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853666"/>
            <a:ext cx="9066363" cy="3416300"/>
          </a:xfrm>
        </p:spPr>
        <p:txBody>
          <a:bodyPr>
            <a:noAutofit/>
          </a:bodyPr>
          <a:lstStyle/>
          <a:p>
            <a:pPr marL="0" indent="0">
              <a:buNone/>
            </a:pPr>
            <a:r>
              <a:rPr lang="en-US" sz="2000" b="1" dirty="0">
                <a:latin typeface="Gill Sans MT" panose="020B0502020104020203" pitchFamily="34" charset="0"/>
              </a:rPr>
              <a:t>Disciplinary Management </a:t>
            </a:r>
            <a:r>
              <a:rPr lang="en-US" sz="2000" b="1" i="1" dirty="0">
                <a:latin typeface="Gill Sans MT" panose="020B0502020104020203" pitchFamily="34" charset="0"/>
              </a:rPr>
              <a:t>(October 14</a:t>
            </a:r>
            <a:r>
              <a:rPr lang="en-US" sz="2000" b="1" i="1" dirty="0" smtClean="0">
                <a:latin typeface="Gill Sans MT" panose="020B0502020104020203" pitchFamily="34" charset="0"/>
              </a:rPr>
              <a:t>)</a:t>
            </a:r>
            <a:endParaRPr lang="en-US" sz="2000" dirty="0">
              <a:latin typeface="Gill Sans MT" panose="020B0502020104020203" pitchFamily="34" charset="0"/>
            </a:endParaRPr>
          </a:p>
          <a:p>
            <a:r>
              <a:rPr lang="en-US" dirty="0">
                <a:latin typeface="Gill Sans MT" panose="020B0502020104020203" pitchFamily="34" charset="0"/>
              </a:rPr>
              <a:t>Disciplinary Procedure </a:t>
            </a:r>
          </a:p>
          <a:p>
            <a:pPr lvl="0"/>
            <a:r>
              <a:rPr lang="en-US" dirty="0">
                <a:latin typeface="Gill Sans MT" panose="020B0502020104020203" pitchFamily="34" charset="0"/>
              </a:rPr>
              <a:t>Obligation of an employee </a:t>
            </a:r>
          </a:p>
          <a:p>
            <a:pPr lvl="0"/>
            <a:r>
              <a:rPr lang="en-US" dirty="0">
                <a:latin typeface="Gill Sans MT" panose="020B0502020104020203" pitchFamily="34" charset="0"/>
              </a:rPr>
              <a:t>Lists of some acts of grave misconduct and some acts of minor misconduct</a:t>
            </a:r>
          </a:p>
          <a:p>
            <a:pPr lvl="0"/>
            <a:r>
              <a:rPr lang="en-US" dirty="0">
                <a:latin typeface="Gill Sans MT" panose="020B0502020104020203" pitchFamily="34" charset="0"/>
              </a:rPr>
              <a:t>Minor offences committed for the first time </a:t>
            </a:r>
          </a:p>
          <a:p>
            <a:pPr lvl="0"/>
            <a:r>
              <a:rPr lang="en-US" dirty="0">
                <a:latin typeface="Gill Sans MT" panose="020B0502020104020203" pitchFamily="34" charset="0"/>
              </a:rPr>
              <a:t>Disciplinary actions against probationers, temporary, contract and casual employees</a:t>
            </a:r>
          </a:p>
          <a:p>
            <a:pPr lvl="0"/>
            <a:r>
              <a:rPr lang="en-US" dirty="0">
                <a:latin typeface="Gill Sans MT" panose="020B0502020104020203" pitchFamily="34" charset="0"/>
              </a:rPr>
              <a:t>Termination on vacation of post</a:t>
            </a:r>
          </a:p>
          <a:p>
            <a:pPr lvl="0"/>
            <a:r>
              <a:rPr lang="en-US" dirty="0">
                <a:latin typeface="Gill Sans MT" panose="020B0502020104020203" pitchFamily="34" charset="0"/>
              </a:rPr>
              <a:t>Termination of service on general </a:t>
            </a:r>
            <a:r>
              <a:rPr lang="en-US" dirty="0" smtClean="0">
                <a:latin typeface="Gill Sans MT" panose="020B0502020104020203" pitchFamily="34" charset="0"/>
              </a:rPr>
              <a:t>inefficiency</a:t>
            </a:r>
            <a:endParaRPr lang="en-US" dirty="0">
              <a:latin typeface="Gill Sans MT" panose="020B0502020104020203" pitchFamily="34" charset="0"/>
            </a:endParaRPr>
          </a:p>
        </p:txBody>
      </p:sp>
    </p:spTree>
    <p:extLst>
      <p:ext uri="{BB962C8B-B14F-4D97-AF65-F5344CB8AC3E}">
        <p14:creationId xmlns:p14="http://schemas.microsoft.com/office/powerpoint/2010/main" val="2947126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466490" y="2931304"/>
            <a:ext cx="7781028" cy="3416300"/>
          </a:xfrm>
        </p:spPr>
        <p:txBody>
          <a:bodyPr>
            <a:noAutofit/>
          </a:bodyPr>
          <a:lstStyle/>
          <a:p>
            <a:pPr marL="0" indent="0">
              <a:buNone/>
            </a:pPr>
            <a:r>
              <a:rPr lang="en-US" sz="2000" b="1" dirty="0">
                <a:latin typeface="Gill Sans MT" panose="020B0502020104020203" pitchFamily="34" charset="0"/>
              </a:rPr>
              <a:t>Disciplinary Management </a:t>
            </a:r>
            <a:r>
              <a:rPr lang="en-US" sz="2000" b="1" i="1" dirty="0" smtClean="0">
                <a:latin typeface="Gill Sans MT" panose="020B0502020104020203" pitchFamily="34" charset="0"/>
              </a:rPr>
              <a:t>…</a:t>
            </a:r>
          </a:p>
          <a:p>
            <a:pPr marL="0" indent="0">
              <a:buNone/>
            </a:pPr>
            <a:endParaRPr lang="en-US" sz="2000" dirty="0">
              <a:latin typeface="Gill Sans MT" panose="020B0502020104020203" pitchFamily="34" charset="0"/>
            </a:endParaRPr>
          </a:p>
          <a:p>
            <a:pPr lvl="0"/>
            <a:r>
              <a:rPr lang="en-US" dirty="0" smtClean="0">
                <a:latin typeface="Gill Sans MT" panose="020B0502020104020203" pitchFamily="34" charset="0"/>
              </a:rPr>
              <a:t>Disciplinary </a:t>
            </a:r>
            <a:r>
              <a:rPr lang="en-US" dirty="0">
                <a:latin typeface="Gill Sans MT" panose="020B0502020104020203" pitchFamily="34" charset="0"/>
              </a:rPr>
              <a:t>orders in special circumstances</a:t>
            </a:r>
          </a:p>
          <a:p>
            <a:pPr lvl="0"/>
            <a:r>
              <a:rPr lang="en-US" dirty="0">
                <a:latin typeface="Gill Sans MT" panose="020B0502020104020203" pitchFamily="34" charset="0"/>
              </a:rPr>
              <a:t>Criminal offences and bribery</a:t>
            </a:r>
          </a:p>
          <a:p>
            <a:pPr lvl="0"/>
            <a:r>
              <a:rPr lang="en-US" dirty="0">
                <a:latin typeface="Gill Sans MT" panose="020B0502020104020203" pitchFamily="34" charset="0"/>
              </a:rPr>
              <a:t>Any employee charged / indicted by a Criminal Court</a:t>
            </a:r>
          </a:p>
          <a:p>
            <a:r>
              <a:rPr lang="en-US" dirty="0">
                <a:latin typeface="Gill Sans MT" panose="020B0502020104020203" pitchFamily="34" charset="0"/>
              </a:rPr>
              <a:t>Order of disciplinary authority including punishments and appeal process </a:t>
            </a:r>
          </a:p>
        </p:txBody>
      </p:sp>
    </p:spTree>
    <p:extLst>
      <p:ext uri="{BB962C8B-B14F-4D97-AF65-F5344CB8AC3E}">
        <p14:creationId xmlns:p14="http://schemas.microsoft.com/office/powerpoint/2010/main" val="39365028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966158" y="2707018"/>
            <a:ext cx="9514936" cy="3416300"/>
          </a:xfrm>
        </p:spPr>
        <p:txBody>
          <a:bodyPr>
            <a:noAutofit/>
          </a:bodyPr>
          <a:lstStyle/>
          <a:p>
            <a:pPr marL="0" indent="0">
              <a:buNone/>
            </a:pPr>
            <a:r>
              <a:rPr lang="en-US" sz="2000" b="1" dirty="0" smtClean="0">
                <a:latin typeface="Gill Sans MT" panose="020B0502020104020203" pitchFamily="34" charset="0"/>
              </a:rPr>
              <a:t>Forms </a:t>
            </a:r>
            <a:r>
              <a:rPr lang="en-US" sz="2000" b="1" dirty="0">
                <a:latin typeface="Gill Sans MT" panose="020B0502020104020203" pitchFamily="34" charset="0"/>
              </a:rPr>
              <a:t>of Disciplinary Actions through a Formal Process </a:t>
            </a:r>
          </a:p>
          <a:p>
            <a:r>
              <a:rPr lang="en-US" sz="2000" dirty="0">
                <a:latin typeface="Gill Sans MT" panose="020B0502020104020203" pitchFamily="34" charset="0"/>
              </a:rPr>
              <a:t>Forms of disciplinary actions including key steps of domestic inquiry procedure</a:t>
            </a:r>
          </a:p>
          <a:p>
            <a:pPr lvl="1">
              <a:buFont typeface="Courier New" panose="02070309020205020404" pitchFamily="49" charset="0"/>
              <a:buChar char="o"/>
            </a:pPr>
            <a:r>
              <a:rPr lang="en-US" sz="1800" dirty="0">
                <a:latin typeface="Gill Sans MT" panose="020B0502020104020203" pitchFamily="34" charset="0"/>
              </a:rPr>
              <a:t>Preliminary investigation, issuing  a show cause notice on a prima facie case</a:t>
            </a:r>
          </a:p>
          <a:p>
            <a:pPr lvl="1">
              <a:buFont typeface="Courier New" panose="02070309020205020404" pitchFamily="49" charset="0"/>
              <a:buChar char="o"/>
            </a:pPr>
            <a:r>
              <a:rPr lang="en-US" sz="1800" dirty="0">
                <a:latin typeface="Gill Sans MT" panose="020B0502020104020203" pitchFamily="34" charset="0"/>
              </a:rPr>
              <a:t>Interdiction and compulsory leave</a:t>
            </a:r>
          </a:p>
          <a:p>
            <a:pPr lvl="1">
              <a:buFont typeface="Courier New" panose="02070309020205020404" pitchFamily="49" charset="0"/>
              <a:buChar char="o"/>
            </a:pPr>
            <a:r>
              <a:rPr lang="en-US" sz="1800" dirty="0">
                <a:latin typeface="Gill Sans MT" panose="020B0502020104020203" pitchFamily="34" charset="0"/>
              </a:rPr>
              <a:t>Framing /issuing a charge sheet on misconduct, charges on warrant dismissal and suspension, formal inquiry proceeding,  action on grave misconduct</a:t>
            </a:r>
          </a:p>
          <a:p>
            <a:pPr lvl="1">
              <a:buFont typeface="Courier New" panose="02070309020205020404" pitchFamily="49" charset="0"/>
              <a:buChar char="o"/>
            </a:pPr>
            <a:r>
              <a:rPr lang="en-US" sz="1800" dirty="0">
                <a:latin typeface="Gill Sans MT" panose="020B0502020104020203" pitchFamily="34" charset="0"/>
              </a:rPr>
              <a:t>Formal inquiry proceedings (appointment of prosecuting officer and inquiry officer, </a:t>
            </a:r>
            <a:r>
              <a:rPr lang="en-US" sz="1800" dirty="0" err="1">
                <a:latin typeface="Gill Sans MT" panose="020B0502020104020203" pitchFamily="34" charset="0"/>
              </a:rPr>
              <a:t>defence</a:t>
            </a:r>
            <a:r>
              <a:rPr lang="en-US" sz="1800" dirty="0">
                <a:latin typeface="Gill Sans MT" panose="020B0502020104020203" pitchFamily="34" charset="0"/>
              </a:rPr>
              <a:t> representative </a:t>
            </a:r>
          </a:p>
          <a:p>
            <a:pPr lvl="1">
              <a:buFont typeface="Courier New" panose="02070309020205020404" pitchFamily="49" charset="0"/>
              <a:buChar char="o"/>
            </a:pPr>
            <a:r>
              <a:rPr lang="en-US" sz="1800" dirty="0">
                <a:latin typeface="Gill Sans MT" panose="020B0502020104020203" pitchFamily="34" charset="0"/>
              </a:rPr>
              <a:t>Order of disciplinary authority including punishments and appeal process </a:t>
            </a:r>
          </a:p>
        </p:txBody>
      </p:sp>
    </p:spTree>
    <p:extLst>
      <p:ext uri="{BB962C8B-B14F-4D97-AF65-F5344CB8AC3E}">
        <p14:creationId xmlns:p14="http://schemas.microsoft.com/office/powerpoint/2010/main" val="41147023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715645"/>
            <a:ext cx="9514936" cy="3416300"/>
          </a:xfrm>
        </p:spPr>
        <p:txBody>
          <a:bodyPr>
            <a:noAutofit/>
          </a:bodyPr>
          <a:lstStyle/>
          <a:p>
            <a:pPr marL="0" indent="0">
              <a:buNone/>
            </a:pPr>
            <a:r>
              <a:rPr lang="en-US" sz="2000" b="1" dirty="0">
                <a:latin typeface="Gill Sans MT" panose="020B0502020104020203" pitchFamily="34" charset="0"/>
              </a:rPr>
              <a:t>The Employee Law and Employee Rights </a:t>
            </a:r>
            <a:r>
              <a:rPr lang="en-US" sz="2000" b="1" i="1" dirty="0">
                <a:latin typeface="Gill Sans MT" panose="020B0502020104020203" pitchFamily="34" charset="0"/>
              </a:rPr>
              <a:t>(October 21)</a:t>
            </a:r>
            <a:endParaRPr lang="en-US" sz="2000" dirty="0">
              <a:latin typeface="Gill Sans MT" panose="020B0502020104020203" pitchFamily="34" charset="0"/>
            </a:endParaRPr>
          </a:p>
          <a:p>
            <a:pPr marL="0" indent="0">
              <a:buNone/>
            </a:pPr>
            <a:r>
              <a:rPr lang="en-US" sz="2000" b="1" dirty="0">
                <a:latin typeface="Gill Sans MT" panose="020B0502020104020203" pitchFamily="34" charset="0"/>
              </a:rPr>
              <a:t>Employment Laws: </a:t>
            </a:r>
          </a:p>
          <a:p>
            <a:pPr lvl="0"/>
            <a:r>
              <a:rPr lang="en-US" sz="2000" dirty="0">
                <a:latin typeface="Gill Sans MT" panose="020B0502020104020203" pitchFamily="34" charset="0"/>
              </a:rPr>
              <a:t>Legal Framework in Sri Lankan Context of Labor Laws </a:t>
            </a:r>
          </a:p>
          <a:p>
            <a:pPr lvl="0"/>
            <a:r>
              <a:rPr lang="en-US" sz="2000" dirty="0">
                <a:latin typeface="Gill Sans MT" panose="020B0502020104020203" pitchFamily="34" charset="0"/>
              </a:rPr>
              <a:t>Overview of labor laws and regulations connected to HRM: Law relating to the employment and termination from employment Please see Annex I: legal framework in Sri Lankan context of labor laws</a:t>
            </a:r>
          </a:p>
        </p:txBody>
      </p:sp>
    </p:spTree>
    <p:extLst>
      <p:ext uri="{BB962C8B-B14F-4D97-AF65-F5344CB8AC3E}">
        <p14:creationId xmlns:p14="http://schemas.microsoft.com/office/powerpoint/2010/main" val="19175795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1154954" y="2715645"/>
            <a:ext cx="9514936" cy="3416300"/>
          </a:xfrm>
        </p:spPr>
        <p:txBody>
          <a:bodyPr>
            <a:noAutofit/>
          </a:bodyPr>
          <a:lstStyle/>
          <a:p>
            <a:pPr marL="0" indent="0">
              <a:buNone/>
            </a:pPr>
            <a:r>
              <a:rPr lang="en-US" sz="2000" b="1" dirty="0">
                <a:latin typeface="Gill Sans MT" panose="020B0502020104020203" pitchFamily="34" charset="0"/>
              </a:rPr>
              <a:t>The Employee Law and Employee </a:t>
            </a:r>
            <a:r>
              <a:rPr lang="en-US" sz="2000" b="1" dirty="0" smtClean="0">
                <a:latin typeface="Gill Sans MT" panose="020B0502020104020203" pitchFamily="34" charset="0"/>
              </a:rPr>
              <a:t>Rights…</a:t>
            </a:r>
            <a:endParaRPr lang="en-US" sz="2000" dirty="0">
              <a:latin typeface="Gill Sans MT" panose="020B0502020104020203" pitchFamily="34" charset="0"/>
            </a:endParaRPr>
          </a:p>
          <a:p>
            <a:pPr marL="0" indent="0">
              <a:buNone/>
            </a:pPr>
            <a:r>
              <a:rPr lang="en-US" sz="2000" b="1" dirty="0">
                <a:latin typeface="Gill Sans MT" panose="020B0502020104020203" pitchFamily="34" charset="0"/>
              </a:rPr>
              <a:t>Employee Rights: </a:t>
            </a:r>
          </a:p>
          <a:p>
            <a:pPr lvl="0"/>
            <a:r>
              <a:rPr lang="en-US" sz="2000" dirty="0">
                <a:latin typeface="Gill Sans MT" panose="020B0502020104020203" pitchFamily="34" charset="0"/>
              </a:rPr>
              <a:t>How Employee Seek Relief from Labor Tribunal (LT), Human Right Commission (HRC) and Government Ombudsmen</a:t>
            </a:r>
          </a:p>
          <a:p>
            <a:pPr lvl="0"/>
            <a:r>
              <a:rPr lang="en-US" sz="2000" dirty="0">
                <a:latin typeface="Gill Sans MT" panose="020B0502020104020203" pitchFamily="34" charset="0"/>
              </a:rPr>
              <a:t>Provision available under the Industrial Disputes Act for employees to seek relief from </a:t>
            </a:r>
            <a:r>
              <a:rPr lang="en-US" sz="2000" dirty="0" err="1">
                <a:latin typeface="Gill Sans MT" panose="020B0502020104020203" pitchFamily="34" charset="0"/>
              </a:rPr>
              <a:t>Labour</a:t>
            </a:r>
            <a:r>
              <a:rPr lang="en-US" sz="2000" dirty="0">
                <a:latin typeface="Gill Sans MT" panose="020B0502020104020203" pitchFamily="34" charset="0"/>
              </a:rPr>
              <a:t> Tribunals in relation to Termination of Employment and the possible relief garneted by LT including reinstatement of workmen  subject to an appeal firstly to the High Courts and thereafter even to the Supreme</a:t>
            </a:r>
          </a:p>
        </p:txBody>
      </p:sp>
    </p:spTree>
    <p:extLst>
      <p:ext uri="{BB962C8B-B14F-4D97-AF65-F5344CB8AC3E}">
        <p14:creationId xmlns:p14="http://schemas.microsoft.com/office/powerpoint/2010/main" val="42201511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896162" y="2422346"/>
            <a:ext cx="9514936" cy="3416300"/>
          </a:xfrm>
        </p:spPr>
        <p:txBody>
          <a:bodyPr>
            <a:noAutofit/>
          </a:bodyPr>
          <a:lstStyle/>
          <a:p>
            <a:pPr marL="0" indent="0">
              <a:buNone/>
            </a:pPr>
            <a:r>
              <a:rPr lang="en-US" sz="2000" b="1" dirty="0">
                <a:latin typeface="Gill Sans MT" panose="020B0502020104020203" pitchFamily="34" charset="0"/>
              </a:rPr>
              <a:t>The Employee Law and Employee </a:t>
            </a:r>
            <a:r>
              <a:rPr lang="en-US" sz="2000" b="1" dirty="0" smtClean="0">
                <a:latin typeface="Gill Sans MT" panose="020B0502020104020203" pitchFamily="34" charset="0"/>
              </a:rPr>
              <a:t>Rights…</a:t>
            </a:r>
            <a:endParaRPr lang="en-US" sz="2000" dirty="0">
              <a:latin typeface="Gill Sans MT" panose="020B0502020104020203" pitchFamily="34" charset="0"/>
            </a:endParaRPr>
          </a:p>
          <a:p>
            <a:r>
              <a:rPr lang="en-US" sz="2000" b="1" dirty="0">
                <a:latin typeface="Gill Sans MT" panose="020B0502020104020203" pitchFamily="34" charset="0"/>
              </a:rPr>
              <a:t>Health and Safety Regulations </a:t>
            </a:r>
          </a:p>
          <a:p>
            <a:pPr lvl="0"/>
            <a:r>
              <a:rPr lang="en-US" sz="2000" dirty="0">
                <a:latin typeface="Gill Sans MT" panose="020B0502020104020203" pitchFamily="34" charset="0"/>
              </a:rPr>
              <a:t>Occupational Health and Safety Administration (OSHA) regulations, including their relationship to HRM Occupational safety &amp; health conditions mandatory provisions is available under the Shop and Office Employees Act  </a:t>
            </a:r>
          </a:p>
          <a:p>
            <a:pPr marL="0" indent="0">
              <a:buNone/>
            </a:pPr>
            <a:r>
              <a:rPr lang="en-US" sz="2000" b="1" dirty="0">
                <a:latin typeface="Gill Sans MT" panose="020B0502020104020203" pitchFamily="34" charset="0"/>
              </a:rPr>
              <a:t>Equal Employment Opportunity Regulations and Fair Labor Standards</a:t>
            </a:r>
          </a:p>
          <a:p>
            <a:pPr lvl="0"/>
            <a:r>
              <a:rPr lang="en-US" sz="2000" dirty="0">
                <a:latin typeface="Gill Sans MT" panose="020B0502020104020203" pitchFamily="34" charset="0"/>
              </a:rPr>
              <a:t>Explanations of the various type of discriminations faced by female employees due to their gender gap and fair labor standards and the provisions available them to treat with equality </a:t>
            </a:r>
          </a:p>
        </p:txBody>
      </p:sp>
    </p:spTree>
    <p:extLst>
      <p:ext uri="{BB962C8B-B14F-4D97-AF65-F5344CB8AC3E}">
        <p14:creationId xmlns:p14="http://schemas.microsoft.com/office/powerpoint/2010/main" val="27692177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896162" y="2422345"/>
            <a:ext cx="9852351" cy="4073345"/>
          </a:xfrm>
        </p:spPr>
        <p:txBody>
          <a:bodyPr>
            <a:noAutofit/>
          </a:bodyPr>
          <a:lstStyle/>
          <a:p>
            <a:r>
              <a:rPr lang="en-US" sz="2000" b="1" dirty="0">
                <a:latin typeface="Gill Sans MT" panose="020B0502020104020203" pitchFamily="34" charset="0"/>
              </a:rPr>
              <a:t>Current Issues &amp; Trends in HRM </a:t>
            </a:r>
            <a:r>
              <a:rPr lang="en-US" sz="2000" b="1" i="1" dirty="0">
                <a:latin typeface="Gill Sans MT" panose="020B0502020104020203" pitchFamily="34" charset="0"/>
              </a:rPr>
              <a:t>(October 22)</a:t>
            </a:r>
            <a:endParaRPr lang="en-US" sz="2000" dirty="0">
              <a:latin typeface="Gill Sans MT" panose="020B0502020104020203" pitchFamily="34" charset="0"/>
            </a:endParaRPr>
          </a:p>
          <a:p>
            <a:pPr marL="0" indent="0">
              <a:buNone/>
            </a:pPr>
            <a:r>
              <a:rPr lang="en-US" b="1" dirty="0">
                <a:latin typeface="Gill Sans MT" panose="020B0502020104020203" pitchFamily="34" charset="0"/>
              </a:rPr>
              <a:t>Work Place Diversity</a:t>
            </a:r>
          </a:p>
          <a:p>
            <a:pPr lvl="0"/>
            <a:r>
              <a:rPr lang="en-US" dirty="0">
                <a:latin typeface="Gill Sans MT" panose="020B0502020104020203" pitchFamily="34" charset="0"/>
              </a:rPr>
              <a:t>Ability and disability diversity in the workplace</a:t>
            </a:r>
          </a:p>
          <a:p>
            <a:pPr lvl="0"/>
            <a:r>
              <a:rPr lang="en-US" dirty="0">
                <a:latin typeface="Gill Sans MT" panose="020B0502020104020203" pitchFamily="34" charset="0"/>
              </a:rPr>
              <a:t>Age diversity in the workplace: different types of ages within a business environment and how adjust to an aging population in various ways</a:t>
            </a:r>
          </a:p>
          <a:p>
            <a:pPr lvl="0"/>
            <a:r>
              <a:rPr lang="en-US" dirty="0">
                <a:latin typeface="Gill Sans MT" panose="020B0502020104020203" pitchFamily="34" charset="0"/>
              </a:rPr>
              <a:t>Gender diversity in the workplace: gender diversity deals with equal representation of men and women in the workplace</a:t>
            </a:r>
          </a:p>
          <a:p>
            <a:pPr lvl="0"/>
            <a:r>
              <a:rPr lang="en-US" dirty="0">
                <a:latin typeface="Gill Sans MT" panose="020B0502020104020203" pitchFamily="34" charset="0"/>
              </a:rPr>
              <a:t>Cultural diversity in the workplace: cultural diversity is a form of appreciating the differences in individuals. The differences can be based on gender, age, sex, ethnicity, sexual orientation, and social status. Organizations have realized the value in acquiring a diverse workforce.  </a:t>
            </a:r>
          </a:p>
          <a:p>
            <a:pPr lvl="0"/>
            <a:r>
              <a:rPr lang="en-US" dirty="0">
                <a:latin typeface="Gill Sans MT" panose="020B0502020104020203" pitchFamily="34" charset="0"/>
              </a:rPr>
              <a:t>Workplace violence: violence in the workplace and steps that HR can take to reduce it</a:t>
            </a:r>
          </a:p>
        </p:txBody>
      </p:sp>
    </p:spTree>
    <p:extLst>
      <p:ext uri="{BB962C8B-B14F-4D97-AF65-F5344CB8AC3E}">
        <p14:creationId xmlns:p14="http://schemas.microsoft.com/office/powerpoint/2010/main" val="327464056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947921" y="2698391"/>
            <a:ext cx="8774049" cy="2995043"/>
          </a:xfrm>
        </p:spPr>
        <p:txBody>
          <a:bodyPr>
            <a:noAutofit/>
          </a:bodyPr>
          <a:lstStyle/>
          <a:p>
            <a:pPr marL="0" indent="0">
              <a:buNone/>
            </a:pPr>
            <a:r>
              <a:rPr lang="en-US" sz="2000" b="1" dirty="0">
                <a:latin typeface="Gill Sans MT" panose="020B0502020104020203" pitchFamily="34" charset="0"/>
              </a:rPr>
              <a:t>Current Issues &amp; Trends in </a:t>
            </a:r>
            <a:r>
              <a:rPr lang="en-US" sz="2000" b="1" dirty="0" smtClean="0">
                <a:latin typeface="Gill Sans MT" panose="020B0502020104020203" pitchFamily="34" charset="0"/>
              </a:rPr>
              <a:t>HRM…</a:t>
            </a:r>
            <a:endParaRPr lang="en-US" sz="2000" dirty="0">
              <a:latin typeface="Gill Sans MT" panose="020B0502020104020203" pitchFamily="34" charset="0"/>
            </a:endParaRPr>
          </a:p>
          <a:p>
            <a:pPr marL="0" indent="0">
              <a:buNone/>
            </a:pPr>
            <a:r>
              <a:rPr lang="en-US" b="1" dirty="0">
                <a:latin typeface="Gill Sans MT" panose="020B0502020104020203" pitchFamily="34" charset="0"/>
              </a:rPr>
              <a:t>Alternative Work Arrangements: HR Challenges in Managing Global Pandemic</a:t>
            </a:r>
          </a:p>
          <a:p>
            <a:pPr lvl="0"/>
            <a:r>
              <a:rPr lang="en-US" dirty="0">
                <a:latin typeface="Gill Sans MT" panose="020B0502020104020203" pitchFamily="34" charset="0"/>
              </a:rPr>
              <a:t>Pros and cons of alternative work arrangement: home office, virtual teams and telecommunicating : virtual team, flexibility, drawbacks</a:t>
            </a:r>
          </a:p>
          <a:p>
            <a:r>
              <a:rPr lang="en-US" dirty="0">
                <a:latin typeface="Gill Sans MT" panose="020B0502020104020203" pitchFamily="34" charset="0"/>
              </a:rPr>
              <a:t>HR challenges in managing global pandemic: study the element of a global pandemic situation with analysis of its course and effect and define strategies to overcome HR challenges</a:t>
            </a:r>
          </a:p>
        </p:txBody>
      </p:sp>
    </p:spTree>
    <p:extLst>
      <p:ext uri="{BB962C8B-B14F-4D97-AF65-F5344CB8AC3E}">
        <p14:creationId xmlns:p14="http://schemas.microsoft.com/office/powerpoint/2010/main" val="2224698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anose="020B0502020104020203" pitchFamily="34" charset="0"/>
              </a:rPr>
              <a:t/>
            </a:r>
            <a:br>
              <a:rPr lang="en-US" b="1" dirty="0" smtClean="0">
                <a:latin typeface="Gill Sans MT" panose="020B0502020104020203" pitchFamily="34" charset="0"/>
              </a:rPr>
            </a:br>
            <a:r>
              <a:rPr lang="en-US" b="1" dirty="0" smtClean="0">
                <a:latin typeface="Gill Sans MT" panose="020B0502020104020203" pitchFamily="34" charset="0"/>
              </a:rPr>
              <a:t>Expected </a:t>
            </a:r>
            <a:r>
              <a:rPr lang="en-US" b="1" dirty="0">
                <a:latin typeface="Gill Sans MT" panose="020B0502020104020203" pitchFamily="34" charset="0"/>
              </a:rPr>
              <a:t>Outcome</a:t>
            </a:r>
            <a:br>
              <a:rPr lang="en-US" b="1" dirty="0">
                <a:latin typeface="Gill Sans MT" panose="020B0502020104020203" pitchFamily="34" charset="0"/>
              </a:rPr>
            </a:br>
            <a:endParaRPr lang="en-US" b="1" dirty="0">
              <a:latin typeface="Gill Sans MT" panose="020B0502020104020203" pitchFamily="34" charset="0"/>
            </a:endParaRPr>
          </a:p>
        </p:txBody>
      </p:sp>
      <p:sp>
        <p:nvSpPr>
          <p:cNvPr id="3" name="Content Placeholder 2"/>
          <p:cNvSpPr>
            <a:spLocks noGrp="1"/>
          </p:cNvSpPr>
          <p:nvPr>
            <p:ph idx="1"/>
          </p:nvPr>
        </p:nvSpPr>
        <p:spPr>
          <a:xfrm>
            <a:off x="1154954" y="2914051"/>
            <a:ext cx="8825659" cy="2313557"/>
          </a:xfrm>
        </p:spPr>
        <p:txBody>
          <a:bodyPr/>
          <a:lstStyle/>
          <a:p>
            <a:r>
              <a:rPr lang="en-US" sz="2000" dirty="0" smtClean="0">
                <a:latin typeface="Gill Sans MT" panose="020B0502020104020203" pitchFamily="34" charset="0"/>
              </a:rPr>
              <a:t>Devise </a:t>
            </a:r>
            <a:r>
              <a:rPr lang="en-US" sz="2000" dirty="0">
                <a:latin typeface="Gill Sans MT" panose="020B0502020104020203" pitchFamily="34" charset="0"/>
              </a:rPr>
              <a:t>a </a:t>
            </a:r>
            <a:r>
              <a:rPr lang="en-US" sz="2000" dirty="0" smtClean="0">
                <a:latin typeface="Gill Sans MT" panose="020B0502020104020203" pitchFamily="34" charset="0"/>
              </a:rPr>
              <a:t>work </a:t>
            </a:r>
            <a:r>
              <a:rPr lang="en-US" sz="2000" dirty="0">
                <a:latin typeface="Gill Sans MT" panose="020B0502020104020203" pitchFamily="34" charset="0"/>
              </a:rPr>
              <a:t>plan outlying the expected improvement over consultancy for each CSOs enrolled for capacity development with millstones </a:t>
            </a:r>
          </a:p>
          <a:p>
            <a:endParaRPr lang="en-US" dirty="0">
              <a:latin typeface="Gill Sans MT" panose="020B0502020104020203" pitchFamily="34" charset="0"/>
            </a:endParaRPr>
          </a:p>
        </p:txBody>
      </p:sp>
    </p:spTree>
    <p:extLst>
      <p:ext uri="{BB962C8B-B14F-4D97-AF65-F5344CB8AC3E}">
        <p14:creationId xmlns:p14="http://schemas.microsoft.com/office/powerpoint/2010/main" val="15908801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The Syllabus </a:t>
            </a:r>
            <a:endParaRPr lang="en-US" dirty="0"/>
          </a:p>
        </p:txBody>
      </p:sp>
      <p:sp>
        <p:nvSpPr>
          <p:cNvPr id="3" name="Content Placeholder 2"/>
          <p:cNvSpPr>
            <a:spLocks noGrp="1"/>
          </p:cNvSpPr>
          <p:nvPr>
            <p:ph idx="1"/>
          </p:nvPr>
        </p:nvSpPr>
        <p:spPr>
          <a:xfrm>
            <a:off x="947921" y="2698391"/>
            <a:ext cx="8774049" cy="2995043"/>
          </a:xfrm>
        </p:spPr>
        <p:txBody>
          <a:bodyPr>
            <a:noAutofit/>
          </a:bodyPr>
          <a:lstStyle/>
          <a:p>
            <a:pPr marL="0" indent="0">
              <a:buNone/>
            </a:pPr>
            <a:r>
              <a:rPr lang="en-US" sz="2000" b="1" dirty="0">
                <a:latin typeface="Gill Sans MT" panose="020B0502020104020203" pitchFamily="34" charset="0"/>
              </a:rPr>
              <a:t>Current Issues &amp; Trends in </a:t>
            </a:r>
            <a:r>
              <a:rPr lang="en-US" sz="2000" b="1" dirty="0" smtClean="0">
                <a:latin typeface="Gill Sans MT" panose="020B0502020104020203" pitchFamily="34" charset="0"/>
              </a:rPr>
              <a:t>HRM…</a:t>
            </a:r>
            <a:endParaRPr lang="en-US" sz="2000" dirty="0">
              <a:latin typeface="Gill Sans MT" panose="020B0502020104020203" pitchFamily="34" charset="0"/>
            </a:endParaRPr>
          </a:p>
          <a:p>
            <a:pPr marL="0" indent="0">
              <a:buNone/>
            </a:pPr>
            <a:r>
              <a:rPr lang="en-US" b="1" dirty="0">
                <a:latin typeface="Gill Sans MT" panose="020B0502020104020203" pitchFamily="34" charset="0"/>
              </a:rPr>
              <a:t>Human Resource Information Systems</a:t>
            </a:r>
          </a:p>
          <a:p>
            <a:pPr lvl="0"/>
            <a:r>
              <a:rPr lang="en-US" dirty="0">
                <a:latin typeface="Gill Sans MT" panose="020B0502020104020203" pitchFamily="34" charset="0"/>
              </a:rPr>
              <a:t>Human resource information systems: costs and benefits to employee, HR and organizations– how heading to a 'paperless' office, the amount of information handled by HR professionals seems to keep growing </a:t>
            </a:r>
          </a:p>
          <a:p>
            <a:endParaRPr lang="en-US" dirty="0">
              <a:latin typeface="Gill Sans MT" panose="020B0502020104020203" pitchFamily="34" charset="0"/>
            </a:endParaRPr>
          </a:p>
        </p:txBody>
      </p:sp>
    </p:spTree>
    <p:extLst>
      <p:ext uri="{BB962C8B-B14F-4D97-AF65-F5344CB8AC3E}">
        <p14:creationId xmlns:p14="http://schemas.microsoft.com/office/powerpoint/2010/main" val="4350565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1" y="1964732"/>
            <a:ext cx="7789652" cy="2853089"/>
          </a:xfrm>
          <a:prstGeom prst="rect">
            <a:avLst/>
          </a:prstGeom>
        </p:spPr>
        <p:txBody>
          <a:bodyPr wrap="square">
            <a:spAutoFit/>
          </a:bodyPr>
          <a:lstStyle/>
          <a:p>
            <a:pPr algn="ctr">
              <a:lnSpc>
                <a:spcPct val="115000"/>
              </a:lnSpc>
            </a:pPr>
            <a:r>
              <a:rPr lang="en-US" sz="3600" dirty="0" smtClean="0">
                <a:solidFill>
                  <a:schemeClr val="accent1"/>
                </a:solidFill>
                <a:latin typeface="Gill Sans MT" panose="020B0502020104020203" pitchFamily="34" charset="0"/>
                <a:ea typeface="Calibri" panose="020F0502020204030204" pitchFamily="34" charset="0"/>
                <a:cs typeface="Times New Roman" panose="02020603050405020304" pitchFamily="18" charset="0"/>
              </a:rPr>
              <a:t>Discussion!</a:t>
            </a:r>
          </a:p>
          <a:p>
            <a:pPr algn="ctr">
              <a:lnSpc>
                <a:spcPct val="115000"/>
              </a:lnSpc>
            </a:pPr>
            <a:endParaRPr lang="en-US" sz="2400" dirty="0">
              <a:solidFill>
                <a:schemeClr val="accent1"/>
              </a:solidFill>
              <a:latin typeface="Gill Sans MT" panose="020B0502020104020203" pitchFamily="34" charset="0"/>
              <a:ea typeface="Calibri" panose="020F0502020204030204" pitchFamily="34" charset="0"/>
              <a:cs typeface="Times New Roman" panose="02020603050405020304" pitchFamily="18" charset="0"/>
            </a:endParaRPr>
          </a:p>
          <a:p>
            <a:pPr algn="ctr">
              <a:lnSpc>
                <a:spcPct val="115000"/>
              </a:lnSpc>
            </a:pPr>
            <a:endParaRPr lang="en-US" sz="2400" dirty="0" smtClean="0">
              <a:solidFill>
                <a:schemeClr val="accent1"/>
              </a:solidFill>
              <a:latin typeface="Gill Sans MT" panose="020B0502020104020203" pitchFamily="34" charset="0"/>
              <a:ea typeface="Calibri" panose="020F0502020204030204" pitchFamily="34" charset="0"/>
              <a:cs typeface="Times New Roman" panose="02020603050405020304" pitchFamily="18" charset="0"/>
            </a:endParaRPr>
          </a:p>
          <a:p>
            <a:pPr algn="ctr">
              <a:lnSpc>
                <a:spcPct val="115000"/>
              </a:lnSpc>
            </a:pPr>
            <a:r>
              <a:rPr lang="en-US" sz="2400" dirty="0" smtClean="0">
                <a:solidFill>
                  <a:schemeClr val="accent1"/>
                </a:solidFill>
                <a:latin typeface="Gill Sans MT" panose="020B0502020104020203" pitchFamily="34" charset="0"/>
                <a:ea typeface="Calibri" panose="020F0502020204030204" pitchFamily="34" charset="0"/>
                <a:cs typeface="Times New Roman" panose="02020603050405020304" pitchFamily="18" charset="0"/>
              </a:rPr>
              <a:t>Support </a:t>
            </a:r>
            <a:r>
              <a:rPr lang="en-US" sz="2400" dirty="0">
                <a:solidFill>
                  <a:schemeClr val="accent1"/>
                </a:solidFill>
                <a:latin typeface="Gill Sans MT" panose="020B0502020104020203" pitchFamily="34" charset="0"/>
                <a:ea typeface="Calibri" panose="020F0502020204030204" pitchFamily="34" charset="0"/>
                <a:cs typeface="Times New Roman" panose="02020603050405020304" pitchFamily="18" charset="0"/>
              </a:rPr>
              <a:t>expected from Consultant to Set Up, Revise or Realign present Financial and HR management policies, systems and tools for each CSO</a:t>
            </a:r>
            <a:endParaRPr lang="en-US"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29321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ill Sans MT" panose="020B0502020104020203" pitchFamily="34" charset="0"/>
              </a:rPr>
              <a:t> Thank You</a:t>
            </a:r>
            <a:endParaRPr lang="en-US" dirty="0">
              <a:latin typeface="Gill Sans MT" panose="020B0502020104020203" pitchFamily="34" charset="0"/>
            </a:endParaRPr>
          </a:p>
        </p:txBody>
      </p:sp>
    </p:spTree>
    <p:extLst>
      <p:ext uri="{BB962C8B-B14F-4D97-AF65-F5344CB8AC3E}">
        <p14:creationId xmlns:p14="http://schemas.microsoft.com/office/powerpoint/2010/main" val="1305178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latin typeface="Gill Sans MT" panose="020B0502020104020203" pitchFamily="34" charset="0"/>
              </a:rPr>
              <a:t>Work </a:t>
            </a:r>
            <a:r>
              <a:rPr lang="en-US" b="1" dirty="0">
                <a:latin typeface="Gill Sans MT" panose="020B0502020104020203" pitchFamily="34" charset="0"/>
              </a:rPr>
              <a:t>Plan </a:t>
            </a:r>
            <a:r>
              <a:rPr lang="en-US" dirty="0"/>
              <a:t/>
            </a:r>
            <a:br>
              <a:rPr lang="en-US" dirty="0"/>
            </a:br>
            <a:endParaRPr lang="en-US" dirty="0"/>
          </a:p>
        </p:txBody>
      </p:sp>
      <p:sp>
        <p:nvSpPr>
          <p:cNvPr id="3" name="Content Placeholder 2"/>
          <p:cNvSpPr>
            <a:spLocks noGrp="1"/>
          </p:cNvSpPr>
          <p:nvPr>
            <p:ph idx="1"/>
          </p:nvPr>
        </p:nvSpPr>
        <p:spPr>
          <a:xfrm>
            <a:off x="940279" y="2603500"/>
            <a:ext cx="10274061" cy="3416300"/>
          </a:xfrm>
        </p:spPr>
        <p:txBody>
          <a:bodyPr>
            <a:noAutofit/>
          </a:bodyPr>
          <a:lstStyle/>
          <a:p>
            <a:pPr lvl="0"/>
            <a:r>
              <a:rPr lang="en-US" dirty="0" smtClean="0">
                <a:latin typeface="Gill Sans MT" panose="020B0502020104020203" pitchFamily="34" charset="0"/>
              </a:rPr>
              <a:t>First </a:t>
            </a:r>
            <a:r>
              <a:rPr lang="en-US" dirty="0">
                <a:latin typeface="Gill Sans MT" panose="020B0502020104020203" pitchFamily="34" charset="0"/>
              </a:rPr>
              <a:t>round of information survey based on checklists - CSOs are supposed to assess their position and fill out their status on the consultant assisted checklists (through a two hours Zoom Meeting </a:t>
            </a:r>
            <a:r>
              <a:rPr lang="en-US" b="1" dirty="0">
                <a:latin typeface="Gill Sans MT" panose="020B0502020104020203" pitchFamily="34" charset="0"/>
              </a:rPr>
              <a:t>(</a:t>
            </a:r>
            <a:r>
              <a:rPr lang="en-US" b="1" i="1" dirty="0">
                <a:latin typeface="Gill Sans MT" panose="020B0502020104020203" pitchFamily="34" charset="0"/>
              </a:rPr>
              <a:t>August 6 from 9.30 – 11.00)</a:t>
            </a:r>
            <a:endParaRPr lang="en-US" dirty="0">
              <a:latin typeface="Gill Sans MT" panose="020B0502020104020203" pitchFamily="34" charset="0"/>
            </a:endParaRPr>
          </a:p>
          <a:p>
            <a:pPr lvl="0"/>
            <a:r>
              <a:rPr lang="en-US" dirty="0">
                <a:latin typeface="Gill Sans MT" panose="020B0502020104020203" pitchFamily="34" charset="0"/>
              </a:rPr>
              <a:t>Consultant physically visits to 13 selected CSOs’ main office locations and examine their documents in order to revalidate the inputs and strengthen observations etc.  Tentative scoping visit dates the preferred location/clusters </a:t>
            </a:r>
            <a:r>
              <a:rPr lang="en-US" b="1" dirty="0">
                <a:latin typeface="Gill Sans MT" panose="020B0502020104020203" pitchFamily="34" charset="0"/>
              </a:rPr>
              <a:t>(</a:t>
            </a:r>
            <a:r>
              <a:rPr lang="en-US" b="1" i="1" dirty="0">
                <a:latin typeface="Gill Sans MT" panose="020B0502020104020203" pitchFamily="34" charset="0"/>
              </a:rPr>
              <a:t>from August 9 -17)</a:t>
            </a:r>
            <a:endParaRPr lang="en-US" dirty="0">
              <a:latin typeface="Gill Sans MT" panose="020B0502020104020203" pitchFamily="34" charset="0"/>
            </a:endParaRPr>
          </a:p>
          <a:p>
            <a:pPr lvl="0"/>
            <a:r>
              <a:rPr lang="en-US" dirty="0">
                <a:latin typeface="Gill Sans MT" panose="020B0502020104020203" pitchFamily="34" charset="0"/>
              </a:rPr>
              <a:t>Consultant carry out assessment and analysis under each CSOs based on their information collected through checklists and from physical visits</a:t>
            </a:r>
            <a:r>
              <a:rPr lang="en-US" i="1" dirty="0">
                <a:latin typeface="Gill Sans MT" panose="020B0502020104020203" pitchFamily="34" charset="0"/>
              </a:rPr>
              <a:t> </a:t>
            </a:r>
            <a:r>
              <a:rPr lang="en-US" b="1" i="1" dirty="0">
                <a:latin typeface="Gill Sans MT" panose="020B0502020104020203" pitchFamily="34" charset="0"/>
              </a:rPr>
              <a:t>(August 18 -22)</a:t>
            </a:r>
            <a:endParaRPr lang="en-US" dirty="0">
              <a:latin typeface="Gill Sans MT" panose="020B0502020104020203" pitchFamily="34" charset="0"/>
            </a:endParaRPr>
          </a:p>
          <a:p>
            <a:pPr lvl="0"/>
            <a:r>
              <a:rPr lang="en-US" dirty="0">
                <a:latin typeface="Gill Sans MT" panose="020B0502020104020203" pitchFamily="34" charset="0"/>
              </a:rPr>
              <a:t>Overall workshop guides with detailed lesson plans - workshop Outlines</a:t>
            </a:r>
            <a:r>
              <a:rPr lang="en-US" i="1" dirty="0">
                <a:latin typeface="Gill Sans MT" panose="020B0502020104020203" pitchFamily="34" charset="0"/>
              </a:rPr>
              <a:t> </a:t>
            </a:r>
            <a:r>
              <a:rPr lang="en-US" b="1" i="1" dirty="0" smtClean="0">
                <a:latin typeface="Gill Sans MT" panose="020B0502020104020203" pitchFamily="34" charset="0"/>
              </a:rPr>
              <a:t>(</a:t>
            </a:r>
            <a:r>
              <a:rPr lang="en-US" b="1" i="1" dirty="0">
                <a:latin typeface="Gill Sans MT" panose="020B0502020104020203" pitchFamily="34" charset="0"/>
              </a:rPr>
              <a:t>From August 10 – October 8)</a:t>
            </a:r>
            <a:endParaRPr lang="en-US" dirty="0">
              <a:latin typeface="Gill Sans MT" panose="020B0502020104020203" pitchFamily="34" charset="0"/>
            </a:endParaRPr>
          </a:p>
          <a:p>
            <a:pPr lvl="0"/>
            <a:r>
              <a:rPr lang="en-US" dirty="0">
                <a:latin typeface="Gill Sans MT" panose="020B0502020104020203" pitchFamily="34" charset="0"/>
              </a:rPr>
              <a:t>CSOs’ Capacity Building Workshops - Finance and HR Management </a:t>
            </a:r>
            <a:r>
              <a:rPr lang="en-US" b="1" i="1" dirty="0" smtClean="0">
                <a:latin typeface="Gill Sans MT" panose="020B0502020104020203" pitchFamily="34" charset="0"/>
              </a:rPr>
              <a:t>(</a:t>
            </a:r>
            <a:r>
              <a:rPr lang="en-US" b="1" i="1" dirty="0">
                <a:latin typeface="Gill Sans MT" panose="020B0502020104020203" pitchFamily="34" charset="0"/>
              </a:rPr>
              <a:t>from August 25 - October 23)</a:t>
            </a:r>
            <a:endParaRPr lang="en-US" dirty="0">
              <a:latin typeface="Gill Sans MT" panose="020B0502020104020203" pitchFamily="34" charset="0"/>
            </a:endParaRPr>
          </a:p>
          <a:p>
            <a:endParaRPr lang="en-US" dirty="0">
              <a:latin typeface="Gill Sans MT" panose="020B0502020104020203" pitchFamily="34" charset="0"/>
            </a:endParaRPr>
          </a:p>
        </p:txBody>
      </p:sp>
    </p:spTree>
    <p:extLst>
      <p:ext uri="{BB962C8B-B14F-4D97-AF65-F5344CB8AC3E}">
        <p14:creationId xmlns:p14="http://schemas.microsoft.com/office/powerpoint/2010/main" val="1742145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67164995"/>
              </p:ext>
            </p:extLst>
          </p:nvPr>
        </p:nvGraphicFramePr>
        <p:xfrm>
          <a:off x="1604515" y="662332"/>
          <a:ext cx="5546783" cy="5362956"/>
        </p:xfrm>
        <a:graphic>
          <a:graphicData uri="http://schemas.openxmlformats.org/drawingml/2006/table">
            <a:tbl>
              <a:tblPr firstRow="1" firstCol="1" bandRow="1">
                <a:tableStyleId>{5C22544A-7EE6-4342-B048-85BDC9FD1C3A}</a:tableStyleId>
              </a:tblPr>
              <a:tblGrid>
                <a:gridCol w="2433336"/>
                <a:gridCol w="1634887"/>
                <a:gridCol w="1478560"/>
              </a:tblGrid>
              <a:tr h="434857">
                <a:tc>
                  <a:txBody>
                    <a:bodyPr/>
                    <a:lstStyle/>
                    <a:p>
                      <a:pPr marL="0" marR="0">
                        <a:lnSpc>
                          <a:spcPct val="115000"/>
                        </a:lnSpc>
                        <a:spcBef>
                          <a:spcPts val="0"/>
                        </a:spcBef>
                        <a:spcAft>
                          <a:spcPts val="0"/>
                        </a:spcAft>
                      </a:pPr>
                      <a:r>
                        <a:rPr lang="en-US" sz="1800" dirty="0">
                          <a:effectLst/>
                          <a:latin typeface="Gill Sans MT" panose="020B0502020104020203" pitchFamily="34" charset="0"/>
                        </a:rPr>
                        <a:t>CSO</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latin typeface="Gill Sans MT" panose="020B0502020104020203" pitchFamily="34" charset="0"/>
                        </a:rPr>
                        <a:t>Finance Checklist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latin typeface="Gill Sans MT" panose="020B0502020104020203" pitchFamily="34" charset="0"/>
                        </a:rPr>
                        <a:t>HR </a:t>
                      </a:r>
                      <a:endParaRPr lang="en-US" sz="1800" dirty="0" smtClean="0">
                        <a:effectLst/>
                        <a:latin typeface="Gill Sans MT" panose="020B0502020104020203" pitchFamily="34" charset="0"/>
                      </a:endParaRPr>
                    </a:p>
                    <a:p>
                      <a:pPr marL="0" marR="0">
                        <a:lnSpc>
                          <a:spcPct val="115000"/>
                        </a:lnSpc>
                        <a:spcBef>
                          <a:spcPts val="0"/>
                        </a:spcBef>
                        <a:spcAft>
                          <a:spcPts val="0"/>
                        </a:spcAft>
                      </a:pPr>
                      <a:r>
                        <a:rPr lang="en-US" sz="1800" dirty="0" smtClean="0">
                          <a:effectLst/>
                          <a:latin typeface="Gill Sans MT" panose="020B0502020104020203" pitchFamily="34" charset="0"/>
                        </a:rPr>
                        <a:t>Checklist</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err="1">
                          <a:effectLst/>
                          <a:latin typeface="Gill Sans MT" panose="020B0502020104020203" pitchFamily="34" charset="0"/>
                        </a:rPr>
                        <a:t>Abhimana</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Asia Lanka</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CORE</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CSDF</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ECDIC</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Heart 2 Heart Lanka</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Lanka Plus</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err="1">
                          <a:effectLst/>
                          <a:latin typeface="Gill Sans MT" panose="020B0502020104020203" pitchFamily="34" charset="0"/>
                        </a:rPr>
                        <a:t>Mithuru</a:t>
                      </a:r>
                      <a:r>
                        <a:rPr lang="en-US" sz="1800" b="0" dirty="0">
                          <a:effectLst/>
                          <a:latin typeface="Gill Sans MT" panose="020B0502020104020203" pitchFamily="34" charset="0"/>
                        </a:rPr>
                        <a:t> </a:t>
                      </a:r>
                      <a:r>
                        <a:rPr lang="en-US" sz="1800" b="0" dirty="0" err="1">
                          <a:effectLst/>
                          <a:latin typeface="Gill Sans MT" panose="020B0502020104020203" pitchFamily="34" charset="0"/>
                        </a:rPr>
                        <a:t>Mithuro</a:t>
                      </a:r>
                      <a:r>
                        <a:rPr lang="en-US" sz="1800" b="0" dirty="0">
                          <a:effectLst/>
                          <a:latin typeface="Gill Sans MT" panose="020B0502020104020203" pitchFamily="34" charset="0"/>
                        </a:rPr>
                        <a:t> Movement</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Pulse Sri Lanka</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SARD</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Y</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SLIDO</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YMMA</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a:txBody>
                    <a:bodyPr/>
                    <a:lstStyle/>
                    <a:p>
                      <a:pPr marL="0" marR="0" algn="l">
                        <a:lnSpc>
                          <a:spcPct val="115000"/>
                        </a:lnSpc>
                        <a:spcBef>
                          <a:spcPts val="0"/>
                        </a:spcBef>
                        <a:spcAft>
                          <a:spcPts val="0"/>
                        </a:spcAft>
                      </a:pPr>
                      <a:r>
                        <a:rPr lang="en-US" sz="1800" b="0" dirty="0">
                          <a:effectLst/>
                          <a:latin typeface="Gill Sans MT" panose="020B0502020104020203" pitchFamily="34" charset="0"/>
                        </a:rPr>
                        <a:t>Total</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6</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800">
                          <a:effectLst/>
                          <a:latin typeface="Gill Sans MT" panose="020B0502020104020203" pitchFamily="34" charset="0"/>
                        </a:rPr>
                        <a:t>6</a:t>
                      </a:r>
                      <a:endParaRPr lang="en-US" sz="180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r>
              <a:tr h="236494">
                <a:tc gridSpan="3">
                  <a:txBody>
                    <a:bodyPr/>
                    <a:lstStyle/>
                    <a:p>
                      <a:pPr marL="0" marR="0" algn="just">
                        <a:lnSpc>
                          <a:spcPct val="115000"/>
                        </a:lnSpc>
                        <a:spcBef>
                          <a:spcPts val="0"/>
                        </a:spcBef>
                        <a:spcAft>
                          <a:spcPts val="0"/>
                        </a:spcAft>
                      </a:pPr>
                      <a:r>
                        <a:rPr lang="en-US" sz="1800" b="0" dirty="0">
                          <a:effectLst/>
                          <a:latin typeface="Gill Sans MT" panose="020B0502020104020203" pitchFamily="34" charset="0"/>
                        </a:rPr>
                        <a:t>Y – those who have submitted self-assessment checklists</a:t>
                      </a:r>
                      <a:endParaRPr lang="en-US" sz="1800" b="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644238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ill Sans MT" panose="020B0502020104020203" pitchFamily="34" charset="0"/>
              </a:rPr>
              <a:t>Overall Management of CSO </a:t>
            </a:r>
            <a:br>
              <a:rPr lang="en-US" b="1" dirty="0">
                <a:latin typeface="Gill Sans MT" panose="020B0502020104020203" pitchFamily="34" charset="0"/>
              </a:rPr>
            </a:br>
            <a:r>
              <a:rPr lang="en-US" b="1" dirty="0">
                <a:latin typeface="Gill Sans MT" panose="020B0502020104020203" pitchFamily="34" charset="0"/>
              </a:rPr>
              <a:t>– Level of Sophistication</a:t>
            </a:r>
            <a:endParaRPr lang="en-US" dirty="0"/>
          </a:p>
        </p:txBody>
      </p:sp>
      <p:sp>
        <p:nvSpPr>
          <p:cNvPr id="5" name="Rectangle 4"/>
          <p:cNvSpPr/>
          <p:nvPr/>
        </p:nvSpPr>
        <p:spPr>
          <a:xfrm>
            <a:off x="1154954" y="3109601"/>
            <a:ext cx="8152948" cy="2560060"/>
          </a:xfrm>
          <a:prstGeom prst="rect">
            <a:avLst/>
          </a:prstGeom>
        </p:spPr>
        <p:txBody>
          <a:bodyPr wrap="square">
            <a:spAutoFit/>
          </a:bodyPr>
          <a:lstStyle/>
          <a:p>
            <a:pPr marL="457200" marR="0">
              <a:lnSpc>
                <a:spcPct val="107000"/>
              </a:lnSpc>
              <a:spcBef>
                <a:spcPts val="0"/>
              </a:spcBef>
              <a:spcAft>
                <a:spcPts val="800"/>
              </a:spcAft>
            </a:pP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Primitive – </a:t>
            </a:r>
            <a:r>
              <a:rPr lang="en-US" sz="2000" dirty="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Budgeting Only</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p>
          <a:p>
            <a:pPr marL="457200" marR="0">
              <a:lnSpc>
                <a:spcPct val="107000"/>
              </a:lnSpc>
              <a:spcBef>
                <a:spcPts val="0"/>
              </a:spcBef>
              <a:spcAft>
                <a:spcPts val="800"/>
              </a:spcAft>
            </a:pP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Figures compared with previous year  </a:t>
            </a:r>
            <a:endParaRPr lang="en-US" sz="2000" dirty="0" smtClean="0">
              <a:solidFill>
                <a:srgbClr val="002060"/>
              </a:solidFill>
              <a:latin typeface="Gill Sans MT" panose="020B0502020104020203"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endPar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Basic –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Annual Operating Planning</a:t>
            </a:r>
          </a:p>
          <a:p>
            <a:pPr marL="457200" marR="0">
              <a:lnSpc>
                <a:spcPct val="107000"/>
              </a:lnSpc>
              <a:spcBef>
                <a:spcPts val="0"/>
              </a:spcBef>
              <a:spcAft>
                <a:spcPts val="800"/>
              </a:spcAft>
            </a:pPr>
            <a:r>
              <a:rPr lang="en-US" sz="2000" b="1"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Action plan </a:t>
            </a:r>
          </a:p>
          <a:p>
            <a:pPr marL="457200" marR="0">
              <a:lnSpc>
                <a:spcPct val="107000"/>
              </a:lnSpc>
              <a:spcBef>
                <a:spcPts val="0"/>
              </a:spcBef>
              <a:spcAft>
                <a:spcPts val="800"/>
              </a:spcAft>
            </a:pP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a:t>
            </a:r>
            <a:r>
              <a:rPr lang="en-US" sz="2000" dirty="0">
                <a:solidFill>
                  <a:srgbClr val="002060"/>
                </a:solidFill>
                <a:highlight>
                  <a:srgbClr val="FFFF00"/>
                </a:highlight>
                <a:latin typeface="Gill Sans MT" panose="020B0502020104020203" pitchFamily="34" charset="0"/>
                <a:ea typeface="Calibri" panose="020F0502020204030204" pitchFamily="34" charset="0"/>
                <a:cs typeface="Times New Roman" panose="02020603050405020304" pitchFamily="18" charset="0"/>
              </a:rPr>
              <a:t>Annual budget</a:t>
            </a:r>
            <a:r>
              <a:rPr lang="en-US" sz="2000" dirty="0">
                <a:solidFill>
                  <a:srgbClr val="002060"/>
                </a:solidFill>
                <a:latin typeface="Gill Sans MT" panose="020B0502020104020203" pitchFamily="34" charset="0"/>
                <a:ea typeface="Calibri" panose="020F0502020204030204" pitchFamily="34" charset="0"/>
                <a:cs typeface="Times New Roman" panose="02020603050405020304" pitchFamily="18" charset="0"/>
              </a:rPr>
              <a:t> synchronize with action plan   </a:t>
            </a:r>
            <a:endParaRPr lang="en-US" sz="2000" dirty="0">
              <a:solidFill>
                <a:srgbClr val="002060"/>
              </a:solidFill>
              <a:effectLst/>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65161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183</TotalTime>
  <Words>3721</Words>
  <Application>Microsoft Office PowerPoint</Application>
  <PresentationFormat>Widescreen</PresentationFormat>
  <Paragraphs>531</Paragraphs>
  <Slides>62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62</vt:i4>
      </vt:variant>
    </vt:vector>
  </HeadingPairs>
  <TitlesOfParts>
    <vt:vector size="71" baseType="lpstr">
      <vt:lpstr>Arial</vt:lpstr>
      <vt:lpstr>Calibri</vt:lpstr>
      <vt:lpstr>Century Gothic</vt:lpstr>
      <vt:lpstr>Courier New</vt:lpstr>
      <vt:lpstr>Gill Sans MT</vt:lpstr>
      <vt:lpstr>Helvetica</vt:lpstr>
      <vt:lpstr>Times New Roman</vt:lpstr>
      <vt:lpstr>Wingdings 3</vt:lpstr>
      <vt:lpstr>Ion Boardroom</vt:lpstr>
      <vt:lpstr>Capacity Building Workshop in Financial and HR Management of CSOs </vt:lpstr>
      <vt:lpstr> Objectives </vt:lpstr>
      <vt:lpstr> Target Participants: </vt:lpstr>
      <vt:lpstr> Scope  </vt:lpstr>
      <vt:lpstr> Scope…  </vt:lpstr>
      <vt:lpstr> Expected Outcome </vt:lpstr>
      <vt:lpstr> Work Plan  </vt:lpstr>
      <vt:lpstr>PowerPoint Presentation</vt:lpstr>
      <vt:lpstr>Overall Management of CSO  – Level of Sophistication</vt:lpstr>
      <vt:lpstr>Overall Management of CSO  – Level of Sophistication</vt:lpstr>
      <vt:lpstr>Overall Management of CSO  – Level of Sophistication</vt:lpstr>
      <vt:lpstr>A mature system has the following characteristics</vt:lpstr>
      <vt:lpstr>Manual Report Structure – CSO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The Syllabus </vt:lpstr>
      <vt:lpstr>PowerPoint Presentation</vt:lpstr>
      <vt:lpstr>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32</cp:revision>
  <dcterms:created xsi:type="dcterms:W3CDTF">2021-11-09T16:09:25Z</dcterms:created>
  <dcterms:modified xsi:type="dcterms:W3CDTF">2021-11-09T19:17:56Z</dcterms:modified>
</cp:coreProperties>
</file>