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257"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316" r:id="rId16"/>
    <p:sldId id="272" r:id="rId17"/>
    <p:sldId id="273" r:id="rId18"/>
    <p:sldId id="274" r:id="rId19"/>
    <p:sldId id="31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3" r:id="rId57"/>
    <p:sldId id="314" r:id="rId58"/>
    <p:sldId id="315" r:id="rId59"/>
    <p:sldId id="319" r:id="rId60"/>
    <p:sldId id="311" r:id="rId61"/>
    <p:sldId id="317" r:id="rId62"/>
    <p:sldId id="318" r:id="rId63"/>
    <p:sldId id="320" r:id="rId64"/>
    <p:sldId id="321" r:id="rId65"/>
    <p:sldId id="322" r:id="rId66"/>
    <p:sldId id="323" r:id="rId67"/>
    <p:sldId id="324" r:id="rId68"/>
    <p:sldId id="327" r:id="rId69"/>
    <p:sldId id="328"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4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FA552-D44C-4C92-A61B-70CAB6374C62}" type="datetimeFigureOut">
              <a:rPr lang="en-US" smtClean="0"/>
              <a:t>10/21/2021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3010EC-9287-4D4F-B1E7-A16655D35182}" type="slidenum">
              <a:rPr lang="en-US" smtClean="0"/>
              <a:t>‹#›</a:t>
            </a:fld>
            <a:endParaRPr lang="en-US"/>
          </a:p>
        </p:txBody>
      </p:sp>
    </p:spTree>
    <p:extLst>
      <p:ext uri="{BB962C8B-B14F-4D97-AF65-F5344CB8AC3E}">
        <p14:creationId xmlns:p14="http://schemas.microsoft.com/office/powerpoint/2010/main" val="1542179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3</a:t>
            </a:fld>
            <a:endParaRPr lang="en-US"/>
          </a:p>
        </p:txBody>
      </p:sp>
    </p:spTree>
    <p:extLst>
      <p:ext uri="{BB962C8B-B14F-4D97-AF65-F5344CB8AC3E}">
        <p14:creationId xmlns:p14="http://schemas.microsoft.com/office/powerpoint/2010/main" val="2480680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10842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2937057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730964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319746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897A5-3C83-4793-B5C3-222BE0042359}"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215177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4897A5-3C83-4793-B5C3-222BE0042359}"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81143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4897A5-3C83-4793-B5C3-222BE0042359}"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938355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4897A5-3C83-4793-B5C3-222BE0042359}"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47493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897A5-3C83-4793-B5C3-222BE0042359}"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6684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897A5-3C83-4793-B5C3-222BE0042359}"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2810609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897A5-3C83-4793-B5C3-222BE0042359}"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7A3A2F-EEEA-4CFC-A114-74225B7BCB74}" type="slidenum">
              <a:rPr lang="en-US" smtClean="0"/>
              <a:t>‹#›</a:t>
            </a:fld>
            <a:endParaRPr lang="en-US"/>
          </a:p>
        </p:txBody>
      </p:sp>
    </p:spTree>
    <p:extLst>
      <p:ext uri="{BB962C8B-B14F-4D97-AF65-F5344CB8AC3E}">
        <p14:creationId xmlns:p14="http://schemas.microsoft.com/office/powerpoint/2010/main" val="1015585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897A5-3C83-4793-B5C3-222BE0042359}" type="datetimeFigureOut">
              <a:rPr lang="en-US" smtClean="0"/>
              <a:t>10/21/2021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7A3A2F-EEEA-4CFC-A114-74225B7BCB74}" type="slidenum">
              <a:rPr lang="en-US" smtClean="0"/>
              <a:t>‹#›</a:t>
            </a:fld>
            <a:endParaRPr lang="en-US"/>
          </a:p>
        </p:txBody>
      </p:sp>
    </p:spTree>
    <p:extLst>
      <p:ext uri="{BB962C8B-B14F-4D97-AF65-F5344CB8AC3E}">
        <p14:creationId xmlns:p14="http://schemas.microsoft.com/office/powerpoint/2010/main" val="37099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R9)%20LEGAL%20FRAMEWORK%20IN%20SRI%20LANKAN%20CONTEXT%20OF%20LABOR%20LAW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7788"/>
            <a:ext cx="12192000" cy="4301412"/>
          </a:xfrm>
          <a:solidFill>
            <a:schemeClr val="bg1">
              <a:lumMod val="95000"/>
            </a:schemeClr>
          </a:solidFill>
        </p:spPr>
        <p:txBody>
          <a:bodyPr>
            <a:normAutofit/>
          </a:bodyPr>
          <a:lstStyle/>
          <a:p>
            <a:r>
              <a:rPr lang="en-US" b="1" dirty="0" smtClean="0">
                <a:solidFill>
                  <a:srgbClr val="002060"/>
                </a:solidFill>
              </a:rPr>
              <a:t>Workshop on                                                             Strengthening Human Resource Management of Civil Society Organizations </a:t>
            </a:r>
            <a:endParaRPr lang="en-US" b="1" dirty="0">
              <a:solidFill>
                <a:srgbClr val="002060"/>
              </a:solidFill>
            </a:endParaRPr>
          </a:p>
        </p:txBody>
      </p:sp>
      <p:sp>
        <p:nvSpPr>
          <p:cNvPr id="3" name="Subtitle 2"/>
          <p:cNvSpPr>
            <a:spLocks noGrp="1"/>
          </p:cNvSpPr>
          <p:nvPr>
            <p:ph type="subTitle" idx="1"/>
          </p:nvPr>
        </p:nvSpPr>
        <p:spPr>
          <a:xfrm>
            <a:off x="0" y="3573624"/>
            <a:ext cx="12192000" cy="3284376"/>
          </a:xfrm>
        </p:spPr>
        <p:style>
          <a:lnRef idx="1">
            <a:schemeClr val="accent4"/>
          </a:lnRef>
          <a:fillRef idx="2">
            <a:schemeClr val="accent4"/>
          </a:fillRef>
          <a:effectRef idx="1">
            <a:schemeClr val="accent4"/>
          </a:effectRef>
          <a:fontRef idx="minor">
            <a:schemeClr val="dk1"/>
          </a:fontRef>
        </p:style>
        <p:txBody>
          <a:bodyPr>
            <a:normAutofit/>
          </a:bodyPr>
          <a:lstStyle/>
          <a:p>
            <a:endParaRPr lang="en-US" b="1" dirty="0" smtClean="0"/>
          </a:p>
          <a:p>
            <a:r>
              <a:rPr lang="en-US" sz="2800" b="1" dirty="0" smtClean="0">
                <a:latin typeface="+mj-lt"/>
              </a:rPr>
              <a:t>By </a:t>
            </a:r>
          </a:p>
          <a:p>
            <a:r>
              <a:rPr lang="en-US" sz="3200" b="1" dirty="0" smtClean="0">
                <a:latin typeface="+mj-lt"/>
              </a:rPr>
              <a:t>Jagath </a:t>
            </a:r>
            <a:r>
              <a:rPr lang="en-US" sz="3200" b="1" dirty="0" err="1" smtClean="0">
                <a:latin typeface="+mj-lt"/>
              </a:rPr>
              <a:t>Karunathilaka</a:t>
            </a:r>
            <a:endParaRPr lang="en-US" sz="3200" b="1" dirty="0" smtClean="0">
              <a:latin typeface="+mj-lt"/>
            </a:endParaRPr>
          </a:p>
          <a:p>
            <a:r>
              <a:rPr lang="en-US" sz="2800" b="1" dirty="0">
                <a:latin typeface="+mj-lt"/>
              </a:rPr>
              <a:t>(Through Virtual Meeting – Zoom Technology)</a:t>
            </a:r>
          </a:p>
          <a:p>
            <a:r>
              <a:rPr lang="en-US" sz="2800" b="1" dirty="0" smtClean="0">
                <a:latin typeface="+mj-lt"/>
              </a:rPr>
              <a:t>October 4 –22                                                                                                                         (20 Lesson Hours in 10 Days) </a:t>
            </a:r>
          </a:p>
        </p:txBody>
      </p:sp>
    </p:spTree>
    <p:extLst>
      <p:ext uri="{BB962C8B-B14F-4D97-AF65-F5344CB8AC3E}">
        <p14:creationId xmlns:p14="http://schemas.microsoft.com/office/powerpoint/2010/main" val="2377380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Laws relating to Social Security </a:t>
            </a:r>
            <a:endParaRPr lang="en-US" dirty="0">
              <a:solidFill>
                <a:schemeClr val="accent2"/>
              </a:solidFill>
              <a:latin typeface="+mn-lt"/>
            </a:endParaRPr>
          </a:p>
        </p:txBody>
      </p:sp>
      <p:sp>
        <p:nvSpPr>
          <p:cNvPr id="3" name="Content Placeholder 2"/>
          <p:cNvSpPr>
            <a:spLocks noGrp="1"/>
          </p:cNvSpPr>
          <p:nvPr>
            <p:ph idx="1"/>
          </p:nvPr>
        </p:nvSpPr>
        <p:spPr>
          <a:xfrm>
            <a:off x="1207008" y="1580960"/>
            <a:ext cx="8586216" cy="3567112"/>
          </a:xfrm>
          <a:solidFill>
            <a:schemeClr val="accent4">
              <a:lumMod val="40000"/>
              <a:lumOff val="60000"/>
            </a:schemeClr>
          </a:solidFill>
        </p:spPr>
        <p:txBody>
          <a:bodyPr>
            <a:normAutofit/>
          </a:bodyPr>
          <a:lstStyle/>
          <a:p>
            <a:r>
              <a:rPr lang="en-US" dirty="0" smtClean="0">
                <a:solidFill>
                  <a:srgbClr val="002060"/>
                </a:solidFill>
              </a:rPr>
              <a:t>Social Security of employees are addressed by three main mechanisms. They are the Employees’ Provident Fund, Employees’ Trust Fund and the Gratuity Fund. By them employees are granted financial benefits upon completion of a statutory period of service, change of employment or reaching the retirement age.</a:t>
            </a:r>
            <a:endParaRPr lang="en-US" dirty="0">
              <a:solidFill>
                <a:srgbClr val="002060"/>
              </a:solidFill>
              <a:latin typeface="+mj-lt"/>
            </a:endParaRPr>
          </a:p>
        </p:txBody>
      </p:sp>
    </p:spTree>
    <p:extLst>
      <p:ext uri="{BB962C8B-B14F-4D97-AF65-F5344CB8AC3E}">
        <p14:creationId xmlns:p14="http://schemas.microsoft.com/office/powerpoint/2010/main" val="144230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Laws relating to Social Security… </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217152" cy="4764976"/>
          </a:xfrm>
          <a:solidFill>
            <a:schemeClr val="accent4">
              <a:lumMod val="40000"/>
              <a:lumOff val="60000"/>
            </a:schemeClr>
          </a:solidFill>
        </p:spPr>
        <p:txBody>
          <a:bodyPr>
            <a:noAutofit/>
          </a:bodyPr>
          <a:lstStyle/>
          <a:p>
            <a:pPr marL="0" indent="0">
              <a:buNone/>
            </a:pPr>
            <a:r>
              <a:rPr lang="en-US" dirty="0" smtClean="0"/>
              <a:t>Employees Provident Fund (EPF) </a:t>
            </a:r>
          </a:p>
          <a:p>
            <a:r>
              <a:rPr lang="en-US" sz="2600" dirty="0" smtClean="0">
                <a:solidFill>
                  <a:srgbClr val="002060"/>
                </a:solidFill>
              </a:rPr>
              <a:t>The Employees Provident Fund Act 15 of 1958 applies to all workers and lays down rules for contribution by employers and workers and other administrative rules. </a:t>
            </a:r>
          </a:p>
          <a:p>
            <a:r>
              <a:rPr lang="en-US" sz="2600" dirty="0" smtClean="0">
                <a:solidFill>
                  <a:srgbClr val="002060"/>
                </a:solidFill>
              </a:rPr>
              <a:t>EPF was first established in 1958, since then there have been nine Amending Acts on the subject. </a:t>
            </a:r>
          </a:p>
          <a:p>
            <a:r>
              <a:rPr lang="en-US" sz="2600" dirty="0" smtClean="0">
                <a:solidFill>
                  <a:srgbClr val="002060"/>
                </a:solidFill>
              </a:rPr>
              <a:t>Employers have to remit every month to the Central Bank, an amount equivalent to 20% of the employee’s total earnings to the Fund. The Employee’s contribution is 8% and the Employer has to contribute an amount equivalent to 12% of the employee’s total earnings. </a:t>
            </a:r>
          </a:p>
          <a:p>
            <a:endParaRPr lang="en-US" sz="2400" dirty="0">
              <a:solidFill>
                <a:srgbClr val="002060"/>
              </a:solidFill>
              <a:latin typeface="+mj-lt"/>
            </a:endParaRPr>
          </a:p>
        </p:txBody>
      </p:sp>
    </p:spTree>
    <p:extLst>
      <p:ext uri="{BB962C8B-B14F-4D97-AF65-F5344CB8AC3E}">
        <p14:creationId xmlns:p14="http://schemas.microsoft.com/office/powerpoint/2010/main" val="194041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Laws relating to Social Security… </a:t>
            </a:r>
            <a:endParaRPr lang="en-US" dirty="0">
              <a:solidFill>
                <a:schemeClr val="accent2"/>
              </a:solidFill>
              <a:latin typeface="+mn-lt"/>
            </a:endParaRPr>
          </a:p>
        </p:txBody>
      </p:sp>
      <p:sp>
        <p:nvSpPr>
          <p:cNvPr id="3" name="Content Placeholder 2"/>
          <p:cNvSpPr>
            <a:spLocks noGrp="1"/>
          </p:cNvSpPr>
          <p:nvPr>
            <p:ph idx="1"/>
          </p:nvPr>
        </p:nvSpPr>
        <p:spPr>
          <a:xfrm>
            <a:off x="1207008" y="1580960"/>
            <a:ext cx="8988552" cy="4307776"/>
          </a:xfrm>
          <a:solidFill>
            <a:schemeClr val="accent4">
              <a:lumMod val="40000"/>
              <a:lumOff val="60000"/>
            </a:schemeClr>
          </a:solidFill>
        </p:spPr>
        <p:txBody>
          <a:bodyPr>
            <a:noAutofit/>
          </a:bodyPr>
          <a:lstStyle/>
          <a:p>
            <a:pPr marL="0" indent="0">
              <a:buNone/>
            </a:pPr>
            <a:r>
              <a:rPr lang="en-US" dirty="0" smtClean="0"/>
              <a:t>Employees Provident Fund (EPF)… </a:t>
            </a:r>
          </a:p>
          <a:p>
            <a:r>
              <a:rPr lang="en-US" sz="2600" dirty="0" smtClean="0">
                <a:solidFill>
                  <a:srgbClr val="002060"/>
                </a:solidFill>
              </a:rPr>
              <a:t>“Earnings” include wages, cost of living allowances and similar allowances, payment in respect of holidays and leave, cash value of food provided by the employer and meal allowance but excludes overtime payments. </a:t>
            </a:r>
          </a:p>
          <a:p>
            <a:r>
              <a:rPr lang="en-US" sz="2600" dirty="0" smtClean="0">
                <a:solidFill>
                  <a:srgbClr val="002060"/>
                </a:solidFill>
              </a:rPr>
              <a:t>Payments for work done during normal working hours on weekly holidays, </a:t>
            </a:r>
            <a:r>
              <a:rPr lang="en-US" sz="2600" dirty="0" err="1" smtClean="0">
                <a:solidFill>
                  <a:srgbClr val="002060"/>
                </a:solidFill>
              </a:rPr>
              <a:t>Poya</a:t>
            </a:r>
            <a:r>
              <a:rPr lang="en-US" sz="2600" dirty="0" smtClean="0">
                <a:solidFill>
                  <a:srgbClr val="002060"/>
                </a:solidFill>
              </a:rPr>
              <a:t> days or public holidays should also be considered as earnings for the computation of EPF contributions. Failure to remit EPF results in surcharges ranging from 5% to 50%.</a:t>
            </a:r>
            <a:endParaRPr lang="en-US" sz="2600" dirty="0">
              <a:solidFill>
                <a:srgbClr val="002060"/>
              </a:solidFill>
              <a:latin typeface="+mj-lt"/>
            </a:endParaRPr>
          </a:p>
        </p:txBody>
      </p:sp>
    </p:spTree>
    <p:extLst>
      <p:ext uri="{BB962C8B-B14F-4D97-AF65-F5344CB8AC3E}">
        <p14:creationId xmlns:p14="http://schemas.microsoft.com/office/powerpoint/2010/main" val="3842300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Laws relating to Social Security… </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308592" cy="2634424"/>
          </a:xfrm>
          <a:solidFill>
            <a:schemeClr val="accent4">
              <a:lumMod val="40000"/>
              <a:lumOff val="60000"/>
            </a:schemeClr>
          </a:solidFill>
        </p:spPr>
        <p:txBody>
          <a:bodyPr>
            <a:noAutofit/>
          </a:bodyPr>
          <a:lstStyle/>
          <a:p>
            <a:pPr marL="0" indent="0">
              <a:buNone/>
            </a:pPr>
            <a:r>
              <a:rPr lang="en-US" dirty="0" smtClean="0"/>
              <a:t>Employees Trust Fund (ETF) </a:t>
            </a:r>
          </a:p>
          <a:p>
            <a:r>
              <a:rPr lang="en-US" sz="2600" dirty="0" smtClean="0">
                <a:solidFill>
                  <a:srgbClr val="002060"/>
                </a:solidFill>
              </a:rPr>
              <a:t>The Employees’ Trust Fund Act No. 46 of 1980 (as amended) obliges the employer only to contribute monthly 3% of the employee’s total wages to the Trust Fund created under it.</a:t>
            </a:r>
          </a:p>
          <a:p>
            <a:r>
              <a:rPr lang="en-US" sz="2600" dirty="0" smtClean="0">
                <a:solidFill>
                  <a:srgbClr val="002060"/>
                </a:solidFill>
              </a:rPr>
              <a:t>ETF Act of </a:t>
            </a:r>
            <a:r>
              <a:rPr lang="en-US" sz="2600" dirty="0">
                <a:solidFill>
                  <a:srgbClr val="002060"/>
                </a:solidFill>
              </a:rPr>
              <a:t>1980, unlike the Employees Provident Fund, has contributions only from the </a:t>
            </a:r>
            <a:r>
              <a:rPr lang="en-US" sz="2600" dirty="0" smtClean="0">
                <a:solidFill>
                  <a:srgbClr val="002060"/>
                </a:solidFill>
              </a:rPr>
              <a:t>employer </a:t>
            </a:r>
            <a:endParaRPr lang="en-US" sz="2600" dirty="0">
              <a:solidFill>
                <a:srgbClr val="002060"/>
              </a:solidFill>
            </a:endParaRPr>
          </a:p>
          <a:p>
            <a:pPr marL="0" indent="0">
              <a:buNone/>
            </a:pPr>
            <a:endParaRPr lang="en-US" sz="2600" dirty="0">
              <a:solidFill>
                <a:srgbClr val="002060"/>
              </a:solidFill>
              <a:latin typeface="+mj-lt"/>
            </a:endParaRPr>
          </a:p>
        </p:txBody>
      </p:sp>
    </p:spTree>
    <p:extLst>
      <p:ext uri="{BB962C8B-B14F-4D97-AF65-F5344CB8AC3E}">
        <p14:creationId xmlns:p14="http://schemas.microsoft.com/office/powerpoint/2010/main" val="1432394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Laws relating to Social Security… </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125712" cy="4216336"/>
          </a:xfrm>
          <a:solidFill>
            <a:schemeClr val="accent4">
              <a:lumMod val="40000"/>
              <a:lumOff val="60000"/>
            </a:schemeClr>
          </a:solidFill>
        </p:spPr>
        <p:txBody>
          <a:bodyPr>
            <a:noAutofit/>
          </a:bodyPr>
          <a:lstStyle/>
          <a:p>
            <a:pPr marL="0" indent="0">
              <a:buNone/>
            </a:pPr>
            <a:r>
              <a:rPr lang="en-US" dirty="0" smtClean="0"/>
              <a:t>Gratuity</a:t>
            </a:r>
            <a:r>
              <a:rPr lang="en-US" dirty="0" smtClean="0">
                <a:solidFill>
                  <a:srgbClr val="002060"/>
                </a:solidFill>
              </a:rPr>
              <a:t> </a:t>
            </a:r>
          </a:p>
          <a:p>
            <a:r>
              <a:rPr lang="en-US" sz="2600" dirty="0" smtClean="0">
                <a:solidFill>
                  <a:srgbClr val="002060"/>
                </a:solidFill>
              </a:rPr>
              <a:t>The Payment of Gratuity Act 12 of 1983 provides for the payment of gratuity to workers who have at least five years of service irrespective of whether they are dismissed, leave or die in service, subject to the rules that if they are dismissed for fraud or causing loss, the payment could be reduced by the extent of the loss.</a:t>
            </a:r>
          </a:p>
          <a:p>
            <a:r>
              <a:rPr lang="en-US" sz="2600" dirty="0" smtClean="0">
                <a:solidFill>
                  <a:srgbClr val="002060"/>
                </a:solidFill>
              </a:rPr>
              <a:t>“Gratuity’ to an employee Is over and above the EPF and ETF payments discussed above and is governed by the Payment of Gratuity Act No. 12 of 1983. </a:t>
            </a:r>
            <a:endParaRPr lang="en-US" sz="2600" dirty="0">
              <a:solidFill>
                <a:srgbClr val="002060"/>
              </a:solidFill>
            </a:endParaRPr>
          </a:p>
          <a:p>
            <a:pPr marL="0" indent="0">
              <a:buNone/>
            </a:pPr>
            <a:endParaRPr lang="en-US" sz="2400" dirty="0">
              <a:solidFill>
                <a:srgbClr val="002060"/>
              </a:solidFill>
              <a:latin typeface="+mj-lt"/>
            </a:endParaRPr>
          </a:p>
        </p:txBody>
      </p:sp>
    </p:spTree>
    <p:extLst>
      <p:ext uri="{BB962C8B-B14F-4D97-AF65-F5344CB8AC3E}">
        <p14:creationId xmlns:p14="http://schemas.microsoft.com/office/powerpoint/2010/main" val="2599499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Laws relating to Social Security… </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473184" cy="4774120"/>
          </a:xfrm>
          <a:solidFill>
            <a:schemeClr val="accent4">
              <a:lumMod val="40000"/>
              <a:lumOff val="60000"/>
            </a:schemeClr>
          </a:solidFill>
        </p:spPr>
        <p:txBody>
          <a:bodyPr>
            <a:noAutofit/>
          </a:bodyPr>
          <a:lstStyle/>
          <a:p>
            <a:pPr marL="0" indent="0">
              <a:buNone/>
            </a:pPr>
            <a:r>
              <a:rPr lang="en-US" dirty="0" smtClean="0"/>
              <a:t>Gratuity… </a:t>
            </a:r>
          </a:p>
          <a:p>
            <a:r>
              <a:rPr lang="en-US" sz="2600" dirty="0" smtClean="0">
                <a:solidFill>
                  <a:srgbClr val="002060"/>
                </a:solidFill>
              </a:rPr>
              <a:t>A gratuity is a lump sum payment made in recognition for services at the end of a period of employment. Under the Act any employer who has employed more than 15 workmen in any industry during the twelve months preceding the termination of the workman in question, is required to pay a gratuity to that workman if he has completed five years of service under him…</a:t>
            </a:r>
          </a:p>
          <a:p>
            <a:r>
              <a:rPr lang="en-US" sz="2600" dirty="0" smtClean="0">
                <a:solidFill>
                  <a:srgbClr val="002060"/>
                </a:solidFill>
              </a:rPr>
              <a:t>The amount for monthly paid employee is calculated at the rate of half a month’s salary for each completed year of service. Gratuity is also payable to workmen who are paid weekly or daily, at the rate of 14 days salary for each completed year of service.</a:t>
            </a:r>
          </a:p>
        </p:txBody>
      </p:sp>
    </p:spTree>
    <p:extLst>
      <p:ext uri="{BB962C8B-B14F-4D97-AF65-F5344CB8AC3E}">
        <p14:creationId xmlns:p14="http://schemas.microsoft.com/office/powerpoint/2010/main" val="3318907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Laws relating to Social Security… </a:t>
            </a:r>
            <a:endParaRPr lang="en-US" dirty="0">
              <a:solidFill>
                <a:schemeClr val="accent2"/>
              </a:solidFill>
              <a:latin typeface="+mn-lt"/>
            </a:endParaRPr>
          </a:p>
        </p:txBody>
      </p:sp>
      <p:sp>
        <p:nvSpPr>
          <p:cNvPr id="3" name="Content Placeholder 2"/>
          <p:cNvSpPr>
            <a:spLocks noGrp="1"/>
          </p:cNvSpPr>
          <p:nvPr>
            <p:ph idx="1"/>
          </p:nvPr>
        </p:nvSpPr>
        <p:spPr>
          <a:xfrm>
            <a:off x="1207008" y="1580960"/>
            <a:ext cx="8586216" cy="4408360"/>
          </a:xfrm>
          <a:solidFill>
            <a:schemeClr val="accent4">
              <a:lumMod val="40000"/>
              <a:lumOff val="60000"/>
            </a:schemeClr>
          </a:solidFill>
        </p:spPr>
        <p:txBody>
          <a:bodyPr>
            <a:noAutofit/>
          </a:bodyPr>
          <a:lstStyle/>
          <a:p>
            <a:pPr marL="0" indent="0">
              <a:buNone/>
            </a:pPr>
            <a:r>
              <a:rPr lang="en-US" dirty="0" smtClean="0"/>
              <a:t>Gratuity… </a:t>
            </a:r>
          </a:p>
          <a:p>
            <a:r>
              <a:rPr lang="en-US" sz="2600" dirty="0" smtClean="0">
                <a:solidFill>
                  <a:srgbClr val="002060"/>
                </a:solidFill>
              </a:rPr>
              <a:t>Gratuity is payable whether termination was by the employer of employee, except if the termination was for reasons of fraud, misappropriation of the employer’s money or willful damage to the employer’s property, the amount of the loss or damage may be deducted from the amount of gratuity due under the Act. If the workman dies while employed, any gratuity due to him must be paid to his legal heirs. </a:t>
            </a:r>
            <a:endParaRPr lang="en-US" sz="2600" dirty="0">
              <a:solidFill>
                <a:srgbClr val="002060"/>
              </a:solidFill>
              <a:latin typeface="+mj-lt"/>
            </a:endParaRPr>
          </a:p>
        </p:txBody>
      </p:sp>
    </p:spTree>
    <p:extLst>
      <p:ext uri="{BB962C8B-B14F-4D97-AF65-F5344CB8AC3E}">
        <p14:creationId xmlns:p14="http://schemas.microsoft.com/office/powerpoint/2010/main" val="1054170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8586216" cy="2707576"/>
          </a:xfrm>
          <a:solidFill>
            <a:schemeClr val="accent4">
              <a:lumMod val="40000"/>
              <a:lumOff val="60000"/>
            </a:schemeClr>
          </a:solidFill>
        </p:spPr>
        <p:txBody>
          <a:bodyPr>
            <a:noAutofit/>
          </a:bodyPr>
          <a:lstStyle/>
          <a:p>
            <a:pPr marL="0" indent="0">
              <a:buNone/>
            </a:pPr>
            <a:r>
              <a:rPr lang="en-US" dirty="0" smtClean="0"/>
              <a:t>Employment of Females in Mines Ordinance </a:t>
            </a:r>
          </a:p>
          <a:p>
            <a:r>
              <a:rPr lang="en-US" sz="2400" dirty="0" smtClean="0">
                <a:solidFill>
                  <a:srgbClr val="002060"/>
                </a:solidFill>
              </a:rPr>
              <a:t>No female of any age at any time, who have not been exempted by regulation, shall perform or be employed on any underground work in a mine or enter a mine for the performance of any work.</a:t>
            </a:r>
            <a:endParaRPr lang="en-US" sz="2400" dirty="0">
              <a:solidFill>
                <a:srgbClr val="002060"/>
              </a:solidFill>
              <a:latin typeface="+mj-lt"/>
            </a:endParaRPr>
          </a:p>
        </p:txBody>
      </p:sp>
    </p:spTree>
    <p:extLst>
      <p:ext uri="{BB962C8B-B14F-4D97-AF65-F5344CB8AC3E}">
        <p14:creationId xmlns:p14="http://schemas.microsoft.com/office/powerpoint/2010/main" val="726001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628632" cy="4152328"/>
          </a:xfrm>
          <a:solidFill>
            <a:schemeClr val="accent4">
              <a:lumMod val="40000"/>
              <a:lumOff val="60000"/>
            </a:schemeClr>
          </a:solidFill>
        </p:spPr>
        <p:txBody>
          <a:bodyPr>
            <a:noAutofit/>
          </a:bodyPr>
          <a:lstStyle/>
          <a:p>
            <a:pPr marL="0" indent="0">
              <a:buNone/>
            </a:pPr>
            <a:r>
              <a:rPr lang="en-US" dirty="0" smtClean="0"/>
              <a:t>Maternity Benefits Ordinance </a:t>
            </a:r>
          </a:p>
          <a:p>
            <a:r>
              <a:rPr lang="en-US" sz="2400" dirty="0" smtClean="0">
                <a:solidFill>
                  <a:srgbClr val="002060"/>
                </a:solidFill>
              </a:rPr>
              <a:t>The Maternity Benefits Ordinance 32 of 1939 covers all female workers other than those who are specifically provided for under the Shops &amp; Offices Act  provides leave with fully paid for children and feeding intervals. Subsequently, there were seven other amending Acts passed in this regard from 1952 to 1985. </a:t>
            </a:r>
          </a:p>
          <a:p>
            <a:r>
              <a:rPr lang="en-US" sz="2400" dirty="0" smtClean="0">
                <a:solidFill>
                  <a:srgbClr val="002060"/>
                </a:solidFill>
              </a:rPr>
              <a:t>An employee is restricted from knowingly employing any women during the period of four weeks immediately following her confinement. “Maternity benefits” mean the amount payable under the provisions of this Ordinance to a woman worker. </a:t>
            </a:r>
            <a:endParaRPr lang="en-US" sz="2400" dirty="0">
              <a:solidFill>
                <a:srgbClr val="002060"/>
              </a:solidFill>
              <a:latin typeface="+mj-lt"/>
            </a:endParaRPr>
          </a:p>
        </p:txBody>
      </p:sp>
    </p:spTree>
    <p:extLst>
      <p:ext uri="{BB962C8B-B14F-4D97-AF65-F5344CB8AC3E}">
        <p14:creationId xmlns:p14="http://schemas.microsoft.com/office/powerpoint/2010/main" val="1619047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628632" cy="2698432"/>
          </a:xfrm>
          <a:solidFill>
            <a:schemeClr val="accent4">
              <a:lumMod val="40000"/>
              <a:lumOff val="60000"/>
            </a:schemeClr>
          </a:solidFill>
        </p:spPr>
        <p:txBody>
          <a:bodyPr>
            <a:noAutofit/>
          </a:bodyPr>
          <a:lstStyle/>
          <a:p>
            <a:pPr marL="0" indent="0">
              <a:buNone/>
            </a:pPr>
            <a:r>
              <a:rPr lang="en-US" dirty="0" smtClean="0"/>
              <a:t>Maternity Benefits Ordinance… </a:t>
            </a:r>
          </a:p>
          <a:p>
            <a:r>
              <a:rPr lang="en-US" sz="2400" dirty="0" smtClean="0">
                <a:solidFill>
                  <a:srgbClr val="002060"/>
                </a:solidFill>
              </a:rPr>
              <a:t>A woman worker who has no children or has only one child is entitled to a period of twelve weeks for which maternity benefits must be paid by the employer. However, in the event the woman has two or more children, she will be entitled for a 6 weeks period of maternity benefits.” </a:t>
            </a:r>
          </a:p>
          <a:p>
            <a:endParaRPr lang="en-US" sz="2400" dirty="0">
              <a:solidFill>
                <a:srgbClr val="002060"/>
              </a:solidFill>
              <a:latin typeface="+mj-lt"/>
            </a:endParaRPr>
          </a:p>
        </p:txBody>
      </p:sp>
    </p:spTree>
    <p:extLst>
      <p:ext uri="{BB962C8B-B14F-4D97-AF65-F5344CB8AC3E}">
        <p14:creationId xmlns:p14="http://schemas.microsoft.com/office/powerpoint/2010/main" val="2237431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001643"/>
          </a:xfrm>
          <a:prstGeom prst="rect">
            <a:avLst/>
          </a:prstGeom>
          <a:solidFill>
            <a:schemeClr val="bg1">
              <a:lumMod val="95000"/>
            </a:schemeClr>
          </a:solidFill>
        </p:spPr>
        <p:txBody>
          <a:bodyPr wrap="square">
            <a:spAutoFit/>
          </a:bodyPr>
          <a:lstStyle/>
          <a:p>
            <a:pPr lvl="1"/>
            <a:r>
              <a:rPr lang="en-US" sz="4800" b="1" dirty="0" smtClean="0">
                <a:solidFill>
                  <a:schemeClr val="accent2"/>
                </a:solidFill>
                <a:latin typeface="+mj-lt"/>
              </a:rPr>
              <a:t>Lesson Plans of HR Management of CSO</a:t>
            </a: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1291317073"/>
              </p:ext>
            </p:extLst>
          </p:nvPr>
        </p:nvGraphicFramePr>
        <p:xfrm>
          <a:off x="622375" y="764983"/>
          <a:ext cx="10835640" cy="5725756"/>
        </p:xfrm>
        <a:graphic>
          <a:graphicData uri="http://schemas.openxmlformats.org/drawingml/2006/table">
            <a:tbl>
              <a:tblPr firstRow="1" firstCol="1" bandRow="1">
                <a:tableStyleId>{9DCAF9ED-07DC-4A11-8D7F-57B35C25682E}</a:tableStyleId>
              </a:tblPr>
              <a:tblGrid>
                <a:gridCol w="1261684"/>
                <a:gridCol w="4654484"/>
                <a:gridCol w="2367077"/>
                <a:gridCol w="2552395"/>
              </a:tblGrid>
              <a:tr h="437674">
                <a:tc>
                  <a:txBody>
                    <a:bodyPr/>
                    <a:lstStyle/>
                    <a:p>
                      <a:pPr marL="0" marR="0" algn="ctr">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Chapter No</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Lesson Topics</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Scheduled Date</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Timing</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r>
              <a:tr h="376142">
                <a:tc>
                  <a:txBody>
                    <a:bodyPr/>
                    <a:lstStyle/>
                    <a:p>
                      <a:pPr marL="0" marR="0" algn="ctr">
                        <a:lnSpc>
                          <a:spcPct val="115000"/>
                        </a:lnSpc>
                        <a:spcBef>
                          <a:spcPts val="0"/>
                        </a:spcBef>
                        <a:spcAft>
                          <a:spcPts val="0"/>
                        </a:spcAft>
                      </a:pPr>
                      <a:r>
                        <a:rPr lang="en-US" sz="1800" dirty="0">
                          <a:solidFill>
                            <a:schemeClr val="bg1"/>
                          </a:solidFill>
                          <a:effectLst/>
                        </a:rPr>
                        <a:t>1</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Business Code </a:t>
                      </a:r>
                      <a:r>
                        <a:rPr lang="en-US" sz="1800" dirty="0" smtClean="0">
                          <a:solidFill>
                            <a:schemeClr val="bg1"/>
                          </a:solidFill>
                          <a:effectLst/>
                        </a:rPr>
                        <a:t>Practice,</a:t>
                      </a:r>
                      <a:r>
                        <a:rPr lang="en-US" sz="1800" baseline="0" dirty="0" smtClean="0">
                          <a:solidFill>
                            <a:schemeClr val="bg1"/>
                          </a:solidFill>
                          <a:effectLst/>
                        </a:rPr>
                        <a:t> </a:t>
                      </a:r>
                      <a:r>
                        <a:rPr lang="en-US" sz="1800" dirty="0" smtClean="0">
                          <a:solidFill>
                            <a:schemeClr val="bg1"/>
                          </a:solidFill>
                          <a:effectLst/>
                        </a:rPr>
                        <a:t>Compliance and Data Security</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l">
                        <a:lnSpc>
                          <a:spcPct val="115000"/>
                        </a:lnSpc>
                        <a:spcBef>
                          <a:spcPts val="0"/>
                        </a:spcBef>
                        <a:spcAft>
                          <a:spcPts val="0"/>
                        </a:spcAft>
                      </a:pPr>
                      <a:r>
                        <a:rPr lang="en-US" sz="1800" dirty="0">
                          <a:solidFill>
                            <a:schemeClr val="bg1"/>
                          </a:solidFill>
                          <a:effectLst/>
                        </a:rPr>
                        <a:t>Monday, </a:t>
                      </a:r>
                      <a:r>
                        <a:rPr lang="en-US" sz="1800" dirty="0" smtClean="0">
                          <a:solidFill>
                            <a:schemeClr val="bg1"/>
                          </a:solidFill>
                          <a:effectLst/>
                        </a:rPr>
                        <a:t>4</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ctr">
                        <a:lnSpc>
                          <a:spcPct val="115000"/>
                        </a:lnSpc>
                        <a:spcBef>
                          <a:spcPts val="0"/>
                        </a:spcBef>
                        <a:spcAft>
                          <a:spcPts val="0"/>
                        </a:spcAft>
                      </a:pPr>
                      <a:r>
                        <a:rPr lang="en-US" sz="1800">
                          <a:solidFill>
                            <a:schemeClr val="bg1"/>
                          </a:solidFill>
                          <a:effectLst/>
                        </a:rPr>
                        <a:t>10.00– 12.00am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384048">
                <a:tc>
                  <a:txBody>
                    <a:bodyPr/>
                    <a:lstStyle/>
                    <a:p>
                      <a:pPr marL="0" marR="0" algn="ctr">
                        <a:lnSpc>
                          <a:spcPct val="115000"/>
                        </a:lnSpc>
                        <a:spcBef>
                          <a:spcPts val="0"/>
                        </a:spcBef>
                        <a:spcAft>
                          <a:spcPts val="0"/>
                        </a:spcAft>
                      </a:pPr>
                      <a:r>
                        <a:rPr lang="en-US" sz="1800" dirty="0">
                          <a:solidFill>
                            <a:schemeClr val="bg1"/>
                          </a:solidFill>
                          <a:effectLst/>
                        </a:rPr>
                        <a:t>2</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Employment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vMerge="1">
                  <a:txBody>
                    <a:bodyPr/>
                    <a:lstStyle/>
                    <a:p>
                      <a:endParaRPr lang="en-US"/>
                    </a:p>
                  </a:txBody>
                  <a:tcPr/>
                </a:tc>
                <a:tc vMerge="1">
                  <a:txBody>
                    <a:bodyPr/>
                    <a:lstStyle/>
                    <a:p>
                      <a:endParaRPr lang="en-US"/>
                    </a:p>
                  </a:txBody>
                  <a:tcPr/>
                </a:tc>
              </a:tr>
              <a:tr h="406613">
                <a:tc>
                  <a:txBody>
                    <a:bodyPr/>
                    <a:lstStyle/>
                    <a:p>
                      <a:pPr marL="0" marR="0" algn="ctr">
                        <a:lnSpc>
                          <a:spcPct val="115000"/>
                        </a:lnSpc>
                        <a:spcBef>
                          <a:spcPts val="0"/>
                        </a:spcBef>
                        <a:spcAft>
                          <a:spcPts val="0"/>
                        </a:spcAft>
                      </a:pPr>
                      <a:r>
                        <a:rPr lang="en-US" sz="1800">
                          <a:solidFill>
                            <a:schemeClr val="bg1"/>
                          </a:solidFill>
                          <a:effectLst/>
                        </a:rPr>
                        <a:t>3</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Recruitment, Selection and Induction  </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a:t>
                      </a:r>
                      <a:r>
                        <a:rPr lang="en-US" sz="1800" dirty="0" smtClean="0">
                          <a:solidFill>
                            <a:schemeClr val="bg1"/>
                          </a:solidFill>
                          <a:effectLst/>
                        </a:rPr>
                        <a:t>5</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a:solidFill>
                            <a:schemeClr val="bg1"/>
                          </a:solidFill>
                          <a:effectLst/>
                        </a:rPr>
                        <a:t>10.00–11.30am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26624">
                <a:tc>
                  <a:txBody>
                    <a:bodyPr/>
                    <a:lstStyle/>
                    <a:p>
                      <a:pPr marL="0" marR="0" algn="ctr">
                        <a:lnSpc>
                          <a:spcPct val="115000"/>
                        </a:lnSpc>
                        <a:spcBef>
                          <a:spcPts val="0"/>
                        </a:spcBef>
                        <a:spcAft>
                          <a:spcPts val="0"/>
                        </a:spcAft>
                      </a:pPr>
                      <a:r>
                        <a:rPr lang="en-US" sz="1800" dirty="0">
                          <a:solidFill>
                            <a:schemeClr val="bg1"/>
                          </a:solidFill>
                          <a:effectLst/>
                        </a:rPr>
                        <a:t>4</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General Terms and Conditions of Employment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a:t>
                      </a:r>
                      <a:r>
                        <a:rPr lang="en-US" sz="1800" dirty="0" smtClean="0">
                          <a:solidFill>
                            <a:schemeClr val="bg1"/>
                          </a:solidFill>
                          <a:effectLst/>
                        </a:rPr>
                        <a:t>6</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5</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Rewards and Recognition</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smtClean="0">
                          <a:solidFill>
                            <a:schemeClr val="bg1"/>
                          </a:solidFill>
                          <a:effectLst/>
                        </a:rPr>
                        <a:t>Thursday, 7</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6</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GB" sz="1800" dirty="0">
                          <a:solidFill>
                            <a:schemeClr val="bg1"/>
                          </a:solidFill>
                          <a:effectLst/>
                        </a:rPr>
                        <a:t>Performance Review, Training &amp; Learning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Monday</a:t>
                      </a:r>
                      <a:r>
                        <a:rPr lang="en-US" sz="1800" dirty="0" smtClean="0">
                          <a:solidFill>
                            <a:schemeClr val="bg1"/>
                          </a:solidFill>
                          <a:effectLst/>
                        </a:rPr>
                        <a:t>, </a:t>
                      </a:r>
                      <a:r>
                        <a:rPr lang="en-US" sz="1800" dirty="0">
                          <a:solidFill>
                            <a:schemeClr val="bg1"/>
                          </a:solidFill>
                          <a:effectLst/>
                        </a:rPr>
                        <a:t>11</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9.00–12.00am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7</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Superannuation and Severance</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a:t>
                      </a:r>
                      <a:r>
                        <a:rPr lang="en-US" sz="1800" dirty="0" smtClean="0">
                          <a:solidFill>
                            <a:schemeClr val="bg1"/>
                          </a:solidFill>
                          <a:effectLst/>
                        </a:rPr>
                        <a:t>12</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8</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Conflict and Grievance Management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a:t>
                      </a:r>
                      <a:r>
                        <a:rPr lang="en-US" sz="1800" dirty="0" smtClean="0">
                          <a:solidFill>
                            <a:schemeClr val="bg1"/>
                          </a:solidFill>
                          <a:effectLst/>
                        </a:rPr>
                        <a:t>13</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9</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Disciplinary Management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smtClean="0">
                          <a:solidFill>
                            <a:schemeClr val="bg1"/>
                          </a:solidFill>
                          <a:effectLst/>
                        </a:rPr>
                        <a:t>Thursday, 14</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9.00–12.00am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75019">
                <a:tc>
                  <a:txBody>
                    <a:bodyPr/>
                    <a:lstStyle/>
                    <a:p>
                      <a:pPr marL="0" marR="0" algn="ctr">
                        <a:lnSpc>
                          <a:spcPct val="115000"/>
                        </a:lnSpc>
                        <a:spcBef>
                          <a:spcPts val="0"/>
                        </a:spcBef>
                        <a:spcAft>
                          <a:spcPts val="0"/>
                        </a:spcAft>
                      </a:pPr>
                      <a:r>
                        <a:rPr lang="en-US" sz="1800" dirty="0">
                          <a:effectLst/>
                        </a:rPr>
                        <a:t>10</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Employment Law &amp; Employee Rights</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smtClean="0">
                          <a:effectLst/>
                        </a:rPr>
                        <a:t>Thursday, 21</a:t>
                      </a:r>
                      <a:r>
                        <a:rPr lang="en-US" sz="1800" baseline="30000" dirty="0" smtClean="0">
                          <a:effectLst/>
                        </a:rPr>
                        <a:t>st</a:t>
                      </a:r>
                      <a:r>
                        <a:rPr lang="en-US" sz="1800" dirty="0" smtClean="0">
                          <a:effectLst/>
                        </a:rPr>
                        <a:t>  </a:t>
                      </a:r>
                      <a:r>
                        <a:rPr lang="en-US" sz="1800" dirty="0">
                          <a:effectLst/>
                        </a:rPr>
                        <a:t>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ctr">
                        <a:lnSpc>
                          <a:spcPct val="115000"/>
                        </a:lnSpc>
                        <a:spcBef>
                          <a:spcPts val="0"/>
                        </a:spcBef>
                        <a:spcAft>
                          <a:spcPts val="0"/>
                        </a:spcAft>
                      </a:pPr>
                      <a:r>
                        <a:rPr lang="en-US" sz="1800" dirty="0">
                          <a:effectLst/>
                        </a:rPr>
                        <a:t>10.00–12.00am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r>
              <a:tr h="483131">
                <a:tc>
                  <a:txBody>
                    <a:bodyPr/>
                    <a:lstStyle/>
                    <a:p>
                      <a:pPr marL="0" marR="0" algn="ctr">
                        <a:lnSpc>
                          <a:spcPct val="115000"/>
                        </a:lnSpc>
                        <a:spcBef>
                          <a:spcPts val="0"/>
                        </a:spcBef>
                        <a:spcAft>
                          <a:spcPts val="0"/>
                        </a:spcAft>
                      </a:pPr>
                      <a:r>
                        <a:rPr lang="en-US" sz="1800" dirty="0">
                          <a:effectLst/>
                        </a:rPr>
                        <a:t>11</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Current Issues &amp; Trends in HRM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Friday</a:t>
                      </a:r>
                      <a:r>
                        <a:rPr lang="en-US" sz="1800" dirty="0" smtClean="0">
                          <a:effectLst/>
                        </a:rPr>
                        <a:t>, 22</a:t>
                      </a:r>
                      <a:r>
                        <a:rPr lang="en-US" sz="1800" baseline="30000" dirty="0" smtClean="0">
                          <a:effectLst/>
                        </a:rPr>
                        <a:t>nd</a:t>
                      </a:r>
                      <a:r>
                        <a:rPr lang="en-US" sz="1800" dirty="0" smtClean="0">
                          <a:effectLst/>
                        </a:rPr>
                        <a:t> </a:t>
                      </a:r>
                      <a:r>
                        <a:rPr lang="en-US" sz="1800" dirty="0">
                          <a:effectLst/>
                        </a:rPr>
                        <a:t>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dirty="0">
                          <a:effectLst/>
                        </a:rPr>
                        <a:t>10.00–11.30am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r>
            </a:tbl>
          </a:graphicData>
        </a:graphic>
      </p:graphicFrame>
    </p:spTree>
    <p:extLst>
      <p:ext uri="{BB962C8B-B14F-4D97-AF65-F5344CB8AC3E}">
        <p14:creationId xmlns:p14="http://schemas.microsoft.com/office/powerpoint/2010/main" val="1340465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628632" cy="4499800"/>
          </a:xfrm>
          <a:solidFill>
            <a:schemeClr val="accent4">
              <a:lumMod val="40000"/>
              <a:lumOff val="60000"/>
            </a:schemeClr>
          </a:solidFill>
        </p:spPr>
        <p:txBody>
          <a:bodyPr>
            <a:noAutofit/>
          </a:bodyPr>
          <a:lstStyle/>
          <a:p>
            <a:pPr marL="0" indent="0">
              <a:buNone/>
            </a:pPr>
            <a:r>
              <a:rPr lang="en-US" dirty="0" smtClean="0"/>
              <a:t>Employment of Women, Young Persons and Children Act </a:t>
            </a:r>
          </a:p>
          <a:p>
            <a:pPr marL="228600" lvl="1">
              <a:spcBef>
                <a:spcPts val="1000"/>
              </a:spcBef>
            </a:pPr>
            <a:r>
              <a:rPr lang="en-US" sz="2600" dirty="0" smtClean="0">
                <a:solidFill>
                  <a:srgbClr val="002060"/>
                </a:solidFill>
              </a:rPr>
              <a:t>The Employment of Women, Young Persons &amp; Children’s Act 47 of 1956 regulates the employment of children, youth and women especially in relation to hours of work.</a:t>
            </a:r>
          </a:p>
          <a:p>
            <a:r>
              <a:rPr lang="en-US" sz="2600" dirty="0" smtClean="0">
                <a:solidFill>
                  <a:srgbClr val="002060"/>
                </a:solidFill>
              </a:rPr>
              <a:t>There are three Acts on this subject. They are in relation to employment of Women, Young Persons and Children at, </a:t>
            </a:r>
          </a:p>
          <a:p>
            <a:pPr lvl="1"/>
            <a:r>
              <a:rPr lang="en-US" dirty="0" smtClean="0">
                <a:solidFill>
                  <a:srgbClr val="002060"/>
                </a:solidFill>
              </a:rPr>
              <a:t>Night </a:t>
            </a:r>
          </a:p>
          <a:p>
            <a:pPr lvl="1"/>
            <a:r>
              <a:rPr lang="en-US" dirty="0" smtClean="0">
                <a:solidFill>
                  <a:srgbClr val="002060"/>
                </a:solidFill>
              </a:rPr>
              <a:t>Industrial Undertakings and at sea </a:t>
            </a:r>
          </a:p>
          <a:p>
            <a:pPr lvl="1"/>
            <a:r>
              <a:rPr lang="en-US" dirty="0" smtClean="0">
                <a:solidFill>
                  <a:srgbClr val="002060"/>
                </a:solidFill>
              </a:rPr>
              <a:t>Other than Industrial Undertakings and at sea.</a:t>
            </a:r>
          </a:p>
          <a:p>
            <a:pPr lvl="1"/>
            <a:endParaRPr lang="en-US" dirty="0">
              <a:solidFill>
                <a:srgbClr val="002060"/>
              </a:solidFill>
            </a:endParaRPr>
          </a:p>
          <a:p>
            <a:pPr lvl="1"/>
            <a:endParaRPr lang="en-US" dirty="0" smtClean="0">
              <a:solidFill>
                <a:srgbClr val="002060"/>
              </a:solidFill>
            </a:endParaRPr>
          </a:p>
          <a:p>
            <a:pPr lvl="1"/>
            <a:endParaRPr lang="en-US" dirty="0" smtClean="0">
              <a:solidFill>
                <a:srgbClr val="002060"/>
              </a:solidFill>
            </a:endParaRPr>
          </a:p>
        </p:txBody>
      </p:sp>
    </p:spTree>
    <p:extLst>
      <p:ext uri="{BB962C8B-B14F-4D97-AF65-F5344CB8AC3E}">
        <p14:creationId xmlns:p14="http://schemas.microsoft.com/office/powerpoint/2010/main" val="3437094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317736" cy="4499800"/>
          </a:xfrm>
          <a:solidFill>
            <a:schemeClr val="accent4">
              <a:lumMod val="40000"/>
              <a:lumOff val="60000"/>
            </a:schemeClr>
          </a:solidFill>
        </p:spPr>
        <p:txBody>
          <a:bodyPr>
            <a:noAutofit/>
          </a:bodyPr>
          <a:lstStyle/>
          <a:p>
            <a:pPr marL="0" indent="0">
              <a:buNone/>
            </a:pPr>
            <a:r>
              <a:rPr lang="en-US" dirty="0" smtClean="0"/>
              <a:t>Employment of Women and Young Persons at Night </a:t>
            </a:r>
          </a:p>
          <a:p>
            <a:r>
              <a:rPr lang="en-US" sz="2400" dirty="0" smtClean="0">
                <a:solidFill>
                  <a:srgbClr val="002060"/>
                </a:solidFill>
              </a:rPr>
              <a:t>The legislation prohibits employment of any person under the age of 18 years at night whether in a public or private industrial undertaking or branch. </a:t>
            </a:r>
            <a:endParaRPr lang="en-US" sz="2400" dirty="0">
              <a:solidFill>
                <a:srgbClr val="002060"/>
              </a:solidFill>
            </a:endParaRPr>
          </a:p>
          <a:p>
            <a:r>
              <a:rPr lang="en-US" sz="2400" dirty="0" smtClean="0">
                <a:solidFill>
                  <a:srgbClr val="002060"/>
                </a:solidFill>
              </a:rPr>
              <a:t>Women can be employed at night subject to certain basic requirements. It must be voluntary and written authority must be got from the </a:t>
            </a:r>
            <a:r>
              <a:rPr lang="en-US" sz="2400" dirty="0" err="1" smtClean="0">
                <a:solidFill>
                  <a:srgbClr val="002060"/>
                </a:solidFill>
              </a:rPr>
              <a:t>Labour</a:t>
            </a:r>
            <a:r>
              <a:rPr lang="en-US" sz="2400" dirty="0" smtClean="0">
                <a:solidFill>
                  <a:srgbClr val="002060"/>
                </a:solidFill>
              </a:rPr>
              <a:t> authorities for working after 10.00 p.m.; for night work she must get 1.5 times the normal pay; female wardens must ensure the worker’s welfare; there must be availability of rest rooms and refreshments and not more than ten days of night work can be allocated per month</a:t>
            </a:r>
          </a:p>
        </p:txBody>
      </p:sp>
    </p:spTree>
    <p:extLst>
      <p:ext uri="{BB962C8B-B14F-4D97-AF65-F5344CB8AC3E}">
        <p14:creationId xmlns:p14="http://schemas.microsoft.com/office/powerpoint/2010/main" val="3154489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317736" cy="3055048"/>
          </a:xfrm>
          <a:solidFill>
            <a:schemeClr val="accent4">
              <a:lumMod val="40000"/>
              <a:lumOff val="60000"/>
            </a:schemeClr>
          </a:solidFill>
        </p:spPr>
        <p:txBody>
          <a:bodyPr>
            <a:noAutofit/>
          </a:bodyPr>
          <a:lstStyle/>
          <a:p>
            <a:pPr marL="0" indent="0">
              <a:buNone/>
            </a:pPr>
            <a:r>
              <a:rPr lang="en-US" dirty="0" smtClean="0"/>
              <a:t>Employment of Women and Young Persons at Night …</a:t>
            </a:r>
          </a:p>
          <a:p>
            <a:r>
              <a:rPr lang="en-US" sz="2400" dirty="0" smtClean="0">
                <a:solidFill>
                  <a:srgbClr val="002060"/>
                </a:solidFill>
              </a:rPr>
              <a:t>Exemptions are granted to women holding a management or technical nature position, or those who are employed in health and welfare services and in an industrial undertaking in which only members of the family are employed.</a:t>
            </a:r>
          </a:p>
        </p:txBody>
      </p:sp>
    </p:spTree>
    <p:extLst>
      <p:ext uri="{BB962C8B-B14F-4D97-AF65-F5344CB8AC3E}">
        <p14:creationId xmlns:p14="http://schemas.microsoft.com/office/powerpoint/2010/main" val="2274894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317736" cy="3055048"/>
          </a:xfrm>
          <a:solidFill>
            <a:schemeClr val="accent4">
              <a:lumMod val="40000"/>
              <a:lumOff val="60000"/>
            </a:schemeClr>
          </a:solidFill>
        </p:spPr>
        <p:txBody>
          <a:bodyPr>
            <a:noAutofit/>
          </a:bodyPr>
          <a:lstStyle/>
          <a:p>
            <a:pPr marL="0" indent="0">
              <a:buNone/>
            </a:pPr>
            <a:r>
              <a:rPr lang="en-US" dirty="0" smtClean="0"/>
              <a:t>Employment in Industrial Undertakings and at Sea </a:t>
            </a:r>
          </a:p>
          <a:p>
            <a:r>
              <a:rPr lang="en-US" sz="2400" dirty="0" smtClean="0">
                <a:solidFill>
                  <a:srgbClr val="002060"/>
                </a:solidFill>
              </a:rPr>
              <a:t>No employer can employ a child of age 15 or below unless otherwise the undertaking or the ship is one which only members of the same family are employed or children from a technical school with the approval and under the supervision by an authority of the technical school</a:t>
            </a:r>
          </a:p>
        </p:txBody>
      </p:sp>
    </p:spTree>
    <p:extLst>
      <p:ext uri="{BB962C8B-B14F-4D97-AF65-F5344CB8AC3E}">
        <p14:creationId xmlns:p14="http://schemas.microsoft.com/office/powerpoint/2010/main" val="14426591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8586216" cy="1325563"/>
          </a:xfrm>
        </p:spPr>
        <p:txBody>
          <a:bodyPr>
            <a:normAutofit/>
          </a:bodyPr>
          <a:lstStyle/>
          <a:p>
            <a:r>
              <a:rPr lang="en-US" sz="4000" dirty="0" smtClean="0">
                <a:solidFill>
                  <a:schemeClr val="accent2"/>
                </a:solidFill>
                <a:latin typeface="+mn-lt"/>
              </a:rPr>
              <a:t>Laws relating to Welfare/Well-being of            the Employees…</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317736" cy="4033456"/>
          </a:xfrm>
          <a:solidFill>
            <a:schemeClr val="accent4">
              <a:lumMod val="40000"/>
              <a:lumOff val="60000"/>
            </a:schemeClr>
          </a:solidFill>
        </p:spPr>
        <p:txBody>
          <a:bodyPr>
            <a:noAutofit/>
          </a:bodyPr>
          <a:lstStyle/>
          <a:p>
            <a:pPr marL="0" indent="0">
              <a:buNone/>
            </a:pPr>
            <a:r>
              <a:rPr lang="en-US" dirty="0" smtClean="0"/>
              <a:t>Employment other than Employment in Industrial Undertakings and at Sea </a:t>
            </a:r>
          </a:p>
          <a:p>
            <a:r>
              <a:rPr lang="en-US" sz="2400" dirty="0" smtClean="0">
                <a:solidFill>
                  <a:srgbClr val="002060"/>
                </a:solidFill>
              </a:rPr>
              <a:t>This part of the Ct applies in relation to employment other than employment in industrial undertakings and at sea. Children under 14 cannot be employed during school hours and in the nights (8.00 p.m. to 6.00 a.m.) and must not be made to lift or move heavy items which can injure the child. Nor can such children be given work in any occupation injurious to their health, education or well-being as spelt out in the relevant provisions. Importantly, no such child can be employed in that are called “street industry”.</a:t>
            </a:r>
          </a:p>
        </p:txBody>
      </p:sp>
    </p:spTree>
    <p:extLst>
      <p:ext uri="{BB962C8B-B14F-4D97-AF65-F5344CB8AC3E}">
        <p14:creationId xmlns:p14="http://schemas.microsoft.com/office/powerpoint/2010/main" val="2237448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317736" cy="1325563"/>
          </a:xfrm>
        </p:spPr>
        <p:txBody>
          <a:bodyPr>
            <a:noAutofit/>
          </a:bodyPr>
          <a:lstStyle/>
          <a:p>
            <a:r>
              <a:rPr lang="en-US" sz="4000" dirty="0" smtClean="0">
                <a:solidFill>
                  <a:schemeClr val="accent2"/>
                </a:solidFill>
                <a:latin typeface="+mn-lt"/>
              </a:rPr>
              <a:t>Occupational Safety and Health, Factories Ordinance and Workmen’s Compensation</a:t>
            </a:r>
            <a:endParaRPr lang="en-US" sz="4000" dirty="0">
              <a:solidFill>
                <a:schemeClr val="accent2"/>
              </a:solidFill>
              <a:latin typeface="+mn-lt"/>
            </a:endParaRPr>
          </a:p>
        </p:txBody>
      </p:sp>
      <p:sp>
        <p:nvSpPr>
          <p:cNvPr id="3" name="Content Placeholder 2"/>
          <p:cNvSpPr>
            <a:spLocks noGrp="1"/>
          </p:cNvSpPr>
          <p:nvPr>
            <p:ph idx="1"/>
          </p:nvPr>
        </p:nvSpPr>
        <p:spPr>
          <a:xfrm>
            <a:off x="1207008" y="1955864"/>
            <a:ext cx="8732520" cy="4033456"/>
          </a:xfrm>
          <a:solidFill>
            <a:schemeClr val="accent4">
              <a:lumMod val="40000"/>
              <a:lumOff val="60000"/>
            </a:schemeClr>
          </a:solidFill>
        </p:spPr>
        <p:txBody>
          <a:bodyPr>
            <a:noAutofit/>
          </a:bodyPr>
          <a:lstStyle/>
          <a:p>
            <a:r>
              <a:rPr lang="en-US" sz="2600" dirty="0" smtClean="0">
                <a:solidFill>
                  <a:srgbClr val="002060"/>
                </a:solidFill>
              </a:rPr>
              <a:t>The Factories Ordinance 45 of 1942 prescribes conditions and rules in relation to workers employed in work connected with goods being made, altered, repaired, or animals slaughtered in pursuance of a trade or for gain.</a:t>
            </a:r>
          </a:p>
          <a:p>
            <a:r>
              <a:rPr lang="en-US" sz="2600" dirty="0" smtClean="0">
                <a:solidFill>
                  <a:srgbClr val="002060"/>
                </a:solidFill>
              </a:rPr>
              <a:t>Occupational health is regulated by the Factories Ordinance of 1942 and all persons operating factories are conversant with the comprehensive provisions of this legislation first enacted in 1942. There have been over seven amendments to the law. Three main areas covered are health, safety and welfare as follows;</a:t>
            </a:r>
          </a:p>
          <a:p>
            <a:endParaRPr lang="en-US" sz="2600" dirty="0">
              <a:solidFill>
                <a:srgbClr val="002060"/>
              </a:solidFill>
            </a:endParaRPr>
          </a:p>
          <a:p>
            <a:endParaRPr lang="en-US" sz="2600" dirty="0" smtClean="0">
              <a:solidFill>
                <a:srgbClr val="002060"/>
              </a:solidFill>
            </a:endParaRPr>
          </a:p>
          <a:p>
            <a:pPr marL="0" indent="0">
              <a:buNone/>
            </a:pPr>
            <a:endParaRPr lang="en-US" sz="2600" dirty="0" smtClean="0">
              <a:solidFill>
                <a:srgbClr val="002060"/>
              </a:solidFill>
            </a:endParaRPr>
          </a:p>
        </p:txBody>
      </p:sp>
    </p:spTree>
    <p:extLst>
      <p:ext uri="{BB962C8B-B14F-4D97-AF65-F5344CB8AC3E}">
        <p14:creationId xmlns:p14="http://schemas.microsoft.com/office/powerpoint/2010/main" val="12536261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317736" cy="1325563"/>
          </a:xfrm>
        </p:spPr>
        <p:txBody>
          <a:bodyPr>
            <a:noAutofit/>
          </a:bodyPr>
          <a:lstStyle/>
          <a:p>
            <a:r>
              <a:rPr lang="en-US" sz="4000" dirty="0" smtClean="0">
                <a:solidFill>
                  <a:schemeClr val="accent2"/>
                </a:solidFill>
                <a:latin typeface="+mn-lt"/>
              </a:rPr>
              <a:t>Occupational Safety and Health, Factories Ordinance and Workmen’s Compensation…</a:t>
            </a:r>
            <a:endParaRPr lang="en-US" sz="4000" dirty="0">
              <a:solidFill>
                <a:schemeClr val="accent2"/>
              </a:solidFill>
              <a:latin typeface="+mn-lt"/>
            </a:endParaRPr>
          </a:p>
        </p:txBody>
      </p:sp>
      <p:sp>
        <p:nvSpPr>
          <p:cNvPr id="3" name="Content Placeholder 2"/>
          <p:cNvSpPr>
            <a:spLocks noGrp="1"/>
          </p:cNvSpPr>
          <p:nvPr>
            <p:ph idx="1"/>
          </p:nvPr>
        </p:nvSpPr>
        <p:spPr>
          <a:xfrm>
            <a:off x="1207008" y="1955864"/>
            <a:ext cx="9180576" cy="2991040"/>
          </a:xfrm>
          <a:solidFill>
            <a:schemeClr val="accent4">
              <a:lumMod val="40000"/>
              <a:lumOff val="60000"/>
            </a:schemeClr>
          </a:solidFill>
        </p:spPr>
        <p:txBody>
          <a:bodyPr>
            <a:noAutofit/>
          </a:bodyPr>
          <a:lstStyle/>
          <a:p>
            <a:pPr marL="0" indent="0">
              <a:buNone/>
            </a:pPr>
            <a:r>
              <a:rPr lang="en-US" sz="3200" dirty="0" smtClean="0">
                <a:solidFill>
                  <a:srgbClr val="C00000"/>
                </a:solidFill>
              </a:rPr>
              <a:t>Health </a:t>
            </a:r>
          </a:p>
          <a:p>
            <a:pPr marL="0" indent="0">
              <a:buNone/>
            </a:pPr>
            <a:r>
              <a:rPr lang="en-US" dirty="0" smtClean="0">
                <a:solidFill>
                  <a:srgbClr val="002060"/>
                </a:solidFill>
              </a:rPr>
              <a:t>Every factory must be kept clean with a conducive work environment. It must not be overcrowded; there must be proper temperature, fresh air and ventilation. Floors must not be wet and there must be suitable and sufficient hygiene and sanitary convenience recognizing the different sexes.</a:t>
            </a:r>
          </a:p>
        </p:txBody>
      </p:sp>
    </p:spTree>
    <p:extLst>
      <p:ext uri="{BB962C8B-B14F-4D97-AF65-F5344CB8AC3E}">
        <p14:creationId xmlns:p14="http://schemas.microsoft.com/office/powerpoint/2010/main" val="2357020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317736" cy="1325563"/>
          </a:xfrm>
        </p:spPr>
        <p:txBody>
          <a:bodyPr>
            <a:noAutofit/>
          </a:bodyPr>
          <a:lstStyle/>
          <a:p>
            <a:r>
              <a:rPr lang="en-US" sz="4000" dirty="0" smtClean="0">
                <a:solidFill>
                  <a:schemeClr val="accent2"/>
                </a:solidFill>
                <a:latin typeface="+mn-lt"/>
              </a:rPr>
              <a:t>Occupational Safety and Health, Factories Ordinance and Workmen’s Compensation…</a:t>
            </a:r>
            <a:endParaRPr lang="en-US" sz="4000" dirty="0">
              <a:solidFill>
                <a:schemeClr val="accent2"/>
              </a:solidFill>
              <a:latin typeface="+mn-lt"/>
            </a:endParaRPr>
          </a:p>
        </p:txBody>
      </p:sp>
      <p:sp>
        <p:nvSpPr>
          <p:cNvPr id="3" name="Content Placeholder 2"/>
          <p:cNvSpPr>
            <a:spLocks noGrp="1"/>
          </p:cNvSpPr>
          <p:nvPr>
            <p:ph idx="1"/>
          </p:nvPr>
        </p:nvSpPr>
        <p:spPr>
          <a:xfrm>
            <a:off x="1207008" y="1955864"/>
            <a:ext cx="9592056" cy="4106608"/>
          </a:xfrm>
          <a:solidFill>
            <a:schemeClr val="accent4">
              <a:lumMod val="40000"/>
              <a:lumOff val="60000"/>
            </a:schemeClr>
          </a:solidFill>
        </p:spPr>
        <p:txBody>
          <a:bodyPr>
            <a:noAutofit/>
          </a:bodyPr>
          <a:lstStyle/>
          <a:p>
            <a:pPr marL="0" indent="0">
              <a:buNone/>
            </a:pPr>
            <a:r>
              <a:rPr lang="en-US" sz="3200" dirty="0" smtClean="0">
                <a:solidFill>
                  <a:srgbClr val="C00000"/>
                </a:solidFill>
              </a:rPr>
              <a:t>Safety </a:t>
            </a:r>
          </a:p>
          <a:p>
            <a:pPr marL="0" indent="0">
              <a:buNone/>
            </a:pPr>
            <a:r>
              <a:rPr lang="en-US" dirty="0" smtClean="0">
                <a:solidFill>
                  <a:srgbClr val="002060"/>
                </a:solidFill>
              </a:rPr>
              <a:t>Every possible area of safety appears to have been covered since these provisions are taken from well tested English legislation. For example, proper fencing of machinery, protection against dangerous substances, stairways, gangways to the property to be fenced, proper training before an employee is asked to work on machines and preventive measures in handling items like hoists, lifts, cranes, boilers and explosives etc. Provisions are also made against accidents by fire. </a:t>
            </a:r>
          </a:p>
        </p:txBody>
      </p:sp>
    </p:spTree>
    <p:extLst>
      <p:ext uri="{BB962C8B-B14F-4D97-AF65-F5344CB8AC3E}">
        <p14:creationId xmlns:p14="http://schemas.microsoft.com/office/powerpoint/2010/main" val="3289725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317736" cy="1325563"/>
          </a:xfrm>
        </p:spPr>
        <p:txBody>
          <a:bodyPr>
            <a:noAutofit/>
          </a:bodyPr>
          <a:lstStyle/>
          <a:p>
            <a:r>
              <a:rPr lang="en-US" sz="4000" dirty="0" smtClean="0">
                <a:solidFill>
                  <a:schemeClr val="accent2"/>
                </a:solidFill>
                <a:latin typeface="+mn-lt"/>
              </a:rPr>
              <a:t>Occupational Safety and Health, Factories Ordinance and Workmen’s Compensation…</a:t>
            </a:r>
            <a:endParaRPr lang="en-US" sz="4000" dirty="0">
              <a:solidFill>
                <a:schemeClr val="accent2"/>
              </a:solidFill>
              <a:latin typeface="+mn-lt"/>
            </a:endParaRPr>
          </a:p>
        </p:txBody>
      </p:sp>
      <p:sp>
        <p:nvSpPr>
          <p:cNvPr id="3" name="Content Placeholder 2"/>
          <p:cNvSpPr>
            <a:spLocks noGrp="1"/>
          </p:cNvSpPr>
          <p:nvPr>
            <p:ph idx="1"/>
          </p:nvPr>
        </p:nvSpPr>
        <p:spPr>
          <a:xfrm>
            <a:off x="1207008" y="1955864"/>
            <a:ext cx="9171432" cy="2899600"/>
          </a:xfrm>
          <a:solidFill>
            <a:schemeClr val="accent4">
              <a:lumMod val="40000"/>
              <a:lumOff val="60000"/>
            </a:schemeClr>
          </a:solidFill>
        </p:spPr>
        <p:txBody>
          <a:bodyPr>
            <a:noAutofit/>
          </a:bodyPr>
          <a:lstStyle/>
          <a:p>
            <a:pPr marL="0" indent="0">
              <a:buNone/>
            </a:pPr>
            <a:r>
              <a:rPr lang="en-US" sz="3200" dirty="0" smtClean="0">
                <a:solidFill>
                  <a:srgbClr val="C00000"/>
                </a:solidFill>
              </a:rPr>
              <a:t>Welfare </a:t>
            </a:r>
          </a:p>
          <a:p>
            <a:pPr marL="0" indent="0">
              <a:buNone/>
            </a:pPr>
            <a:r>
              <a:rPr lang="en-US" dirty="0" smtClean="0">
                <a:solidFill>
                  <a:srgbClr val="002060"/>
                </a:solidFill>
              </a:rPr>
              <a:t>Some of the key areas covered in this part of the statute is the supply of safe drinking water, clothing for factory work, washing facilities, proper restrooms and seating facilities etc.</a:t>
            </a:r>
          </a:p>
        </p:txBody>
      </p:sp>
    </p:spTree>
    <p:extLst>
      <p:ext uri="{BB962C8B-B14F-4D97-AF65-F5344CB8AC3E}">
        <p14:creationId xmlns:p14="http://schemas.microsoft.com/office/powerpoint/2010/main" val="2862370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701784" cy="1325563"/>
          </a:xfrm>
        </p:spPr>
        <p:txBody>
          <a:bodyPr>
            <a:noAutofit/>
          </a:bodyPr>
          <a:lstStyle/>
          <a:p>
            <a:r>
              <a:rPr lang="en-US" sz="4000" dirty="0" smtClean="0">
                <a:solidFill>
                  <a:schemeClr val="accent2"/>
                </a:solidFill>
                <a:latin typeface="+mn-lt"/>
              </a:rPr>
              <a:t>Occupational Safety and Health, Factories Ordinance and Workmen’s Compensation…</a:t>
            </a:r>
            <a:endParaRPr lang="en-US" sz="4000" dirty="0">
              <a:solidFill>
                <a:schemeClr val="accent2"/>
              </a:solidFill>
              <a:latin typeface="+mn-lt"/>
            </a:endParaRPr>
          </a:p>
        </p:txBody>
      </p:sp>
      <p:sp>
        <p:nvSpPr>
          <p:cNvPr id="3" name="Content Placeholder 2"/>
          <p:cNvSpPr>
            <a:spLocks noGrp="1"/>
          </p:cNvSpPr>
          <p:nvPr>
            <p:ph idx="1"/>
          </p:nvPr>
        </p:nvSpPr>
        <p:spPr>
          <a:xfrm>
            <a:off x="1207008" y="1580960"/>
            <a:ext cx="9701784" cy="4417504"/>
          </a:xfrm>
          <a:solidFill>
            <a:schemeClr val="accent4">
              <a:lumMod val="40000"/>
              <a:lumOff val="60000"/>
            </a:schemeClr>
          </a:solidFill>
        </p:spPr>
        <p:txBody>
          <a:bodyPr>
            <a:noAutofit/>
          </a:bodyPr>
          <a:lstStyle/>
          <a:p>
            <a:pPr marL="0" indent="0">
              <a:buNone/>
            </a:pPr>
            <a:r>
              <a:rPr lang="en-US" dirty="0" smtClean="0"/>
              <a:t>Workmen’s Compensation </a:t>
            </a:r>
          </a:p>
          <a:p>
            <a:r>
              <a:rPr lang="en-US" sz="2400" dirty="0" smtClean="0">
                <a:solidFill>
                  <a:srgbClr val="002060"/>
                </a:solidFill>
              </a:rPr>
              <a:t>The Workmen’s Compensation Ordinance, first enacted in 1934, provides for the payment of compensation to workmen who are injured in the course of their employment. Since its enactment it has been amended several times especially by Act No. 15 of 1990. The Ordinance specifies and regulates the employer’s liability to pay compensation and specifies the instances in which the compensation should be paid. The compensation has to be paid for </a:t>
            </a:r>
          </a:p>
          <a:p>
            <a:pPr marL="914400" lvl="1" indent="-457200">
              <a:buAutoNum type="alphaLcParenR"/>
            </a:pPr>
            <a:r>
              <a:rPr lang="en-US" sz="2000" dirty="0" smtClean="0">
                <a:solidFill>
                  <a:srgbClr val="002060"/>
                </a:solidFill>
              </a:rPr>
              <a:t>An injury to a workman by accident arising out of and in the course of his employment </a:t>
            </a:r>
          </a:p>
          <a:p>
            <a:pPr marL="914400" lvl="1" indent="-457200">
              <a:buAutoNum type="alphaLcParenR"/>
            </a:pPr>
            <a:r>
              <a:rPr lang="en-US" sz="2000" dirty="0" smtClean="0">
                <a:solidFill>
                  <a:srgbClr val="002060"/>
                </a:solidFill>
              </a:rPr>
              <a:t>An occupational disease contracted by an employee whose service is not less than six months in any process which is directly attributable to the nature of his employment.</a:t>
            </a:r>
          </a:p>
        </p:txBody>
      </p:sp>
    </p:spTree>
    <p:extLst>
      <p:ext uri="{BB962C8B-B14F-4D97-AF65-F5344CB8AC3E}">
        <p14:creationId xmlns:p14="http://schemas.microsoft.com/office/powerpoint/2010/main" val="2163980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1592"/>
            <a:ext cx="12192000" cy="71096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2"/>
            <a:endParaRPr lang="en-US" sz="4000" b="1" dirty="0" smtClean="0">
              <a:solidFill>
                <a:schemeClr val="accent4"/>
              </a:solidFill>
              <a:latin typeface="+mj-lt"/>
            </a:endParaRPr>
          </a:p>
          <a:p>
            <a:pPr lvl="5"/>
            <a:r>
              <a:rPr lang="en-US" sz="4000" b="1" dirty="0">
                <a:solidFill>
                  <a:schemeClr val="accent2"/>
                </a:solidFill>
                <a:latin typeface="+mj-lt"/>
              </a:rPr>
              <a:t>Chapter 10: The Employee Law and </a:t>
            </a:r>
            <a:r>
              <a:rPr lang="en-US" sz="4000" b="1" dirty="0" smtClean="0">
                <a:solidFill>
                  <a:schemeClr val="accent2"/>
                </a:solidFill>
                <a:latin typeface="+mj-lt"/>
              </a:rPr>
              <a:t>                  Employee Rights</a:t>
            </a:r>
          </a:p>
          <a:p>
            <a:pPr lvl="5"/>
            <a:endParaRPr lang="en-US" sz="2800" b="1" dirty="0" smtClean="0">
              <a:solidFill>
                <a:srgbClr val="002060"/>
              </a:solidFill>
              <a:latin typeface="+mj-lt"/>
            </a:endParaRPr>
          </a:p>
          <a:p>
            <a:pPr lvl="5"/>
            <a:r>
              <a:rPr lang="en-US" sz="2800" b="1" dirty="0" smtClean="0">
                <a:solidFill>
                  <a:srgbClr val="002060"/>
                </a:solidFill>
                <a:latin typeface="+mj-lt"/>
              </a:rPr>
              <a:t>About </a:t>
            </a:r>
            <a:r>
              <a:rPr lang="en-US" sz="2800" b="1" dirty="0">
                <a:solidFill>
                  <a:srgbClr val="002060"/>
                </a:solidFill>
                <a:latin typeface="+mj-lt"/>
              </a:rPr>
              <a:t>This Chapter</a:t>
            </a:r>
            <a:endParaRPr lang="en-US" sz="2800" dirty="0">
              <a:solidFill>
                <a:srgbClr val="002060"/>
              </a:solidFill>
              <a:latin typeface="+mj-lt"/>
            </a:endParaRPr>
          </a:p>
          <a:p>
            <a:pPr lvl="5"/>
            <a:r>
              <a:rPr lang="en-US" sz="2800" dirty="0">
                <a:solidFill>
                  <a:srgbClr val="002060"/>
                </a:solidFill>
                <a:latin typeface="+mj-lt"/>
              </a:rPr>
              <a:t>The Employee Law and Employee Rights chapter is about </a:t>
            </a:r>
            <a:endParaRPr lang="en-US" sz="2800" dirty="0" smtClean="0">
              <a:solidFill>
                <a:srgbClr val="002060"/>
              </a:solidFill>
              <a:latin typeface="+mj-lt"/>
            </a:endParaRPr>
          </a:p>
          <a:p>
            <a:pPr lvl="5"/>
            <a:r>
              <a:rPr lang="en-US" sz="2800" dirty="0" smtClean="0">
                <a:solidFill>
                  <a:srgbClr val="002060"/>
                </a:solidFill>
                <a:latin typeface="+mj-lt"/>
              </a:rPr>
              <a:t>Equal </a:t>
            </a:r>
            <a:r>
              <a:rPr lang="en-US" sz="2800" dirty="0">
                <a:solidFill>
                  <a:srgbClr val="002060"/>
                </a:solidFill>
                <a:latin typeface="+mj-lt"/>
              </a:rPr>
              <a:t>Employment Opportunity (EEO) regulations and the </a:t>
            </a:r>
            <a:endParaRPr lang="en-US" sz="2800" dirty="0" smtClean="0">
              <a:solidFill>
                <a:srgbClr val="002060"/>
              </a:solidFill>
              <a:latin typeface="+mj-lt"/>
            </a:endParaRPr>
          </a:p>
          <a:p>
            <a:pPr lvl="5"/>
            <a:r>
              <a:rPr lang="en-US" sz="2800" dirty="0" smtClean="0">
                <a:solidFill>
                  <a:srgbClr val="002060"/>
                </a:solidFill>
                <a:latin typeface="+mj-lt"/>
              </a:rPr>
              <a:t>laws </a:t>
            </a:r>
            <a:r>
              <a:rPr lang="en-US" sz="2800" dirty="0">
                <a:solidFill>
                  <a:srgbClr val="002060"/>
                </a:solidFill>
                <a:latin typeface="+mj-lt"/>
              </a:rPr>
              <a:t>relating to Human Resource Management (HRM) in an organizations. The guidance and the tools introduced </a:t>
            </a:r>
            <a:r>
              <a:rPr lang="en-US" sz="2800" dirty="0" smtClean="0">
                <a:solidFill>
                  <a:srgbClr val="002060"/>
                </a:solidFill>
                <a:latin typeface="+mj-lt"/>
              </a:rPr>
              <a:t>through</a:t>
            </a:r>
          </a:p>
          <a:p>
            <a:pPr lvl="5"/>
            <a:r>
              <a:rPr lang="en-US" sz="2800" dirty="0" smtClean="0">
                <a:solidFill>
                  <a:srgbClr val="002060"/>
                </a:solidFill>
                <a:latin typeface="+mj-lt"/>
              </a:rPr>
              <a:t>this </a:t>
            </a:r>
            <a:r>
              <a:rPr lang="en-US" sz="2800" dirty="0">
                <a:solidFill>
                  <a:srgbClr val="002060"/>
                </a:solidFill>
                <a:latin typeface="+mj-lt"/>
              </a:rPr>
              <a:t>chapter can help you to set up, revise or realign existing employment practices complied with related regulations and </a:t>
            </a:r>
            <a:endParaRPr lang="en-US" sz="2800" dirty="0" smtClean="0">
              <a:solidFill>
                <a:srgbClr val="002060"/>
              </a:solidFill>
              <a:latin typeface="+mj-lt"/>
            </a:endParaRPr>
          </a:p>
          <a:p>
            <a:pPr lvl="5"/>
            <a:r>
              <a:rPr lang="en-US" sz="2800" dirty="0" smtClean="0">
                <a:solidFill>
                  <a:srgbClr val="002060"/>
                </a:solidFill>
                <a:latin typeface="+mj-lt"/>
              </a:rPr>
              <a:t>laws</a:t>
            </a:r>
            <a:r>
              <a:rPr lang="en-US" sz="2800" dirty="0">
                <a:solidFill>
                  <a:srgbClr val="002060"/>
                </a:solidFill>
                <a:latin typeface="+mj-lt"/>
              </a:rPr>
              <a:t>. </a:t>
            </a:r>
            <a:endParaRPr lang="en-US" sz="2800" dirty="0" smtClean="0">
              <a:solidFill>
                <a:srgbClr val="002060"/>
              </a:solidFill>
              <a:latin typeface="+mj-lt"/>
            </a:endParaRPr>
          </a:p>
          <a:p>
            <a:pPr lvl="4"/>
            <a:endParaRPr lang="en-US" sz="2800" dirty="0" smtClean="0">
              <a:solidFill>
                <a:srgbClr val="002060"/>
              </a:solidFill>
              <a:latin typeface="+mj-lt"/>
            </a:endParaRPr>
          </a:p>
          <a:p>
            <a:pPr lvl="3"/>
            <a:endParaRPr lang="en-US" sz="2800" dirty="0" smtClean="0">
              <a:solidFill>
                <a:srgbClr val="002060"/>
              </a:solidFill>
              <a:latin typeface="+mj-lt"/>
            </a:endParaRPr>
          </a:p>
          <a:p>
            <a:pPr lvl="3"/>
            <a:endParaRPr lang="en-US" sz="2800" dirty="0" smtClean="0">
              <a:solidFill>
                <a:srgbClr val="002060"/>
              </a:solidFill>
              <a:latin typeface="+mj-lt"/>
            </a:endParaRPr>
          </a:p>
        </p:txBody>
      </p:sp>
    </p:spTree>
    <p:extLst>
      <p:ext uri="{BB962C8B-B14F-4D97-AF65-F5344CB8AC3E}">
        <p14:creationId xmlns:p14="http://schemas.microsoft.com/office/powerpoint/2010/main" val="14579947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0"/>
            <a:ext cx="10497312" cy="1325563"/>
          </a:xfrm>
        </p:spPr>
        <p:txBody>
          <a:bodyPr>
            <a:noAutofit/>
          </a:bodyPr>
          <a:lstStyle/>
          <a:p>
            <a:r>
              <a:rPr lang="en-US" sz="4000" dirty="0" smtClean="0">
                <a:solidFill>
                  <a:schemeClr val="accent2"/>
                </a:solidFill>
                <a:latin typeface="+mn-lt"/>
              </a:rPr>
              <a:t>Occupational Safety and Health, Factories Ordinance and Workmen’s Compensation…</a:t>
            </a:r>
            <a:endParaRPr lang="en-US" sz="4000" dirty="0">
              <a:solidFill>
                <a:schemeClr val="accent2"/>
              </a:solidFill>
              <a:latin typeface="+mn-lt"/>
            </a:endParaRPr>
          </a:p>
        </p:txBody>
      </p:sp>
      <p:sp>
        <p:nvSpPr>
          <p:cNvPr id="3" name="Content Placeholder 2"/>
          <p:cNvSpPr>
            <a:spLocks noGrp="1"/>
          </p:cNvSpPr>
          <p:nvPr>
            <p:ph idx="1"/>
          </p:nvPr>
        </p:nvSpPr>
        <p:spPr>
          <a:xfrm>
            <a:off x="886968" y="1325563"/>
            <a:ext cx="10186416" cy="5039296"/>
          </a:xfrm>
          <a:solidFill>
            <a:schemeClr val="accent4">
              <a:lumMod val="40000"/>
              <a:lumOff val="60000"/>
            </a:schemeClr>
          </a:solidFill>
        </p:spPr>
        <p:txBody>
          <a:bodyPr>
            <a:noAutofit/>
          </a:bodyPr>
          <a:lstStyle/>
          <a:p>
            <a:pPr marL="0" indent="0">
              <a:buNone/>
            </a:pPr>
            <a:r>
              <a:rPr lang="en-US" dirty="0" smtClean="0"/>
              <a:t>Workmen’s Compensation…</a:t>
            </a:r>
          </a:p>
          <a:p>
            <a:r>
              <a:rPr lang="en-US" sz="2400" dirty="0" smtClean="0">
                <a:solidFill>
                  <a:srgbClr val="002060"/>
                </a:solidFill>
              </a:rPr>
              <a:t>The amount if compensation is to be determined by the Commissioner of </a:t>
            </a:r>
            <a:r>
              <a:rPr lang="en-US" sz="2400" dirty="0" err="1" smtClean="0">
                <a:solidFill>
                  <a:srgbClr val="002060"/>
                </a:solidFill>
              </a:rPr>
              <a:t>Labour</a:t>
            </a:r>
            <a:r>
              <a:rPr lang="en-US" sz="2400" dirty="0" smtClean="0">
                <a:solidFill>
                  <a:srgbClr val="002060"/>
                </a:solidFill>
              </a:rPr>
              <a:t> or his </a:t>
            </a:r>
            <a:r>
              <a:rPr lang="en-US" sz="2400" dirty="0" err="1" smtClean="0">
                <a:solidFill>
                  <a:srgbClr val="002060"/>
                </a:solidFill>
              </a:rPr>
              <a:t>Authorised</a:t>
            </a:r>
            <a:r>
              <a:rPr lang="en-US" sz="2400" dirty="0" smtClean="0">
                <a:solidFill>
                  <a:srgbClr val="002060"/>
                </a:solidFill>
              </a:rPr>
              <a:t> Officers depending on the nature of injury to the workman. </a:t>
            </a:r>
          </a:p>
          <a:p>
            <a:r>
              <a:rPr lang="en-US" sz="2400" dirty="0" smtClean="0">
                <a:solidFill>
                  <a:srgbClr val="002060"/>
                </a:solidFill>
              </a:rPr>
              <a:t>Most employees take out insurance policies with insurers to cover this risk. </a:t>
            </a:r>
          </a:p>
          <a:p>
            <a:r>
              <a:rPr lang="en-US" sz="2400" dirty="0" smtClean="0">
                <a:solidFill>
                  <a:srgbClr val="002060"/>
                </a:solidFill>
              </a:rPr>
              <a:t>An issue that normally arises is whether the accident to the workman arose “ in the course of his employment”. An accident that occurred when the workman was at his own home or at a time after or before work will not be covered. </a:t>
            </a:r>
          </a:p>
          <a:p>
            <a:r>
              <a:rPr lang="en-US" sz="2400" dirty="0" smtClean="0">
                <a:solidFill>
                  <a:srgbClr val="002060"/>
                </a:solidFill>
              </a:rPr>
              <a:t>Also, the workman will not be covered for accidents caused when he was under the influence of liquor or drugs or was guilty of willful disregard of the safety equipment and procedures provided at the workplace. A claim for workmen’s compensation must also be made within two years of the accident.</a:t>
            </a:r>
          </a:p>
        </p:txBody>
      </p:sp>
    </p:spTree>
    <p:extLst>
      <p:ext uri="{BB962C8B-B14F-4D97-AF65-F5344CB8AC3E}">
        <p14:creationId xmlns:p14="http://schemas.microsoft.com/office/powerpoint/2010/main" val="813268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0"/>
            <a:ext cx="10497312" cy="1325563"/>
          </a:xfrm>
        </p:spPr>
        <p:txBody>
          <a:bodyPr>
            <a:noAutofit/>
          </a:bodyPr>
          <a:lstStyle/>
          <a:p>
            <a:r>
              <a:rPr lang="en-US" sz="4000" dirty="0" smtClean="0">
                <a:solidFill>
                  <a:schemeClr val="accent2"/>
                </a:solidFill>
                <a:latin typeface="+mn-lt"/>
              </a:rPr>
              <a:t>Occupational Safety and Health, Factories Ordinance and Workmen’s Compensation…</a:t>
            </a:r>
            <a:endParaRPr lang="en-US" sz="4000" dirty="0">
              <a:solidFill>
                <a:schemeClr val="accent2"/>
              </a:solidFill>
              <a:latin typeface="+mn-lt"/>
            </a:endParaRPr>
          </a:p>
        </p:txBody>
      </p:sp>
      <p:sp>
        <p:nvSpPr>
          <p:cNvPr id="3" name="Content Placeholder 2"/>
          <p:cNvSpPr>
            <a:spLocks noGrp="1"/>
          </p:cNvSpPr>
          <p:nvPr>
            <p:ph idx="1"/>
          </p:nvPr>
        </p:nvSpPr>
        <p:spPr>
          <a:xfrm>
            <a:off x="886968" y="1325563"/>
            <a:ext cx="10186416" cy="4846637"/>
          </a:xfrm>
          <a:solidFill>
            <a:schemeClr val="accent4">
              <a:lumMod val="40000"/>
              <a:lumOff val="60000"/>
            </a:schemeClr>
          </a:solidFill>
        </p:spPr>
        <p:txBody>
          <a:bodyPr>
            <a:noAutofit/>
          </a:bodyPr>
          <a:lstStyle/>
          <a:p>
            <a:pPr marL="0" indent="0">
              <a:buNone/>
            </a:pPr>
            <a:r>
              <a:rPr lang="en-US" dirty="0" smtClean="0"/>
              <a:t>Workmen’s Compensation…</a:t>
            </a:r>
          </a:p>
          <a:p>
            <a:r>
              <a:rPr lang="en-US" sz="2400" dirty="0" smtClean="0">
                <a:solidFill>
                  <a:srgbClr val="002060"/>
                </a:solidFill>
              </a:rPr>
              <a:t>If an employer fails to pay, the workman or his </a:t>
            </a:r>
            <a:r>
              <a:rPr lang="en-US" sz="2400" dirty="0" err="1" smtClean="0">
                <a:solidFill>
                  <a:srgbClr val="002060"/>
                </a:solidFill>
              </a:rPr>
              <a:t>dependant</a:t>
            </a:r>
            <a:r>
              <a:rPr lang="en-US" sz="2400" dirty="0" smtClean="0">
                <a:solidFill>
                  <a:srgbClr val="002060"/>
                </a:solidFill>
              </a:rPr>
              <a:t> can apply to the Commissioner of </a:t>
            </a:r>
            <a:r>
              <a:rPr lang="en-US" sz="2400" dirty="0" err="1" smtClean="0">
                <a:solidFill>
                  <a:srgbClr val="002060"/>
                </a:solidFill>
              </a:rPr>
              <a:t>Labour</a:t>
            </a:r>
            <a:r>
              <a:rPr lang="en-US" sz="2400" dirty="0" smtClean="0">
                <a:solidFill>
                  <a:srgbClr val="002060"/>
                </a:solidFill>
              </a:rPr>
              <a:t> within one year of the accident. An employer who fails to pay within thirty days is liable to a surcharge, while wrongful refusal to pay can also result in a fine. </a:t>
            </a:r>
          </a:p>
          <a:p>
            <a:r>
              <a:rPr lang="en-US" sz="2400" dirty="0" smtClean="0">
                <a:solidFill>
                  <a:srgbClr val="002060"/>
                </a:solidFill>
              </a:rPr>
              <a:t>A claim under the Workman’s Compensation Ordinance does not prejudice the right of a workman or his dependents to institute proceedings in a District Court of the area where the accident occurred for the recovery of damages. However, in such a case he will be bound by the general principles of </a:t>
            </a:r>
            <a:r>
              <a:rPr lang="en-US" sz="2400" dirty="0" err="1" smtClean="0">
                <a:solidFill>
                  <a:srgbClr val="002060"/>
                </a:solidFill>
              </a:rPr>
              <a:t>delictual</a:t>
            </a:r>
            <a:r>
              <a:rPr lang="en-US" sz="2400" dirty="0" smtClean="0">
                <a:solidFill>
                  <a:srgbClr val="002060"/>
                </a:solidFill>
              </a:rPr>
              <a:t> liability that usually require proof of negligence unless the employer was in breach of some duty imposed on him by statute. Any award for damages by the court will normally take into account any sum already paid to the workman under legislation. </a:t>
            </a:r>
          </a:p>
        </p:txBody>
      </p:sp>
    </p:spTree>
    <p:extLst>
      <p:ext uri="{BB962C8B-B14F-4D97-AF65-F5344CB8AC3E}">
        <p14:creationId xmlns:p14="http://schemas.microsoft.com/office/powerpoint/2010/main" val="37512782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0"/>
            <a:ext cx="10497312"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978408" y="1325563"/>
            <a:ext cx="9409176" cy="4261421"/>
          </a:xfrm>
          <a:solidFill>
            <a:schemeClr val="accent4">
              <a:lumMod val="40000"/>
              <a:lumOff val="60000"/>
            </a:schemeClr>
          </a:solidFill>
        </p:spPr>
        <p:txBody>
          <a:bodyPr>
            <a:noAutofit/>
          </a:bodyPr>
          <a:lstStyle/>
          <a:p>
            <a:pPr marL="0" indent="0">
              <a:buNone/>
            </a:pPr>
            <a:r>
              <a:rPr lang="en-US" sz="3200" dirty="0" smtClean="0"/>
              <a:t>Wages Boards </a:t>
            </a:r>
          </a:p>
          <a:p>
            <a:r>
              <a:rPr lang="en-US" sz="2400" dirty="0" smtClean="0">
                <a:solidFill>
                  <a:srgbClr val="002060"/>
                </a:solidFill>
              </a:rPr>
              <a:t>The Wages Boards Ordinance 27 of 1941 prescribes legal obligations with regard to salaries and wages of all employees and regulate the terms and conditions of employment of employees covered by the relevant boards as being part of the trade (44 wages boards are functioning under different trade)</a:t>
            </a:r>
          </a:p>
          <a:p>
            <a:r>
              <a:rPr lang="en-US" sz="2400" dirty="0" smtClean="0">
                <a:solidFill>
                  <a:srgbClr val="002060"/>
                </a:solidFill>
              </a:rPr>
              <a:t>Wages Boards are bodies set up under the Wages boards Ordinance of 1941 (as amended) to ensure minimum wages and a few other conditions such as holidays, leave and overtime rates in respect of specified trades. </a:t>
            </a:r>
            <a:endParaRPr lang="en-US" sz="2400" dirty="0">
              <a:solidFill>
                <a:srgbClr val="002060"/>
              </a:solidFill>
            </a:endParaRPr>
          </a:p>
          <a:p>
            <a:endParaRPr lang="en-US" sz="2600" dirty="0" smtClean="0">
              <a:solidFill>
                <a:srgbClr val="002060"/>
              </a:solidFill>
            </a:endParaRPr>
          </a:p>
        </p:txBody>
      </p:sp>
    </p:spTree>
    <p:extLst>
      <p:ext uri="{BB962C8B-B14F-4D97-AF65-F5344CB8AC3E}">
        <p14:creationId xmlns:p14="http://schemas.microsoft.com/office/powerpoint/2010/main" val="9797409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0"/>
            <a:ext cx="10497312"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886968" y="1325563"/>
            <a:ext cx="9454896" cy="4892357"/>
          </a:xfrm>
          <a:solidFill>
            <a:schemeClr val="accent4">
              <a:lumMod val="40000"/>
              <a:lumOff val="60000"/>
            </a:schemeClr>
          </a:solidFill>
        </p:spPr>
        <p:txBody>
          <a:bodyPr>
            <a:noAutofit/>
          </a:bodyPr>
          <a:lstStyle/>
          <a:p>
            <a:pPr marL="0" indent="0">
              <a:buNone/>
            </a:pPr>
            <a:r>
              <a:rPr lang="en-US" sz="3200" dirty="0" smtClean="0"/>
              <a:t>Wages Boards… </a:t>
            </a:r>
          </a:p>
          <a:p>
            <a:r>
              <a:rPr lang="en-US" sz="2600" dirty="0" smtClean="0">
                <a:solidFill>
                  <a:srgbClr val="002060"/>
                </a:solidFill>
              </a:rPr>
              <a:t>These </a:t>
            </a:r>
            <a:r>
              <a:rPr lang="en-US" sz="2600" dirty="0" smtClean="0">
                <a:solidFill>
                  <a:srgbClr val="002060"/>
                </a:solidFill>
              </a:rPr>
              <a:t>Wages boards comprise an equal number of representatives of employers and employees in a given trade and up to three persons appointed by the Minister of </a:t>
            </a:r>
            <a:r>
              <a:rPr lang="en-US" sz="2600" dirty="0" err="1" smtClean="0">
                <a:solidFill>
                  <a:srgbClr val="002060"/>
                </a:solidFill>
              </a:rPr>
              <a:t>Labour</a:t>
            </a:r>
            <a:r>
              <a:rPr lang="en-US" sz="2600" dirty="0" smtClean="0">
                <a:solidFill>
                  <a:srgbClr val="002060"/>
                </a:solidFill>
              </a:rPr>
              <a:t>. Their principal function is to determine the minimum wage payable to Workers in a particular trade. </a:t>
            </a:r>
          </a:p>
          <a:p>
            <a:r>
              <a:rPr lang="en-US" sz="2600" dirty="0" smtClean="0">
                <a:solidFill>
                  <a:srgbClr val="002060"/>
                </a:solidFill>
              </a:rPr>
              <a:t>Many employees pay more than the minimum wage. The minimum wage may be prescribed as a basic rate plus a special living allowance based on the cost of living index or a consolidated amount. Failure to pay at least the minimum wage is an offence. Employees can, however, receive a higher wage by agreement with the employer. They often do. </a:t>
            </a:r>
          </a:p>
        </p:txBody>
      </p:sp>
    </p:spTree>
    <p:extLst>
      <p:ext uri="{BB962C8B-B14F-4D97-AF65-F5344CB8AC3E}">
        <p14:creationId xmlns:p14="http://schemas.microsoft.com/office/powerpoint/2010/main" val="8280299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0"/>
            <a:ext cx="10497312"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014984" y="1325563"/>
            <a:ext cx="10003536" cy="5194109"/>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r>
              <a:rPr lang="en-US" sz="2400" dirty="0" smtClean="0">
                <a:solidFill>
                  <a:srgbClr val="002060"/>
                </a:solidFill>
              </a:rPr>
              <a:t>The Shop &amp; Office Employees Act 19 of 1954 covers the terms and conditions applicable to the workers covered by it. It covers conditions of employment and remuneration. It also provides for maternity benefits in relation to females in shops and offices. Occupational safety &amp; health conditions mandatory provisions is also available. The Act applies to all employees within the definition of a “shop” or “office” and is in five parts as follows; </a:t>
            </a:r>
          </a:p>
          <a:p>
            <a:pPr lvl="1">
              <a:buFont typeface="Courier New" panose="02070309020205020404" pitchFamily="49" charset="0"/>
              <a:buChar char="o"/>
            </a:pPr>
            <a:r>
              <a:rPr lang="en-US" sz="2000" dirty="0" smtClean="0">
                <a:solidFill>
                  <a:srgbClr val="002060"/>
                </a:solidFill>
              </a:rPr>
              <a:t>Part I : Regulation of hours of employment in shops and offices:                                                               health and comfort of employees </a:t>
            </a:r>
          </a:p>
          <a:p>
            <a:pPr lvl="1">
              <a:buFont typeface="Courier New" panose="02070309020205020404" pitchFamily="49" charset="0"/>
              <a:buChar char="o"/>
            </a:pPr>
            <a:r>
              <a:rPr lang="en-US" sz="2000" dirty="0" smtClean="0">
                <a:solidFill>
                  <a:srgbClr val="002060"/>
                </a:solidFill>
              </a:rPr>
              <a:t>Part II : Payment of remuneration </a:t>
            </a:r>
          </a:p>
          <a:p>
            <a:pPr lvl="1">
              <a:buFont typeface="Courier New" panose="02070309020205020404" pitchFamily="49" charset="0"/>
              <a:buChar char="o"/>
            </a:pPr>
            <a:r>
              <a:rPr lang="en-US" sz="2000" dirty="0" smtClean="0">
                <a:solidFill>
                  <a:srgbClr val="002060"/>
                </a:solidFill>
              </a:rPr>
              <a:t>Part III : Regulation of remuneration </a:t>
            </a:r>
          </a:p>
          <a:p>
            <a:pPr lvl="1">
              <a:buFont typeface="Courier New" panose="02070309020205020404" pitchFamily="49" charset="0"/>
              <a:buChar char="o"/>
            </a:pPr>
            <a:r>
              <a:rPr lang="en-US" sz="2000" dirty="0" smtClean="0">
                <a:solidFill>
                  <a:srgbClr val="002060"/>
                </a:solidFill>
              </a:rPr>
              <a:t>Part IV : Closing order for shops </a:t>
            </a:r>
          </a:p>
          <a:p>
            <a:pPr lvl="1">
              <a:buFont typeface="Courier New" panose="02070309020205020404" pitchFamily="49" charset="0"/>
              <a:buChar char="o"/>
            </a:pPr>
            <a:r>
              <a:rPr lang="en-US" sz="2000" dirty="0" smtClean="0">
                <a:solidFill>
                  <a:srgbClr val="002060"/>
                </a:solidFill>
              </a:rPr>
              <a:t>Part V : General matters </a:t>
            </a:r>
            <a:endParaRPr lang="en-US" sz="2200" dirty="0" smtClean="0">
              <a:solidFill>
                <a:srgbClr val="002060"/>
              </a:solidFill>
            </a:endParaRPr>
          </a:p>
        </p:txBody>
      </p:sp>
    </p:spTree>
    <p:extLst>
      <p:ext uri="{BB962C8B-B14F-4D97-AF65-F5344CB8AC3E}">
        <p14:creationId xmlns:p14="http://schemas.microsoft.com/office/powerpoint/2010/main" val="13738543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0"/>
            <a:ext cx="10497312"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014984" y="1325563"/>
            <a:ext cx="10003536" cy="4014533"/>
          </a:xfrm>
          <a:solidFill>
            <a:schemeClr val="accent4">
              <a:lumMod val="40000"/>
              <a:lumOff val="60000"/>
            </a:schemeClr>
          </a:solidFill>
        </p:spPr>
        <p:txBody>
          <a:bodyPr>
            <a:noAutofit/>
          </a:bodyPr>
          <a:lstStyle/>
          <a:p>
            <a:pPr marL="0" indent="0">
              <a:buNone/>
            </a:pPr>
            <a:r>
              <a:rPr lang="en-US" sz="3200" dirty="0" smtClean="0"/>
              <a:t>Shop and Office employees’ (Regulation of Employment and Remuneration) Act</a:t>
            </a:r>
          </a:p>
          <a:p>
            <a:r>
              <a:rPr lang="en-US" dirty="0" smtClean="0">
                <a:solidFill>
                  <a:srgbClr val="002060"/>
                </a:solidFill>
              </a:rPr>
              <a:t>The Act does not apply to the State as an employer. Unlike, the Wages Boards Ordinance, this Act specifically defines the entitlements of workmen, and does not vest decision making power in a separate autonomous body except under certain circumstances which is limited to wage fixation. The following main provisions of the Act are highlighted.</a:t>
            </a:r>
          </a:p>
          <a:p>
            <a:pPr marL="0" indent="0">
              <a:buNone/>
            </a:pPr>
            <a:endParaRPr lang="en-US" dirty="0">
              <a:solidFill>
                <a:srgbClr val="002060"/>
              </a:solidFill>
            </a:endParaRPr>
          </a:p>
          <a:p>
            <a:endParaRPr lang="en-US" dirty="0" smtClean="0">
              <a:solidFill>
                <a:srgbClr val="002060"/>
              </a:solidFill>
            </a:endParaRPr>
          </a:p>
          <a:p>
            <a:endParaRPr lang="en-US" dirty="0" smtClean="0">
              <a:solidFill>
                <a:srgbClr val="002060"/>
              </a:solidFill>
            </a:endParaRPr>
          </a:p>
        </p:txBody>
      </p:sp>
    </p:spTree>
    <p:extLst>
      <p:ext uri="{BB962C8B-B14F-4D97-AF65-F5344CB8AC3E}">
        <p14:creationId xmlns:p14="http://schemas.microsoft.com/office/powerpoint/2010/main" val="42039174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0"/>
            <a:ext cx="10497312"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014984" y="1325563"/>
            <a:ext cx="9665208" cy="4014533"/>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r>
              <a:rPr lang="en-US" sz="2600" dirty="0" smtClean="0">
                <a:solidFill>
                  <a:srgbClr val="002060"/>
                </a:solidFill>
              </a:rPr>
              <a:t>The Act does not apply to the State as an employer. Unlike, the Wages Boards Ordinance, this Act specifically defines the entitlements of workmen, and does not vest decision making power in a separate autonomous body except under certain circumstances which is limited to wage fixation. The following main provisions of the Act are highlighted</a:t>
            </a:r>
          </a:p>
        </p:txBody>
      </p:sp>
    </p:spTree>
    <p:extLst>
      <p:ext uri="{BB962C8B-B14F-4D97-AF65-F5344CB8AC3E}">
        <p14:creationId xmlns:p14="http://schemas.microsoft.com/office/powerpoint/2010/main" val="29750590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8814816"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728216" y="1325563"/>
            <a:ext cx="8686800" cy="5093525"/>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Hours of Work </a:t>
            </a:r>
          </a:p>
          <a:p>
            <a:r>
              <a:rPr lang="en-US" sz="2400" dirty="0" smtClean="0">
                <a:solidFill>
                  <a:srgbClr val="002060"/>
                </a:solidFill>
              </a:rPr>
              <a:t>The normal day’s work is limited to 8 hours and a normal working week is limited to 45 hours, excluding 1 hour for meals. Persons employed in different classes of shops and different classes of offices may have different hours of work, subject however, to several restrictions. Work in excess of the normal hours has to be treated as overtime and paid for at a rate not less than one and one-half times the hourly rate, calculated by dividing the monthly rate by 240. Executives in State Corporations are not entitled to overtime. The maximum amount of overtime is limited to 12 hours per week.</a:t>
            </a:r>
          </a:p>
        </p:txBody>
      </p:sp>
    </p:spTree>
    <p:extLst>
      <p:ext uri="{BB962C8B-B14F-4D97-AF65-F5344CB8AC3E}">
        <p14:creationId xmlns:p14="http://schemas.microsoft.com/office/powerpoint/2010/main" val="17493218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308" y="0"/>
            <a:ext cx="8422980"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882308" y="1325563"/>
            <a:ext cx="8422979" cy="3456749"/>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Weekly Holidays </a:t>
            </a:r>
          </a:p>
          <a:p>
            <a:r>
              <a:rPr lang="en-US" sz="2400" dirty="0" smtClean="0">
                <a:solidFill>
                  <a:srgbClr val="002060"/>
                </a:solidFill>
              </a:rPr>
              <a:t>On completion of 28 hours of work in a ‘week’, the law provides for the granting of one and half days’ holidays with pay, ‘Week’ is defined to mean the period between midnight on any Saturday night and midnight on the succeeding Saturday night.</a:t>
            </a:r>
          </a:p>
        </p:txBody>
      </p:sp>
    </p:spTree>
    <p:extLst>
      <p:ext uri="{BB962C8B-B14F-4D97-AF65-F5344CB8AC3E}">
        <p14:creationId xmlns:p14="http://schemas.microsoft.com/office/powerpoint/2010/main" val="425422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8216" y="0"/>
            <a:ext cx="852220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728216" y="1325563"/>
            <a:ext cx="8522208" cy="4133405"/>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Annual Holidays </a:t>
            </a:r>
          </a:p>
          <a:p>
            <a:r>
              <a:rPr lang="en-US" sz="2400" dirty="0" smtClean="0">
                <a:solidFill>
                  <a:srgbClr val="002060"/>
                </a:solidFill>
              </a:rPr>
              <a:t>The total annual leave entitlement is 14, and provision is made when employment commences between certain specified periods for the granting of the corresponding number of days as leave, in the succeeding year. Public holidays are granted with remuneration. Full moon </a:t>
            </a:r>
            <a:r>
              <a:rPr lang="en-US" sz="2400" dirty="0" err="1" smtClean="0">
                <a:solidFill>
                  <a:srgbClr val="002060"/>
                </a:solidFill>
              </a:rPr>
              <a:t>poya</a:t>
            </a:r>
            <a:r>
              <a:rPr lang="en-US" sz="2400" dirty="0" smtClean="0">
                <a:solidFill>
                  <a:srgbClr val="002060"/>
                </a:solidFill>
              </a:rPr>
              <a:t> days should be observed as holidays. Employment on such days is strictly on an overtime basis.</a:t>
            </a:r>
          </a:p>
        </p:txBody>
      </p:sp>
    </p:spTree>
    <p:extLst>
      <p:ext uri="{BB962C8B-B14F-4D97-AF65-F5344CB8AC3E}">
        <p14:creationId xmlns:p14="http://schemas.microsoft.com/office/powerpoint/2010/main" val="3359531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76" y="438912"/>
            <a:ext cx="10515600" cy="850392"/>
          </a:xfrm>
          <a:solidFill>
            <a:srgbClr val="002060"/>
          </a:solidFill>
        </p:spPr>
        <p:txBody>
          <a:bodyPr>
            <a:noAutofit/>
          </a:bodyPr>
          <a:lstStyle/>
          <a:p>
            <a:pPr lvl="5" algn="l" rtl="0">
              <a:lnSpc>
                <a:spcPct val="90000"/>
              </a:lnSpc>
              <a:spcBef>
                <a:spcPct val="0"/>
              </a:spcBef>
            </a:pPr>
            <a:r>
              <a:rPr lang="en-US" sz="4000" b="1" dirty="0" smtClean="0">
                <a:solidFill>
                  <a:schemeClr val="accent4"/>
                </a:solidFill>
                <a:latin typeface="+mj-lt"/>
              </a:rPr>
              <a:t/>
            </a:r>
            <a:br>
              <a:rPr lang="en-US" sz="4000" b="1" dirty="0" smtClean="0">
                <a:solidFill>
                  <a:schemeClr val="accent4"/>
                </a:solidFill>
                <a:latin typeface="+mj-lt"/>
              </a:rPr>
            </a:br>
            <a:r>
              <a:rPr lang="en-US" sz="4000" b="1" dirty="0" smtClean="0">
                <a:solidFill>
                  <a:schemeClr val="accent4"/>
                </a:solidFill>
                <a:latin typeface="+mj-lt"/>
              </a:rPr>
              <a:t>The </a:t>
            </a:r>
            <a:r>
              <a:rPr lang="en-US" sz="4000" b="1" dirty="0">
                <a:solidFill>
                  <a:schemeClr val="accent4"/>
                </a:solidFill>
                <a:latin typeface="+mj-lt"/>
              </a:rPr>
              <a:t>Employee Law and </a:t>
            </a:r>
            <a:r>
              <a:rPr lang="en-US" sz="4000" b="1" dirty="0" smtClean="0">
                <a:solidFill>
                  <a:schemeClr val="accent4"/>
                </a:solidFill>
                <a:latin typeface="+mj-lt"/>
              </a:rPr>
              <a:t>Employee </a:t>
            </a:r>
            <a:r>
              <a:rPr lang="en-US" sz="4000" b="1" dirty="0">
                <a:solidFill>
                  <a:schemeClr val="accent4"/>
                </a:solidFill>
                <a:latin typeface="+mj-lt"/>
              </a:rPr>
              <a:t>Rights</a:t>
            </a:r>
            <a:br>
              <a:rPr lang="en-US" sz="4000" b="1" dirty="0">
                <a:solidFill>
                  <a:schemeClr val="accent4"/>
                </a:solidFill>
                <a:latin typeface="+mj-lt"/>
              </a:rPr>
            </a:br>
            <a:endParaRPr lang="en-US" sz="4000" dirty="0">
              <a:latin typeface="+mj-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7491129"/>
              </p:ext>
            </p:extLst>
          </p:nvPr>
        </p:nvGraphicFramePr>
        <p:xfrm>
          <a:off x="874776" y="1399032"/>
          <a:ext cx="10515600" cy="5183696"/>
        </p:xfrm>
        <a:graphic>
          <a:graphicData uri="http://schemas.openxmlformats.org/drawingml/2006/table">
            <a:tbl>
              <a:tblPr firstRow="1" bandRow="1">
                <a:tableStyleId>{00A15C55-8517-42AA-B614-E9B94910E393}</a:tableStyleId>
              </a:tblPr>
              <a:tblGrid>
                <a:gridCol w="3432048"/>
                <a:gridCol w="7083552"/>
              </a:tblGrid>
              <a:tr h="471245">
                <a:tc>
                  <a:txBody>
                    <a:bodyPr/>
                    <a:lstStyle/>
                    <a:p>
                      <a:pPr algn="ctr"/>
                      <a:r>
                        <a:rPr lang="en-US" sz="2400" dirty="0" smtClean="0">
                          <a:latin typeface="+mj-lt"/>
                        </a:rPr>
                        <a:t>Topic</a:t>
                      </a:r>
                      <a:endParaRPr lang="en-US" sz="2400" b="1" dirty="0">
                        <a:latin typeface="+mj-lt"/>
                      </a:endParaRPr>
                    </a:p>
                  </a:txBody>
                  <a:tcPr/>
                </a:tc>
                <a:tc>
                  <a:txBody>
                    <a:bodyPr/>
                    <a:lstStyle/>
                    <a:p>
                      <a:pPr algn="ctr"/>
                      <a:r>
                        <a:rPr lang="en-US" sz="2400" dirty="0" smtClean="0">
                          <a:latin typeface="+mj-lt"/>
                        </a:rPr>
                        <a:t>Content Covered</a:t>
                      </a:r>
                      <a:endParaRPr lang="en-US" sz="2400" b="1" dirty="0">
                        <a:latin typeface="+mj-lt"/>
                      </a:endParaRPr>
                    </a:p>
                  </a:txBody>
                  <a:tcPr/>
                </a:tc>
              </a:tr>
              <a:tr h="1979229">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2400" u="none" kern="1200" dirty="0" smtClean="0">
                          <a:latin typeface="+mj-lt"/>
                        </a:rPr>
                        <a:t>Employment Laws: Legal Framework in Sri Lankan Context of Labor Laws </a:t>
                      </a:r>
                      <a:endParaRPr lang="en-US" sz="2400" b="0" i="0" u="none" dirty="0">
                        <a:latin typeface="+mj-lt"/>
                      </a:endParaRPr>
                    </a:p>
                  </a:txBody>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2400" u="none" kern="1200" dirty="0" smtClean="0">
                          <a:latin typeface="+mj-lt"/>
                        </a:rPr>
                        <a:t>Overview of labor laws and regulations connected to HRM: Law relating to the employment and termination from employment </a:t>
                      </a:r>
                      <a:r>
                        <a:rPr lang="en-US" sz="2400" u="none" kern="1200" dirty="0" smtClean="0">
                          <a:effectLst/>
                          <a:latin typeface="+mj-lt"/>
                        </a:rPr>
                        <a:t>Please see Annex I: legal framework in Sri Lankan context of labor laws</a:t>
                      </a:r>
                      <a:endParaRPr lang="en-US" sz="2400" u="none" kern="1200" dirty="0" smtClean="0">
                        <a:latin typeface="+mj-lt"/>
                      </a:endParaRPr>
                    </a:p>
                    <a:p>
                      <a:endParaRPr lang="en-US" sz="2400" b="0" i="0" u="none" dirty="0">
                        <a:latin typeface="+mj-lt"/>
                      </a:endParaRPr>
                    </a:p>
                  </a:txBody>
                  <a:tcPr/>
                </a:tc>
              </a:tr>
              <a:tr h="2733222">
                <a:tc>
                  <a:txBody>
                    <a:bodyPr/>
                    <a:lstStyle/>
                    <a:p>
                      <a:pPr lvl="0"/>
                      <a:r>
                        <a:rPr lang="en-US" sz="2400" u="none" kern="1200" dirty="0" smtClean="0">
                          <a:latin typeface="+mj-lt"/>
                        </a:rPr>
                        <a:t>Employee Rights: How Employee Seek Relief from Labor Tribunal (LT), Human Right Commission (HRC) and Government Ombudsmen</a:t>
                      </a:r>
                    </a:p>
                    <a:p>
                      <a:endParaRPr lang="en-US" sz="2400" b="0" i="0" u="none" dirty="0">
                        <a:latin typeface="+mj-lt"/>
                      </a:endParaRPr>
                    </a:p>
                  </a:txBody>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2400" u="none" kern="1200" dirty="0" smtClean="0">
                          <a:latin typeface="+mj-lt"/>
                        </a:rPr>
                        <a:t>Provision available under the Industrial Disputes Act for employees to seek relief from </a:t>
                      </a:r>
                      <a:r>
                        <a:rPr lang="en-US" sz="2400" u="none" kern="1200" dirty="0" err="1" smtClean="0">
                          <a:latin typeface="+mj-lt"/>
                        </a:rPr>
                        <a:t>Labour</a:t>
                      </a:r>
                      <a:r>
                        <a:rPr lang="en-US" sz="2400" u="none" kern="1200" dirty="0" smtClean="0">
                          <a:latin typeface="+mj-lt"/>
                        </a:rPr>
                        <a:t> Tribunals in relation to Termination of Employment and the possible relief garneted by LT including reinstatement of workmen  subject to an appeal firstly to the High Courts and thereafter even to the Supreme</a:t>
                      </a:r>
                    </a:p>
                    <a:p>
                      <a:endParaRPr lang="en-US" sz="2400" b="0" i="0" u="none" dirty="0">
                        <a:latin typeface="+mj-lt"/>
                      </a:endParaRPr>
                    </a:p>
                  </a:txBody>
                  <a:tcPr/>
                </a:tc>
              </a:tr>
            </a:tbl>
          </a:graphicData>
        </a:graphic>
      </p:graphicFrame>
      <p:sp>
        <p:nvSpPr>
          <p:cNvPr id="5" name="Right Arrow 4">
            <a:hlinkClick r:id="rId2" action="ppaction://hlinkfile"/>
          </p:cNvPr>
          <p:cNvSpPr/>
          <p:nvPr/>
        </p:nvSpPr>
        <p:spPr>
          <a:xfrm>
            <a:off x="10841736" y="3429000"/>
            <a:ext cx="466344" cy="402336"/>
          </a:xfrm>
          <a:prstGeom prst="rightArrow">
            <a:avLst>
              <a:gd name="adj1" fmla="val 50000"/>
              <a:gd name="adj2" fmla="val 4772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47616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9928" y="0"/>
            <a:ext cx="864738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709928" y="1325563"/>
            <a:ext cx="8647388" cy="3667061"/>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Casual Leave </a:t>
            </a:r>
          </a:p>
          <a:p>
            <a:r>
              <a:rPr lang="en-US" sz="2400" dirty="0" smtClean="0">
                <a:solidFill>
                  <a:srgbClr val="002060"/>
                </a:solidFill>
              </a:rPr>
              <a:t>The entitlement of casual leave for a calendar year is 7 days. This is to be utilized on account of private business or ill-health. In the commencing year of employment, one days is granted for every two completed months.</a:t>
            </a:r>
          </a:p>
        </p:txBody>
      </p:sp>
    </p:spTree>
    <p:extLst>
      <p:ext uri="{BB962C8B-B14F-4D97-AF65-F5344CB8AC3E}">
        <p14:creationId xmlns:p14="http://schemas.microsoft.com/office/powerpoint/2010/main" val="3662361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368" y="0"/>
            <a:ext cx="861364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801368" y="1325563"/>
            <a:ext cx="8613648" cy="4151693"/>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Maternity Leave </a:t>
            </a:r>
          </a:p>
          <a:p>
            <a:r>
              <a:rPr lang="en-US" sz="2400" dirty="0" smtClean="0">
                <a:solidFill>
                  <a:srgbClr val="002060"/>
                </a:solidFill>
              </a:rPr>
              <a:t>Female employees are entitled to maternity leave as provided in the statute. These entitlements are now well known. Maternity leave shall be in addition to other leave or holiday entitlements</a:t>
            </a:r>
            <a:r>
              <a:rPr lang="en-US" sz="2400" dirty="0" smtClean="0"/>
              <a:t>. </a:t>
            </a:r>
          </a:p>
          <a:p>
            <a:pPr marL="0" indent="0">
              <a:buNone/>
            </a:pPr>
            <a:r>
              <a:rPr lang="en-US" dirty="0" smtClean="0">
                <a:solidFill>
                  <a:srgbClr val="C00000"/>
                </a:solidFill>
              </a:rPr>
              <a:t>Salary payments and Deductions </a:t>
            </a:r>
          </a:p>
          <a:p>
            <a:r>
              <a:rPr lang="en-US" sz="2400" dirty="0" smtClean="0">
                <a:solidFill>
                  <a:srgbClr val="002060"/>
                </a:solidFill>
              </a:rPr>
              <a:t>The Act placed time limited within which employees salaries should be paid and the deductions that may be made from such payments. Employers must strictly observe these conditions</a:t>
            </a:r>
            <a:r>
              <a:rPr lang="en-US" sz="2400" dirty="0" smtClean="0"/>
              <a:t>. </a:t>
            </a:r>
          </a:p>
        </p:txBody>
      </p:sp>
    </p:spTree>
    <p:extLst>
      <p:ext uri="{BB962C8B-B14F-4D97-AF65-F5344CB8AC3E}">
        <p14:creationId xmlns:p14="http://schemas.microsoft.com/office/powerpoint/2010/main" val="7395790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8707196"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828800" y="1325563"/>
            <a:ext cx="8707196" cy="3904805"/>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Letter of Appointment </a:t>
            </a:r>
          </a:p>
          <a:p>
            <a:r>
              <a:rPr lang="en-US" sz="2400" dirty="0" smtClean="0">
                <a:solidFill>
                  <a:srgbClr val="002060"/>
                </a:solidFill>
              </a:rPr>
              <a:t>It is a fundamental requirement under this act that an employer issues a letter of appointment to the employee detailing the conditions of employment. This ensures to the employee certain inalienable rights under the law. The letter of appointment so issued becomes a contract between the parties. </a:t>
            </a:r>
          </a:p>
        </p:txBody>
      </p:sp>
    </p:spTree>
    <p:extLst>
      <p:ext uri="{BB962C8B-B14F-4D97-AF65-F5344CB8AC3E}">
        <p14:creationId xmlns:p14="http://schemas.microsoft.com/office/powerpoint/2010/main" val="7831668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488" y="0"/>
            <a:ext cx="911656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618488" y="1325563"/>
            <a:ext cx="9116568" cy="4398581"/>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Letter of Appointment… </a:t>
            </a:r>
          </a:p>
          <a:p>
            <a:r>
              <a:rPr lang="en-US" sz="2400" dirty="0" smtClean="0">
                <a:solidFill>
                  <a:srgbClr val="002060"/>
                </a:solidFill>
              </a:rPr>
              <a:t>The minimum requirements of a letter of appointment are spelt out in the Act. However, most employers have developed terms and conditions over and above what is required by the legislation. It is expected that if the letter of appointment is in English it be explained to the employee in his language (Sinhalese or Tamil) and he or she acknowledges that its terms and conditions were clearly understood. The employee is entitled to a copy of the letter of appointment.</a:t>
            </a:r>
          </a:p>
        </p:txBody>
      </p:sp>
    </p:spTree>
    <p:extLst>
      <p:ext uri="{BB962C8B-B14F-4D97-AF65-F5344CB8AC3E}">
        <p14:creationId xmlns:p14="http://schemas.microsoft.com/office/powerpoint/2010/main" val="11919822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488" y="0"/>
            <a:ext cx="911656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618488" y="1325563"/>
            <a:ext cx="9116568" cy="3877373"/>
          </a:xfrm>
          <a:solidFill>
            <a:schemeClr val="accent4">
              <a:lumMod val="40000"/>
              <a:lumOff val="60000"/>
            </a:schemeClr>
          </a:solidFill>
        </p:spPr>
        <p:txBody>
          <a:bodyPr>
            <a:noAutofit/>
          </a:bodyPr>
          <a:lstStyle/>
          <a:p>
            <a:pPr marL="0" indent="0">
              <a:buNone/>
            </a:pPr>
            <a:r>
              <a:rPr lang="en-US" dirty="0" smtClean="0"/>
              <a:t>Shop and Office employees’ (Regulation of Employment and Remuneration) Act…</a:t>
            </a:r>
          </a:p>
          <a:p>
            <a:pPr marL="0" indent="0">
              <a:buNone/>
            </a:pPr>
            <a:r>
              <a:rPr lang="en-US" dirty="0" smtClean="0">
                <a:solidFill>
                  <a:srgbClr val="C00000"/>
                </a:solidFill>
              </a:rPr>
              <a:t>Records of Employees </a:t>
            </a:r>
          </a:p>
          <a:p>
            <a:r>
              <a:rPr lang="en-US" sz="2400" dirty="0" smtClean="0">
                <a:solidFill>
                  <a:srgbClr val="002060"/>
                </a:solidFill>
              </a:rPr>
              <a:t>Employers are obliged to maintain certain specified records in respect of their employees as provided by the legislation. This is normally done by maintaining a Register of staff and also a Personal file in respect of each employee which has a record of all details from date of joining etc.</a:t>
            </a:r>
          </a:p>
        </p:txBody>
      </p:sp>
    </p:spTree>
    <p:extLst>
      <p:ext uri="{BB962C8B-B14F-4D97-AF65-F5344CB8AC3E}">
        <p14:creationId xmlns:p14="http://schemas.microsoft.com/office/powerpoint/2010/main" val="40069198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488" y="0"/>
            <a:ext cx="911656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618488" y="1325563"/>
            <a:ext cx="9116568" cy="3877373"/>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solidFill>
                  <a:srgbClr val="002060"/>
                </a:solidFill>
              </a:rPr>
              <a:t>This is an important area because may employees commence their career as apprentices, probationers and/or trainees. A contract of Apprenticeship is one where the employer agrees to instruct or teach the apprentice in his trade and to pay him an allowance during the existence of the relationship. The apprentice in turn agrees to serve the master and to learn from him.</a:t>
            </a:r>
          </a:p>
        </p:txBody>
      </p:sp>
    </p:spTree>
    <p:extLst>
      <p:ext uri="{BB962C8B-B14F-4D97-AF65-F5344CB8AC3E}">
        <p14:creationId xmlns:p14="http://schemas.microsoft.com/office/powerpoint/2010/main" val="30790783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488" y="0"/>
            <a:ext cx="911656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618488" y="1325563"/>
            <a:ext cx="9116568" cy="4334573"/>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solidFill>
                  <a:srgbClr val="002060"/>
                </a:solidFill>
              </a:rPr>
              <a:t>The case of the Probationer is different and the assessment during the period of probation relates to his all round suitability, which includes both his ability to perform the job and his conduct. In the case of an apprentice, the emphasis is on the learning of a skill and it follows that a person engages in a period of apprenticeship only in respect of a job which requires a certain degree of skill, which has to be acquired to perform the job. A probationer would also require some training but it would not necessarily be for the purpose of making him skilled as such.</a:t>
            </a:r>
          </a:p>
        </p:txBody>
      </p:sp>
    </p:spTree>
    <p:extLst>
      <p:ext uri="{BB962C8B-B14F-4D97-AF65-F5344CB8AC3E}">
        <p14:creationId xmlns:p14="http://schemas.microsoft.com/office/powerpoint/2010/main" val="16800904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8488" y="0"/>
            <a:ext cx="9116568"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618488" y="1325563"/>
            <a:ext cx="9116568" cy="3987101"/>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solidFill>
                  <a:srgbClr val="002060"/>
                </a:solidFill>
              </a:rPr>
              <a:t>Under the common law of employer and employee, an apprentice or trainee does not have a contract of service and is therefore not an employee. Yet, many of our statutes such as the Industrial Disputes Act, the Employees Provident Fund Act, the Termination of Employment of workmen (Special Provisions) Act and the Gratuity Act defines a “workman” to include an apprentice or trainee. Employers must be conscious of this.</a:t>
            </a:r>
          </a:p>
        </p:txBody>
      </p:sp>
    </p:spTree>
    <p:extLst>
      <p:ext uri="{BB962C8B-B14F-4D97-AF65-F5344CB8AC3E}">
        <p14:creationId xmlns:p14="http://schemas.microsoft.com/office/powerpoint/2010/main" val="22999559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729216"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371600" y="1325563"/>
            <a:ext cx="9729216" cy="4983797"/>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solidFill>
                  <a:srgbClr val="002060"/>
                </a:solidFill>
              </a:rPr>
              <a:t>Probation is a period during which an employer assesses the conduct and suitability of an employee for continued employment and the employee similarly assesses the suitability of the conditions of service from his point of view. The period of probation is a contract of service can therefore be taken as a communication by the employer that in the event of the employee proving himself within the period of probation to the satisfaction of the employer that the probationer is a fit and proper person to perform the duties for which he has been engaged. The probationer would be entitled to be confirmed in employment at the end of the probation period and if not, his services can be terminated without notice.</a:t>
            </a:r>
          </a:p>
        </p:txBody>
      </p:sp>
    </p:spTree>
    <p:extLst>
      <p:ext uri="{BB962C8B-B14F-4D97-AF65-F5344CB8AC3E}">
        <p14:creationId xmlns:p14="http://schemas.microsoft.com/office/powerpoint/2010/main" val="10737275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729216"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371600" y="1325563"/>
            <a:ext cx="9619488" cy="4983797"/>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solidFill>
                  <a:srgbClr val="002060"/>
                </a:solidFill>
              </a:rPr>
              <a:t>It should be noted that a probationer is a permanent employee in the sense that he is on a monthly contract of employment and the period of probation is strictly relevant only to the question of termination in the event of the probationer being unsatisfactory. </a:t>
            </a:r>
          </a:p>
          <a:p>
            <a:r>
              <a:rPr lang="en-US" sz="2400" dirty="0" smtClean="0">
                <a:solidFill>
                  <a:srgbClr val="002060"/>
                </a:solidFill>
              </a:rPr>
              <a:t>As regards Trainees, a statute that employers currently resort to is the Employment of Trainees (Private Sector) Act No. 8 of 1978. This legislation was enacted to boost training of unemployed persons. Those employing ‘trainees’ under this Act are provided specified monetary incentives to pay such trainees but most employers pay more than what is statutorily provided.</a:t>
            </a:r>
          </a:p>
        </p:txBody>
      </p:sp>
    </p:spTree>
    <p:extLst>
      <p:ext uri="{BB962C8B-B14F-4D97-AF65-F5344CB8AC3E}">
        <p14:creationId xmlns:p14="http://schemas.microsoft.com/office/powerpoint/2010/main" val="3562062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776" y="438912"/>
            <a:ext cx="10515600" cy="850392"/>
          </a:xfrm>
          <a:solidFill>
            <a:srgbClr val="002060"/>
          </a:solidFill>
        </p:spPr>
        <p:txBody>
          <a:bodyPr>
            <a:noAutofit/>
          </a:bodyPr>
          <a:lstStyle/>
          <a:p>
            <a:pPr lvl="5" algn="l" rtl="0">
              <a:lnSpc>
                <a:spcPct val="90000"/>
              </a:lnSpc>
              <a:spcBef>
                <a:spcPct val="0"/>
              </a:spcBef>
            </a:pPr>
            <a:r>
              <a:rPr lang="en-US" sz="4000" b="1" dirty="0" smtClean="0">
                <a:solidFill>
                  <a:schemeClr val="accent4"/>
                </a:solidFill>
                <a:latin typeface="+mj-lt"/>
              </a:rPr>
              <a:t/>
            </a:r>
            <a:br>
              <a:rPr lang="en-US" sz="4000" b="1" dirty="0" smtClean="0">
                <a:solidFill>
                  <a:schemeClr val="accent4"/>
                </a:solidFill>
                <a:latin typeface="+mj-lt"/>
              </a:rPr>
            </a:br>
            <a:r>
              <a:rPr lang="en-US" sz="4000" b="1" dirty="0" smtClean="0">
                <a:solidFill>
                  <a:schemeClr val="accent4"/>
                </a:solidFill>
                <a:latin typeface="+mj-lt"/>
              </a:rPr>
              <a:t>The </a:t>
            </a:r>
            <a:r>
              <a:rPr lang="en-US" sz="4000" b="1" dirty="0">
                <a:solidFill>
                  <a:schemeClr val="accent4"/>
                </a:solidFill>
                <a:latin typeface="+mj-lt"/>
              </a:rPr>
              <a:t>Employee Law and </a:t>
            </a:r>
            <a:r>
              <a:rPr lang="en-US" sz="4000" b="1" dirty="0" smtClean="0">
                <a:solidFill>
                  <a:schemeClr val="accent4"/>
                </a:solidFill>
                <a:latin typeface="+mj-lt"/>
              </a:rPr>
              <a:t>Employee Rights…</a:t>
            </a:r>
            <a:r>
              <a:rPr lang="en-US" sz="4000" b="1" dirty="0">
                <a:solidFill>
                  <a:schemeClr val="accent4"/>
                </a:solidFill>
                <a:latin typeface="+mj-lt"/>
              </a:rPr>
              <a:t/>
            </a:r>
            <a:br>
              <a:rPr lang="en-US" sz="4000" b="1" dirty="0">
                <a:solidFill>
                  <a:schemeClr val="accent4"/>
                </a:solidFill>
                <a:latin typeface="+mj-lt"/>
              </a:rPr>
            </a:br>
            <a:endParaRPr lang="en-US" sz="4000" dirty="0">
              <a:latin typeface="+mj-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3932766"/>
              </p:ext>
            </p:extLst>
          </p:nvPr>
        </p:nvGraphicFramePr>
        <p:xfrm>
          <a:off x="874776" y="1399033"/>
          <a:ext cx="10515600" cy="4413183"/>
        </p:xfrm>
        <a:graphic>
          <a:graphicData uri="http://schemas.openxmlformats.org/drawingml/2006/table">
            <a:tbl>
              <a:tblPr firstRow="1" bandRow="1">
                <a:tableStyleId>{00A15C55-8517-42AA-B614-E9B94910E393}</a:tableStyleId>
              </a:tblPr>
              <a:tblGrid>
                <a:gridCol w="3432048"/>
                <a:gridCol w="7083552"/>
              </a:tblGrid>
              <a:tr h="330495">
                <a:tc>
                  <a:txBody>
                    <a:bodyPr/>
                    <a:lstStyle/>
                    <a:p>
                      <a:pPr algn="ctr"/>
                      <a:r>
                        <a:rPr lang="en-US" sz="2400" dirty="0" smtClean="0">
                          <a:latin typeface="+mj-lt"/>
                        </a:rPr>
                        <a:t>Topic</a:t>
                      </a:r>
                      <a:endParaRPr lang="en-US" sz="2400" b="1" dirty="0">
                        <a:latin typeface="+mj-lt"/>
                      </a:endParaRPr>
                    </a:p>
                  </a:txBody>
                  <a:tcPr/>
                </a:tc>
                <a:tc>
                  <a:txBody>
                    <a:bodyPr/>
                    <a:lstStyle/>
                    <a:p>
                      <a:pPr algn="ctr"/>
                      <a:r>
                        <a:rPr lang="en-US" sz="2400" dirty="0" smtClean="0">
                          <a:latin typeface="+mj-lt"/>
                        </a:rPr>
                        <a:t>Content Covered</a:t>
                      </a:r>
                      <a:endParaRPr lang="en-US" sz="2400" b="1" dirty="0">
                        <a:latin typeface="+mj-lt"/>
                      </a:endParaRPr>
                    </a:p>
                  </a:txBody>
                  <a:tcPr/>
                </a:tc>
              </a:tr>
              <a:tr h="2039111">
                <a:tc>
                  <a:txBody>
                    <a:bodyPr/>
                    <a:lstStyle/>
                    <a:p>
                      <a:pPr lvl="0"/>
                      <a:r>
                        <a:rPr lang="en-US" sz="2400" b="0" u="none" kern="1200" dirty="0" smtClean="0">
                          <a:solidFill>
                            <a:schemeClr val="dk1"/>
                          </a:solidFill>
                          <a:effectLst/>
                          <a:latin typeface="+mj-lt"/>
                          <a:ea typeface="+mn-ea"/>
                          <a:cs typeface="+mn-cs"/>
                        </a:rPr>
                        <a:t>Health and Safety Regulations </a:t>
                      </a:r>
                      <a:endParaRPr lang="en-US" sz="2400" b="0" u="none" kern="1200" dirty="0">
                        <a:solidFill>
                          <a:schemeClr val="dk1"/>
                        </a:solidFill>
                        <a:effectLst/>
                        <a:latin typeface="+mj-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dk1"/>
                          </a:solidFill>
                          <a:effectLst/>
                          <a:latin typeface="+mj-lt"/>
                          <a:ea typeface="+mn-ea"/>
                          <a:cs typeface="+mn-cs"/>
                        </a:rPr>
                        <a:t>Occupational Health and Safety Administration (OSHA) regulations, including their relationship to HRM Occupational safety &amp; health conditions mandatory provisions is available under the Shop and Office Employees Act  </a:t>
                      </a:r>
                    </a:p>
                  </a:txBody>
                  <a:tcPr/>
                </a:tc>
              </a:tr>
              <a:tr h="1916872">
                <a:tc>
                  <a:txBody>
                    <a:bodyPr/>
                    <a:lstStyle/>
                    <a:p>
                      <a:r>
                        <a:rPr lang="en-US" sz="2400" u="none" strike="noStrike" kern="1200" dirty="0" smtClean="0">
                          <a:solidFill>
                            <a:schemeClr val="dk1"/>
                          </a:solidFill>
                          <a:effectLst/>
                          <a:latin typeface="+mj-lt"/>
                          <a:ea typeface="+mn-ea"/>
                          <a:cs typeface="+mn-cs"/>
                        </a:rPr>
                        <a:t>Equal Employment Opportunity Regulations </a:t>
                      </a:r>
                      <a:r>
                        <a:rPr lang="en-US" sz="2400" u="none" kern="1200" dirty="0" smtClean="0">
                          <a:solidFill>
                            <a:schemeClr val="dk1"/>
                          </a:solidFill>
                          <a:effectLst/>
                          <a:latin typeface="+mj-lt"/>
                          <a:ea typeface="+mn-ea"/>
                          <a:cs typeface="+mn-cs"/>
                        </a:rPr>
                        <a:t>and Fair Labor Standards</a:t>
                      </a:r>
                      <a:endParaRPr lang="en-US" sz="2400" b="0" i="0" u="none" dirty="0">
                        <a:latin typeface="+mj-lt"/>
                      </a:endParaRPr>
                    </a:p>
                  </a:txBody>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dk1"/>
                          </a:solidFill>
                          <a:effectLst/>
                          <a:latin typeface="+mj-lt"/>
                          <a:ea typeface="+mn-ea"/>
                          <a:cs typeface="+mn-cs"/>
                        </a:rPr>
                        <a:t>Explanations of the various type of discriminations faced by female employees due to their gender gap and fair labor standards and the provisions available them to treat with equality </a:t>
                      </a:r>
                      <a:endParaRPr lang="en-US" sz="2400" b="0" i="0" u="none" dirty="0">
                        <a:latin typeface="+mj-lt"/>
                      </a:endParaRPr>
                    </a:p>
                  </a:txBody>
                  <a:tcPr/>
                </a:tc>
              </a:tr>
            </a:tbl>
          </a:graphicData>
        </a:graphic>
      </p:graphicFrame>
    </p:spTree>
    <p:extLst>
      <p:ext uri="{BB962C8B-B14F-4D97-AF65-F5344CB8AC3E}">
        <p14:creationId xmlns:p14="http://schemas.microsoft.com/office/powerpoint/2010/main" val="24433382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9729216"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371600" y="1325563"/>
            <a:ext cx="9619488" cy="4983797"/>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solidFill>
                  <a:srgbClr val="002060"/>
                </a:solidFill>
              </a:rPr>
              <a:t>Under it, without any prejudice to any scheme of training of, or to the employment of apprentices in any other law, an employer may enter into a contract of training with a person for a period not exceeding one year for the purpose of providing practical training to the trainee in any of the vocations specified in the Act and on the payment of a specified allowance. The vocations specified include:- </a:t>
            </a:r>
          </a:p>
          <a:p>
            <a:pPr marL="971550" lvl="1" indent="-514350">
              <a:buAutoNum type="alphaLcParenR"/>
            </a:pPr>
            <a:r>
              <a:rPr lang="en-US" sz="2200" dirty="0" smtClean="0">
                <a:solidFill>
                  <a:srgbClr val="002060"/>
                </a:solidFill>
              </a:rPr>
              <a:t>Clerks, stenographers, book-keepers, typists, supervisors, salesmen, shop assistants, storekeepers, telephone operators, cashiers, foremen or any other similar vocations; </a:t>
            </a:r>
          </a:p>
          <a:p>
            <a:pPr marL="971550" lvl="1" indent="-514350">
              <a:buAutoNum type="alphaLcParenR"/>
            </a:pPr>
            <a:r>
              <a:rPr lang="en-US" sz="2200" dirty="0" smtClean="0">
                <a:solidFill>
                  <a:srgbClr val="002060"/>
                </a:solidFill>
              </a:rPr>
              <a:t>Watchers, caretakers, bicycle orderlies, peons, liftmen, office and shop </a:t>
            </a:r>
            <a:r>
              <a:rPr lang="en-US" sz="2200" dirty="0" err="1" smtClean="0">
                <a:solidFill>
                  <a:srgbClr val="002060"/>
                </a:solidFill>
              </a:rPr>
              <a:t>labourers</a:t>
            </a:r>
            <a:r>
              <a:rPr lang="en-US" sz="2200" dirty="0" smtClean="0">
                <a:solidFill>
                  <a:srgbClr val="002060"/>
                </a:solidFill>
              </a:rPr>
              <a:t>, outside messengers, tea boys or other similar vocation.</a:t>
            </a:r>
          </a:p>
        </p:txBody>
      </p:sp>
    </p:spTree>
    <p:extLst>
      <p:ext uri="{BB962C8B-B14F-4D97-AF65-F5344CB8AC3E}">
        <p14:creationId xmlns:p14="http://schemas.microsoft.com/office/powerpoint/2010/main" val="39108575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0"/>
            <a:ext cx="10616184"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905256" y="1325563"/>
            <a:ext cx="10616184" cy="5532437"/>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t>The legislation excludes the application of the following statutes to such trainees; </a:t>
            </a:r>
          </a:p>
          <a:p>
            <a:pPr marL="457200" lvl="1" indent="0">
              <a:buNone/>
            </a:pPr>
            <a:r>
              <a:rPr lang="en-US" sz="2000" dirty="0" err="1" smtClean="0"/>
              <a:t>i</a:t>
            </a:r>
            <a:r>
              <a:rPr lang="en-US" sz="2000" dirty="0" smtClean="0"/>
              <a:t>.    The Shop and Office Employees Act </a:t>
            </a:r>
          </a:p>
          <a:p>
            <a:pPr marL="457200" lvl="1" indent="0">
              <a:buNone/>
            </a:pPr>
            <a:r>
              <a:rPr lang="en-US" sz="2000" dirty="0" smtClean="0"/>
              <a:t>ii.   Industrial Disputed Act </a:t>
            </a:r>
          </a:p>
          <a:p>
            <a:pPr marL="457200" lvl="1" indent="0">
              <a:buNone/>
            </a:pPr>
            <a:r>
              <a:rPr lang="en-US" sz="2000" dirty="0" smtClean="0"/>
              <a:t>iii.  Wages Boards Ordinance </a:t>
            </a:r>
          </a:p>
          <a:p>
            <a:pPr marL="457200" lvl="1" indent="0">
              <a:buNone/>
            </a:pPr>
            <a:r>
              <a:rPr lang="en-US" sz="2000" dirty="0" smtClean="0"/>
              <a:t>iv.  Trade Unions Ordinance </a:t>
            </a:r>
          </a:p>
          <a:p>
            <a:pPr marL="457200" lvl="1" indent="0">
              <a:buNone/>
            </a:pPr>
            <a:r>
              <a:rPr lang="en-US" sz="2000" dirty="0" smtClean="0"/>
              <a:t>v.   Termination of Employment Act and </a:t>
            </a:r>
          </a:p>
          <a:p>
            <a:pPr marL="457200" lvl="1" indent="0">
              <a:buNone/>
            </a:pPr>
            <a:r>
              <a:rPr lang="en-US" sz="2000" dirty="0" smtClean="0"/>
              <a:t>vi.  Any collective Agreement </a:t>
            </a:r>
          </a:p>
          <a:p>
            <a:r>
              <a:rPr lang="en-US" sz="2400" dirty="0" smtClean="0"/>
              <a:t>The Act also provides for the employer to terminate such training on disciplinary grounds. After the training is over, the employer is expected to provide the ‘trainee’ with employment in a vocation in which he was trained or in other suitable employment. Neglect or refusal to do so amounts to an offence and the </a:t>
            </a:r>
            <a:r>
              <a:rPr lang="en-US" sz="2400" dirty="0" err="1" smtClean="0"/>
              <a:t>Labour</a:t>
            </a:r>
            <a:r>
              <a:rPr lang="en-US" sz="2400" dirty="0" smtClean="0"/>
              <a:t> Department can initiate action.</a:t>
            </a:r>
            <a:endParaRPr lang="en-US" sz="2200" dirty="0" smtClean="0">
              <a:solidFill>
                <a:srgbClr val="002060"/>
              </a:solidFill>
            </a:endParaRPr>
          </a:p>
        </p:txBody>
      </p:sp>
    </p:spTree>
    <p:extLst>
      <p:ext uri="{BB962C8B-B14F-4D97-AF65-F5344CB8AC3E}">
        <p14:creationId xmlns:p14="http://schemas.microsoft.com/office/powerpoint/2010/main" val="23991737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sz="4000" dirty="0" smtClean="0">
                <a:solidFill>
                  <a:schemeClr val="accent2"/>
                </a:solidFill>
                <a:latin typeface="+mn-lt"/>
              </a:rPr>
              <a:t>Laws relating to terms and conditions of Employment…</a:t>
            </a:r>
            <a:endParaRPr lang="en-US" sz="4000" dirty="0">
              <a:solidFill>
                <a:schemeClr val="accent2"/>
              </a:solidFill>
              <a:latin typeface="+mn-lt"/>
            </a:endParaRPr>
          </a:p>
        </p:txBody>
      </p:sp>
      <p:sp>
        <p:nvSpPr>
          <p:cNvPr id="3" name="Content Placeholder 2"/>
          <p:cNvSpPr>
            <a:spLocks noGrp="1"/>
          </p:cNvSpPr>
          <p:nvPr>
            <p:ph idx="1"/>
          </p:nvPr>
        </p:nvSpPr>
        <p:spPr>
          <a:xfrm>
            <a:off x="1563624" y="1325563"/>
            <a:ext cx="9317736" cy="4371149"/>
          </a:xfrm>
          <a:solidFill>
            <a:schemeClr val="accent4">
              <a:lumMod val="40000"/>
              <a:lumOff val="60000"/>
            </a:schemeClr>
          </a:solidFill>
        </p:spPr>
        <p:txBody>
          <a:bodyPr>
            <a:noAutofit/>
          </a:bodyPr>
          <a:lstStyle/>
          <a:p>
            <a:pPr marL="0" indent="0">
              <a:buNone/>
            </a:pPr>
            <a:r>
              <a:rPr lang="en-US" dirty="0" smtClean="0"/>
              <a:t>Apprenticeship, Probation and Training</a:t>
            </a:r>
          </a:p>
          <a:p>
            <a:pPr marL="0" indent="0">
              <a:buNone/>
            </a:pPr>
            <a:r>
              <a:rPr lang="en-US" dirty="0" smtClean="0">
                <a:solidFill>
                  <a:srgbClr val="C00000"/>
                </a:solidFill>
              </a:rPr>
              <a:t>General rules applicable… </a:t>
            </a:r>
          </a:p>
          <a:p>
            <a:r>
              <a:rPr lang="en-US" sz="2400" dirty="0" smtClean="0">
                <a:solidFill>
                  <a:srgbClr val="002060"/>
                </a:solidFill>
              </a:rPr>
              <a:t>Owing to the special requirements of the above legislation a distinction should be drawn between contracts of training specifically entered under the provisions of the above law and those which are fixed term contracts of training not governed by the law. In the case of the latter, the provisions of Trainees (Private Sector) Act of 1978 will have no application. Consequently, the requirement of obtaining the approval of the Commissioner of </a:t>
            </a:r>
            <a:r>
              <a:rPr lang="en-US" sz="2400" dirty="0" err="1" smtClean="0">
                <a:solidFill>
                  <a:srgbClr val="002060"/>
                </a:solidFill>
              </a:rPr>
              <a:t>Labour</a:t>
            </a:r>
            <a:r>
              <a:rPr lang="en-US" sz="2400" dirty="0" smtClean="0">
                <a:solidFill>
                  <a:srgbClr val="002060"/>
                </a:solidFill>
              </a:rPr>
              <a:t> will not arise, as such contracts will be governed by the terms specified in such contracts.</a:t>
            </a:r>
          </a:p>
        </p:txBody>
      </p:sp>
    </p:spTree>
    <p:extLst>
      <p:ext uri="{BB962C8B-B14F-4D97-AF65-F5344CB8AC3E}">
        <p14:creationId xmlns:p14="http://schemas.microsoft.com/office/powerpoint/2010/main" val="2040792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9317736" cy="4371149"/>
          </a:xfrm>
          <a:solidFill>
            <a:schemeClr val="accent4">
              <a:lumMod val="40000"/>
              <a:lumOff val="60000"/>
            </a:schemeClr>
          </a:solidFill>
        </p:spPr>
        <p:txBody>
          <a:bodyPr>
            <a:noAutofit/>
          </a:bodyPr>
          <a:lstStyle/>
          <a:p>
            <a:pPr marL="0" indent="0">
              <a:buNone/>
            </a:pPr>
            <a:r>
              <a:rPr lang="en-US" sz="3200" dirty="0" smtClean="0"/>
              <a:t>Trade Union Ordinance</a:t>
            </a:r>
          </a:p>
          <a:p>
            <a:r>
              <a:rPr lang="en-US" dirty="0">
                <a:solidFill>
                  <a:srgbClr val="002060"/>
                </a:solidFill>
              </a:rPr>
              <a:t>The Trade Unions Ordinance 14 of 1935 which provides for the formation, registration, control and cancellation of unions and also provides protection to registered unions. It provides that every citizen is entitled to the freedom of association. </a:t>
            </a:r>
          </a:p>
          <a:p>
            <a:pPr marL="0" indent="0">
              <a:buNone/>
            </a:pPr>
            <a:r>
              <a:rPr lang="en-US" dirty="0" smtClean="0"/>
              <a:t> </a:t>
            </a:r>
            <a:endParaRPr lang="en-US" dirty="0" smtClean="0">
              <a:solidFill>
                <a:srgbClr val="002060"/>
              </a:solidFill>
            </a:endParaRPr>
          </a:p>
        </p:txBody>
      </p:sp>
    </p:spTree>
    <p:extLst>
      <p:ext uri="{BB962C8B-B14F-4D97-AF65-F5344CB8AC3E}">
        <p14:creationId xmlns:p14="http://schemas.microsoft.com/office/powerpoint/2010/main" val="24298868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9317736" cy="4371149"/>
          </a:xfrm>
          <a:solidFill>
            <a:schemeClr val="accent4">
              <a:lumMod val="40000"/>
              <a:lumOff val="60000"/>
            </a:schemeClr>
          </a:solidFill>
        </p:spPr>
        <p:txBody>
          <a:bodyPr>
            <a:noAutofit/>
          </a:bodyPr>
          <a:lstStyle/>
          <a:p>
            <a:pPr marL="0" indent="0">
              <a:buNone/>
            </a:pPr>
            <a:r>
              <a:rPr lang="en-US" dirty="0" smtClean="0"/>
              <a:t>Employees Councils Act</a:t>
            </a:r>
          </a:p>
          <a:p>
            <a:pPr marL="0" indent="0">
              <a:buNone/>
            </a:pPr>
            <a:r>
              <a:rPr lang="en-US" dirty="0"/>
              <a:t>The most important amendment to this Act was the setting up of the </a:t>
            </a:r>
            <a:r>
              <a:rPr lang="en-US" dirty="0" err="1"/>
              <a:t>Labour</a:t>
            </a:r>
            <a:r>
              <a:rPr lang="en-US" dirty="0"/>
              <a:t> Tribunals in 1957.11 T. The provisions of the Industrial Disputes Act provide for the formulation and registration of Collective Agreements. </a:t>
            </a:r>
            <a:endParaRPr lang="en-US" dirty="0" smtClean="0">
              <a:solidFill>
                <a:srgbClr val="002060"/>
              </a:solidFill>
            </a:endParaRPr>
          </a:p>
        </p:txBody>
      </p:sp>
    </p:spTree>
    <p:extLst>
      <p:ext uri="{BB962C8B-B14F-4D97-AF65-F5344CB8AC3E}">
        <p14:creationId xmlns:p14="http://schemas.microsoft.com/office/powerpoint/2010/main" val="7445680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9317736" cy="4371149"/>
          </a:xfrm>
          <a:solidFill>
            <a:schemeClr val="accent4">
              <a:lumMod val="40000"/>
              <a:lumOff val="60000"/>
            </a:schemeClr>
          </a:solidFill>
        </p:spPr>
        <p:txBody>
          <a:bodyPr>
            <a:noAutofit/>
          </a:bodyPr>
          <a:lstStyle/>
          <a:p>
            <a:pPr marL="0" indent="0">
              <a:buNone/>
            </a:pPr>
            <a:r>
              <a:rPr lang="en-US" sz="3600" dirty="0" smtClean="0"/>
              <a:t>Industrial Disputes Act</a:t>
            </a:r>
          </a:p>
          <a:p>
            <a:r>
              <a:rPr lang="en-US" sz="2600" dirty="0">
                <a:solidFill>
                  <a:srgbClr val="002060"/>
                </a:solidFill>
              </a:rPr>
              <a:t>The Industrial Disputes Act 43 of 1950 is the main legislation for building a healthy industrial relations climate by minimizing major disputes whether of rights or interests, the resolution of disputes and the enforcement of decisions. </a:t>
            </a:r>
            <a:endParaRPr lang="en-US" sz="2600" dirty="0" smtClean="0">
              <a:solidFill>
                <a:srgbClr val="002060"/>
              </a:solidFill>
            </a:endParaRPr>
          </a:p>
          <a:p>
            <a:r>
              <a:rPr lang="en-US" sz="2600" dirty="0" smtClean="0">
                <a:solidFill>
                  <a:srgbClr val="002060"/>
                </a:solidFill>
              </a:rPr>
              <a:t>The </a:t>
            </a:r>
            <a:r>
              <a:rPr lang="en-US" sz="2600" dirty="0">
                <a:solidFill>
                  <a:srgbClr val="002060"/>
                </a:solidFill>
              </a:rPr>
              <a:t>Industrial Disputes Act is the main legislation for maintaining industrial peace. The Commissioner of </a:t>
            </a:r>
            <a:r>
              <a:rPr lang="en-US" sz="2600" dirty="0" err="1">
                <a:solidFill>
                  <a:srgbClr val="002060"/>
                </a:solidFill>
              </a:rPr>
              <a:t>Labour</a:t>
            </a:r>
            <a:r>
              <a:rPr lang="en-US" sz="2600" dirty="0">
                <a:solidFill>
                  <a:srgbClr val="002060"/>
                </a:solidFill>
              </a:rPr>
              <a:t> and his officers are authorized by the act to make inquiries and take any steps necessary to promote a settlement of a dispute. </a:t>
            </a:r>
            <a:endParaRPr lang="en-US" sz="2600" dirty="0" smtClean="0">
              <a:solidFill>
                <a:srgbClr val="002060"/>
              </a:solidFill>
            </a:endParaRPr>
          </a:p>
        </p:txBody>
      </p:sp>
    </p:spTree>
    <p:extLst>
      <p:ext uri="{BB962C8B-B14F-4D97-AF65-F5344CB8AC3E}">
        <p14:creationId xmlns:p14="http://schemas.microsoft.com/office/powerpoint/2010/main" val="33053577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9317736" cy="2752661"/>
          </a:xfrm>
          <a:solidFill>
            <a:schemeClr val="accent4">
              <a:lumMod val="40000"/>
              <a:lumOff val="60000"/>
            </a:schemeClr>
          </a:solidFill>
        </p:spPr>
        <p:txBody>
          <a:bodyPr>
            <a:noAutofit/>
          </a:bodyPr>
          <a:lstStyle/>
          <a:p>
            <a:pPr marL="0" indent="0">
              <a:buNone/>
            </a:pPr>
            <a:r>
              <a:rPr lang="en-US" sz="3600" dirty="0" smtClean="0"/>
              <a:t>Industrial Disputes Act…</a:t>
            </a:r>
          </a:p>
          <a:p>
            <a:r>
              <a:rPr lang="en-US" sz="2600" dirty="0" smtClean="0">
                <a:solidFill>
                  <a:srgbClr val="002060"/>
                </a:solidFill>
              </a:rPr>
              <a:t>The most important amendment to this Act was the setting up of the </a:t>
            </a:r>
            <a:r>
              <a:rPr lang="en-US" sz="2600" dirty="0" err="1" smtClean="0">
                <a:solidFill>
                  <a:srgbClr val="002060"/>
                </a:solidFill>
              </a:rPr>
              <a:t>Labour</a:t>
            </a:r>
            <a:r>
              <a:rPr lang="en-US" sz="2600" dirty="0" smtClean="0">
                <a:solidFill>
                  <a:srgbClr val="002060"/>
                </a:solidFill>
              </a:rPr>
              <a:t> Tribunals in 1957.11 T. The provisions of the Industrial Disputes Act provide for the formulation and registration of Collective Agreements. </a:t>
            </a:r>
          </a:p>
          <a:p>
            <a:pPr marL="0" indent="0">
              <a:buNone/>
            </a:pPr>
            <a:endParaRPr lang="en-US" sz="2600" dirty="0" smtClean="0">
              <a:solidFill>
                <a:srgbClr val="002060"/>
              </a:solidFill>
            </a:endParaRPr>
          </a:p>
          <a:p>
            <a:pPr marL="0" indent="0">
              <a:buNone/>
            </a:pPr>
            <a:endParaRPr lang="en-US" sz="3600" dirty="0" smtClean="0"/>
          </a:p>
        </p:txBody>
      </p:sp>
    </p:spTree>
    <p:extLst>
      <p:ext uri="{BB962C8B-B14F-4D97-AF65-F5344CB8AC3E}">
        <p14:creationId xmlns:p14="http://schemas.microsoft.com/office/powerpoint/2010/main" val="354453178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9317736" cy="3365309"/>
          </a:xfrm>
          <a:solidFill>
            <a:schemeClr val="accent4">
              <a:lumMod val="40000"/>
              <a:lumOff val="60000"/>
            </a:schemeClr>
          </a:solidFill>
        </p:spPr>
        <p:txBody>
          <a:bodyPr>
            <a:noAutofit/>
          </a:bodyPr>
          <a:lstStyle/>
          <a:p>
            <a:pPr marL="0" indent="0">
              <a:buNone/>
            </a:pPr>
            <a:r>
              <a:rPr lang="en-US" sz="3600" dirty="0" smtClean="0"/>
              <a:t>Industrial Disputes Act…</a:t>
            </a:r>
          </a:p>
          <a:p>
            <a:r>
              <a:rPr lang="en-US" sz="2600" dirty="0" smtClean="0">
                <a:solidFill>
                  <a:srgbClr val="002060"/>
                </a:solidFill>
              </a:rPr>
              <a:t>There </a:t>
            </a:r>
            <a:r>
              <a:rPr lang="en-US" sz="2600" dirty="0">
                <a:solidFill>
                  <a:srgbClr val="002060"/>
                </a:solidFill>
              </a:rPr>
              <a:t>is also provision under the Industrial Disputes Act for employees to seek relief from </a:t>
            </a:r>
            <a:r>
              <a:rPr lang="en-US" sz="2600" dirty="0" err="1">
                <a:solidFill>
                  <a:srgbClr val="002060"/>
                </a:solidFill>
              </a:rPr>
              <a:t>Labour</a:t>
            </a:r>
            <a:r>
              <a:rPr lang="en-US" sz="2600" dirty="0">
                <a:solidFill>
                  <a:srgbClr val="002060"/>
                </a:solidFill>
              </a:rPr>
              <a:t> Tribunals in relation to Termination of Employment, and in relation to non-disciplinary termination of employment to seek relief from the Commissioner of </a:t>
            </a:r>
            <a:r>
              <a:rPr lang="en-US" sz="2600" dirty="0" err="1">
                <a:solidFill>
                  <a:srgbClr val="002060"/>
                </a:solidFill>
              </a:rPr>
              <a:t>Labour</a:t>
            </a:r>
            <a:r>
              <a:rPr lang="en-US" sz="2600" dirty="0">
                <a:solidFill>
                  <a:srgbClr val="002060"/>
                </a:solidFill>
              </a:rPr>
              <a:t> under the provisions of the Termination of Employment (Special Provisions) Act. </a:t>
            </a:r>
            <a:endParaRPr lang="en-US" sz="2600" dirty="0" smtClean="0">
              <a:solidFill>
                <a:srgbClr val="002060"/>
              </a:solidFill>
            </a:endParaRPr>
          </a:p>
          <a:p>
            <a:pPr marL="0" indent="0">
              <a:buNone/>
            </a:pPr>
            <a:endParaRPr lang="en-US" sz="3600" dirty="0" smtClean="0"/>
          </a:p>
        </p:txBody>
      </p:sp>
    </p:spTree>
    <p:extLst>
      <p:ext uri="{BB962C8B-B14F-4D97-AF65-F5344CB8AC3E}">
        <p14:creationId xmlns:p14="http://schemas.microsoft.com/office/powerpoint/2010/main" val="28118778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9317736" cy="3182429"/>
          </a:xfrm>
          <a:solidFill>
            <a:schemeClr val="accent4">
              <a:lumMod val="40000"/>
              <a:lumOff val="60000"/>
            </a:schemeClr>
          </a:solidFill>
        </p:spPr>
        <p:txBody>
          <a:bodyPr>
            <a:noAutofit/>
          </a:bodyPr>
          <a:lstStyle/>
          <a:p>
            <a:pPr marL="0" indent="0">
              <a:buNone/>
            </a:pPr>
            <a:r>
              <a:rPr lang="en-US" sz="3600" dirty="0" smtClean="0"/>
              <a:t>Industrial Disputes Act…</a:t>
            </a:r>
          </a:p>
          <a:p>
            <a:r>
              <a:rPr lang="en-US" sz="2600" dirty="0" err="1" smtClean="0">
                <a:solidFill>
                  <a:srgbClr val="002060"/>
                </a:solidFill>
              </a:rPr>
              <a:t>Labour</a:t>
            </a:r>
            <a:r>
              <a:rPr lang="en-US" sz="2600" dirty="0" smtClean="0">
                <a:solidFill>
                  <a:srgbClr val="002060"/>
                </a:solidFill>
              </a:rPr>
              <a:t> </a:t>
            </a:r>
            <a:r>
              <a:rPr lang="en-US" sz="2600" dirty="0">
                <a:solidFill>
                  <a:srgbClr val="002060"/>
                </a:solidFill>
              </a:rPr>
              <a:t>Tribunals have been conferred a special jurisdiction to grant just and equitable relief including the granting of reinstatement of workmen where termination of the employment is determined as being unjustified. However, such orders can be subjected to an appeal firstly to the High Courts and thereafter even to the Supreme </a:t>
            </a:r>
            <a:r>
              <a:rPr lang="en-US" sz="2600" dirty="0" smtClean="0">
                <a:solidFill>
                  <a:srgbClr val="002060"/>
                </a:solidFill>
              </a:rPr>
              <a:t>Court</a:t>
            </a:r>
            <a:endParaRPr lang="en-US" sz="2600" dirty="0">
              <a:solidFill>
                <a:srgbClr val="002060"/>
              </a:solidFill>
            </a:endParaRPr>
          </a:p>
          <a:p>
            <a:pPr marL="0" indent="0">
              <a:buNone/>
            </a:pPr>
            <a:endParaRPr lang="en-US" sz="2600" dirty="0" smtClean="0">
              <a:solidFill>
                <a:srgbClr val="002060"/>
              </a:solidFill>
            </a:endParaRPr>
          </a:p>
          <a:p>
            <a:pPr marL="0" indent="0">
              <a:buNone/>
            </a:pPr>
            <a:endParaRPr lang="en-US" sz="3600" dirty="0" smtClean="0"/>
          </a:p>
        </p:txBody>
      </p:sp>
    </p:spTree>
    <p:extLst>
      <p:ext uri="{BB962C8B-B14F-4D97-AF65-F5344CB8AC3E}">
        <p14:creationId xmlns:p14="http://schemas.microsoft.com/office/powerpoint/2010/main" val="19156968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9317736" cy="4069397"/>
          </a:xfrm>
          <a:solidFill>
            <a:schemeClr val="accent4">
              <a:lumMod val="40000"/>
              <a:lumOff val="60000"/>
            </a:schemeClr>
          </a:solidFill>
        </p:spPr>
        <p:txBody>
          <a:bodyPr>
            <a:noAutofit/>
          </a:bodyPr>
          <a:lstStyle/>
          <a:p>
            <a:pPr marL="0" indent="0">
              <a:buNone/>
            </a:pPr>
            <a:r>
              <a:rPr lang="en-US" sz="3600" dirty="0" smtClean="0"/>
              <a:t>Industrial Disputes Act…</a:t>
            </a:r>
          </a:p>
          <a:p>
            <a:r>
              <a:rPr lang="en-US" sz="2600" dirty="0" err="1">
                <a:solidFill>
                  <a:srgbClr val="002060"/>
                </a:solidFill>
              </a:rPr>
              <a:t>Labour</a:t>
            </a:r>
            <a:r>
              <a:rPr lang="en-US" sz="2600" dirty="0">
                <a:solidFill>
                  <a:srgbClr val="002060"/>
                </a:solidFill>
              </a:rPr>
              <a:t> Tribunals are tribunals in Sri Lanka formed under the Industrial Disputes Act No. 62 of 1957, to handle </a:t>
            </a:r>
            <a:r>
              <a:rPr lang="en-US" sz="2600" dirty="0" err="1">
                <a:solidFill>
                  <a:srgbClr val="002060"/>
                </a:solidFill>
              </a:rPr>
              <a:t>labour</a:t>
            </a:r>
            <a:r>
              <a:rPr lang="en-US" sz="2600" dirty="0">
                <a:solidFill>
                  <a:srgbClr val="002060"/>
                </a:solidFill>
              </a:rPr>
              <a:t> disputes and termination of employment.</a:t>
            </a:r>
            <a:endParaRPr lang="en-US" sz="2600" dirty="0" smtClean="0">
              <a:solidFill>
                <a:srgbClr val="002060"/>
              </a:solidFill>
            </a:endParaRPr>
          </a:p>
          <a:p>
            <a:r>
              <a:rPr lang="en-US" sz="2600" dirty="0" err="1">
                <a:solidFill>
                  <a:srgbClr val="002060"/>
                </a:solidFill>
              </a:rPr>
              <a:t>L</a:t>
            </a:r>
            <a:r>
              <a:rPr lang="en-US" sz="2600" dirty="0" err="1" smtClean="0">
                <a:solidFill>
                  <a:srgbClr val="002060"/>
                </a:solidFill>
              </a:rPr>
              <a:t>provides</a:t>
            </a:r>
            <a:r>
              <a:rPr lang="en-US" sz="2600" dirty="0" smtClean="0">
                <a:solidFill>
                  <a:srgbClr val="002060"/>
                </a:solidFill>
              </a:rPr>
              <a:t> </a:t>
            </a:r>
            <a:r>
              <a:rPr lang="en-US" sz="2600" dirty="0">
                <a:solidFill>
                  <a:srgbClr val="002060"/>
                </a:solidFill>
              </a:rPr>
              <a:t>suitable machinery for the equitable and peaceful settlement of industrial </a:t>
            </a:r>
            <a:r>
              <a:rPr lang="en-US" sz="2600" dirty="0" smtClean="0">
                <a:solidFill>
                  <a:srgbClr val="002060"/>
                </a:solidFill>
              </a:rPr>
              <a:t>disputes to prevent </a:t>
            </a:r>
            <a:r>
              <a:rPr lang="en-US" sz="2600" dirty="0">
                <a:solidFill>
                  <a:srgbClr val="002060"/>
                </a:solidFill>
              </a:rPr>
              <a:t>illegal strikes and </a:t>
            </a:r>
            <a:r>
              <a:rPr lang="en-US" sz="2600" dirty="0" smtClean="0">
                <a:solidFill>
                  <a:srgbClr val="002060"/>
                </a:solidFill>
              </a:rPr>
              <a:t>lockouts, afford </a:t>
            </a:r>
            <a:r>
              <a:rPr lang="en-US" sz="2600" dirty="0">
                <a:solidFill>
                  <a:srgbClr val="002060"/>
                </a:solidFill>
              </a:rPr>
              <a:t>relief to workers against layoffs, retrenchment, wrongful dismissal and </a:t>
            </a:r>
            <a:r>
              <a:rPr lang="en-US" sz="2600" dirty="0" smtClean="0">
                <a:solidFill>
                  <a:srgbClr val="002060"/>
                </a:solidFill>
              </a:rPr>
              <a:t>victimization and promote </a:t>
            </a:r>
            <a:r>
              <a:rPr lang="en-US" sz="2600" dirty="0">
                <a:solidFill>
                  <a:srgbClr val="002060"/>
                </a:solidFill>
              </a:rPr>
              <a:t>collective bargaining</a:t>
            </a:r>
            <a:r>
              <a:rPr lang="en-US" sz="3600" dirty="0">
                <a:solidFill>
                  <a:srgbClr val="002060"/>
                </a:solidFill>
              </a:rPr>
              <a:t>.</a:t>
            </a:r>
            <a:endParaRPr lang="en-US" sz="3600" dirty="0" smtClean="0">
              <a:solidFill>
                <a:srgbClr val="002060"/>
              </a:solidFill>
            </a:endParaRPr>
          </a:p>
        </p:txBody>
      </p:sp>
    </p:spTree>
    <p:extLst>
      <p:ext uri="{BB962C8B-B14F-4D97-AF65-F5344CB8AC3E}">
        <p14:creationId xmlns:p14="http://schemas.microsoft.com/office/powerpoint/2010/main" val="53029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Overview of Sri Lankan legislation on </a:t>
            </a:r>
            <a:r>
              <a:rPr lang="en-US" dirty="0" err="1" smtClean="0">
                <a:solidFill>
                  <a:schemeClr val="accent2"/>
                </a:solidFill>
                <a:latin typeface="+mn-lt"/>
              </a:rPr>
              <a:t>Labour</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244584" cy="4351338"/>
          </a:xfrm>
          <a:solidFill>
            <a:schemeClr val="accent4">
              <a:lumMod val="40000"/>
              <a:lumOff val="60000"/>
            </a:schemeClr>
          </a:solidFill>
        </p:spPr>
        <p:txBody>
          <a:bodyPr>
            <a:normAutofit/>
          </a:bodyPr>
          <a:lstStyle/>
          <a:p>
            <a:pPr marL="0" indent="0">
              <a:buNone/>
            </a:pPr>
            <a:r>
              <a:rPr lang="en-US" dirty="0" smtClean="0">
                <a:solidFill>
                  <a:srgbClr val="002060"/>
                </a:solidFill>
              </a:rPr>
              <a:t>Legislation in Sri Lanka relating to Industrial, Employment and </a:t>
            </a:r>
            <a:r>
              <a:rPr lang="en-US" dirty="0" err="1" smtClean="0">
                <a:solidFill>
                  <a:srgbClr val="002060"/>
                </a:solidFill>
              </a:rPr>
              <a:t>Labour</a:t>
            </a:r>
            <a:r>
              <a:rPr lang="en-US" dirty="0" smtClean="0">
                <a:solidFill>
                  <a:srgbClr val="002060"/>
                </a:solidFill>
              </a:rPr>
              <a:t> relations can be divided into seven categories as follows; </a:t>
            </a:r>
          </a:p>
          <a:p>
            <a:pPr marL="0" indent="0">
              <a:buNone/>
            </a:pPr>
            <a:r>
              <a:rPr lang="en-US" dirty="0" smtClean="0"/>
              <a:t>1. Laws on Social Security </a:t>
            </a:r>
          </a:p>
          <a:p>
            <a:pPr marL="1028700" lvl="1" indent="-571500">
              <a:buAutoNum type="romanLcPeriod"/>
            </a:pPr>
            <a:r>
              <a:rPr lang="en-US" dirty="0" smtClean="0">
                <a:solidFill>
                  <a:srgbClr val="002060"/>
                </a:solidFill>
              </a:rPr>
              <a:t>Employees provident Fund Act </a:t>
            </a:r>
          </a:p>
          <a:p>
            <a:pPr marL="1028700" lvl="1" indent="-571500">
              <a:buAutoNum type="romanLcPeriod"/>
            </a:pPr>
            <a:r>
              <a:rPr lang="en-US" dirty="0" smtClean="0">
                <a:solidFill>
                  <a:srgbClr val="002060"/>
                </a:solidFill>
              </a:rPr>
              <a:t>Employees Provident Fund (Special Provisions) Act </a:t>
            </a:r>
          </a:p>
          <a:p>
            <a:pPr marL="1028700" lvl="1" indent="-571500">
              <a:buAutoNum type="romanLcPeriod"/>
            </a:pPr>
            <a:r>
              <a:rPr lang="en-US" dirty="0" smtClean="0">
                <a:solidFill>
                  <a:srgbClr val="002060"/>
                </a:solidFill>
              </a:rPr>
              <a:t>Employees Trust Fund Act </a:t>
            </a:r>
          </a:p>
          <a:p>
            <a:pPr marL="1028700" lvl="1" indent="-571500">
              <a:buAutoNum type="romanLcPeriod"/>
            </a:pPr>
            <a:r>
              <a:rPr lang="en-US" dirty="0" smtClean="0">
                <a:solidFill>
                  <a:srgbClr val="002060"/>
                </a:solidFill>
              </a:rPr>
              <a:t>Employees Trust Fund (Special Provisions) Act </a:t>
            </a:r>
          </a:p>
          <a:p>
            <a:pPr marL="1028700" lvl="1" indent="-571500">
              <a:buAutoNum type="romanLcPeriod"/>
            </a:pPr>
            <a:r>
              <a:rPr lang="en-US" dirty="0" smtClean="0">
                <a:solidFill>
                  <a:srgbClr val="002060"/>
                </a:solidFill>
              </a:rPr>
              <a:t>Payment of Gratuity Act</a:t>
            </a:r>
            <a:endParaRPr lang="en-US" dirty="0">
              <a:solidFill>
                <a:srgbClr val="002060"/>
              </a:solidFill>
            </a:endParaRPr>
          </a:p>
        </p:txBody>
      </p:sp>
    </p:spTree>
    <p:extLst>
      <p:ext uri="{BB962C8B-B14F-4D97-AF65-F5344CB8AC3E}">
        <p14:creationId xmlns:p14="http://schemas.microsoft.com/office/powerpoint/2010/main" val="385547533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4" y="0"/>
            <a:ext cx="9317736" cy="1325563"/>
          </a:xfrm>
        </p:spPr>
        <p:txBody>
          <a:bodyPr>
            <a:noAutofit/>
          </a:bodyPr>
          <a:lstStyle/>
          <a:p>
            <a:r>
              <a:rPr lang="en-US" dirty="0" err="1" smtClean="0">
                <a:solidFill>
                  <a:schemeClr val="accent2"/>
                </a:solidFill>
                <a:latin typeface="+mn-lt"/>
              </a:rPr>
              <a:t>Labour</a:t>
            </a:r>
            <a:r>
              <a:rPr lang="en-US" dirty="0" smtClean="0">
                <a:solidFill>
                  <a:schemeClr val="accent2"/>
                </a:solidFill>
                <a:latin typeface="+mn-lt"/>
              </a:rPr>
              <a:t> Relations</a:t>
            </a:r>
            <a:endParaRPr lang="en-US" dirty="0">
              <a:solidFill>
                <a:schemeClr val="accent2"/>
              </a:solidFill>
              <a:latin typeface="+mn-lt"/>
            </a:endParaRPr>
          </a:p>
        </p:txBody>
      </p:sp>
      <p:sp>
        <p:nvSpPr>
          <p:cNvPr id="3" name="Content Placeholder 2"/>
          <p:cNvSpPr>
            <a:spLocks noGrp="1"/>
          </p:cNvSpPr>
          <p:nvPr>
            <p:ph idx="1"/>
          </p:nvPr>
        </p:nvSpPr>
        <p:spPr>
          <a:xfrm>
            <a:off x="1563624" y="1325563"/>
            <a:ext cx="8951976" cy="3401885"/>
          </a:xfrm>
          <a:solidFill>
            <a:schemeClr val="accent4">
              <a:lumMod val="40000"/>
              <a:lumOff val="60000"/>
            </a:schemeClr>
          </a:solidFill>
        </p:spPr>
        <p:txBody>
          <a:bodyPr>
            <a:noAutofit/>
          </a:bodyPr>
          <a:lstStyle/>
          <a:p>
            <a:pPr marL="0" indent="0">
              <a:buNone/>
            </a:pPr>
            <a:r>
              <a:rPr lang="en-US" dirty="0" smtClean="0"/>
              <a:t>Termination of Employment of Workers (Special Provisions) Act</a:t>
            </a:r>
          </a:p>
          <a:p>
            <a:r>
              <a:rPr lang="en-US" sz="2600" dirty="0">
                <a:solidFill>
                  <a:srgbClr val="002060"/>
                </a:solidFill>
              </a:rPr>
              <a:t>The Termination of Employment (Special Provisions) Act 45 of 1971 controls the termination of employment on grounds which are non-disciplinary and in specified ‘scheduled employments’</a:t>
            </a:r>
          </a:p>
          <a:p>
            <a:pPr marL="0" indent="0">
              <a:buNone/>
            </a:pPr>
            <a:endParaRPr lang="en-US" dirty="0" smtClean="0">
              <a:solidFill>
                <a:srgbClr val="002060"/>
              </a:solidFill>
            </a:endParaRPr>
          </a:p>
        </p:txBody>
      </p:sp>
    </p:spTree>
    <p:extLst>
      <p:ext uri="{BB962C8B-B14F-4D97-AF65-F5344CB8AC3E}">
        <p14:creationId xmlns:p14="http://schemas.microsoft.com/office/powerpoint/2010/main" val="45288673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716" y="246888"/>
            <a:ext cx="8846820" cy="1362456"/>
          </a:xfrm>
        </p:spPr>
        <p:txBody>
          <a:bodyPr>
            <a:noAutofit/>
          </a:bodyPr>
          <a:lstStyle/>
          <a:p>
            <a:r>
              <a:rPr lang="en-US" dirty="0" smtClean="0">
                <a:solidFill>
                  <a:schemeClr val="accent2"/>
                </a:solidFill>
                <a:latin typeface="+mn-lt"/>
              </a:rPr>
              <a:t>Commissioner of Labor empowered to grant relief </a:t>
            </a:r>
            <a:endParaRPr lang="en-US" dirty="0">
              <a:solidFill>
                <a:schemeClr val="accent2"/>
              </a:solidFill>
              <a:latin typeface="+mn-lt"/>
            </a:endParaRPr>
          </a:p>
        </p:txBody>
      </p:sp>
      <p:sp>
        <p:nvSpPr>
          <p:cNvPr id="3" name="Content Placeholder 2"/>
          <p:cNvSpPr>
            <a:spLocks noGrp="1"/>
          </p:cNvSpPr>
          <p:nvPr>
            <p:ph idx="1"/>
          </p:nvPr>
        </p:nvSpPr>
        <p:spPr>
          <a:xfrm>
            <a:off x="1156716" y="1764792"/>
            <a:ext cx="8929116" cy="4535424"/>
          </a:xfrm>
          <a:solidFill>
            <a:schemeClr val="accent4">
              <a:lumMod val="40000"/>
              <a:lumOff val="60000"/>
            </a:schemeClr>
          </a:solidFill>
        </p:spPr>
        <p:txBody>
          <a:bodyPr>
            <a:noAutofit/>
          </a:bodyPr>
          <a:lstStyle/>
          <a:p>
            <a:r>
              <a:rPr lang="en-US" sz="2600" dirty="0" smtClean="0">
                <a:solidFill>
                  <a:srgbClr val="002060"/>
                </a:solidFill>
              </a:rPr>
              <a:t>Access </a:t>
            </a:r>
            <a:r>
              <a:rPr lang="en-US" sz="2600" dirty="0">
                <a:solidFill>
                  <a:srgbClr val="002060"/>
                </a:solidFill>
              </a:rPr>
              <a:t>to Justice All the </a:t>
            </a:r>
            <a:r>
              <a:rPr lang="en-US" sz="2600" dirty="0" err="1">
                <a:solidFill>
                  <a:srgbClr val="002060"/>
                </a:solidFill>
              </a:rPr>
              <a:t>Labour</a:t>
            </a:r>
            <a:r>
              <a:rPr lang="en-US" sz="2600" dirty="0">
                <a:solidFill>
                  <a:srgbClr val="002060"/>
                </a:solidFill>
              </a:rPr>
              <a:t> Statutes provide for access to the relevant authorities in the event of breaches of the statutory provisions by employers. </a:t>
            </a:r>
            <a:endParaRPr lang="en-US" sz="2600" dirty="0" smtClean="0">
              <a:solidFill>
                <a:srgbClr val="002060"/>
              </a:solidFill>
            </a:endParaRPr>
          </a:p>
          <a:p>
            <a:r>
              <a:rPr lang="en-US" sz="2600" dirty="0" smtClean="0">
                <a:solidFill>
                  <a:srgbClr val="002060"/>
                </a:solidFill>
              </a:rPr>
              <a:t>The </a:t>
            </a:r>
            <a:r>
              <a:rPr lang="en-US" sz="2600" dirty="0">
                <a:solidFill>
                  <a:srgbClr val="002060"/>
                </a:solidFill>
              </a:rPr>
              <a:t>Commissioner of </a:t>
            </a:r>
            <a:r>
              <a:rPr lang="en-US" sz="2600" dirty="0" err="1">
                <a:solidFill>
                  <a:srgbClr val="002060"/>
                </a:solidFill>
              </a:rPr>
              <a:t>Labour</a:t>
            </a:r>
            <a:r>
              <a:rPr lang="en-US" sz="2600" dirty="0">
                <a:solidFill>
                  <a:srgbClr val="002060"/>
                </a:solidFill>
              </a:rPr>
              <a:t> is empowered in relation to the various Statutes to grant relief to workmen when complaints are made to him regarding non compliance with statutory requirements. </a:t>
            </a:r>
            <a:endParaRPr lang="en-US" sz="2600" dirty="0" smtClean="0">
              <a:solidFill>
                <a:srgbClr val="002060"/>
              </a:solidFill>
            </a:endParaRPr>
          </a:p>
          <a:p>
            <a:r>
              <a:rPr lang="en-US" sz="2600" dirty="0" smtClean="0">
                <a:solidFill>
                  <a:srgbClr val="002060"/>
                </a:solidFill>
              </a:rPr>
              <a:t>Such </a:t>
            </a:r>
            <a:r>
              <a:rPr lang="en-US" sz="2600" dirty="0">
                <a:solidFill>
                  <a:srgbClr val="002060"/>
                </a:solidFill>
              </a:rPr>
              <a:t>complaints may relate to non-payment of wages, non granting of leave, non-granting of bonus payments, non conformity with the Provident Fund and Trust Fund Acts, non payment of gratuity, etc. </a:t>
            </a:r>
          </a:p>
          <a:p>
            <a:pPr marL="0" indent="0">
              <a:buNone/>
            </a:pPr>
            <a:endParaRPr lang="en-US" sz="2600" dirty="0" smtClean="0">
              <a:solidFill>
                <a:srgbClr val="002060"/>
              </a:solidFill>
            </a:endParaRPr>
          </a:p>
        </p:txBody>
      </p:sp>
    </p:spTree>
    <p:extLst>
      <p:ext uri="{BB962C8B-B14F-4D97-AF65-F5344CB8AC3E}">
        <p14:creationId xmlns:p14="http://schemas.microsoft.com/office/powerpoint/2010/main" val="41818057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716" y="246888"/>
            <a:ext cx="8846820" cy="1362456"/>
          </a:xfrm>
        </p:spPr>
        <p:txBody>
          <a:bodyPr>
            <a:noAutofit/>
          </a:bodyPr>
          <a:lstStyle/>
          <a:p>
            <a:r>
              <a:rPr lang="en-US" dirty="0" smtClean="0">
                <a:solidFill>
                  <a:schemeClr val="accent2"/>
                </a:solidFill>
                <a:latin typeface="+mn-lt"/>
              </a:rPr>
              <a:t>Commissioner of Labor empowered to grant relief </a:t>
            </a:r>
            <a:endParaRPr lang="en-US" dirty="0">
              <a:solidFill>
                <a:schemeClr val="accent2"/>
              </a:solidFill>
              <a:latin typeface="+mn-lt"/>
            </a:endParaRPr>
          </a:p>
        </p:txBody>
      </p:sp>
      <p:sp>
        <p:nvSpPr>
          <p:cNvPr id="3" name="Content Placeholder 2"/>
          <p:cNvSpPr>
            <a:spLocks noGrp="1"/>
          </p:cNvSpPr>
          <p:nvPr>
            <p:ph idx="1"/>
          </p:nvPr>
        </p:nvSpPr>
        <p:spPr>
          <a:xfrm>
            <a:off x="1156716" y="1764792"/>
            <a:ext cx="8929116" cy="3886200"/>
          </a:xfrm>
          <a:solidFill>
            <a:schemeClr val="accent4">
              <a:lumMod val="40000"/>
              <a:lumOff val="60000"/>
            </a:schemeClr>
          </a:solidFill>
        </p:spPr>
        <p:txBody>
          <a:bodyPr>
            <a:noAutofit/>
          </a:bodyPr>
          <a:lstStyle/>
          <a:p>
            <a:r>
              <a:rPr lang="en-US" sz="2600" dirty="0">
                <a:solidFill>
                  <a:srgbClr val="002060"/>
                </a:solidFill>
              </a:rPr>
              <a:t>The Industrial Disputes Act has provision for conciliatory measures to be taken by the commissioner of </a:t>
            </a:r>
            <a:r>
              <a:rPr lang="en-US" sz="2600" dirty="0" err="1">
                <a:solidFill>
                  <a:srgbClr val="002060"/>
                </a:solidFill>
              </a:rPr>
              <a:t>Labour</a:t>
            </a:r>
            <a:r>
              <a:rPr lang="en-US" sz="2600" dirty="0">
                <a:solidFill>
                  <a:srgbClr val="002060"/>
                </a:solidFill>
              </a:rPr>
              <a:t> when complaints are made to him by employees. </a:t>
            </a:r>
            <a:endParaRPr lang="en-US" sz="2600" dirty="0" smtClean="0">
              <a:solidFill>
                <a:srgbClr val="002060"/>
              </a:solidFill>
            </a:endParaRPr>
          </a:p>
          <a:p>
            <a:r>
              <a:rPr lang="en-US" sz="2600" dirty="0" smtClean="0">
                <a:solidFill>
                  <a:srgbClr val="002060"/>
                </a:solidFill>
              </a:rPr>
              <a:t>Such </a:t>
            </a:r>
            <a:r>
              <a:rPr lang="en-US" sz="2600" dirty="0">
                <a:solidFill>
                  <a:srgbClr val="002060"/>
                </a:solidFill>
              </a:rPr>
              <a:t>conciliations can relate to a wide range of industrial disputes inclusive of termination of employment. The Commissioner of </a:t>
            </a:r>
            <a:r>
              <a:rPr lang="en-US" sz="2600" dirty="0" err="1">
                <a:solidFill>
                  <a:srgbClr val="002060"/>
                </a:solidFill>
              </a:rPr>
              <a:t>Labour</a:t>
            </a:r>
            <a:r>
              <a:rPr lang="en-US" sz="2600" dirty="0">
                <a:solidFill>
                  <a:srgbClr val="002060"/>
                </a:solidFill>
              </a:rPr>
              <a:t> has also been conferred the power to refer industrial disputes for settlement by Arbitration. </a:t>
            </a:r>
            <a:endParaRPr lang="en-US" sz="2600" dirty="0" smtClean="0">
              <a:solidFill>
                <a:srgbClr val="002060"/>
              </a:solidFill>
            </a:endParaRPr>
          </a:p>
          <a:p>
            <a:r>
              <a:rPr lang="en-US" sz="2600" dirty="0" smtClean="0">
                <a:solidFill>
                  <a:srgbClr val="002060"/>
                </a:solidFill>
              </a:rPr>
              <a:t>The </a:t>
            </a:r>
            <a:r>
              <a:rPr lang="en-US" sz="2600" dirty="0">
                <a:solidFill>
                  <a:srgbClr val="002060"/>
                </a:solidFill>
              </a:rPr>
              <a:t>Industrial disputes Act has provision for voluntary arbitration as well as compulsory arbitration. </a:t>
            </a:r>
            <a:endParaRPr lang="en-US" sz="2600" dirty="0" smtClean="0">
              <a:solidFill>
                <a:srgbClr val="002060"/>
              </a:solidFill>
            </a:endParaRPr>
          </a:p>
        </p:txBody>
      </p:sp>
    </p:spTree>
    <p:extLst>
      <p:ext uri="{BB962C8B-B14F-4D97-AF65-F5344CB8AC3E}">
        <p14:creationId xmlns:p14="http://schemas.microsoft.com/office/powerpoint/2010/main" val="66984071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246888"/>
            <a:ext cx="9116568" cy="1362456"/>
          </a:xfrm>
        </p:spPr>
        <p:txBody>
          <a:bodyPr>
            <a:noAutofit/>
          </a:bodyPr>
          <a:lstStyle/>
          <a:p>
            <a:r>
              <a:rPr lang="en-US" dirty="0" smtClean="0">
                <a:solidFill>
                  <a:schemeClr val="accent2"/>
                </a:solidFill>
                <a:latin typeface="+mn-lt"/>
              </a:rPr>
              <a:t>Employment related statutes including dispute resolution and collective agreements</a:t>
            </a:r>
            <a:endParaRPr lang="en-US" dirty="0">
              <a:solidFill>
                <a:schemeClr val="accent2"/>
              </a:solidFill>
              <a:latin typeface="+mn-lt"/>
            </a:endParaRPr>
          </a:p>
        </p:txBody>
      </p:sp>
      <p:sp>
        <p:nvSpPr>
          <p:cNvPr id="3" name="Content Placeholder 2"/>
          <p:cNvSpPr>
            <a:spLocks noGrp="1"/>
          </p:cNvSpPr>
          <p:nvPr>
            <p:ph idx="1"/>
          </p:nvPr>
        </p:nvSpPr>
        <p:spPr>
          <a:xfrm>
            <a:off x="969264" y="1965960"/>
            <a:ext cx="9116568" cy="3886200"/>
          </a:xfrm>
          <a:solidFill>
            <a:schemeClr val="accent4">
              <a:lumMod val="40000"/>
              <a:lumOff val="60000"/>
            </a:schemeClr>
          </a:solidFill>
        </p:spPr>
        <p:txBody>
          <a:bodyPr>
            <a:noAutofit/>
          </a:bodyPr>
          <a:lstStyle/>
          <a:p>
            <a:pPr marL="0" indent="0">
              <a:buNone/>
            </a:pPr>
            <a:r>
              <a:rPr lang="en-US" dirty="0" smtClean="0"/>
              <a:t>Trade Unions </a:t>
            </a:r>
          </a:p>
          <a:p>
            <a:pPr marL="0" indent="0">
              <a:buNone/>
            </a:pPr>
            <a:r>
              <a:rPr lang="en-US" sz="2600" dirty="0" smtClean="0">
                <a:solidFill>
                  <a:srgbClr val="C00000"/>
                </a:solidFill>
              </a:rPr>
              <a:t>Right to Hire and Fire </a:t>
            </a:r>
          </a:p>
          <a:p>
            <a:r>
              <a:rPr lang="en-US" sz="2400" dirty="0" smtClean="0">
                <a:solidFill>
                  <a:srgbClr val="002060"/>
                </a:solidFill>
              </a:rPr>
              <a:t>The traditional theory of employment rested on the right to hire and fire. This theory looked at employment as a mere contractual relation between a master and servant which either party can terminate at will, subject to the notice, in certain cases. The classical theory of the contract of employment assumed that in the absence of physical restraint or to her direct compulsion, parties were free not only to contract on whatever terms they wished (provided they were legal) but also that they contracted on equal terms.</a:t>
            </a:r>
            <a:endParaRPr lang="en-US" sz="2600" dirty="0" smtClean="0">
              <a:solidFill>
                <a:srgbClr val="002060"/>
              </a:solidFill>
            </a:endParaRPr>
          </a:p>
        </p:txBody>
      </p:sp>
    </p:spTree>
    <p:extLst>
      <p:ext uri="{BB962C8B-B14F-4D97-AF65-F5344CB8AC3E}">
        <p14:creationId xmlns:p14="http://schemas.microsoft.com/office/powerpoint/2010/main" val="22329239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0"/>
            <a:ext cx="9116568" cy="1984248"/>
          </a:xfrm>
        </p:spPr>
        <p:txBody>
          <a:bodyPr>
            <a:noAutofit/>
          </a:bodyPr>
          <a:lstStyle/>
          <a:p>
            <a:r>
              <a:rPr lang="en-US" dirty="0" smtClean="0">
                <a:solidFill>
                  <a:schemeClr val="accent2"/>
                </a:solidFill>
                <a:latin typeface="+mn-lt"/>
              </a:rPr>
              <a:t>Employment related statutes including dispute resolution and collective agreements..</a:t>
            </a:r>
            <a:endParaRPr lang="en-US" dirty="0">
              <a:solidFill>
                <a:schemeClr val="accent2"/>
              </a:solidFill>
              <a:latin typeface="+mn-lt"/>
            </a:endParaRPr>
          </a:p>
        </p:txBody>
      </p:sp>
      <p:sp>
        <p:nvSpPr>
          <p:cNvPr id="3" name="Content Placeholder 2"/>
          <p:cNvSpPr>
            <a:spLocks noGrp="1"/>
          </p:cNvSpPr>
          <p:nvPr>
            <p:ph idx="1"/>
          </p:nvPr>
        </p:nvSpPr>
        <p:spPr>
          <a:xfrm>
            <a:off x="969264" y="1984248"/>
            <a:ext cx="9116568" cy="3886200"/>
          </a:xfrm>
          <a:solidFill>
            <a:schemeClr val="accent4">
              <a:lumMod val="40000"/>
              <a:lumOff val="60000"/>
            </a:schemeClr>
          </a:solidFill>
        </p:spPr>
        <p:txBody>
          <a:bodyPr>
            <a:noAutofit/>
          </a:bodyPr>
          <a:lstStyle/>
          <a:p>
            <a:pPr marL="0" indent="0">
              <a:buNone/>
            </a:pPr>
            <a:r>
              <a:rPr lang="en-US" dirty="0" smtClean="0"/>
              <a:t>Trade Unions </a:t>
            </a:r>
          </a:p>
          <a:p>
            <a:pPr marL="0" indent="0">
              <a:buNone/>
            </a:pPr>
            <a:r>
              <a:rPr lang="en-US" sz="2600" dirty="0" smtClean="0">
                <a:solidFill>
                  <a:srgbClr val="C00000"/>
                </a:solidFill>
              </a:rPr>
              <a:t>What is a Trade Union </a:t>
            </a:r>
          </a:p>
          <a:p>
            <a:r>
              <a:rPr lang="en-US" sz="2400" dirty="0" smtClean="0">
                <a:solidFill>
                  <a:srgbClr val="002060"/>
                </a:solidFill>
              </a:rPr>
              <a:t>Trade Unions are Associations of Workers who by means of Collective Bargaining endeavor to improve their working conditions and their economic and social position. Although this description is not comprehensive it gives the fundamental function of a Trade Union. For most workers, their Trade Unions remains the basic organization for the protection of their immediate economic interest from their employer. </a:t>
            </a:r>
          </a:p>
        </p:txBody>
      </p:sp>
    </p:spTree>
    <p:extLst>
      <p:ext uri="{BB962C8B-B14F-4D97-AF65-F5344CB8AC3E}">
        <p14:creationId xmlns:p14="http://schemas.microsoft.com/office/powerpoint/2010/main" val="29283159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0"/>
            <a:ext cx="9116568" cy="1984248"/>
          </a:xfrm>
        </p:spPr>
        <p:txBody>
          <a:bodyPr>
            <a:noAutofit/>
          </a:bodyPr>
          <a:lstStyle/>
          <a:p>
            <a:r>
              <a:rPr lang="en-US" dirty="0" smtClean="0">
                <a:solidFill>
                  <a:schemeClr val="accent2"/>
                </a:solidFill>
                <a:latin typeface="+mn-lt"/>
              </a:rPr>
              <a:t>Employment related statutes including dispute resolution and collective agreements..</a:t>
            </a:r>
            <a:endParaRPr lang="en-US" dirty="0">
              <a:solidFill>
                <a:schemeClr val="accent2"/>
              </a:solidFill>
              <a:latin typeface="+mn-lt"/>
            </a:endParaRPr>
          </a:p>
        </p:txBody>
      </p:sp>
      <p:sp>
        <p:nvSpPr>
          <p:cNvPr id="3" name="Content Placeholder 2"/>
          <p:cNvSpPr>
            <a:spLocks noGrp="1"/>
          </p:cNvSpPr>
          <p:nvPr>
            <p:ph idx="1"/>
          </p:nvPr>
        </p:nvSpPr>
        <p:spPr>
          <a:xfrm>
            <a:off x="969264" y="1984248"/>
            <a:ext cx="10277856" cy="4407408"/>
          </a:xfrm>
          <a:solidFill>
            <a:schemeClr val="accent4">
              <a:lumMod val="40000"/>
              <a:lumOff val="60000"/>
            </a:schemeClr>
          </a:solidFill>
        </p:spPr>
        <p:txBody>
          <a:bodyPr>
            <a:noAutofit/>
          </a:bodyPr>
          <a:lstStyle/>
          <a:p>
            <a:pPr marL="0" indent="0">
              <a:buNone/>
            </a:pPr>
            <a:r>
              <a:rPr lang="en-US" dirty="0" smtClean="0"/>
              <a:t>Trade Unions </a:t>
            </a:r>
          </a:p>
          <a:p>
            <a:pPr marL="0" indent="0">
              <a:buNone/>
            </a:pPr>
            <a:r>
              <a:rPr lang="en-US" dirty="0" smtClean="0">
                <a:solidFill>
                  <a:srgbClr val="C00000"/>
                </a:solidFill>
              </a:rPr>
              <a:t>What is a Trade Union… </a:t>
            </a:r>
          </a:p>
          <a:p>
            <a:pPr marL="0" indent="0">
              <a:buNone/>
            </a:pPr>
            <a:r>
              <a:rPr lang="en-US" sz="2400" dirty="0" smtClean="0"/>
              <a:t>Our Trade Union Ordinance No. 14 of 1935 defines “trade union” as follows; “Trade Union means any association or combination of workmen or employers whether temporary or permanent, having among objectives one or more of the following objects:- </a:t>
            </a:r>
          </a:p>
          <a:p>
            <a:pPr marL="914400" lvl="1" indent="-457200">
              <a:buAutoNum type="alphaLcPeriod"/>
            </a:pPr>
            <a:r>
              <a:rPr lang="en-US" sz="2000" dirty="0" smtClean="0"/>
              <a:t>The regulation of relations between workmen or employers, or between workmen and workmen or between employers and employers; or </a:t>
            </a:r>
          </a:p>
          <a:p>
            <a:pPr marL="914400" lvl="1" indent="-457200">
              <a:buAutoNum type="alphaLcPeriod"/>
            </a:pPr>
            <a:r>
              <a:rPr lang="en-US" sz="2000" dirty="0" smtClean="0"/>
              <a:t>The imposing of restrictive conditions on conduct of any trade or business; or </a:t>
            </a:r>
          </a:p>
          <a:p>
            <a:pPr marL="914400" lvl="1" indent="-457200">
              <a:buAutoNum type="alphaLcPeriod"/>
            </a:pPr>
            <a:r>
              <a:rPr lang="en-US" sz="2000" dirty="0" smtClean="0"/>
              <a:t>The representations of either workmen or employers in trade disputes; or </a:t>
            </a:r>
          </a:p>
          <a:p>
            <a:pPr marL="914400" lvl="1" indent="-457200">
              <a:buAutoNum type="alphaLcPeriod"/>
            </a:pPr>
            <a:r>
              <a:rPr lang="en-US" sz="2000" dirty="0" smtClean="0"/>
              <a:t>The promotion or organization of financing of strikes or lookouts in any trade or industry or the provision of pay or other benefits for its members during a strike or lockout”. </a:t>
            </a:r>
          </a:p>
        </p:txBody>
      </p:sp>
    </p:spTree>
    <p:extLst>
      <p:ext uri="{BB962C8B-B14F-4D97-AF65-F5344CB8AC3E}">
        <p14:creationId xmlns:p14="http://schemas.microsoft.com/office/powerpoint/2010/main" val="1278899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64" y="0"/>
            <a:ext cx="9116568" cy="1984248"/>
          </a:xfrm>
        </p:spPr>
        <p:txBody>
          <a:bodyPr>
            <a:noAutofit/>
          </a:bodyPr>
          <a:lstStyle/>
          <a:p>
            <a:r>
              <a:rPr lang="en-US" dirty="0" smtClean="0">
                <a:solidFill>
                  <a:schemeClr val="accent2"/>
                </a:solidFill>
                <a:latin typeface="+mn-lt"/>
              </a:rPr>
              <a:t>Employment related statutes including dispute resolution and collective agreements..</a:t>
            </a:r>
            <a:endParaRPr lang="en-US" dirty="0">
              <a:solidFill>
                <a:schemeClr val="accent2"/>
              </a:solidFill>
              <a:latin typeface="+mn-lt"/>
            </a:endParaRPr>
          </a:p>
        </p:txBody>
      </p:sp>
      <p:sp>
        <p:nvSpPr>
          <p:cNvPr id="3" name="Content Placeholder 2"/>
          <p:cNvSpPr>
            <a:spLocks noGrp="1"/>
          </p:cNvSpPr>
          <p:nvPr>
            <p:ph idx="1"/>
          </p:nvPr>
        </p:nvSpPr>
        <p:spPr>
          <a:xfrm>
            <a:off x="969264" y="1984248"/>
            <a:ext cx="10552176" cy="4617720"/>
          </a:xfrm>
          <a:solidFill>
            <a:schemeClr val="accent4">
              <a:lumMod val="40000"/>
              <a:lumOff val="60000"/>
            </a:schemeClr>
          </a:solidFill>
        </p:spPr>
        <p:txBody>
          <a:bodyPr>
            <a:noAutofit/>
          </a:bodyPr>
          <a:lstStyle/>
          <a:p>
            <a:pPr marL="0" indent="0">
              <a:buNone/>
            </a:pPr>
            <a:r>
              <a:rPr lang="en-US" dirty="0" smtClean="0"/>
              <a:t>Settlement of Industrial Dispute  </a:t>
            </a:r>
          </a:p>
          <a:p>
            <a:r>
              <a:rPr lang="en-US" sz="2200" dirty="0" smtClean="0">
                <a:solidFill>
                  <a:srgbClr val="002060"/>
                </a:solidFill>
              </a:rPr>
              <a:t>Sri Lankan dispute settlement mechanism can be ordered in following way: </a:t>
            </a:r>
          </a:p>
          <a:p>
            <a:pPr marL="914400" lvl="1" indent="-457200">
              <a:buAutoNum type="arabicPeriod"/>
            </a:pPr>
            <a:r>
              <a:rPr lang="en-US" sz="2000" dirty="0" smtClean="0">
                <a:solidFill>
                  <a:srgbClr val="002060"/>
                </a:solidFill>
              </a:rPr>
              <a:t>Dispute Settlement by Collective Agreement </a:t>
            </a:r>
          </a:p>
          <a:p>
            <a:pPr marL="914400" lvl="1" indent="-457200">
              <a:buAutoNum type="arabicPeriod"/>
            </a:pPr>
            <a:r>
              <a:rPr lang="en-US" sz="2000" dirty="0" smtClean="0">
                <a:solidFill>
                  <a:srgbClr val="002060"/>
                </a:solidFill>
              </a:rPr>
              <a:t>Dispute Settlement by Conciliation </a:t>
            </a:r>
          </a:p>
          <a:p>
            <a:pPr marL="914400" lvl="1" indent="-457200">
              <a:buAutoNum type="arabicPeriod"/>
            </a:pPr>
            <a:r>
              <a:rPr lang="en-US" sz="2000" dirty="0" smtClean="0">
                <a:solidFill>
                  <a:srgbClr val="002060"/>
                </a:solidFill>
              </a:rPr>
              <a:t>Dispute Settlement by Arbitration </a:t>
            </a:r>
          </a:p>
          <a:p>
            <a:pPr marL="914400" lvl="1" indent="-457200">
              <a:buAutoNum type="arabicPeriod"/>
            </a:pPr>
            <a:r>
              <a:rPr lang="en-US" sz="2000" dirty="0" smtClean="0">
                <a:solidFill>
                  <a:srgbClr val="002060"/>
                </a:solidFill>
              </a:rPr>
              <a:t>Dispute Settlement by Industrial Court </a:t>
            </a:r>
          </a:p>
          <a:p>
            <a:pPr marL="914400" lvl="1" indent="-457200">
              <a:buAutoNum type="arabicPeriod"/>
            </a:pPr>
            <a:r>
              <a:rPr lang="en-US" sz="2000" dirty="0" smtClean="0">
                <a:solidFill>
                  <a:srgbClr val="002060"/>
                </a:solidFill>
              </a:rPr>
              <a:t>Dispute Settlement by </a:t>
            </a:r>
            <a:r>
              <a:rPr lang="en-US" sz="2000" dirty="0" err="1" smtClean="0">
                <a:solidFill>
                  <a:srgbClr val="002060"/>
                </a:solidFill>
              </a:rPr>
              <a:t>Labour</a:t>
            </a:r>
            <a:r>
              <a:rPr lang="en-US" sz="2000" dirty="0" smtClean="0">
                <a:solidFill>
                  <a:srgbClr val="002060"/>
                </a:solidFill>
              </a:rPr>
              <a:t> Tribunal</a:t>
            </a:r>
          </a:p>
          <a:p>
            <a:r>
              <a:rPr lang="en-US" sz="2200" dirty="0" smtClean="0">
                <a:solidFill>
                  <a:srgbClr val="002060"/>
                </a:solidFill>
              </a:rPr>
              <a:t>According to sec.2 and 3, powers of the Commissioner in regard to industrial disputes are settlement in accordance with agreement, settlement by conciliation and settle the dispute by voluntary arbitration. In sec 4 of the Industrial Disputes Act explain the power of the Minister in regard to an industrial dispute is explained. According to that the Minister will able to settle a dispute by compulsory arbitration or by the industrial court. </a:t>
            </a:r>
          </a:p>
        </p:txBody>
      </p:sp>
    </p:spTree>
    <p:extLst>
      <p:ext uri="{BB962C8B-B14F-4D97-AF65-F5344CB8AC3E}">
        <p14:creationId xmlns:p14="http://schemas.microsoft.com/office/powerpoint/2010/main" val="36376551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457200"/>
            <a:ext cx="10552176" cy="859536"/>
          </a:xfrm>
        </p:spPr>
        <p:txBody>
          <a:bodyPr>
            <a:noAutofit/>
          </a:bodyPr>
          <a:lstStyle/>
          <a:p>
            <a:r>
              <a:rPr lang="en-US" dirty="0" smtClean="0">
                <a:solidFill>
                  <a:schemeClr val="accent2"/>
                </a:solidFill>
                <a:latin typeface="+mn-lt"/>
              </a:rPr>
              <a:t/>
            </a:r>
            <a:br>
              <a:rPr lang="en-US" dirty="0" smtClean="0">
                <a:solidFill>
                  <a:schemeClr val="accent2"/>
                </a:solidFill>
                <a:latin typeface="+mn-lt"/>
              </a:rPr>
            </a:br>
            <a:r>
              <a:rPr lang="en-US" dirty="0" smtClean="0">
                <a:solidFill>
                  <a:schemeClr val="accent2"/>
                </a:solidFill>
                <a:latin typeface="+mn-lt"/>
              </a:rPr>
              <a:t>Equal </a:t>
            </a:r>
            <a:r>
              <a:rPr lang="en-US" dirty="0">
                <a:solidFill>
                  <a:schemeClr val="accent2"/>
                </a:solidFill>
                <a:latin typeface="+mn-lt"/>
              </a:rPr>
              <a:t>Employment Opportunity Regulations and Fair Labor Standards</a:t>
            </a:r>
            <a:r>
              <a:rPr lang="en-US" b="0" i="0" u="none" dirty="0" smtClean="0">
                <a:latin typeface="+mj-lt"/>
              </a:rPr>
              <a:t/>
            </a:r>
            <a:br>
              <a:rPr lang="en-US" b="0" i="0" u="none" dirty="0" smtClean="0">
                <a:latin typeface="+mj-lt"/>
              </a:rPr>
            </a:br>
            <a:endParaRPr lang="en-US" dirty="0">
              <a:solidFill>
                <a:schemeClr val="accent2"/>
              </a:solidFill>
              <a:latin typeface="+mn-lt"/>
            </a:endParaRPr>
          </a:p>
        </p:txBody>
      </p:sp>
      <p:sp>
        <p:nvSpPr>
          <p:cNvPr id="3" name="Content Placeholder 2"/>
          <p:cNvSpPr>
            <a:spLocks noGrp="1"/>
          </p:cNvSpPr>
          <p:nvPr>
            <p:ph idx="1"/>
          </p:nvPr>
        </p:nvSpPr>
        <p:spPr>
          <a:xfrm>
            <a:off x="1005840" y="1627632"/>
            <a:ext cx="10552176" cy="4617720"/>
          </a:xfrm>
          <a:solidFill>
            <a:schemeClr val="accent4">
              <a:lumMod val="40000"/>
              <a:lumOff val="60000"/>
            </a:schemeClr>
          </a:solidFill>
        </p:spPr>
        <p:txBody>
          <a:bodyPr>
            <a:noAutofit/>
          </a:bodyPr>
          <a:lstStyle/>
          <a:p>
            <a:r>
              <a:rPr lang="en-US" sz="2400" dirty="0">
                <a:solidFill>
                  <a:srgbClr val="002060"/>
                </a:solidFill>
              </a:rPr>
              <a:t>E</a:t>
            </a:r>
            <a:r>
              <a:rPr lang="en-US" sz="2600" dirty="0">
                <a:solidFill>
                  <a:srgbClr val="002060"/>
                </a:solidFill>
              </a:rPr>
              <a:t>qual Employment Opportunity (EEO) laws make it illegal for employers to discriminate on the basis of certain characteristics. This means individuals are entitled to be free from discrimination on the basis of race, color, religion, national origin and sex. </a:t>
            </a:r>
            <a:endParaRPr lang="en-US" sz="2600" dirty="0" smtClean="0">
              <a:solidFill>
                <a:srgbClr val="002060"/>
              </a:solidFill>
            </a:endParaRPr>
          </a:p>
          <a:p>
            <a:r>
              <a:rPr lang="en-US" sz="2600" dirty="0" smtClean="0">
                <a:solidFill>
                  <a:srgbClr val="002060"/>
                </a:solidFill>
              </a:rPr>
              <a:t>In </a:t>
            </a:r>
            <a:r>
              <a:rPr lang="en-US" sz="2600" dirty="0">
                <a:solidFill>
                  <a:srgbClr val="002060"/>
                </a:solidFill>
              </a:rPr>
              <a:t>addition, EEO laws protect against discrimination on the basis of sexual orientation, age, disabilities, marital status, parental/pregnancy status, and military/veteran status. </a:t>
            </a:r>
            <a:r>
              <a:rPr lang="en-US" sz="2600" dirty="0" smtClean="0">
                <a:solidFill>
                  <a:srgbClr val="002060"/>
                </a:solidFill>
              </a:rPr>
              <a:t>EEO </a:t>
            </a:r>
            <a:r>
              <a:rPr lang="en-US" sz="2600" dirty="0">
                <a:solidFill>
                  <a:srgbClr val="002060"/>
                </a:solidFill>
              </a:rPr>
              <a:t>laws function to ensure every employment opportunity is fair and equal for all individuals. </a:t>
            </a:r>
            <a:endParaRPr lang="en-US" sz="2600" dirty="0" smtClean="0">
              <a:solidFill>
                <a:srgbClr val="002060"/>
              </a:solidFill>
            </a:endParaRPr>
          </a:p>
          <a:p>
            <a:r>
              <a:rPr lang="en-US" sz="2600" dirty="0" smtClean="0">
                <a:solidFill>
                  <a:srgbClr val="002060"/>
                </a:solidFill>
              </a:rPr>
              <a:t>The </a:t>
            </a:r>
            <a:r>
              <a:rPr lang="en-US" sz="2600" dirty="0">
                <a:solidFill>
                  <a:srgbClr val="002060"/>
                </a:solidFill>
              </a:rPr>
              <a:t>rationale behind promoting this is relates to the notion that everyone should be entitled to access the same opportunities in the employment context. Further, no one is excluded from participation since EEO laws promote equal access and opportunity.</a:t>
            </a:r>
            <a:endParaRPr lang="en-US" sz="2600" dirty="0" smtClean="0">
              <a:solidFill>
                <a:srgbClr val="002060"/>
              </a:solidFill>
            </a:endParaRPr>
          </a:p>
        </p:txBody>
      </p:sp>
    </p:spTree>
    <p:extLst>
      <p:ext uri="{BB962C8B-B14F-4D97-AF65-F5344CB8AC3E}">
        <p14:creationId xmlns:p14="http://schemas.microsoft.com/office/powerpoint/2010/main" val="215466511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457200"/>
            <a:ext cx="9939528" cy="859536"/>
          </a:xfrm>
        </p:spPr>
        <p:txBody>
          <a:bodyPr>
            <a:noAutofit/>
          </a:bodyPr>
          <a:lstStyle/>
          <a:p>
            <a:r>
              <a:rPr lang="en-US" dirty="0" smtClean="0">
                <a:solidFill>
                  <a:schemeClr val="accent2"/>
                </a:solidFill>
                <a:latin typeface="+mn-lt"/>
              </a:rPr>
              <a:t/>
            </a:r>
            <a:br>
              <a:rPr lang="en-US" dirty="0" smtClean="0">
                <a:solidFill>
                  <a:schemeClr val="accent2"/>
                </a:solidFill>
                <a:latin typeface="+mn-lt"/>
              </a:rPr>
            </a:br>
            <a:r>
              <a:rPr lang="en-US" dirty="0" smtClean="0">
                <a:solidFill>
                  <a:schemeClr val="accent2"/>
                </a:solidFill>
                <a:latin typeface="+mn-lt"/>
              </a:rPr>
              <a:t>Equal </a:t>
            </a:r>
            <a:r>
              <a:rPr lang="en-US" dirty="0">
                <a:solidFill>
                  <a:schemeClr val="accent2"/>
                </a:solidFill>
                <a:latin typeface="+mn-lt"/>
              </a:rPr>
              <a:t>Employment Opportunity Regulations and Fair Labor Standards</a:t>
            </a:r>
            <a:r>
              <a:rPr lang="en-US" b="0" i="0" u="none" dirty="0" smtClean="0">
                <a:latin typeface="+mj-lt"/>
              </a:rPr>
              <a:t/>
            </a:r>
            <a:br>
              <a:rPr lang="en-US" b="0" i="0" u="none" dirty="0" smtClean="0">
                <a:latin typeface="+mj-lt"/>
              </a:rPr>
            </a:br>
            <a:endParaRPr lang="en-US" dirty="0">
              <a:solidFill>
                <a:schemeClr val="accent2"/>
              </a:solidFill>
              <a:latin typeface="+mn-lt"/>
            </a:endParaRPr>
          </a:p>
        </p:txBody>
      </p:sp>
      <p:sp>
        <p:nvSpPr>
          <p:cNvPr id="3" name="Content Placeholder 2"/>
          <p:cNvSpPr>
            <a:spLocks noGrp="1"/>
          </p:cNvSpPr>
          <p:nvPr>
            <p:ph idx="1"/>
          </p:nvPr>
        </p:nvSpPr>
        <p:spPr>
          <a:xfrm>
            <a:off x="1005840" y="1627632"/>
            <a:ext cx="9820656" cy="3785616"/>
          </a:xfrm>
          <a:solidFill>
            <a:schemeClr val="accent4">
              <a:lumMod val="40000"/>
              <a:lumOff val="60000"/>
            </a:schemeClr>
          </a:solidFill>
        </p:spPr>
        <p:txBody>
          <a:bodyPr>
            <a:noAutofit/>
          </a:bodyPr>
          <a:lstStyle/>
          <a:p>
            <a:pPr marL="0" indent="0">
              <a:buNone/>
            </a:pPr>
            <a:r>
              <a:rPr lang="en-US" dirty="0" smtClean="0"/>
              <a:t>Equal Pay</a:t>
            </a:r>
          </a:p>
          <a:p>
            <a:r>
              <a:rPr lang="en-US" sz="2600" dirty="0" smtClean="0">
                <a:solidFill>
                  <a:srgbClr val="002060"/>
                </a:solidFill>
              </a:rPr>
              <a:t>In </a:t>
            </a:r>
            <a:r>
              <a:rPr lang="en-US" sz="2600" dirty="0">
                <a:solidFill>
                  <a:srgbClr val="002060"/>
                </a:solidFill>
              </a:rPr>
              <a:t>accordance with the Constitution, there cannot be any discrimination on the grounds of race, religion, language, caste, sex, political opinion, place of birth or any one of such grounds. </a:t>
            </a:r>
            <a:endParaRPr lang="en-US" sz="2600" dirty="0" smtClean="0">
              <a:solidFill>
                <a:srgbClr val="002060"/>
              </a:solidFill>
            </a:endParaRPr>
          </a:p>
          <a:p>
            <a:r>
              <a:rPr lang="en-US" sz="2600" dirty="0" smtClean="0">
                <a:solidFill>
                  <a:srgbClr val="002060"/>
                </a:solidFill>
              </a:rPr>
              <a:t>There </a:t>
            </a:r>
            <a:r>
              <a:rPr lang="en-US" sz="2600" dirty="0">
                <a:solidFill>
                  <a:srgbClr val="002060"/>
                </a:solidFill>
              </a:rPr>
              <a:t>is no special provision in constitution or </a:t>
            </a:r>
            <a:r>
              <a:rPr lang="en-US" sz="2600" dirty="0" err="1">
                <a:solidFill>
                  <a:srgbClr val="002060"/>
                </a:solidFill>
              </a:rPr>
              <a:t>labour</a:t>
            </a:r>
            <a:r>
              <a:rPr lang="en-US" sz="2600" dirty="0">
                <a:solidFill>
                  <a:srgbClr val="002060"/>
                </a:solidFill>
              </a:rPr>
              <a:t> laws to prevent discrimination in employment related matters. Laws also prohibit discrimination against disabled persons in matters of employment as well as workers involved in union activities.</a:t>
            </a:r>
          </a:p>
          <a:p>
            <a:endParaRPr lang="en-US" sz="2600" dirty="0" smtClean="0">
              <a:solidFill>
                <a:srgbClr val="002060"/>
              </a:solidFill>
            </a:endParaRPr>
          </a:p>
        </p:txBody>
      </p:sp>
    </p:spTree>
    <p:extLst>
      <p:ext uri="{BB962C8B-B14F-4D97-AF65-F5344CB8AC3E}">
        <p14:creationId xmlns:p14="http://schemas.microsoft.com/office/powerpoint/2010/main" val="215739763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457200"/>
            <a:ext cx="9272016" cy="859536"/>
          </a:xfrm>
        </p:spPr>
        <p:txBody>
          <a:bodyPr>
            <a:noAutofit/>
          </a:bodyPr>
          <a:lstStyle/>
          <a:p>
            <a:r>
              <a:rPr lang="en-US" dirty="0" smtClean="0">
                <a:solidFill>
                  <a:schemeClr val="accent2"/>
                </a:solidFill>
                <a:latin typeface="+mn-lt"/>
              </a:rPr>
              <a:t/>
            </a:r>
            <a:br>
              <a:rPr lang="en-US" dirty="0" smtClean="0">
                <a:solidFill>
                  <a:schemeClr val="accent2"/>
                </a:solidFill>
                <a:latin typeface="+mn-lt"/>
              </a:rPr>
            </a:br>
            <a:r>
              <a:rPr lang="en-US" dirty="0" smtClean="0">
                <a:solidFill>
                  <a:schemeClr val="accent2"/>
                </a:solidFill>
                <a:latin typeface="+mn-lt"/>
              </a:rPr>
              <a:t>Equal </a:t>
            </a:r>
            <a:r>
              <a:rPr lang="en-US" dirty="0">
                <a:solidFill>
                  <a:schemeClr val="accent2"/>
                </a:solidFill>
                <a:latin typeface="+mn-lt"/>
              </a:rPr>
              <a:t>Employment Opportunity Regulations and Fair Labor Standards</a:t>
            </a:r>
            <a:r>
              <a:rPr lang="en-US" b="0" i="0" u="none" dirty="0" smtClean="0">
                <a:latin typeface="+mj-lt"/>
              </a:rPr>
              <a:t/>
            </a:r>
            <a:br>
              <a:rPr lang="en-US" b="0" i="0" u="none" dirty="0" smtClean="0">
                <a:latin typeface="+mj-lt"/>
              </a:rPr>
            </a:br>
            <a:endParaRPr lang="en-US" dirty="0">
              <a:solidFill>
                <a:schemeClr val="accent2"/>
              </a:solidFill>
              <a:latin typeface="+mn-lt"/>
            </a:endParaRPr>
          </a:p>
        </p:txBody>
      </p:sp>
      <p:sp>
        <p:nvSpPr>
          <p:cNvPr id="3" name="Content Placeholder 2"/>
          <p:cNvSpPr>
            <a:spLocks noGrp="1"/>
          </p:cNvSpPr>
          <p:nvPr>
            <p:ph idx="1"/>
          </p:nvPr>
        </p:nvSpPr>
        <p:spPr>
          <a:xfrm>
            <a:off x="886968" y="1444752"/>
            <a:ext cx="9601200" cy="3694176"/>
          </a:xfrm>
          <a:solidFill>
            <a:schemeClr val="accent4">
              <a:lumMod val="40000"/>
              <a:lumOff val="60000"/>
            </a:schemeClr>
          </a:solidFill>
        </p:spPr>
        <p:txBody>
          <a:bodyPr>
            <a:noAutofit/>
          </a:bodyPr>
          <a:lstStyle/>
          <a:p>
            <a:pPr marL="0" indent="0">
              <a:buNone/>
            </a:pPr>
            <a:r>
              <a:rPr lang="en-US" dirty="0" smtClean="0"/>
              <a:t>Non-Discrimination </a:t>
            </a:r>
          </a:p>
          <a:p>
            <a:r>
              <a:rPr lang="en-US" sz="2600" dirty="0" smtClean="0">
                <a:solidFill>
                  <a:srgbClr val="002060"/>
                </a:solidFill>
              </a:rPr>
              <a:t>Constitution </a:t>
            </a:r>
            <a:r>
              <a:rPr lang="en-US" sz="2600" dirty="0">
                <a:solidFill>
                  <a:srgbClr val="002060"/>
                </a:solidFill>
              </a:rPr>
              <a:t>of Sri Lanka gives every person the right to apply to the Supreme Court in respect of violations of fundamental rights by the State (executive action). It is not clear whether individuals can obtain </a:t>
            </a:r>
            <a:r>
              <a:rPr lang="en-US" sz="2600" dirty="0" err="1">
                <a:solidFill>
                  <a:srgbClr val="002060"/>
                </a:solidFill>
              </a:rPr>
              <a:t>redressal</a:t>
            </a:r>
            <a:r>
              <a:rPr lang="en-US" sz="2600" dirty="0">
                <a:solidFill>
                  <a:srgbClr val="002060"/>
                </a:solidFill>
              </a:rPr>
              <a:t> with respect to discrimination by the private sector employers.</a:t>
            </a:r>
          </a:p>
          <a:p>
            <a:r>
              <a:rPr lang="en-US" sz="2600" dirty="0">
                <a:solidFill>
                  <a:srgbClr val="002060"/>
                </a:solidFill>
              </a:rPr>
              <a:t>Source: </a:t>
            </a:r>
            <a:r>
              <a:rPr lang="en-US" sz="2600" dirty="0" smtClean="0">
                <a:solidFill>
                  <a:srgbClr val="002060"/>
                </a:solidFill>
              </a:rPr>
              <a:t>No 12 </a:t>
            </a:r>
            <a:r>
              <a:rPr lang="en-US" sz="2600" dirty="0">
                <a:solidFill>
                  <a:srgbClr val="002060"/>
                </a:solidFill>
              </a:rPr>
              <a:t>&amp; 17 of the Constitution of Sri Lanka 1978</a:t>
            </a:r>
          </a:p>
          <a:p>
            <a:endParaRPr lang="en-US" sz="2600" dirty="0" smtClean="0">
              <a:solidFill>
                <a:srgbClr val="002060"/>
              </a:solidFill>
            </a:endParaRPr>
          </a:p>
        </p:txBody>
      </p:sp>
    </p:spTree>
    <p:extLst>
      <p:ext uri="{BB962C8B-B14F-4D97-AF65-F5344CB8AC3E}">
        <p14:creationId xmlns:p14="http://schemas.microsoft.com/office/powerpoint/2010/main" val="1731762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Overview of Sri Lankan legislation on </a:t>
            </a:r>
            <a:r>
              <a:rPr lang="en-US" dirty="0" err="1" smtClean="0">
                <a:solidFill>
                  <a:schemeClr val="accent2"/>
                </a:solidFill>
                <a:latin typeface="+mn-lt"/>
              </a:rPr>
              <a:t>Labour</a:t>
            </a:r>
            <a:r>
              <a:rPr lang="en-US" dirty="0" smtClean="0">
                <a:solidFill>
                  <a:schemeClr val="accent2"/>
                </a:solidFill>
                <a:latin typeface="+mn-lt"/>
              </a:rPr>
              <a:t>…</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244584" cy="4351338"/>
          </a:xfrm>
          <a:solidFill>
            <a:schemeClr val="accent4">
              <a:lumMod val="40000"/>
              <a:lumOff val="60000"/>
            </a:schemeClr>
          </a:solidFill>
        </p:spPr>
        <p:txBody>
          <a:bodyPr>
            <a:normAutofit/>
          </a:bodyPr>
          <a:lstStyle/>
          <a:p>
            <a:pPr marL="0" indent="0">
              <a:buNone/>
            </a:pPr>
            <a:r>
              <a:rPr lang="en-US" dirty="0" smtClean="0"/>
              <a:t>2. Laws on Welfare and Well-being of Employees </a:t>
            </a:r>
          </a:p>
          <a:p>
            <a:pPr marL="1028700" lvl="1" indent="-571500">
              <a:buAutoNum type="romanLcPeriod"/>
            </a:pPr>
            <a:r>
              <a:rPr lang="en-US" dirty="0" smtClean="0">
                <a:solidFill>
                  <a:srgbClr val="002060"/>
                </a:solidFill>
              </a:rPr>
              <a:t>Employment of Women, young Persons and Children Act </a:t>
            </a:r>
          </a:p>
          <a:p>
            <a:pPr marL="1028700" lvl="1" indent="-571500">
              <a:buAutoNum type="romanLcPeriod"/>
            </a:pPr>
            <a:r>
              <a:rPr lang="en-US" dirty="0" smtClean="0">
                <a:solidFill>
                  <a:srgbClr val="002060"/>
                </a:solidFill>
              </a:rPr>
              <a:t>Maternity Benefits Ordinance </a:t>
            </a:r>
          </a:p>
          <a:p>
            <a:pPr marL="1028700" lvl="1" indent="-571500">
              <a:buAutoNum type="romanLcPeriod"/>
            </a:pPr>
            <a:r>
              <a:rPr lang="en-US" dirty="0" smtClean="0">
                <a:solidFill>
                  <a:srgbClr val="002060"/>
                </a:solidFill>
              </a:rPr>
              <a:t>Employment of Females in Mines Act </a:t>
            </a:r>
          </a:p>
          <a:p>
            <a:pPr marL="0" indent="0">
              <a:buNone/>
            </a:pPr>
            <a:r>
              <a:rPr lang="en-US" dirty="0" smtClean="0"/>
              <a:t>3. Occupational safety and health and Workmen’s compensation </a:t>
            </a:r>
          </a:p>
          <a:p>
            <a:pPr marL="1028700" lvl="1" indent="-571500">
              <a:buAutoNum type="romanLcPeriod"/>
            </a:pPr>
            <a:r>
              <a:rPr lang="en-US" dirty="0" smtClean="0">
                <a:solidFill>
                  <a:srgbClr val="002060"/>
                </a:solidFill>
              </a:rPr>
              <a:t>Factories Ordinance </a:t>
            </a:r>
          </a:p>
          <a:p>
            <a:pPr marL="1028700" lvl="1" indent="-571500">
              <a:buAutoNum type="romanLcPeriod"/>
            </a:pPr>
            <a:r>
              <a:rPr lang="en-US" dirty="0" smtClean="0">
                <a:solidFill>
                  <a:srgbClr val="002060"/>
                </a:solidFill>
              </a:rPr>
              <a:t>Workmen’s </a:t>
            </a:r>
            <a:r>
              <a:rPr lang="en-US" dirty="0" smtClean="0">
                <a:solidFill>
                  <a:srgbClr val="002060"/>
                </a:solidFill>
              </a:rPr>
              <a:t>Compensation Ordinance </a:t>
            </a:r>
            <a:endParaRPr lang="en-US" dirty="0">
              <a:solidFill>
                <a:srgbClr val="002060"/>
              </a:solidFill>
            </a:endParaRPr>
          </a:p>
        </p:txBody>
      </p:sp>
    </p:spTree>
    <p:extLst>
      <p:ext uri="{BB962C8B-B14F-4D97-AF65-F5344CB8AC3E}">
        <p14:creationId xmlns:p14="http://schemas.microsoft.com/office/powerpoint/2010/main" val="2414407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Overview of Sri Lankan legislation on </a:t>
            </a:r>
            <a:r>
              <a:rPr lang="en-US" dirty="0" err="1" smtClean="0">
                <a:solidFill>
                  <a:schemeClr val="accent2"/>
                </a:solidFill>
                <a:latin typeface="+mn-lt"/>
              </a:rPr>
              <a:t>Labour</a:t>
            </a:r>
            <a:r>
              <a:rPr lang="en-US" dirty="0" smtClean="0">
                <a:solidFill>
                  <a:schemeClr val="accent2"/>
                </a:solidFill>
                <a:latin typeface="+mn-lt"/>
              </a:rPr>
              <a:t>…</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244584" cy="4351338"/>
          </a:xfrm>
          <a:solidFill>
            <a:schemeClr val="accent4">
              <a:lumMod val="40000"/>
              <a:lumOff val="60000"/>
            </a:schemeClr>
          </a:solidFill>
        </p:spPr>
        <p:txBody>
          <a:bodyPr>
            <a:normAutofit/>
          </a:bodyPr>
          <a:lstStyle/>
          <a:p>
            <a:pPr marL="0" indent="0">
              <a:buNone/>
            </a:pPr>
            <a:r>
              <a:rPr lang="en-US" dirty="0" smtClean="0"/>
              <a:t>4. Laws relating to terms and conditions of Employment </a:t>
            </a:r>
          </a:p>
          <a:p>
            <a:pPr marL="1028700" lvl="1" indent="-571500">
              <a:buAutoNum type="romanLcPeriod"/>
            </a:pPr>
            <a:r>
              <a:rPr lang="en-US" dirty="0" smtClean="0">
                <a:solidFill>
                  <a:srgbClr val="002060"/>
                </a:solidFill>
              </a:rPr>
              <a:t>Wages Board Ordinance </a:t>
            </a:r>
          </a:p>
          <a:p>
            <a:pPr marL="1028700" lvl="1" indent="-571500">
              <a:buAutoNum type="romanLcPeriod"/>
            </a:pPr>
            <a:r>
              <a:rPr lang="en-US" dirty="0" smtClean="0">
                <a:solidFill>
                  <a:srgbClr val="002060"/>
                </a:solidFill>
              </a:rPr>
              <a:t>Shop and Office employees’ (Regulation of Employment and Remuneration) Act </a:t>
            </a:r>
          </a:p>
          <a:p>
            <a:pPr marL="1028700" lvl="1" indent="-571500">
              <a:buAutoNum type="romanLcPeriod"/>
            </a:pPr>
            <a:r>
              <a:rPr lang="en-US" dirty="0" smtClean="0">
                <a:solidFill>
                  <a:srgbClr val="002060"/>
                </a:solidFill>
              </a:rPr>
              <a:t>Employment of Trainees (Private Sector) Act </a:t>
            </a:r>
          </a:p>
          <a:p>
            <a:pPr marL="0" indent="0">
              <a:buNone/>
            </a:pPr>
            <a:r>
              <a:rPr lang="en-US" dirty="0" smtClean="0"/>
              <a:t>5. </a:t>
            </a:r>
            <a:r>
              <a:rPr lang="en-US" dirty="0" err="1" smtClean="0"/>
              <a:t>Labour</a:t>
            </a:r>
            <a:r>
              <a:rPr lang="en-US" dirty="0" smtClean="0"/>
              <a:t> relations </a:t>
            </a:r>
          </a:p>
          <a:p>
            <a:pPr marL="1028700" lvl="1" indent="-571500">
              <a:buAutoNum type="romanLcPeriod"/>
            </a:pPr>
            <a:r>
              <a:rPr lang="en-US" dirty="0" smtClean="0">
                <a:solidFill>
                  <a:srgbClr val="002060"/>
                </a:solidFill>
              </a:rPr>
              <a:t>Trade Union Ordinance </a:t>
            </a:r>
          </a:p>
          <a:p>
            <a:pPr marL="1028700" lvl="1" indent="-571500">
              <a:buAutoNum type="romanLcPeriod"/>
            </a:pPr>
            <a:r>
              <a:rPr lang="en-US" dirty="0" smtClean="0">
                <a:solidFill>
                  <a:srgbClr val="002060"/>
                </a:solidFill>
              </a:rPr>
              <a:t>Employees Councils Act </a:t>
            </a:r>
          </a:p>
          <a:p>
            <a:pPr marL="1028700" lvl="1" indent="-571500">
              <a:buAutoNum type="romanLcPeriod"/>
            </a:pPr>
            <a:r>
              <a:rPr lang="en-US" dirty="0" smtClean="0">
                <a:solidFill>
                  <a:srgbClr val="002060"/>
                </a:solidFill>
              </a:rPr>
              <a:t>Industrial Disputes Act iv. Termination of Employment of Workers (Special Provisions) Act</a:t>
            </a:r>
            <a:endParaRPr lang="en-US" dirty="0">
              <a:solidFill>
                <a:srgbClr val="002060"/>
              </a:solidFill>
              <a:latin typeface="+mj-lt"/>
            </a:endParaRPr>
          </a:p>
        </p:txBody>
      </p:sp>
    </p:spTree>
    <p:extLst>
      <p:ext uri="{BB962C8B-B14F-4D97-AF65-F5344CB8AC3E}">
        <p14:creationId xmlns:p14="http://schemas.microsoft.com/office/powerpoint/2010/main" val="3709039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008" y="255397"/>
            <a:ext cx="9125712" cy="1325563"/>
          </a:xfrm>
        </p:spPr>
        <p:txBody>
          <a:bodyPr/>
          <a:lstStyle/>
          <a:p>
            <a:r>
              <a:rPr lang="en-US" dirty="0" smtClean="0">
                <a:solidFill>
                  <a:schemeClr val="accent2"/>
                </a:solidFill>
                <a:latin typeface="+mn-lt"/>
              </a:rPr>
              <a:t>Overview of Sri Lankan legislation on </a:t>
            </a:r>
            <a:r>
              <a:rPr lang="en-US" dirty="0" err="1" smtClean="0">
                <a:solidFill>
                  <a:schemeClr val="accent2"/>
                </a:solidFill>
                <a:latin typeface="+mn-lt"/>
              </a:rPr>
              <a:t>Labour</a:t>
            </a:r>
            <a:r>
              <a:rPr lang="en-US" dirty="0" smtClean="0">
                <a:solidFill>
                  <a:schemeClr val="accent2"/>
                </a:solidFill>
                <a:latin typeface="+mn-lt"/>
              </a:rPr>
              <a:t>…</a:t>
            </a:r>
            <a:endParaRPr lang="en-US" dirty="0">
              <a:solidFill>
                <a:schemeClr val="accent2"/>
              </a:solidFill>
              <a:latin typeface="+mn-lt"/>
            </a:endParaRPr>
          </a:p>
        </p:txBody>
      </p:sp>
      <p:sp>
        <p:nvSpPr>
          <p:cNvPr id="3" name="Content Placeholder 2"/>
          <p:cNvSpPr>
            <a:spLocks noGrp="1"/>
          </p:cNvSpPr>
          <p:nvPr>
            <p:ph idx="1"/>
          </p:nvPr>
        </p:nvSpPr>
        <p:spPr>
          <a:xfrm>
            <a:off x="1207008" y="1580960"/>
            <a:ext cx="9244584" cy="4351338"/>
          </a:xfrm>
          <a:solidFill>
            <a:schemeClr val="accent4">
              <a:lumMod val="40000"/>
              <a:lumOff val="60000"/>
            </a:schemeClr>
          </a:solidFill>
        </p:spPr>
        <p:txBody>
          <a:bodyPr>
            <a:normAutofit lnSpcReduction="10000"/>
          </a:bodyPr>
          <a:lstStyle/>
          <a:p>
            <a:pPr marL="0" indent="0">
              <a:buNone/>
            </a:pPr>
            <a:r>
              <a:rPr lang="en-US" dirty="0" smtClean="0"/>
              <a:t>6. Law relating to Plantations and Estate </a:t>
            </a:r>
            <a:r>
              <a:rPr lang="en-US" dirty="0" err="1" smtClean="0"/>
              <a:t>labour</a:t>
            </a:r>
            <a:r>
              <a:rPr lang="en-US" dirty="0" smtClean="0"/>
              <a:t> </a:t>
            </a:r>
          </a:p>
          <a:p>
            <a:pPr marL="1028700" lvl="1" indent="-571500">
              <a:buAutoNum type="romanLcPeriod"/>
            </a:pPr>
            <a:r>
              <a:rPr lang="en-US" dirty="0" smtClean="0">
                <a:solidFill>
                  <a:srgbClr val="002060"/>
                </a:solidFill>
              </a:rPr>
              <a:t>Estate </a:t>
            </a:r>
            <a:r>
              <a:rPr lang="en-US" dirty="0" err="1" smtClean="0">
                <a:solidFill>
                  <a:srgbClr val="002060"/>
                </a:solidFill>
              </a:rPr>
              <a:t>Labour</a:t>
            </a:r>
            <a:r>
              <a:rPr lang="en-US" dirty="0" smtClean="0">
                <a:solidFill>
                  <a:srgbClr val="002060"/>
                </a:solidFill>
              </a:rPr>
              <a:t> (Indian) Ordinance </a:t>
            </a:r>
          </a:p>
          <a:p>
            <a:pPr marL="1028700" lvl="1" indent="-571500">
              <a:buAutoNum type="romanLcPeriod"/>
            </a:pPr>
            <a:r>
              <a:rPr lang="en-US" dirty="0" smtClean="0">
                <a:solidFill>
                  <a:srgbClr val="002060"/>
                </a:solidFill>
              </a:rPr>
              <a:t>Medical Wants Ordinance </a:t>
            </a:r>
          </a:p>
          <a:p>
            <a:pPr marL="1028700" lvl="1" indent="-571500">
              <a:buAutoNum type="romanLcPeriod"/>
            </a:pPr>
            <a:r>
              <a:rPr lang="en-US" dirty="0" smtClean="0">
                <a:solidFill>
                  <a:srgbClr val="002060"/>
                </a:solidFill>
              </a:rPr>
              <a:t>Indian Immigrant </a:t>
            </a:r>
            <a:r>
              <a:rPr lang="en-US" dirty="0" err="1" smtClean="0">
                <a:solidFill>
                  <a:srgbClr val="002060"/>
                </a:solidFill>
              </a:rPr>
              <a:t>Labour</a:t>
            </a:r>
            <a:r>
              <a:rPr lang="en-US" dirty="0" smtClean="0">
                <a:solidFill>
                  <a:srgbClr val="002060"/>
                </a:solidFill>
              </a:rPr>
              <a:t> Ordinance </a:t>
            </a:r>
          </a:p>
          <a:p>
            <a:pPr marL="1028700" lvl="1" indent="-571500">
              <a:buAutoNum type="romanLcPeriod"/>
            </a:pPr>
            <a:r>
              <a:rPr lang="en-US" dirty="0" smtClean="0">
                <a:solidFill>
                  <a:srgbClr val="002060"/>
                </a:solidFill>
              </a:rPr>
              <a:t>Minimum Wages (Indian </a:t>
            </a:r>
            <a:r>
              <a:rPr lang="en-US" dirty="0" err="1" smtClean="0">
                <a:solidFill>
                  <a:srgbClr val="002060"/>
                </a:solidFill>
              </a:rPr>
              <a:t>Labour</a:t>
            </a:r>
            <a:r>
              <a:rPr lang="en-US" dirty="0" smtClean="0">
                <a:solidFill>
                  <a:srgbClr val="002060"/>
                </a:solidFill>
              </a:rPr>
              <a:t>) Ordinance </a:t>
            </a:r>
          </a:p>
          <a:p>
            <a:pPr marL="1028700" lvl="1" indent="-571500">
              <a:buAutoNum type="romanLcPeriod"/>
            </a:pPr>
            <a:r>
              <a:rPr lang="en-US" dirty="0" smtClean="0">
                <a:solidFill>
                  <a:srgbClr val="002060"/>
                </a:solidFill>
              </a:rPr>
              <a:t>Trade Union Representatives (Entry in Estates) Act </a:t>
            </a:r>
          </a:p>
          <a:p>
            <a:pPr marL="1028700" lvl="1" indent="-571500">
              <a:buAutoNum type="romanLcPeriod"/>
            </a:pPr>
            <a:r>
              <a:rPr lang="en-US" dirty="0" smtClean="0">
                <a:solidFill>
                  <a:srgbClr val="002060"/>
                </a:solidFill>
              </a:rPr>
              <a:t>Estate Quarters (Special Provisions) Act </a:t>
            </a:r>
          </a:p>
          <a:p>
            <a:pPr marL="1028700" lvl="1" indent="-571500">
              <a:buAutoNum type="romanLcPeriod"/>
            </a:pPr>
            <a:r>
              <a:rPr lang="en-US" dirty="0" smtClean="0">
                <a:solidFill>
                  <a:srgbClr val="002060"/>
                </a:solidFill>
              </a:rPr>
              <a:t>Allowances to Plantation Workers Act </a:t>
            </a:r>
          </a:p>
          <a:p>
            <a:pPr marL="1028700" lvl="1" indent="-571500">
              <a:buAutoNum type="romanLcPeriod"/>
            </a:pPr>
            <a:r>
              <a:rPr lang="en-US" dirty="0" smtClean="0">
                <a:solidFill>
                  <a:srgbClr val="002060"/>
                </a:solidFill>
              </a:rPr>
              <a:t>Services Contracts Ordinance </a:t>
            </a:r>
          </a:p>
          <a:p>
            <a:pPr marL="0" indent="0">
              <a:buNone/>
            </a:pPr>
            <a:r>
              <a:rPr lang="en-US" dirty="0" smtClean="0">
                <a:solidFill>
                  <a:srgbClr val="002060"/>
                </a:solidFill>
              </a:rPr>
              <a:t>7. </a:t>
            </a:r>
            <a:r>
              <a:rPr lang="en-US" dirty="0" smtClean="0"/>
              <a:t>Foreign Employment </a:t>
            </a:r>
          </a:p>
          <a:p>
            <a:pPr marL="457200" lvl="1" indent="0">
              <a:buNone/>
            </a:pPr>
            <a:r>
              <a:rPr lang="en-US" dirty="0" err="1" smtClean="0">
                <a:solidFill>
                  <a:srgbClr val="002060"/>
                </a:solidFill>
              </a:rPr>
              <a:t>i</a:t>
            </a:r>
            <a:r>
              <a:rPr lang="en-US" dirty="0" smtClean="0">
                <a:solidFill>
                  <a:srgbClr val="002060"/>
                </a:solidFill>
              </a:rPr>
              <a:t>. Sri Lanka Bureau of Foreign Employment Act</a:t>
            </a:r>
            <a:endParaRPr lang="en-US" dirty="0">
              <a:solidFill>
                <a:srgbClr val="002060"/>
              </a:solidFill>
              <a:latin typeface="+mj-lt"/>
            </a:endParaRPr>
          </a:p>
        </p:txBody>
      </p:sp>
    </p:spTree>
    <p:extLst>
      <p:ext uri="{BB962C8B-B14F-4D97-AF65-F5344CB8AC3E}">
        <p14:creationId xmlns:p14="http://schemas.microsoft.com/office/powerpoint/2010/main" val="710417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6300</Words>
  <Application>Microsoft Office PowerPoint</Application>
  <PresentationFormat>Widescreen</PresentationFormat>
  <Paragraphs>376</Paragraphs>
  <Slides>69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69</vt:i4>
      </vt:variant>
    </vt:vector>
  </HeadingPairs>
  <TitlesOfParts>
    <vt:vector size="75" baseType="lpstr">
      <vt:lpstr>Arial</vt:lpstr>
      <vt:lpstr>Calibri</vt:lpstr>
      <vt:lpstr>Calibri Light</vt:lpstr>
      <vt:lpstr>Courier New</vt:lpstr>
      <vt:lpstr>Times New Roman</vt:lpstr>
      <vt:lpstr>Office Theme</vt:lpstr>
      <vt:lpstr>Workshop on                                                             Strengthening Human Resource Management of Civil Society Organizations </vt:lpstr>
      <vt:lpstr>PowerPoint Presentation</vt:lpstr>
      <vt:lpstr>PowerPoint Presentation</vt:lpstr>
      <vt:lpstr> The Employee Law and Employee Rights </vt:lpstr>
      <vt:lpstr> The Employee Law and Employee Rights… </vt:lpstr>
      <vt:lpstr>Overview of Sri Lankan legislation on Labour</vt:lpstr>
      <vt:lpstr>Overview of Sri Lankan legislation on Labour…</vt:lpstr>
      <vt:lpstr>Overview of Sri Lankan legislation on Labour…</vt:lpstr>
      <vt:lpstr>Overview of Sri Lankan legislation on Labour…</vt:lpstr>
      <vt:lpstr>Laws relating to Social Security </vt:lpstr>
      <vt:lpstr>Laws relating to Social Security… </vt:lpstr>
      <vt:lpstr>Laws relating to Social Security… </vt:lpstr>
      <vt:lpstr>Laws relating to Social Security… </vt:lpstr>
      <vt:lpstr>Laws relating to Social Security… </vt:lpstr>
      <vt:lpstr>Laws relating to Social Security… </vt:lpstr>
      <vt:lpstr>Laws relating to Social Security… </vt:lpstr>
      <vt:lpstr>Laws relating to Welfare/Well-being of            the Employees</vt:lpstr>
      <vt:lpstr>Laws relating to Welfare/Well-being of            the Employees…</vt:lpstr>
      <vt:lpstr>Laws relating to Welfare/Well-being of            the Employees…</vt:lpstr>
      <vt:lpstr>Laws relating to Welfare/Well-being of            the Employees…</vt:lpstr>
      <vt:lpstr>Laws relating to Welfare/Well-being of            the Employees…</vt:lpstr>
      <vt:lpstr>Laws relating to Welfare/Well-being of            the Employees…</vt:lpstr>
      <vt:lpstr>Laws relating to Welfare/Well-being of            the Employees…</vt:lpstr>
      <vt:lpstr>Laws relating to Welfare/Well-being of            the Employees…</vt:lpstr>
      <vt:lpstr>Occupational Safety and Health, Factories Ordinance and Workmen’s Compensation</vt:lpstr>
      <vt:lpstr>Occupational Safety and Health, Factories Ordinance and Workmen’s Compensation…</vt:lpstr>
      <vt:lpstr>Occupational Safety and Health, Factories Ordinance and Workmen’s Compensation…</vt:lpstr>
      <vt:lpstr>Occupational Safety and Health, Factories Ordinance and Workmen’s Compensation…</vt:lpstr>
      <vt:lpstr>Occupational Safety and Health, Factories Ordinance and Workmen’s Compensation…</vt:lpstr>
      <vt:lpstr>Occupational Safety and Health, Factories Ordinance and Workmen’s Compensation…</vt:lpstr>
      <vt:lpstr>Occupational Safety and Health, Factories Ordinance and Workmen’s Compensation…</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Laws relating to terms and conditions of Employment…</vt:lpstr>
      <vt:lpstr>Labour Relations</vt:lpstr>
      <vt:lpstr>Labour Relations</vt:lpstr>
      <vt:lpstr>Labour Relations</vt:lpstr>
      <vt:lpstr>Labour Relations</vt:lpstr>
      <vt:lpstr>Labour Relations</vt:lpstr>
      <vt:lpstr>Labour Relations</vt:lpstr>
      <vt:lpstr>Labour Relations</vt:lpstr>
      <vt:lpstr>Labour Relations</vt:lpstr>
      <vt:lpstr>Commissioner of Labor empowered to grant relief </vt:lpstr>
      <vt:lpstr>Commissioner of Labor empowered to grant relief </vt:lpstr>
      <vt:lpstr>Employment related statutes including dispute resolution and collective agreements</vt:lpstr>
      <vt:lpstr>Employment related statutes including dispute resolution and collective agreements..</vt:lpstr>
      <vt:lpstr>Employment related statutes including dispute resolution and collective agreements..</vt:lpstr>
      <vt:lpstr>Employment related statutes including dispute resolution and collective agreements..</vt:lpstr>
      <vt:lpstr> Equal Employment Opportunity Regulations and Fair Labor Standards </vt:lpstr>
      <vt:lpstr> Equal Employment Opportunity Regulations and Fair Labor Standards </vt:lpstr>
      <vt:lpstr> Equal Employment Opportunity Regulations and Fair Labor Standards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Human Resource Management of Civil Society Organizations </dc:title>
  <dc:creator>Microsoft account</dc:creator>
  <cp:lastModifiedBy>Microsoft account</cp:lastModifiedBy>
  <cp:revision>42</cp:revision>
  <dcterms:created xsi:type="dcterms:W3CDTF">2021-10-20T04:59:29Z</dcterms:created>
  <dcterms:modified xsi:type="dcterms:W3CDTF">2021-10-21T06:53:43Z</dcterms:modified>
</cp:coreProperties>
</file>