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8" r:id="rId3"/>
    <p:sldId id="315" r:id="rId4"/>
    <p:sldId id="316" r:id="rId5"/>
    <p:sldId id="317" r:id="rId6"/>
    <p:sldId id="318" r:id="rId7"/>
    <p:sldId id="321" r:id="rId8"/>
    <p:sldId id="32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74424" autoAdjust="0"/>
  </p:normalViewPr>
  <p:slideViewPr>
    <p:cSldViewPr snapToGrid="0">
      <p:cViewPr>
        <p:scale>
          <a:sx n="73" d="100"/>
          <a:sy n="73" d="100"/>
        </p:scale>
        <p:origin x="1042" y="413"/>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7D27E4-2913-4D73-BD9C-CAF282158591}" type="datetimeFigureOut">
              <a:rPr lang="en-US" smtClean="0"/>
              <a:t>10/13/2021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ACF9EB-82C6-430B-8662-BD66C32D28B8}" type="slidenum">
              <a:rPr lang="en-US" smtClean="0"/>
              <a:t>‹#›</a:t>
            </a:fld>
            <a:endParaRPr lang="en-US"/>
          </a:p>
        </p:txBody>
      </p:sp>
    </p:spTree>
    <p:extLst>
      <p:ext uri="{BB962C8B-B14F-4D97-AF65-F5344CB8AC3E}">
        <p14:creationId xmlns:p14="http://schemas.microsoft.com/office/powerpoint/2010/main" val="304110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ACF9EB-82C6-430B-8662-BD66C32D28B8}" type="slidenum">
              <a:rPr lang="en-US" smtClean="0"/>
              <a:t>3</a:t>
            </a:fld>
            <a:endParaRPr lang="en-US"/>
          </a:p>
        </p:txBody>
      </p:sp>
    </p:spTree>
    <p:extLst>
      <p:ext uri="{BB962C8B-B14F-4D97-AF65-F5344CB8AC3E}">
        <p14:creationId xmlns:p14="http://schemas.microsoft.com/office/powerpoint/2010/main" val="3768927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ACF9EB-82C6-430B-8662-BD66C32D28B8}" type="slidenum">
              <a:rPr lang="en-US" smtClean="0"/>
              <a:t>4</a:t>
            </a:fld>
            <a:endParaRPr lang="en-US"/>
          </a:p>
        </p:txBody>
      </p:sp>
    </p:spTree>
    <p:extLst>
      <p:ext uri="{BB962C8B-B14F-4D97-AF65-F5344CB8AC3E}">
        <p14:creationId xmlns:p14="http://schemas.microsoft.com/office/powerpoint/2010/main" val="27287601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ACF9EB-82C6-430B-8662-BD66C32D28B8}" type="slidenum">
              <a:rPr lang="en-US" smtClean="0"/>
              <a:t>5</a:t>
            </a:fld>
            <a:endParaRPr lang="en-US"/>
          </a:p>
        </p:txBody>
      </p:sp>
    </p:spTree>
    <p:extLst>
      <p:ext uri="{BB962C8B-B14F-4D97-AF65-F5344CB8AC3E}">
        <p14:creationId xmlns:p14="http://schemas.microsoft.com/office/powerpoint/2010/main" val="149223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ACF9EB-82C6-430B-8662-BD66C32D28B8}" type="slidenum">
              <a:rPr lang="en-US" smtClean="0"/>
              <a:t>6</a:t>
            </a:fld>
            <a:endParaRPr lang="en-US"/>
          </a:p>
        </p:txBody>
      </p:sp>
    </p:spTree>
    <p:extLst>
      <p:ext uri="{BB962C8B-B14F-4D97-AF65-F5344CB8AC3E}">
        <p14:creationId xmlns:p14="http://schemas.microsoft.com/office/powerpoint/2010/main" val="2093365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ACF9EB-82C6-430B-8662-BD66C32D28B8}" type="slidenum">
              <a:rPr lang="en-US" smtClean="0"/>
              <a:t>7</a:t>
            </a:fld>
            <a:endParaRPr lang="en-US"/>
          </a:p>
        </p:txBody>
      </p:sp>
    </p:spTree>
    <p:extLst>
      <p:ext uri="{BB962C8B-B14F-4D97-AF65-F5344CB8AC3E}">
        <p14:creationId xmlns:p14="http://schemas.microsoft.com/office/powerpoint/2010/main" val="9729271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C55795-28FB-4091-92CC-CD904CC4F8DE}" type="datetimeFigureOut">
              <a:rPr lang="en-US" smtClean="0"/>
              <a:t>10/13/2021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4E2A6-4CF3-4F02-BB21-6193DED7C2E8}" type="slidenum">
              <a:rPr lang="en-US" smtClean="0"/>
              <a:t>‹#›</a:t>
            </a:fld>
            <a:endParaRPr lang="en-US"/>
          </a:p>
        </p:txBody>
      </p:sp>
    </p:spTree>
    <p:extLst>
      <p:ext uri="{BB962C8B-B14F-4D97-AF65-F5344CB8AC3E}">
        <p14:creationId xmlns:p14="http://schemas.microsoft.com/office/powerpoint/2010/main" val="2979307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C55795-28FB-4091-92CC-CD904CC4F8DE}" type="datetimeFigureOut">
              <a:rPr lang="en-US" smtClean="0"/>
              <a:t>10/13/2021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4E2A6-4CF3-4F02-BB21-6193DED7C2E8}" type="slidenum">
              <a:rPr lang="en-US" smtClean="0"/>
              <a:t>‹#›</a:t>
            </a:fld>
            <a:endParaRPr lang="en-US"/>
          </a:p>
        </p:txBody>
      </p:sp>
    </p:spTree>
    <p:extLst>
      <p:ext uri="{BB962C8B-B14F-4D97-AF65-F5344CB8AC3E}">
        <p14:creationId xmlns:p14="http://schemas.microsoft.com/office/powerpoint/2010/main" val="2608809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C55795-28FB-4091-92CC-CD904CC4F8DE}" type="datetimeFigureOut">
              <a:rPr lang="en-US" smtClean="0"/>
              <a:t>10/13/2021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4E2A6-4CF3-4F02-BB21-6193DED7C2E8}" type="slidenum">
              <a:rPr lang="en-US" smtClean="0"/>
              <a:t>‹#›</a:t>
            </a:fld>
            <a:endParaRPr lang="en-US"/>
          </a:p>
        </p:txBody>
      </p:sp>
    </p:spTree>
    <p:extLst>
      <p:ext uri="{BB962C8B-B14F-4D97-AF65-F5344CB8AC3E}">
        <p14:creationId xmlns:p14="http://schemas.microsoft.com/office/powerpoint/2010/main" val="3395956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C55795-28FB-4091-92CC-CD904CC4F8DE}" type="datetimeFigureOut">
              <a:rPr lang="en-US" smtClean="0"/>
              <a:t>10/13/2021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4E2A6-4CF3-4F02-BB21-6193DED7C2E8}" type="slidenum">
              <a:rPr lang="en-US" smtClean="0"/>
              <a:t>‹#›</a:t>
            </a:fld>
            <a:endParaRPr lang="en-US"/>
          </a:p>
        </p:txBody>
      </p:sp>
    </p:spTree>
    <p:extLst>
      <p:ext uri="{BB962C8B-B14F-4D97-AF65-F5344CB8AC3E}">
        <p14:creationId xmlns:p14="http://schemas.microsoft.com/office/powerpoint/2010/main" val="956601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C55795-28FB-4091-92CC-CD904CC4F8DE}" type="datetimeFigureOut">
              <a:rPr lang="en-US" smtClean="0"/>
              <a:t>10/13/2021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4E2A6-4CF3-4F02-BB21-6193DED7C2E8}" type="slidenum">
              <a:rPr lang="en-US" smtClean="0"/>
              <a:t>‹#›</a:t>
            </a:fld>
            <a:endParaRPr lang="en-US"/>
          </a:p>
        </p:txBody>
      </p:sp>
    </p:spTree>
    <p:extLst>
      <p:ext uri="{BB962C8B-B14F-4D97-AF65-F5344CB8AC3E}">
        <p14:creationId xmlns:p14="http://schemas.microsoft.com/office/powerpoint/2010/main" val="2669379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3C55795-28FB-4091-92CC-CD904CC4F8DE}" type="datetimeFigureOut">
              <a:rPr lang="en-US" smtClean="0"/>
              <a:t>10/13/2021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4E2A6-4CF3-4F02-BB21-6193DED7C2E8}" type="slidenum">
              <a:rPr lang="en-US" smtClean="0"/>
              <a:t>‹#›</a:t>
            </a:fld>
            <a:endParaRPr lang="en-US"/>
          </a:p>
        </p:txBody>
      </p:sp>
    </p:spTree>
    <p:extLst>
      <p:ext uri="{BB962C8B-B14F-4D97-AF65-F5344CB8AC3E}">
        <p14:creationId xmlns:p14="http://schemas.microsoft.com/office/powerpoint/2010/main" val="1595097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C55795-28FB-4091-92CC-CD904CC4F8DE}" type="datetimeFigureOut">
              <a:rPr lang="en-US" smtClean="0"/>
              <a:t>10/13/2021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4E2A6-4CF3-4F02-BB21-6193DED7C2E8}" type="slidenum">
              <a:rPr lang="en-US" smtClean="0"/>
              <a:t>‹#›</a:t>
            </a:fld>
            <a:endParaRPr lang="en-US"/>
          </a:p>
        </p:txBody>
      </p:sp>
    </p:spTree>
    <p:extLst>
      <p:ext uri="{BB962C8B-B14F-4D97-AF65-F5344CB8AC3E}">
        <p14:creationId xmlns:p14="http://schemas.microsoft.com/office/powerpoint/2010/main" val="1832294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C55795-28FB-4091-92CC-CD904CC4F8DE}" type="datetimeFigureOut">
              <a:rPr lang="en-US" smtClean="0"/>
              <a:t>10/13/2021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4E2A6-4CF3-4F02-BB21-6193DED7C2E8}" type="slidenum">
              <a:rPr lang="en-US" smtClean="0"/>
              <a:t>‹#›</a:t>
            </a:fld>
            <a:endParaRPr lang="en-US"/>
          </a:p>
        </p:txBody>
      </p:sp>
    </p:spTree>
    <p:extLst>
      <p:ext uri="{BB962C8B-B14F-4D97-AF65-F5344CB8AC3E}">
        <p14:creationId xmlns:p14="http://schemas.microsoft.com/office/powerpoint/2010/main" val="2702781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C55795-28FB-4091-92CC-CD904CC4F8DE}" type="datetimeFigureOut">
              <a:rPr lang="en-US" smtClean="0"/>
              <a:t>10/13/2021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4E2A6-4CF3-4F02-BB21-6193DED7C2E8}" type="slidenum">
              <a:rPr lang="en-US" smtClean="0"/>
              <a:t>‹#›</a:t>
            </a:fld>
            <a:endParaRPr lang="en-US"/>
          </a:p>
        </p:txBody>
      </p:sp>
    </p:spTree>
    <p:extLst>
      <p:ext uri="{BB962C8B-B14F-4D97-AF65-F5344CB8AC3E}">
        <p14:creationId xmlns:p14="http://schemas.microsoft.com/office/powerpoint/2010/main" val="2210468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C55795-28FB-4091-92CC-CD904CC4F8DE}" type="datetimeFigureOut">
              <a:rPr lang="en-US" smtClean="0"/>
              <a:t>10/13/2021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4E2A6-4CF3-4F02-BB21-6193DED7C2E8}" type="slidenum">
              <a:rPr lang="en-US" smtClean="0"/>
              <a:t>‹#›</a:t>
            </a:fld>
            <a:endParaRPr lang="en-US"/>
          </a:p>
        </p:txBody>
      </p:sp>
    </p:spTree>
    <p:extLst>
      <p:ext uri="{BB962C8B-B14F-4D97-AF65-F5344CB8AC3E}">
        <p14:creationId xmlns:p14="http://schemas.microsoft.com/office/powerpoint/2010/main" val="3259778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C55795-28FB-4091-92CC-CD904CC4F8DE}" type="datetimeFigureOut">
              <a:rPr lang="en-US" smtClean="0"/>
              <a:t>10/13/2021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4E2A6-4CF3-4F02-BB21-6193DED7C2E8}" type="slidenum">
              <a:rPr lang="en-US" smtClean="0"/>
              <a:t>‹#›</a:t>
            </a:fld>
            <a:endParaRPr lang="en-US"/>
          </a:p>
        </p:txBody>
      </p:sp>
    </p:spTree>
    <p:extLst>
      <p:ext uri="{BB962C8B-B14F-4D97-AF65-F5344CB8AC3E}">
        <p14:creationId xmlns:p14="http://schemas.microsoft.com/office/powerpoint/2010/main" val="830370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C55795-28FB-4091-92CC-CD904CC4F8DE}" type="datetimeFigureOut">
              <a:rPr lang="en-US" smtClean="0"/>
              <a:t>10/13/2021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B4E2A6-4CF3-4F02-BB21-6193DED7C2E8}" type="slidenum">
              <a:rPr lang="en-US" smtClean="0"/>
              <a:t>‹#›</a:t>
            </a:fld>
            <a:endParaRPr lang="en-US"/>
          </a:p>
        </p:txBody>
      </p:sp>
    </p:spTree>
    <p:extLst>
      <p:ext uri="{BB962C8B-B14F-4D97-AF65-F5344CB8AC3E}">
        <p14:creationId xmlns:p14="http://schemas.microsoft.com/office/powerpoint/2010/main" val="21971684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27788"/>
            <a:ext cx="12192000" cy="4301412"/>
          </a:xfrm>
          <a:solidFill>
            <a:schemeClr val="bg1">
              <a:lumMod val="95000"/>
            </a:schemeClr>
          </a:solidFill>
        </p:spPr>
        <p:txBody>
          <a:bodyPr>
            <a:normAutofit/>
          </a:bodyPr>
          <a:lstStyle/>
          <a:p>
            <a:r>
              <a:rPr lang="en-US" b="1" dirty="0" smtClean="0">
                <a:solidFill>
                  <a:srgbClr val="002060"/>
                </a:solidFill>
              </a:rPr>
              <a:t>Workshop on                                                             Strengthening Human Resource Management of Civil Society Organizations </a:t>
            </a:r>
            <a:endParaRPr lang="en-US" b="1" dirty="0">
              <a:solidFill>
                <a:srgbClr val="002060"/>
              </a:solidFill>
            </a:endParaRPr>
          </a:p>
        </p:txBody>
      </p:sp>
      <p:sp>
        <p:nvSpPr>
          <p:cNvPr id="3" name="Subtitle 2"/>
          <p:cNvSpPr>
            <a:spLocks noGrp="1"/>
          </p:cNvSpPr>
          <p:nvPr>
            <p:ph type="subTitle" idx="1"/>
          </p:nvPr>
        </p:nvSpPr>
        <p:spPr>
          <a:xfrm>
            <a:off x="0" y="3573624"/>
            <a:ext cx="12192000" cy="3284376"/>
          </a:xfrm>
          <a:solidFill>
            <a:schemeClr val="accent4">
              <a:lumMod val="60000"/>
              <a:lumOff val="40000"/>
            </a:schemeClr>
          </a:solidFill>
        </p:spPr>
        <p:txBody>
          <a:bodyPr>
            <a:normAutofit/>
          </a:bodyPr>
          <a:lstStyle/>
          <a:p>
            <a:endParaRPr lang="en-US" b="1" dirty="0" smtClean="0"/>
          </a:p>
          <a:p>
            <a:r>
              <a:rPr lang="en-US" sz="2800" b="1" dirty="0" smtClean="0">
                <a:latin typeface="+mj-lt"/>
              </a:rPr>
              <a:t>By </a:t>
            </a:r>
          </a:p>
          <a:p>
            <a:r>
              <a:rPr lang="en-US" sz="3200" b="1" dirty="0" smtClean="0">
                <a:latin typeface="+mj-lt"/>
              </a:rPr>
              <a:t>Jagath </a:t>
            </a:r>
            <a:r>
              <a:rPr lang="en-US" sz="3200" b="1" dirty="0" err="1" smtClean="0">
                <a:latin typeface="+mj-lt"/>
              </a:rPr>
              <a:t>Karunathilaka</a:t>
            </a:r>
            <a:endParaRPr lang="en-US" sz="3200" b="1" dirty="0" smtClean="0">
              <a:latin typeface="+mj-lt"/>
            </a:endParaRPr>
          </a:p>
          <a:p>
            <a:r>
              <a:rPr lang="en-US" sz="2800" b="1" dirty="0">
                <a:latin typeface="+mj-lt"/>
              </a:rPr>
              <a:t>(Through Virtual Meeting – Zoom Technology)</a:t>
            </a:r>
          </a:p>
          <a:p>
            <a:r>
              <a:rPr lang="en-US" sz="2800" b="1" dirty="0" smtClean="0">
                <a:latin typeface="+mj-lt"/>
              </a:rPr>
              <a:t>October 4 –22                                                                                                                         (20 Lesson Hours in 10 Days) </a:t>
            </a:r>
          </a:p>
        </p:txBody>
      </p:sp>
    </p:spTree>
    <p:extLst>
      <p:ext uri="{BB962C8B-B14F-4D97-AF65-F5344CB8AC3E}">
        <p14:creationId xmlns:p14="http://schemas.microsoft.com/office/powerpoint/2010/main" val="25461491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6001643"/>
          </a:xfrm>
          <a:prstGeom prst="rect">
            <a:avLst/>
          </a:prstGeom>
          <a:solidFill>
            <a:schemeClr val="bg1">
              <a:lumMod val="95000"/>
            </a:schemeClr>
          </a:solidFill>
        </p:spPr>
        <p:txBody>
          <a:bodyPr wrap="square">
            <a:spAutoFit/>
          </a:bodyPr>
          <a:lstStyle/>
          <a:p>
            <a:pPr lvl="1"/>
            <a:r>
              <a:rPr lang="en-US" sz="4800" b="1" dirty="0" smtClean="0">
                <a:solidFill>
                  <a:schemeClr val="accent4"/>
                </a:solidFill>
                <a:latin typeface="+mj-lt"/>
              </a:rPr>
              <a:t>Lesson Plans of HR Management of CSO</a:t>
            </a:r>
          </a:p>
          <a:p>
            <a:pPr lvl="1"/>
            <a:endParaRPr lang="en-US" sz="4800" dirty="0">
              <a:solidFill>
                <a:schemeClr val="accent4"/>
              </a:solidFill>
              <a:latin typeface="+mj-lt"/>
            </a:endParaRPr>
          </a:p>
          <a:p>
            <a:pPr lvl="1"/>
            <a:endParaRPr lang="en-US" sz="4800" dirty="0" smtClean="0">
              <a:solidFill>
                <a:schemeClr val="accent4"/>
              </a:solidFill>
              <a:latin typeface="+mj-lt"/>
            </a:endParaRPr>
          </a:p>
          <a:p>
            <a:pPr lvl="1"/>
            <a:endParaRPr lang="en-US" sz="4800" dirty="0">
              <a:solidFill>
                <a:schemeClr val="accent4"/>
              </a:solidFill>
              <a:latin typeface="+mj-lt"/>
            </a:endParaRPr>
          </a:p>
          <a:p>
            <a:pPr lvl="1"/>
            <a:endParaRPr lang="en-US" sz="4800" dirty="0" smtClean="0">
              <a:solidFill>
                <a:schemeClr val="accent4"/>
              </a:solidFill>
              <a:latin typeface="+mj-lt"/>
            </a:endParaRPr>
          </a:p>
          <a:p>
            <a:pPr lvl="1"/>
            <a:endParaRPr lang="en-US" sz="4800" dirty="0">
              <a:solidFill>
                <a:schemeClr val="accent4"/>
              </a:solidFill>
              <a:latin typeface="+mj-lt"/>
            </a:endParaRPr>
          </a:p>
          <a:p>
            <a:pPr lvl="1"/>
            <a:endParaRPr lang="en-US" sz="4800" dirty="0" smtClean="0">
              <a:solidFill>
                <a:schemeClr val="accent4"/>
              </a:solidFill>
              <a:latin typeface="+mj-lt"/>
            </a:endParaRPr>
          </a:p>
          <a:p>
            <a:pPr lvl="1"/>
            <a:endParaRPr lang="en-US" sz="4800" dirty="0" smtClean="0">
              <a:solidFill>
                <a:schemeClr val="accent4"/>
              </a:solidFill>
              <a:latin typeface="+mj-lt"/>
            </a:endParaRPr>
          </a:p>
        </p:txBody>
      </p:sp>
      <p:graphicFrame>
        <p:nvGraphicFramePr>
          <p:cNvPr id="3" name="Table 2"/>
          <p:cNvGraphicFramePr>
            <a:graphicFrameLocks noGrp="1"/>
          </p:cNvGraphicFramePr>
          <p:nvPr>
            <p:extLst>
              <p:ext uri="{D42A27DB-BD31-4B8C-83A1-F6EECF244321}">
                <p14:modId xmlns:p14="http://schemas.microsoft.com/office/powerpoint/2010/main" val="3736353467"/>
              </p:ext>
            </p:extLst>
          </p:nvPr>
        </p:nvGraphicFramePr>
        <p:xfrm>
          <a:off x="622375" y="764983"/>
          <a:ext cx="10835640" cy="5860656"/>
        </p:xfrm>
        <a:graphic>
          <a:graphicData uri="http://schemas.openxmlformats.org/drawingml/2006/table">
            <a:tbl>
              <a:tblPr firstRow="1" firstCol="1" bandRow="1">
                <a:tableStyleId>{9DCAF9ED-07DC-4A11-8D7F-57B35C25682E}</a:tableStyleId>
              </a:tblPr>
              <a:tblGrid>
                <a:gridCol w="1261684"/>
                <a:gridCol w="4654484"/>
                <a:gridCol w="2367077"/>
                <a:gridCol w="2552395"/>
              </a:tblGrid>
              <a:tr h="437674">
                <a:tc>
                  <a:txBody>
                    <a:bodyPr/>
                    <a:lstStyle/>
                    <a:p>
                      <a:pPr marL="0" marR="0" algn="ctr">
                        <a:lnSpc>
                          <a:spcPct val="115000"/>
                        </a:lnSpc>
                        <a:spcBef>
                          <a:spcPts val="0"/>
                        </a:spcBef>
                        <a:spcAft>
                          <a:spcPts val="0"/>
                        </a:spcAft>
                      </a:pPr>
                      <a:r>
                        <a:rPr lang="en-US" sz="1800" dirty="0" smtClean="0">
                          <a:effectLst/>
                          <a:latin typeface="+mn-lt"/>
                          <a:ea typeface="Calibri" panose="020F0502020204030204" pitchFamily="34" charset="0"/>
                          <a:cs typeface="Times New Roman" panose="02020603050405020304" pitchFamily="18" charset="0"/>
                        </a:rPr>
                        <a:t>Chapter No</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nchor="ctr"/>
                </a:tc>
                <a:tc>
                  <a:txBody>
                    <a:bodyPr/>
                    <a:lstStyle/>
                    <a:p>
                      <a:pPr marL="0" marR="0" algn="ctr">
                        <a:lnSpc>
                          <a:spcPct val="115000"/>
                        </a:lnSpc>
                        <a:spcBef>
                          <a:spcPts val="0"/>
                        </a:spcBef>
                        <a:spcAft>
                          <a:spcPts val="0"/>
                        </a:spcAft>
                      </a:pPr>
                      <a:r>
                        <a:rPr lang="en-US" sz="1800" dirty="0">
                          <a:effectLst/>
                        </a:rPr>
                        <a:t>Lesson Topics</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nchor="ctr"/>
                </a:tc>
                <a:tc>
                  <a:txBody>
                    <a:bodyPr/>
                    <a:lstStyle/>
                    <a:p>
                      <a:pPr marL="0" marR="0" algn="ctr">
                        <a:lnSpc>
                          <a:spcPct val="115000"/>
                        </a:lnSpc>
                        <a:spcBef>
                          <a:spcPts val="0"/>
                        </a:spcBef>
                        <a:spcAft>
                          <a:spcPts val="0"/>
                        </a:spcAft>
                      </a:pPr>
                      <a:r>
                        <a:rPr lang="en-US" sz="1800" dirty="0">
                          <a:effectLst/>
                        </a:rPr>
                        <a:t>Scheduled Date</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nchor="ctr"/>
                </a:tc>
                <a:tc>
                  <a:txBody>
                    <a:bodyPr/>
                    <a:lstStyle/>
                    <a:p>
                      <a:pPr marL="0" marR="0" algn="ctr">
                        <a:lnSpc>
                          <a:spcPct val="115000"/>
                        </a:lnSpc>
                        <a:spcBef>
                          <a:spcPts val="0"/>
                        </a:spcBef>
                        <a:spcAft>
                          <a:spcPts val="0"/>
                        </a:spcAft>
                      </a:pPr>
                      <a:r>
                        <a:rPr lang="en-US" sz="1800" dirty="0">
                          <a:effectLst/>
                        </a:rPr>
                        <a:t>Timing</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nchor="ctr"/>
                </a:tc>
              </a:tr>
              <a:tr h="376142">
                <a:tc>
                  <a:txBody>
                    <a:bodyPr/>
                    <a:lstStyle/>
                    <a:p>
                      <a:pPr marL="0" marR="0" algn="ctr">
                        <a:lnSpc>
                          <a:spcPct val="115000"/>
                        </a:lnSpc>
                        <a:spcBef>
                          <a:spcPts val="0"/>
                        </a:spcBef>
                        <a:spcAft>
                          <a:spcPts val="0"/>
                        </a:spcAft>
                      </a:pPr>
                      <a:r>
                        <a:rPr lang="en-US" sz="1800" dirty="0">
                          <a:solidFill>
                            <a:schemeClr val="bg1"/>
                          </a:solidFill>
                          <a:effectLst/>
                        </a:rPr>
                        <a:t>1</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Business Code </a:t>
                      </a:r>
                      <a:r>
                        <a:rPr lang="en-US" sz="1800" dirty="0" smtClean="0">
                          <a:solidFill>
                            <a:schemeClr val="bg1"/>
                          </a:solidFill>
                          <a:effectLst/>
                        </a:rPr>
                        <a:t>Practice,</a:t>
                      </a:r>
                      <a:r>
                        <a:rPr lang="en-US" sz="1800" baseline="0" dirty="0" smtClean="0">
                          <a:solidFill>
                            <a:schemeClr val="bg1"/>
                          </a:solidFill>
                          <a:effectLst/>
                        </a:rPr>
                        <a:t> </a:t>
                      </a:r>
                      <a:r>
                        <a:rPr lang="en-US" sz="1800" dirty="0" smtClean="0">
                          <a:solidFill>
                            <a:schemeClr val="bg1"/>
                          </a:solidFill>
                          <a:effectLst/>
                        </a:rPr>
                        <a:t>Compliance and Data Security</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rowSpan="2">
                  <a:txBody>
                    <a:bodyPr/>
                    <a:lstStyle/>
                    <a:p>
                      <a:pPr marL="0" marR="0" algn="l">
                        <a:lnSpc>
                          <a:spcPct val="115000"/>
                        </a:lnSpc>
                        <a:spcBef>
                          <a:spcPts val="0"/>
                        </a:spcBef>
                        <a:spcAft>
                          <a:spcPts val="0"/>
                        </a:spcAft>
                      </a:pPr>
                      <a:r>
                        <a:rPr lang="en-US" sz="1800" dirty="0">
                          <a:solidFill>
                            <a:schemeClr val="bg1"/>
                          </a:solidFill>
                          <a:effectLst/>
                        </a:rPr>
                        <a:t>Monday, </a:t>
                      </a:r>
                      <a:r>
                        <a:rPr lang="en-US" sz="1800" dirty="0" smtClean="0">
                          <a:solidFill>
                            <a:schemeClr val="bg1"/>
                          </a:solidFill>
                          <a:effectLst/>
                        </a:rPr>
                        <a:t>4</a:t>
                      </a:r>
                      <a:r>
                        <a:rPr lang="en-US" sz="1800" baseline="30000" dirty="0" smtClean="0">
                          <a:solidFill>
                            <a:schemeClr val="bg1"/>
                          </a:solidFill>
                          <a:effectLst/>
                        </a:rPr>
                        <a:t>th</a:t>
                      </a:r>
                      <a:r>
                        <a:rPr lang="en-US" sz="1800" dirty="0" smtClean="0">
                          <a:solidFill>
                            <a:schemeClr val="bg1"/>
                          </a:solidFill>
                          <a:effectLst/>
                        </a:rPr>
                        <a:t> </a:t>
                      </a:r>
                      <a:r>
                        <a:rPr lang="en-US" sz="1800" dirty="0">
                          <a:solidFill>
                            <a:schemeClr val="bg1"/>
                          </a:solidFill>
                          <a:effectLst/>
                        </a:rPr>
                        <a:t>October</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rowSpan="2">
                  <a:txBody>
                    <a:bodyPr/>
                    <a:lstStyle/>
                    <a:p>
                      <a:pPr marL="0" marR="0" algn="ctr">
                        <a:lnSpc>
                          <a:spcPct val="115000"/>
                        </a:lnSpc>
                        <a:spcBef>
                          <a:spcPts val="0"/>
                        </a:spcBef>
                        <a:spcAft>
                          <a:spcPts val="0"/>
                        </a:spcAft>
                      </a:pPr>
                      <a:r>
                        <a:rPr lang="en-US" sz="1800">
                          <a:solidFill>
                            <a:schemeClr val="bg1"/>
                          </a:solidFill>
                          <a:effectLst/>
                        </a:rPr>
                        <a:t>10.00– 12.00am</a:t>
                      </a:r>
                      <a:endParaRPr lang="en-US" sz="180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r>
              <a:tr h="384048">
                <a:tc>
                  <a:txBody>
                    <a:bodyPr/>
                    <a:lstStyle/>
                    <a:p>
                      <a:pPr marL="0" marR="0" algn="ctr">
                        <a:lnSpc>
                          <a:spcPct val="115000"/>
                        </a:lnSpc>
                        <a:spcBef>
                          <a:spcPts val="0"/>
                        </a:spcBef>
                        <a:spcAft>
                          <a:spcPts val="0"/>
                        </a:spcAft>
                      </a:pPr>
                      <a:r>
                        <a:rPr lang="en-US" sz="1800" dirty="0">
                          <a:solidFill>
                            <a:schemeClr val="bg1"/>
                          </a:solidFill>
                          <a:effectLst/>
                        </a:rPr>
                        <a:t>2</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Employment Practices</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vMerge="1">
                  <a:txBody>
                    <a:bodyPr/>
                    <a:lstStyle/>
                    <a:p>
                      <a:endParaRPr lang="en-US"/>
                    </a:p>
                  </a:txBody>
                  <a:tcPr/>
                </a:tc>
                <a:tc vMerge="1">
                  <a:txBody>
                    <a:bodyPr/>
                    <a:lstStyle/>
                    <a:p>
                      <a:endParaRPr lang="en-US"/>
                    </a:p>
                  </a:txBody>
                  <a:tcPr/>
                </a:tc>
              </a:tr>
              <a:tr h="406613">
                <a:tc>
                  <a:txBody>
                    <a:bodyPr/>
                    <a:lstStyle/>
                    <a:p>
                      <a:pPr marL="0" marR="0" algn="ctr">
                        <a:lnSpc>
                          <a:spcPct val="115000"/>
                        </a:lnSpc>
                        <a:spcBef>
                          <a:spcPts val="0"/>
                        </a:spcBef>
                        <a:spcAft>
                          <a:spcPts val="0"/>
                        </a:spcAft>
                      </a:pPr>
                      <a:r>
                        <a:rPr lang="en-US" sz="1800">
                          <a:solidFill>
                            <a:schemeClr val="bg1"/>
                          </a:solidFill>
                          <a:effectLst/>
                        </a:rPr>
                        <a:t>3</a:t>
                      </a:r>
                      <a:endParaRPr lang="en-US" sz="180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Recruitment, Selection and Induction  </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Tuesday, </a:t>
                      </a:r>
                      <a:r>
                        <a:rPr lang="en-US" sz="1800" dirty="0" smtClean="0">
                          <a:solidFill>
                            <a:schemeClr val="bg1"/>
                          </a:solidFill>
                          <a:effectLst/>
                        </a:rPr>
                        <a:t>5</a:t>
                      </a:r>
                      <a:r>
                        <a:rPr lang="en-US" sz="1800" baseline="30000" dirty="0" smtClean="0">
                          <a:solidFill>
                            <a:schemeClr val="bg1"/>
                          </a:solidFill>
                          <a:effectLst/>
                        </a:rPr>
                        <a:t>th</a:t>
                      </a:r>
                      <a:r>
                        <a:rPr lang="en-US" sz="1800" dirty="0" smtClean="0">
                          <a:solidFill>
                            <a:schemeClr val="bg1"/>
                          </a:solidFill>
                          <a:effectLst/>
                        </a:rPr>
                        <a:t> </a:t>
                      </a:r>
                      <a:r>
                        <a:rPr lang="en-US" sz="1800" dirty="0">
                          <a:solidFill>
                            <a:schemeClr val="bg1"/>
                          </a:solidFill>
                          <a:effectLst/>
                        </a:rPr>
                        <a:t>October</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ctr">
                        <a:lnSpc>
                          <a:spcPct val="115000"/>
                        </a:lnSpc>
                        <a:spcBef>
                          <a:spcPts val="0"/>
                        </a:spcBef>
                        <a:spcAft>
                          <a:spcPts val="0"/>
                        </a:spcAft>
                      </a:pPr>
                      <a:r>
                        <a:rPr lang="en-US" sz="1800">
                          <a:solidFill>
                            <a:schemeClr val="bg1"/>
                          </a:solidFill>
                          <a:effectLst/>
                        </a:rPr>
                        <a:t>10.00–11.30am</a:t>
                      </a:r>
                      <a:endParaRPr lang="en-US" sz="180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r>
              <a:tr h="426624">
                <a:tc>
                  <a:txBody>
                    <a:bodyPr/>
                    <a:lstStyle/>
                    <a:p>
                      <a:pPr marL="0" marR="0" algn="ctr">
                        <a:lnSpc>
                          <a:spcPct val="115000"/>
                        </a:lnSpc>
                        <a:spcBef>
                          <a:spcPts val="0"/>
                        </a:spcBef>
                        <a:spcAft>
                          <a:spcPts val="0"/>
                        </a:spcAft>
                      </a:pPr>
                      <a:r>
                        <a:rPr lang="en-US" sz="1800" dirty="0">
                          <a:solidFill>
                            <a:schemeClr val="bg1"/>
                          </a:solidFill>
                          <a:effectLst/>
                        </a:rPr>
                        <a:t>4</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General Terms and Conditions of Employment</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Wednesday, </a:t>
                      </a:r>
                      <a:r>
                        <a:rPr lang="en-US" sz="1800" dirty="0" smtClean="0">
                          <a:solidFill>
                            <a:schemeClr val="bg1"/>
                          </a:solidFill>
                          <a:effectLst/>
                        </a:rPr>
                        <a:t>6</a:t>
                      </a:r>
                      <a:r>
                        <a:rPr lang="en-US" sz="1800" baseline="30000" dirty="0" smtClean="0">
                          <a:solidFill>
                            <a:schemeClr val="bg1"/>
                          </a:solidFill>
                          <a:effectLst/>
                        </a:rPr>
                        <a:t>th</a:t>
                      </a:r>
                      <a:r>
                        <a:rPr lang="en-US" sz="1800" dirty="0" smtClean="0">
                          <a:solidFill>
                            <a:schemeClr val="bg1"/>
                          </a:solidFill>
                          <a:effectLst/>
                        </a:rPr>
                        <a:t> </a:t>
                      </a:r>
                      <a:r>
                        <a:rPr lang="en-US" sz="1800" dirty="0">
                          <a:solidFill>
                            <a:schemeClr val="bg1"/>
                          </a:solidFill>
                          <a:effectLst/>
                        </a:rPr>
                        <a:t>October</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ctr">
                        <a:lnSpc>
                          <a:spcPct val="115000"/>
                        </a:lnSpc>
                        <a:spcBef>
                          <a:spcPts val="0"/>
                        </a:spcBef>
                        <a:spcAft>
                          <a:spcPts val="0"/>
                        </a:spcAft>
                      </a:pPr>
                      <a:r>
                        <a:rPr lang="en-US" sz="1800" dirty="0">
                          <a:solidFill>
                            <a:schemeClr val="bg1"/>
                          </a:solidFill>
                          <a:effectLst/>
                        </a:rPr>
                        <a:t>10.00–12.00am</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r>
              <a:tr h="406613">
                <a:tc>
                  <a:txBody>
                    <a:bodyPr/>
                    <a:lstStyle/>
                    <a:p>
                      <a:pPr marL="0" marR="0" algn="ctr">
                        <a:lnSpc>
                          <a:spcPct val="115000"/>
                        </a:lnSpc>
                        <a:spcBef>
                          <a:spcPts val="0"/>
                        </a:spcBef>
                        <a:spcAft>
                          <a:spcPts val="0"/>
                        </a:spcAft>
                      </a:pPr>
                      <a:r>
                        <a:rPr lang="en-US" sz="1800" dirty="0">
                          <a:solidFill>
                            <a:schemeClr val="bg1"/>
                          </a:solidFill>
                          <a:effectLst/>
                        </a:rPr>
                        <a:t>5</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Rewards and Recognition</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smtClean="0">
                          <a:solidFill>
                            <a:schemeClr val="bg1"/>
                          </a:solidFill>
                          <a:effectLst/>
                        </a:rPr>
                        <a:t>Thursday, 7</a:t>
                      </a:r>
                      <a:r>
                        <a:rPr lang="en-US" sz="1800" baseline="30000" dirty="0" smtClean="0">
                          <a:solidFill>
                            <a:schemeClr val="bg1"/>
                          </a:solidFill>
                          <a:effectLst/>
                        </a:rPr>
                        <a:t>th</a:t>
                      </a:r>
                      <a:r>
                        <a:rPr lang="en-US" sz="1800" dirty="0" smtClean="0">
                          <a:solidFill>
                            <a:schemeClr val="bg1"/>
                          </a:solidFill>
                          <a:effectLst/>
                        </a:rPr>
                        <a:t> </a:t>
                      </a:r>
                      <a:r>
                        <a:rPr lang="en-US" sz="1800" dirty="0">
                          <a:solidFill>
                            <a:schemeClr val="bg1"/>
                          </a:solidFill>
                          <a:effectLst/>
                        </a:rPr>
                        <a:t>October</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ctr">
                        <a:lnSpc>
                          <a:spcPct val="115000"/>
                        </a:lnSpc>
                        <a:spcBef>
                          <a:spcPts val="0"/>
                        </a:spcBef>
                        <a:spcAft>
                          <a:spcPts val="0"/>
                        </a:spcAft>
                      </a:pPr>
                      <a:r>
                        <a:rPr lang="en-US" sz="1800" dirty="0">
                          <a:solidFill>
                            <a:schemeClr val="bg1"/>
                          </a:solidFill>
                          <a:effectLst/>
                        </a:rPr>
                        <a:t>10.00–11.30am</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r>
              <a:tr h="406613">
                <a:tc>
                  <a:txBody>
                    <a:bodyPr/>
                    <a:lstStyle/>
                    <a:p>
                      <a:pPr marL="0" marR="0" algn="ctr">
                        <a:lnSpc>
                          <a:spcPct val="115000"/>
                        </a:lnSpc>
                        <a:spcBef>
                          <a:spcPts val="0"/>
                        </a:spcBef>
                        <a:spcAft>
                          <a:spcPts val="0"/>
                        </a:spcAft>
                      </a:pPr>
                      <a:r>
                        <a:rPr lang="en-US" sz="1800" dirty="0">
                          <a:solidFill>
                            <a:schemeClr val="bg1"/>
                          </a:solidFill>
                          <a:effectLst/>
                        </a:rPr>
                        <a:t>6</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GB" sz="1800" dirty="0">
                          <a:solidFill>
                            <a:schemeClr val="bg1"/>
                          </a:solidFill>
                          <a:effectLst/>
                        </a:rPr>
                        <a:t>Performance Review, Training &amp; Learning Practices</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Monday</a:t>
                      </a:r>
                      <a:r>
                        <a:rPr lang="en-US" sz="1800" dirty="0" smtClean="0">
                          <a:solidFill>
                            <a:schemeClr val="bg1"/>
                          </a:solidFill>
                          <a:effectLst/>
                        </a:rPr>
                        <a:t>, </a:t>
                      </a:r>
                      <a:r>
                        <a:rPr lang="en-US" sz="1800" dirty="0">
                          <a:solidFill>
                            <a:schemeClr val="bg1"/>
                          </a:solidFill>
                          <a:effectLst/>
                        </a:rPr>
                        <a:t>11</a:t>
                      </a:r>
                      <a:r>
                        <a:rPr lang="en-US" sz="1800" baseline="30000" dirty="0">
                          <a:solidFill>
                            <a:schemeClr val="bg1"/>
                          </a:solidFill>
                          <a:effectLst/>
                        </a:rPr>
                        <a:t>th</a:t>
                      </a:r>
                      <a:r>
                        <a:rPr lang="en-US" sz="1800" dirty="0">
                          <a:solidFill>
                            <a:schemeClr val="bg1"/>
                          </a:solidFill>
                          <a:effectLst/>
                        </a:rPr>
                        <a:t> October</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ctr">
                        <a:lnSpc>
                          <a:spcPct val="115000"/>
                        </a:lnSpc>
                        <a:spcBef>
                          <a:spcPts val="0"/>
                        </a:spcBef>
                        <a:spcAft>
                          <a:spcPts val="0"/>
                        </a:spcAft>
                      </a:pPr>
                      <a:r>
                        <a:rPr lang="en-US" sz="1800" dirty="0">
                          <a:solidFill>
                            <a:schemeClr val="bg1"/>
                          </a:solidFill>
                          <a:effectLst/>
                        </a:rPr>
                        <a:t>9.00–12.00am</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r>
              <a:tr h="406613">
                <a:tc>
                  <a:txBody>
                    <a:bodyPr/>
                    <a:lstStyle/>
                    <a:p>
                      <a:pPr marL="0" marR="0" algn="ctr">
                        <a:lnSpc>
                          <a:spcPct val="115000"/>
                        </a:lnSpc>
                        <a:spcBef>
                          <a:spcPts val="0"/>
                        </a:spcBef>
                        <a:spcAft>
                          <a:spcPts val="0"/>
                        </a:spcAft>
                      </a:pPr>
                      <a:r>
                        <a:rPr lang="en-US" sz="1800" dirty="0">
                          <a:solidFill>
                            <a:schemeClr val="bg1"/>
                          </a:solidFill>
                          <a:effectLst/>
                        </a:rPr>
                        <a:t>7</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Superannuation and Severance</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Tuesday,  </a:t>
                      </a:r>
                      <a:r>
                        <a:rPr lang="en-US" sz="1800" dirty="0" smtClean="0">
                          <a:solidFill>
                            <a:schemeClr val="bg1"/>
                          </a:solidFill>
                          <a:effectLst/>
                        </a:rPr>
                        <a:t>12</a:t>
                      </a:r>
                      <a:r>
                        <a:rPr lang="en-US" sz="1800" baseline="30000" dirty="0" smtClean="0">
                          <a:solidFill>
                            <a:schemeClr val="bg1"/>
                          </a:solidFill>
                          <a:effectLst/>
                        </a:rPr>
                        <a:t>th</a:t>
                      </a:r>
                      <a:r>
                        <a:rPr lang="en-US" sz="1800" dirty="0" smtClean="0">
                          <a:solidFill>
                            <a:schemeClr val="bg1"/>
                          </a:solidFill>
                          <a:effectLst/>
                        </a:rPr>
                        <a:t> </a:t>
                      </a:r>
                      <a:r>
                        <a:rPr lang="en-US" sz="1800" dirty="0">
                          <a:solidFill>
                            <a:schemeClr val="bg1"/>
                          </a:solidFill>
                          <a:effectLst/>
                        </a:rPr>
                        <a:t>October</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ctr">
                        <a:lnSpc>
                          <a:spcPct val="115000"/>
                        </a:lnSpc>
                        <a:spcBef>
                          <a:spcPts val="0"/>
                        </a:spcBef>
                        <a:spcAft>
                          <a:spcPts val="0"/>
                        </a:spcAft>
                      </a:pPr>
                      <a:r>
                        <a:rPr lang="en-US" sz="1800" dirty="0">
                          <a:solidFill>
                            <a:schemeClr val="bg1"/>
                          </a:solidFill>
                          <a:effectLst/>
                        </a:rPr>
                        <a:t>10.00–11.30am</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r>
              <a:tr h="406613">
                <a:tc>
                  <a:txBody>
                    <a:bodyPr/>
                    <a:lstStyle/>
                    <a:p>
                      <a:pPr marL="0" marR="0" algn="ctr">
                        <a:lnSpc>
                          <a:spcPct val="115000"/>
                        </a:lnSpc>
                        <a:spcBef>
                          <a:spcPts val="0"/>
                        </a:spcBef>
                        <a:spcAft>
                          <a:spcPts val="0"/>
                        </a:spcAft>
                      </a:pPr>
                      <a:r>
                        <a:rPr lang="en-US" sz="1800" dirty="0">
                          <a:solidFill>
                            <a:schemeClr val="bg1"/>
                          </a:solidFill>
                          <a:effectLst/>
                        </a:rPr>
                        <a:t>8</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Conflict and Grievance Management</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Wednesday,  </a:t>
                      </a:r>
                      <a:r>
                        <a:rPr lang="en-US" sz="1800" dirty="0" smtClean="0">
                          <a:solidFill>
                            <a:schemeClr val="bg1"/>
                          </a:solidFill>
                          <a:effectLst/>
                        </a:rPr>
                        <a:t>13</a:t>
                      </a:r>
                      <a:r>
                        <a:rPr lang="en-US" sz="1800" baseline="30000" dirty="0" smtClean="0">
                          <a:solidFill>
                            <a:schemeClr val="bg1"/>
                          </a:solidFill>
                          <a:effectLst/>
                        </a:rPr>
                        <a:t>th</a:t>
                      </a:r>
                      <a:r>
                        <a:rPr lang="en-US" sz="1800" dirty="0" smtClean="0">
                          <a:solidFill>
                            <a:schemeClr val="bg1"/>
                          </a:solidFill>
                          <a:effectLst/>
                        </a:rPr>
                        <a:t> </a:t>
                      </a:r>
                      <a:r>
                        <a:rPr lang="en-US" sz="1800" dirty="0">
                          <a:solidFill>
                            <a:schemeClr val="bg1"/>
                          </a:solidFill>
                          <a:effectLst/>
                        </a:rPr>
                        <a:t>October</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ctr">
                        <a:lnSpc>
                          <a:spcPct val="115000"/>
                        </a:lnSpc>
                        <a:spcBef>
                          <a:spcPts val="0"/>
                        </a:spcBef>
                        <a:spcAft>
                          <a:spcPts val="0"/>
                        </a:spcAft>
                      </a:pPr>
                      <a:r>
                        <a:rPr lang="en-US" sz="1800" dirty="0">
                          <a:solidFill>
                            <a:schemeClr val="bg1"/>
                          </a:solidFill>
                          <a:effectLst/>
                        </a:rPr>
                        <a:t>10.00–11.30am</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r>
              <a:tr h="406613">
                <a:tc>
                  <a:txBody>
                    <a:bodyPr/>
                    <a:lstStyle/>
                    <a:p>
                      <a:pPr marL="0" marR="0" algn="ctr">
                        <a:lnSpc>
                          <a:spcPct val="115000"/>
                        </a:lnSpc>
                        <a:spcBef>
                          <a:spcPts val="0"/>
                        </a:spcBef>
                        <a:spcAft>
                          <a:spcPts val="0"/>
                        </a:spcAft>
                      </a:pPr>
                      <a:r>
                        <a:rPr lang="en-US" sz="1800" dirty="0">
                          <a:effectLst/>
                        </a:rPr>
                        <a:t>9</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solidFill>
                      <a:srgbClr val="FFFF00"/>
                    </a:solidFill>
                  </a:tcPr>
                </a:tc>
                <a:tc>
                  <a:txBody>
                    <a:bodyPr/>
                    <a:lstStyle/>
                    <a:p>
                      <a:pPr marL="0" marR="0" algn="l">
                        <a:lnSpc>
                          <a:spcPct val="115000"/>
                        </a:lnSpc>
                        <a:spcBef>
                          <a:spcPts val="0"/>
                        </a:spcBef>
                        <a:spcAft>
                          <a:spcPts val="0"/>
                        </a:spcAft>
                      </a:pPr>
                      <a:r>
                        <a:rPr lang="en-US" sz="1800" dirty="0">
                          <a:effectLst/>
                        </a:rPr>
                        <a:t>Disciplinary Management</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solidFill>
                      <a:srgbClr val="FFFF00"/>
                    </a:solidFill>
                  </a:tcPr>
                </a:tc>
                <a:tc>
                  <a:txBody>
                    <a:bodyPr/>
                    <a:lstStyle/>
                    <a:p>
                      <a:pPr marL="0" marR="0" algn="l">
                        <a:lnSpc>
                          <a:spcPct val="115000"/>
                        </a:lnSpc>
                        <a:spcBef>
                          <a:spcPts val="0"/>
                        </a:spcBef>
                        <a:spcAft>
                          <a:spcPts val="0"/>
                        </a:spcAft>
                      </a:pPr>
                      <a:r>
                        <a:rPr lang="en-US" sz="1800" dirty="0" smtClean="0">
                          <a:effectLst/>
                        </a:rPr>
                        <a:t>Thursday, 14</a:t>
                      </a:r>
                      <a:r>
                        <a:rPr lang="en-US" sz="1800" baseline="30000" dirty="0" smtClean="0">
                          <a:effectLst/>
                        </a:rPr>
                        <a:t>th</a:t>
                      </a:r>
                      <a:r>
                        <a:rPr lang="en-US" sz="1800" dirty="0" smtClean="0">
                          <a:effectLst/>
                        </a:rPr>
                        <a:t> </a:t>
                      </a:r>
                      <a:r>
                        <a:rPr lang="en-US" sz="1800" dirty="0">
                          <a:effectLst/>
                        </a:rPr>
                        <a:t>October</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solidFill>
                      <a:srgbClr val="FFFF00"/>
                    </a:solidFill>
                  </a:tcPr>
                </a:tc>
                <a:tc>
                  <a:txBody>
                    <a:bodyPr/>
                    <a:lstStyle/>
                    <a:p>
                      <a:pPr marL="0" marR="0" algn="ctr">
                        <a:lnSpc>
                          <a:spcPct val="115000"/>
                        </a:lnSpc>
                        <a:spcBef>
                          <a:spcPts val="0"/>
                        </a:spcBef>
                        <a:spcAft>
                          <a:spcPts val="0"/>
                        </a:spcAft>
                      </a:pPr>
                      <a:r>
                        <a:rPr lang="en-US" sz="1800" dirty="0">
                          <a:effectLst/>
                        </a:rPr>
                        <a:t>9.00–12.00am</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solidFill>
                      <a:srgbClr val="FFFF00"/>
                    </a:solidFill>
                  </a:tcPr>
                </a:tc>
              </a:tr>
              <a:tr h="609919">
                <a:tc>
                  <a:txBody>
                    <a:bodyPr/>
                    <a:lstStyle/>
                    <a:p>
                      <a:pPr marL="0" marR="0" algn="ctr">
                        <a:lnSpc>
                          <a:spcPct val="115000"/>
                        </a:lnSpc>
                        <a:spcBef>
                          <a:spcPts val="0"/>
                        </a:spcBef>
                        <a:spcAft>
                          <a:spcPts val="0"/>
                        </a:spcAft>
                      </a:pPr>
                      <a:r>
                        <a:rPr lang="en-US" sz="1800">
                          <a:effectLst/>
                        </a:rPr>
                        <a:t>10</a:t>
                      </a:r>
                      <a:endParaRPr lang="en-US" sz="18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800">
                          <a:effectLst/>
                        </a:rPr>
                        <a:t>Employment Law &amp; Employee Rights</a:t>
                      </a:r>
                      <a:endParaRPr lang="en-US" sz="18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800" dirty="0" smtClean="0">
                          <a:effectLst/>
                        </a:rPr>
                        <a:t>Thursday, 21</a:t>
                      </a:r>
                      <a:r>
                        <a:rPr lang="en-US" sz="1800" baseline="30000" dirty="0" smtClean="0">
                          <a:effectLst/>
                        </a:rPr>
                        <a:t>st</a:t>
                      </a:r>
                      <a:r>
                        <a:rPr lang="en-US" sz="1800" dirty="0" smtClean="0">
                          <a:effectLst/>
                        </a:rPr>
                        <a:t>  </a:t>
                      </a:r>
                      <a:r>
                        <a:rPr lang="en-US" sz="1800" dirty="0">
                          <a:effectLst/>
                        </a:rPr>
                        <a:t>October</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ctr">
                        <a:lnSpc>
                          <a:spcPct val="115000"/>
                        </a:lnSpc>
                        <a:spcBef>
                          <a:spcPts val="0"/>
                        </a:spcBef>
                        <a:spcAft>
                          <a:spcPts val="0"/>
                        </a:spcAft>
                      </a:pPr>
                      <a:r>
                        <a:rPr lang="en-US" sz="1800">
                          <a:effectLst/>
                        </a:rPr>
                        <a:t>10.00–12.00am</a:t>
                      </a:r>
                      <a:endParaRPr lang="en-US" sz="1800">
                        <a:effectLst/>
                        <a:latin typeface="+mn-lt"/>
                        <a:ea typeface="Calibri" panose="020F0502020204030204" pitchFamily="34" charset="0"/>
                        <a:cs typeface="Times New Roman" panose="02020603050405020304" pitchFamily="18" charset="0"/>
                      </a:endParaRPr>
                    </a:p>
                  </a:txBody>
                  <a:tcPr marL="58258" marR="58258" marT="0" marB="0"/>
                </a:tc>
              </a:tr>
              <a:tr h="483131">
                <a:tc>
                  <a:txBody>
                    <a:bodyPr/>
                    <a:lstStyle/>
                    <a:p>
                      <a:pPr marL="0" marR="0" algn="ctr">
                        <a:lnSpc>
                          <a:spcPct val="115000"/>
                        </a:lnSpc>
                        <a:spcBef>
                          <a:spcPts val="0"/>
                        </a:spcBef>
                        <a:spcAft>
                          <a:spcPts val="0"/>
                        </a:spcAft>
                      </a:pPr>
                      <a:r>
                        <a:rPr lang="en-US" sz="1800" dirty="0">
                          <a:effectLst/>
                        </a:rPr>
                        <a:t>11</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800">
                          <a:effectLst/>
                        </a:rPr>
                        <a:t>Current Issues &amp; Trends in HRM</a:t>
                      </a:r>
                      <a:endParaRPr lang="en-US" sz="18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800" dirty="0">
                          <a:effectLst/>
                        </a:rPr>
                        <a:t>Friday</a:t>
                      </a:r>
                      <a:r>
                        <a:rPr lang="en-US" sz="1800" dirty="0" smtClean="0">
                          <a:effectLst/>
                        </a:rPr>
                        <a:t>, 22</a:t>
                      </a:r>
                      <a:r>
                        <a:rPr lang="en-US" sz="1800" baseline="30000" dirty="0" smtClean="0">
                          <a:effectLst/>
                        </a:rPr>
                        <a:t>nd</a:t>
                      </a:r>
                      <a:r>
                        <a:rPr lang="en-US" sz="1800" dirty="0" smtClean="0">
                          <a:effectLst/>
                        </a:rPr>
                        <a:t> </a:t>
                      </a:r>
                      <a:r>
                        <a:rPr lang="en-US" sz="1800" dirty="0">
                          <a:effectLst/>
                        </a:rPr>
                        <a:t>October</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ctr">
                        <a:lnSpc>
                          <a:spcPct val="115000"/>
                        </a:lnSpc>
                        <a:spcBef>
                          <a:spcPts val="0"/>
                        </a:spcBef>
                        <a:spcAft>
                          <a:spcPts val="0"/>
                        </a:spcAft>
                      </a:pPr>
                      <a:r>
                        <a:rPr lang="en-US" sz="1800" dirty="0">
                          <a:effectLst/>
                        </a:rPr>
                        <a:t>10.00–11.30am</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tc>
              </a:tr>
            </a:tbl>
          </a:graphicData>
        </a:graphic>
      </p:graphicFrame>
    </p:spTree>
    <p:extLst>
      <p:ext uri="{BB962C8B-B14F-4D97-AF65-F5344CB8AC3E}">
        <p14:creationId xmlns:p14="http://schemas.microsoft.com/office/powerpoint/2010/main" val="40888183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1592"/>
            <a:ext cx="12192000" cy="6617196"/>
          </a:xfrm>
          <a:prstGeom prst="rect">
            <a:avLst/>
          </a:prstGeom>
          <a:solidFill>
            <a:schemeClr val="bg1">
              <a:lumMod val="85000"/>
            </a:schemeClr>
          </a:solidFill>
        </p:spPr>
        <p:txBody>
          <a:bodyPr wrap="square">
            <a:spAutoFit/>
          </a:bodyPr>
          <a:lstStyle/>
          <a:p>
            <a:pPr lvl="2"/>
            <a:endParaRPr lang="en-US" sz="4000" b="1" dirty="0" smtClean="0">
              <a:solidFill>
                <a:schemeClr val="accent4"/>
              </a:solidFill>
              <a:latin typeface="+mj-lt"/>
            </a:endParaRPr>
          </a:p>
          <a:p>
            <a:pPr lvl="5"/>
            <a:r>
              <a:rPr lang="en-US" sz="4400" b="1" dirty="0" smtClean="0">
                <a:solidFill>
                  <a:schemeClr val="accent4"/>
                </a:solidFill>
                <a:latin typeface="+mj-lt"/>
              </a:rPr>
              <a:t>Chapter 9:</a:t>
            </a:r>
            <a:r>
              <a:rPr lang="en-US" sz="4400" b="1" dirty="0">
                <a:solidFill>
                  <a:schemeClr val="accent4"/>
                </a:solidFill>
                <a:latin typeface="+mj-lt"/>
              </a:rPr>
              <a:t>Disciplinary Management</a:t>
            </a:r>
            <a:endParaRPr lang="en-US" sz="4400" b="1" dirty="0">
              <a:solidFill>
                <a:schemeClr val="accent4"/>
              </a:solidFill>
              <a:latin typeface="+mj-lt"/>
              <a:ea typeface="Calibri" panose="020F0502020204030204" pitchFamily="34" charset="0"/>
              <a:cs typeface="Times New Roman" panose="02020603050405020304" pitchFamily="18" charset="0"/>
            </a:endParaRPr>
          </a:p>
          <a:p>
            <a:pPr lvl="5"/>
            <a:r>
              <a:rPr lang="en-US" sz="2400" b="1" dirty="0" smtClean="0">
                <a:solidFill>
                  <a:srgbClr val="002060"/>
                </a:solidFill>
                <a:latin typeface="+mj-lt"/>
              </a:rPr>
              <a:t>About </a:t>
            </a:r>
            <a:r>
              <a:rPr lang="en-US" sz="2400" b="1" dirty="0">
                <a:solidFill>
                  <a:srgbClr val="002060"/>
                </a:solidFill>
                <a:latin typeface="+mj-lt"/>
              </a:rPr>
              <a:t>This Chapter</a:t>
            </a:r>
            <a:endParaRPr lang="en-US" sz="2400" dirty="0">
              <a:solidFill>
                <a:srgbClr val="002060"/>
              </a:solidFill>
              <a:latin typeface="+mj-lt"/>
            </a:endParaRPr>
          </a:p>
          <a:p>
            <a:pPr lvl="5"/>
            <a:r>
              <a:rPr lang="en-GB" sz="2400" dirty="0">
                <a:solidFill>
                  <a:srgbClr val="002060"/>
                </a:solidFill>
                <a:latin typeface="+mj-lt"/>
              </a:rPr>
              <a:t>The </a:t>
            </a:r>
            <a:r>
              <a:rPr lang="en-US" sz="2400" dirty="0">
                <a:solidFill>
                  <a:srgbClr val="002060"/>
                </a:solidFill>
                <a:latin typeface="+mj-lt"/>
              </a:rPr>
              <a:t>disciplinary management chapter of this workshop is designed you </a:t>
            </a:r>
            <a:endParaRPr lang="en-US" sz="2400" dirty="0" smtClean="0">
              <a:solidFill>
                <a:srgbClr val="002060"/>
              </a:solidFill>
              <a:latin typeface="+mj-lt"/>
            </a:endParaRPr>
          </a:p>
          <a:p>
            <a:pPr lvl="5"/>
            <a:r>
              <a:rPr lang="en-US" sz="2400" dirty="0" smtClean="0">
                <a:solidFill>
                  <a:srgbClr val="002060"/>
                </a:solidFill>
                <a:latin typeface="+mj-lt"/>
              </a:rPr>
              <a:t>to </a:t>
            </a:r>
            <a:r>
              <a:rPr lang="en-US" sz="2400" dirty="0">
                <a:solidFill>
                  <a:srgbClr val="002060"/>
                </a:solidFill>
                <a:latin typeface="+mj-lt"/>
              </a:rPr>
              <a:t>learn about how an employee shall conduct him/herself in accordance </a:t>
            </a:r>
            <a:endParaRPr lang="en-US" sz="2400" dirty="0" smtClean="0">
              <a:solidFill>
                <a:srgbClr val="002060"/>
              </a:solidFill>
              <a:latin typeface="+mj-lt"/>
            </a:endParaRPr>
          </a:p>
          <a:p>
            <a:pPr lvl="5"/>
            <a:r>
              <a:rPr lang="en-US" sz="2400" dirty="0" smtClean="0">
                <a:solidFill>
                  <a:srgbClr val="002060"/>
                </a:solidFill>
                <a:latin typeface="+mj-lt"/>
              </a:rPr>
              <a:t>with </a:t>
            </a:r>
            <a:r>
              <a:rPr lang="en-US" sz="2400" dirty="0">
                <a:solidFill>
                  <a:srgbClr val="002060"/>
                </a:solidFill>
                <a:latin typeface="+mj-lt"/>
              </a:rPr>
              <a:t>their obligations and duties, whether expressed or implied, arising </a:t>
            </a:r>
            <a:endParaRPr lang="en-US" sz="2400" dirty="0" smtClean="0">
              <a:solidFill>
                <a:srgbClr val="002060"/>
              </a:solidFill>
              <a:latin typeface="+mj-lt"/>
            </a:endParaRPr>
          </a:p>
          <a:p>
            <a:pPr lvl="5"/>
            <a:r>
              <a:rPr lang="en-US" sz="2400" dirty="0" smtClean="0">
                <a:solidFill>
                  <a:srgbClr val="002060"/>
                </a:solidFill>
                <a:latin typeface="+mj-lt"/>
              </a:rPr>
              <a:t>from </a:t>
            </a:r>
            <a:r>
              <a:rPr lang="en-US" sz="2400" dirty="0">
                <a:solidFill>
                  <a:srgbClr val="002060"/>
                </a:solidFill>
                <a:latin typeface="+mj-lt"/>
              </a:rPr>
              <a:t>their employment, whether during or out of working hours, at their workplace or elsewhere. Any conduct which is incompatible with such obligations and duties would constitute misconduct comprising of either </a:t>
            </a:r>
            <a:endParaRPr lang="en-US" sz="2400" dirty="0" smtClean="0">
              <a:solidFill>
                <a:srgbClr val="002060"/>
              </a:solidFill>
              <a:latin typeface="+mj-lt"/>
            </a:endParaRPr>
          </a:p>
          <a:p>
            <a:pPr lvl="5"/>
            <a:r>
              <a:rPr lang="en-US" sz="2400" dirty="0" smtClean="0">
                <a:solidFill>
                  <a:srgbClr val="002060"/>
                </a:solidFill>
                <a:latin typeface="+mj-lt"/>
              </a:rPr>
              <a:t>minor </a:t>
            </a:r>
            <a:r>
              <a:rPr lang="en-US" sz="2400" dirty="0">
                <a:solidFill>
                  <a:srgbClr val="002060"/>
                </a:solidFill>
                <a:latin typeface="+mj-lt"/>
              </a:rPr>
              <a:t>or major offences which by implication are not tenable with their position as employees. </a:t>
            </a:r>
            <a:endParaRPr lang="en-US" sz="2400" dirty="0" smtClean="0">
              <a:solidFill>
                <a:srgbClr val="002060"/>
              </a:solidFill>
              <a:latin typeface="+mj-lt"/>
            </a:endParaRPr>
          </a:p>
          <a:p>
            <a:pPr lvl="5"/>
            <a:endParaRPr lang="en-US" sz="2400" dirty="0">
              <a:solidFill>
                <a:srgbClr val="002060"/>
              </a:solidFill>
              <a:latin typeface="+mj-lt"/>
            </a:endParaRPr>
          </a:p>
          <a:p>
            <a:pPr lvl="5"/>
            <a:r>
              <a:rPr lang="en-US" sz="2400" dirty="0">
                <a:solidFill>
                  <a:srgbClr val="002060"/>
                </a:solidFill>
                <a:latin typeface="+mj-lt"/>
              </a:rPr>
              <a:t>The guidance and the tools introduced through this chapter can help </a:t>
            </a:r>
            <a:r>
              <a:rPr lang="en-US" sz="2400" dirty="0" smtClean="0">
                <a:solidFill>
                  <a:srgbClr val="002060"/>
                </a:solidFill>
                <a:latin typeface="+mj-lt"/>
              </a:rPr>
              <a:t>you</a:t>
            </a:r>
          </a:p>
          <a:p>
            <a:pPr lvl="5"/>
            <a:r>
              <a:rPr lang="en-US" sz="2400" dirty="0" smtClean="0">
                <a:solidFill>
                  <a:srgbClr val="002060"/>
                </a:solidFill>
                <a:latin typeface="+mj-lt"/>
              </a:rPr>
              <a:t>to </a:t>
            </a:r>
            <a:r>
              <a:rPr lang="en-US" sz="2400" dirty="0">
                <a:solidFill>
                  <a:srgbClr val="002060"/>
                </a:solidFill>
                <a:latin typeface="+mj-lt"/>
              </a:rPr>
              <a:t>set up, revise or realign existing disciplinary management system in your organization. </a:t>
            </a:r>
          </a:p>
          <a:p>
            <a:pPr lvl="2"/>
            <a:endParaRPr lang="en-US" sz="2800" dirty="0" smtClean="0">
              <a:solidFill>
                <a:srgbClr val="002060"/>
              </a:solidFill>
              <a:latin typeface="+mj-lt"/>
            </a:endParaRPr>
          </a:p>
        </p:txBody>
      </p:sp>
    </p:spTree>
    <p:extLst>
      <p:ext uri="{BB962C8B-B14F-4D97-AF65-F5344CB8AC3E}">
        <p14:creationId xmlns:p14="http://schemas.microsoft.com/office/powerpoint/2010/main" val="2145799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1592"/>
            <a:ext cx="12192000" cy="7971413"/>
          </a:xfrm>
          <a:prstGeom prst="rect">
            <a:avLst/>
          </a:prstGeom>
          <a:solidFill>
            <a:schemeClr val="bg1">
              <a:lumMod val="85000"/>
            </a:schemeClr>
          </a:solidFill>
        </p:spPr>
        <p:txBody>
          <a:bodyPr wrap="square">
            <a:spAutoFit/>
          </a:bodyPr>
          <a:lstStyle/>
          <a:p>
            <a:pPr lvl="3"/>
            <a:endParaRPr lang="en-US" sz="4400" b="1" dirty="0" smtClean="0">
              <a:solidFill>
                <a:schemeClr val="accent4"/>
              </a:solidFill>
              <a:latin typeface="+mj-lt"/>
            </a:endParaRPr>
          </a:p>
          <a:p>
            <a:pPr lvl="4"/>
            <a:r>
              <a:rPr lang="en-US" sz="4400" b="1" dirty="0" smtClean="0">
                <a:solidFill>
                  <a:schemeClr val="accent4"/>
                </a:solidFill>
                <a:latin typeface="+mj-lt"/>
              </a:rPr>
              <a:t>Disciplinary Management</a:t>
            </a:r>
          </a:p>
          <a:p>
            <a:pPr lvl="4"/>
            <a:r>
              <a:rPr lang="en-US" sz="3200" b="1" dirty="0" smtClean="0">
                <a:solidFill>
                  <a:srgbClr val="002060"/>
                </a:solidFill>
                <a:latin typeface="+mj-lt"/>
              </a:rPr>
              <a:t>Disciplinary </a:t>
            </a:r>
            <a:r>
              <a:rPr lang="en-US" sz="3200" b="1" dirty="0">
                <a:solidFill>
                  <a:srgbClr val="002060"/>
                </a:solidFill>
                <a:latin typeface="+mj-lt"/>
              </a:rPr>
              <a:t>Procedure </a:t>
            </a:r>
            <a:endParaRPr lang="en-US" sz="3200" b="1" dirty="0" smtClean="0">
              <a:solidFill>
                <a:srgbClr val="002060"/>
              </a:solidFill>
              <a:latin typeface="+mj-lt"/>
            </a:endParaRPr>
          </a:p>
          <a:p>
            <a:pPr lvl="4"/>
            <a:endParaRPr lang="en-US" sz="3200" b="1" dirty="0" smtClean="0">
              <a:solidFill>
                <a:srgbClr val="002060"/>
              </a:solidFill>
              <a:latin typeface="+mj-lt"/>
            </a:endParaRPr>
          </a:p>
          <a:p>
            <a:pPr marL="2171700" lvl="4" indent="-342900">
              <a:buFont typeface="Arial" panose="020B0604020202020204" pitchFamily="34" charset="0"/>
              <a:buChar char="•"/>
            </a:pPr>
            <a:r>
              <a:rPr lang="en-US" sz="2400" dirty="0">
                <a:latin typeface="+mj-lt"/>
              </a:rPr>
              <a:t>Obligation of an employee </a:t>
            </a:r>
          </a:p>
          <a:p>
            <a:pPr marL="2171700" lvl="4" indent="-342900">
              <a:buFont typeface="Arial" panose="020B0604020202020204" pitchFamily="34" charset="0"/>
              <a:buChar char="•"/>
            </a:pPr>
            <a:r>
              <a:rPr lang="en-US" sz="2400" dirty="0">
                <a:latin typeface="+mj-lt"/>
              </a:rPr>
              <a:t>Lists of some acts of grave misconduct and some acts of minor misconduct</a:t>
            </a:r>
          </a:p>
          <a:p>
            <a:pPr marL="2171700" lvl="4" indent="-342900">
              <a:buFont typeface="Arial" panose="020B0604020202020204" pitchFamily="34" charset="0"/>
              <a:buChar char="•"/>
            </a:pPr>
            <a:r>
              <a:rPr lang="en-US" sz="2400" dirty="0">
                <a:latin typeface="+mj-lt"/>
              </a:rPr>
              <a:t>Minor offences committed for the first time </a:t>
            </a:r>
          </a:p>
          <a:p>
            <a:pPr marL="2171700" lvl="4" indent="-342900">
              <a:buFont typeface="Arial" panose="020B0604020202020204" pitchFamily="34" charset="0"/>
              <a:buChar char="•"/>
            </a:pPr>
            <a:r>
              <a:rPr lang="en-US" sz="2400" dirty="0">
                <a:latin typeface="+mj-lt"/>
              </a:rPr>
              <a:t>Disciplinary actions against probationers, temporary, contract and casual employees</a:t>
            </a:r>
          </a:p>
          <a:p>
            <a:pPr marL="2171700" lvl="4" indent="-342900">
              <a:buFont typeface="Arial" panose="020B0604020202020204" pitchFamily="34" charset="0"/>
              <a:buChar char="•"/>
            </a:pPr>
            <a:r>
              <a:rPr lang="en-US" sz="2400" dirty="0">
                <a:latin typeface="+mj-lt"/>
              </a:rPr>
              <a:t>Termination on vacation of post</a:t>
            </a:r>
          </a:p>
          <a:p>
            <a:pPr marL="2171700" lvl="4" indent="-342900">
              <a:buFont typeface="Arial" panose="020B0604020202020204" pitchFamily="34" charset="0"/>
              <a:buChar char="•"/>
            </a:pPr>
            <a:r>
              <a:rPr lang="en-US" sz="2400" dirty="0">
                <a:latin typeface="+mj-lt"/>
              </a:rPr>
              <a:t>Termination of service on general inefficiency</a:t>
            </a:r>
          </a:p>
          <a:p>
            <a:pPr marL="2171700" lvl="4" indent="-342900">
              <a:buFont typeface="Arial" panose="020B0604020202020204" pitchFamily="34" charset="0"/>
              <a:buChar char="•"/>
            </a:pPr>
            <a:r>
              <a:rPr lang="en-US" sz="2400" dirty="0">
                <a:latin typeface="+mj-lt"/>
              </a:rPr>
              <a:t>Disciplinary orders in special circumstances</a:t>
            </a:r>
          </a:p>
          <a:p>
            <a:pPr marL="2171700" lvl="4" indent="-342900">
              <a:buFont typeface="Arial" panose="020B0604020202020204" pitchFamily="34" charset="0"/>
              <a:buChar char="•"/>
            </a:pPr>
            <a:r>
              <a:rPr lang="en-US" sz="2400" dirty="0">
                <a:latin typeface="+mj-lt"/>
              </a:rPr>
              <a:t>Criminal offences and bribery</a:t>
            </a:r>
          </a:p>
          <a:p>
            <a:pPr marL="2171700" lvl="4" indent="-342900">
              <a:buFont typeface="Arial" panose="020B0604020202020204" pitchFamily="34" charset="0"/>
              <a:buChar char="•"/>
            </a:pPr>
            <a:r>
              <a:rPr lang="en-US" sz="2400" dirty="0">
                <a:latin typeface="+mj-lt"/>
              </a:rPr>
              <a:t>Any employee charged / indicted by a Criminal </a:t>
            </a:r>
            <a:r>
              <a:rPr lang="en-US" sz="2400" dirty="0" smtClean="0">
                <a:latin typeface="+mj-lt"/>
              </a:rPr>
              <a:t>Court</a:t>
            </a:r>
          </a:p>
          <a:p>
            <a:pPr marL="2171700" lvl="4" indent="-342900">
              <a:buFont typeface="Arial" panose="020B0604020202020204" pitchFamily="34" charset="0"/>
              <a:buChar char="•"/>
            </a:pPr>
            <a:r>
              <a:rPr lang="en-US" sz="2400" dirty="0" smtClean="0">
                <a:latin typeface="+mj-lt"/>
              </a:rPr>
              <a:t>Order </a:t>
            </a:r>
            <a:r>
              <a:rPr lang="en-US" sz="2400" dirty="0">
                <a:latin typeface="+mj-lt"/>
              </a:rPr>
              <a:t>of disciplinary authority including punishments and appeal process </a:t>
            </a:r>
            <a:endParaRPr lang="en-US" sz="2400" dirty="0" smtClean="0">
              <a:latin typeface="+mj-lt"/>
            </a:endParaRPr>
          </a:p>
          <a:p>
            <a:pPr marL="1714500" lvl="3" indent="-342900">
              <a:buFont typeface="Arial" panose="020B0604020202020204" pitchFamily="34" charset="0"/>
              <a:buChar char="•"/>
            </a:pPr>
            <a:endParaRPr lang="en-US" sz="2400" dirty="0">
              <a:solidFill>
                <a:srgbClr val="002060"/>
              </a:solidFill>
              <a:latin typeface="+mj-lt"/>
            </a:endParaRPr>
          </a:p>
          <a:p>
            <a:pPr marL="1714500" lvl="3" indent="-342900">
              <a:buFont typeface="Arial" panose="020B0604020202020204" pitchFamily="34" charset="0"/>
              <a:buChar char="•"/>
            </a:pPr>
            <a:endParaRPr lang="en-US" sz="2400" dirty="0" smtClean="0">
              <a:solidFill>
                <a:srgbClr val="002060"/>
              </a:solidFill>
              <a:latin typeface="+mj-lt"/>
            </a:endParaRPr>
          </a:p>
          <a:p>
            <a:pPr marL="1714500" lvl="3" indent="-342900">
              <a:buFont typeface="Arial" panose="020B0604020202020204" pitchFamily="34" charset="0"/>
              <a:buChar char="•"/>
            </a:pPr>
            <a:endParaRPr lang="en-US" sz="2400" dirty="0">
              <a:solidFill>
                <a:srgbClr val="002060"/>
              </a:solidFill>
              <a:latin typeface="+mj-lt"/>
            </a:endParaRPr>
          </a:p>
          <a:p>
            <a:pPr marL="1714500" lvl="3" indent="-342900">
              <a:buFont typeface="Arial" panose="020B0604020202020204" pitchFamily="34" charset="0"/>
              <a:buChar char="•"/>
            </a:pPr>
            <a:endParaRPr lang="en-US" sz="2400" dirty="0" smtClean="0">
              <a:solidFill>
                <a:srgbClr val="002060"/>
              </a:solidFill>
              <a:latin typeface="+mj-lt"/>
            </a:endParaRPr>
          </a:p>
        </p:txBody>
      </p:sp>
    </p:spTree>
    <p:extLst>
      <p:ext uri="{BB962C8B-B14F-4D97-AF65-F5344CB8AC3E}">
        <p14:creationId xmlns:p14="http://schemas.microsoft.com/office/powerpoint/2010/main" val="30408030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1592"/>
            <a:ext cx="12192000" cy="6063198"/>
          </a:xfrm>
          <a:prstGeom prst="rect">
            <a:avLst/>
          </a:prstGeom>
          <a:solidFill>
            <a:schemeClr val="bg1">
              <a:lumMod val="85000"/>
            </a:schemeClr>
          </a:solidFill>
        </p:spPr>
        <p:txBody>
          <a:bodyPr wrap="square">
            <a:spAutoFit/>
          </a:bodyPr>
          <a:lstStyle/>
          <a:p>
            <a:pPr lvl="4"/>
            <a:r>
              <a:rPr lang="en-US" sz="4400" b="1" dirty="0" smtClean="0">
                <a:solidFill>
                  <a:schemeClr val="accent4"/>
                </a:solidFill>
                <a:latin typeface="+mj-lt"/>
              </a:rPr>
              <a:t>Disciplinary Management</a:t>
            </a:r>
          </a:p>
          <a:p>
            <a:pPr lvl="4"/>
            <a:r>
              <a:rPr lang="en-US" sz="3200" b="1" dirty="0" smtClean="0">
                <a:solidFill>
                  <a:srgbClr val="002060"/>
                </a:solidFill>
                <a:latin typeface="+mj-lt"/>
              </a:rPr>
              <a:t>Forms </a:t>
            </a:r>
            <a:r>
              <a:rPr lang="en-US" sz="3200" b="1" dirty="0">
                <a:solidFill>
                  <a:srgbClr val="002060"/>
                </a:solidFill>
                <a:latin typeface="+mj-lt"/>
              </a:rPr>
              <a:t>of Disciplinary Actions through a Formal Process </a:t>
            </a:r>
            <a:endParaRPr lang="en-US" sz="3200" b="1" dirty="0" smtClean="0">
              <a:solidFill>
                <a:srgbClr val="002060"/>
              </a:solidFill>
              <a:latin typeface="+mj-lt"/>
            </a:endParaRPr>
          </a:p>
          <a:p>
            <a:pPr lvl="4"/>
            <a:endParaRPr lang="en-US" sz="2400" b="1" dirty="0">
              <a:solidFill>
                <a:srgbClr val="002060"/>
              </a:solidFill>
              <a:latin typeface="+mj-lt"/>
            </a:endParaRPr>
          </a:p>
          <a:p>
            <a:pPr lvl="4"/>
            <a:r>
              <a:rPr lang="en-US" sz="2400" dirty="0">
                <a:solidFill>
                  <a:srgbClr val="002060"/>
                </a:solidFill>
                <a:latin typeface="+mj-lt"/>
              </a:rPr>
              <a:t>Forms of disciplinary actions including key steps of domestic inquiry procedure</a:t>
            </a:r>
            <a:endParaRPr lang="en-US" sz="2400" b="1" dirty="0" smtClean="0">
              <a:solidFill>
                <a:srgbClr val="002060"/>
              </a:solidFill>
              <a:latin typeface="+mj-lt"/>
            </a:endParaRPr>
          </a:p>
          <a:p>
            <a:pPr marL="2171700" lvl="4" indent="-342900">
              <a:buFont typeface="Arial" panose="020B0604020202020204" pitchFamily="34" charset="0"/>
              <a:buChar char="•"/>
            </a:pPr>
            <a:r>
              <a:rPr lang="en-US" sz="2400" dirty="0" smtClean="0">
                <a:solidFill>
                  <a:srgbClr val="002060"/>
                </a:solidFill>
                <a:latin typeface="+mj-lt"/>
              </a:rPr>
              <a:t>Preliminary </a:t>
            </a:r>
            <a:r>
              <a:rPr lang="en-US" sz="2400" dirty="0">
                <a:solidFill>
                  <a:srgbClr val="002060"/>
                </a:solidFill>
                <a:latin typeface="+mj-lt"/>
              </a:rPr>
              <a:t>investigation, issuing  a show cause notice on a prima facie case</a:t>
            </a:r>
          </a:p>
          <a:p>
            <a:pPr marL="2171700" lvl="4" indent="-342900">
              <a:buFont typeface="Arial" panose="020B0604020202020204" pitchFamily="34" charset="0"/>
              <a:buChar char="•"/>
            </a:pPr>
            <a:r>
              <a:rPr lang="en-US" sz="2400" dirty="0">
                <a:solidFill>
                  <a:srgbClr val="002060"/>
                </a:solidFill>
                <a:latin typeface="+mj-lt"/>
              </a:rPr>
              <a:t>Interdiction and compulsory leave</a:t>
            </a:r>
          </a:p>
          <a:p>
            <a:pPr marL="2171700" lvl="4" indent="-342900">
              <a:buFont typeface="Arial" panose="020B0604020202020204" pitchFamily="34" charset="0"/>
              <a:buChar char="•"/>
            </a:pPr>
            <a:r>
              <a:rPr lang="en-US" sz="2400" dirty="0">
                <a:solidFill>
                  <a:srgbClr val="002060"/>
                </a:solidFill>
                <a:latin typeface="+mj-lt"/>
              </a:rPr>
              <a:t>Framing /issuing a charge sheet on misconduct, charges on warrant dismissal and suspension, formal inquiry proceeding,  action on grave misconduct</a:t>
            </a:r>
          </a:p>
          <a:p>
            <a:pPr marL="2171700" lvl="4" indent="-342900">
              <a:buFont typeface="Arial" panose="020B0604020202020204" pitchFamily="34" charset="0"/>
              <a:buChar char="•"/>
            </a:pPr>
            <a:r>
              <a:rPr lang="en-US" sz="2400" dirty="0">
                <a:solidFill>
                  <a:srgbClr val="002060"/>
                </a:solidFill>
                <a:latin typeface="+mj-lt"/>
              </a:rPr>
              <a:t>Formal inquiry proceedings (appointment of prosecuting officer and inquiry officer, </a:t>
            </a:r>
            <a:r>
              <a:rPr lang="en-US" sz="2400" dirty="0" err="1">
                <a:solidFill>
                  <a:srgbClr val="002060"/>
                </a:solidFill>
                <a:latin typeface="+mj-lt"/>
              </a:rPr>
              <a:t>defence</a:t>
            </a:r>
            <a:r>
              <a:rPr lang="en-US" sz="2400" dirty="0">
                <a:solidFill>
                  <a:srgbClr val="002060"/>
                </a:solidFill>
                <a:latin typeface="+mj-lt"/>
              </a:rPr>
              <a:t> representative </a:t>
            </a:r>
          </a:p>
          <a:p>
            <a:pPr marL="2171700" lvl="4" indent="-342900">
              <a:buFont typeface="Arial" panose="020B0604020202020204" pitchFamily="34" charset="0"/>
              <a:buChar char="•"/>
            </a:pPr>
            <a:r>
              <a:rPr lang="en-US" sz="2400" dirty="0">
                <a:solidFill>
                  <a:srgbClr val="002060"/>
                </a:solidFill>
                <a:latin typeface="+mj-lt"/>
              </a:rPr>
              <a:t>Order of disciplinary authority including punishments and appeal process </a:t>
            </a:r>
            <a:endParaRPr lang="en-US" sz="2400" dirty="0" smtClean="0">
              <a:solidFill>
                <a:srgbClr val="002060"/>
              </a:solidFill>
              <a:latin typeface="+mj-lt"/>
            </a:endParaRPr>
          </a:p>
          <a:p>
            <a:pPr marL="2171700" lvl="4" indent="-342900">
              <a:buFont typeface="Arial" panose="020B0604020202020204" pitchFamily="34" charset="0"/>
              <a:buChar char="•"/>
            </a:pPr>
            <a:endParaRPr lang="en-US" sz="2400" dirty="0">
              <a:solidFill>
                <a:srgbClr val="002060"/>
              </a:solidFill>
              <a:latin typeface="+mj-lt"/>
            </a:endParaRPr>
          </a:p>
          <a:p>
            <a:pPr marL="2171700" lvl="4" indent="-342900">
              <a:buFont typeface="Arial" panose="020B0604020202020204" pitchFamily="34" charset="0"/>
              <a:buChar char="•"/>
            </a:pPr>
            <a:endParaRPr lang="en-US" sz="2400" dirty="0" smtClean="0">
              <a:solidFill>
                <a:srgbClr val="002060"/>
              </a:solidFill>
              <a:latin typeface="+mj-lt"/>
            </a:endParaRPr>
          </a:p>
          <a:p>
            <a:pPr marL="2171700" lvl="4" indent="-342900">
              <a:buFont typeface="Arial" panose="020B0604020202020204" pitchFamily="34" charset="0"/>
              <a:buChar char="•"/>
            </a:pPr>
            <a:endParaRPr lang="en-US" sz="2400" dirty="0">
              <a:solidFill>
                <a:srgbClr val="002060"/>
              </a:solidFill>
              <a:latin typeface="+mj-lt"/>
            </a:endParaRPr>
          </a:p>
          <a:p>
            <a:pPr marL="2171700" lvl="4" indent="-342900">
              <a:buFont typeface="Arial" panose="020B0604020202020204" pitchFamily="34" charset="0"/>
              <a:buChar char="•"/>
            </a:pPr>
            <a:endParaRPr lang="en-US" sz="2400" dirty="0" smtClean="0">
              <a:solidFill>
                <a:srgbClr val="002060"/>
              </a:solidFill>
              <a:latin typeface="+mj-lt"/>
            </a:endParaRPr>
          </a:p>
        </p:txBody>
      </p:sp>
    </p:spTree>
    <p:extLst>
      <p:ext uri="{BB962C8B-B14F-4D97-AF65-F5344CB8AC3E}">
        <p14:creationId xmlns:p14="http://schemas.microsoft.com/office/powerpoint/2010/main" val="1646575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1592"/>
            <a:ext cx="12192000" cy="6801862"/>
          </a:xfrm>
          <a:prstGeom prst="rect">
            <a:avLst/>
          </a:prstGeom>
          <a:solidFill>
            <a:schemeClr val="bg1">
              <a:lumMod val="85000"/>
            </a:schemeClr>
          </a:solidFill>
        </p:spPr>
        <p:txBody>
          <a:bodyPr wrap="square">
            <a:spAutoFit/>
          </a:bodyPr>
          <a:lstStyle/>
          <a:p>
            <a:pPr lvl="4" fontAlgn="base"/>
            <a:endParaRPr lang="en-US" sz="4400" dirty="0" smtClean="0">
              <a:solidFill>
                <a:schemeClr val="accent4"/>
              </a:solidFill>
            </a:endParaRPr>
          </a:p>
          <a:p>
            <a:pPr lvl="4" fontAlgn="base"/>
            <a:r>
              <a:rPr lang="en-US" sz="4400" dirty="0" smtClean="0">
                <a:solidFill>
                  <a:schemeClr val="accent4"/>
                </a:solidFill>
              </a:rPr>
              <a:t>What </a:t>
            </a:r>
            <a:r>
              <a:rPr lang="en-US" sz="4400" dirty="0">
                <a:solidFill>
                  <a:schemeClr val="accent4"/>
                </a:solidFill>
              </a:rPr>
              <a:t>is Disciplinary Management?</a:t>
            </a:r>
          </a:p>
          <a:p>
            <a:pPr marL="2171700" lvl="4" indent="-342900" fontAlgn="base">
              <a:buFont typeface="Arial" panose="020B0604020202020204" pitchFamily="34" charset="0"/>
              <a:buChar char="•"/>
            </a:pPr>
            <a:r>
              <a:rPr lang="en-US" sz="2800" dirty="0" smtClean="0">
                <a:solidFill>
                  <a:srgbClr val="002060"/>
                </a:solidFill>
                <a:latin typeface="+mj-lt"/>
              </a:rPr>
              <a:t>Disciplinary </a:t>
            </a:r>
            <a:r>
              <a:rPr lang="en-US" sz="2800" dirty="0">
                <a:solidFill>
                  <a:srgbClr val="002060"/>
                </a:solidFill>
                <a:latin typeface="+mj-lt"/>
              </a:rPr>
              <a:t>management is about following a fair and reasonable process </a:t>
            </a:r>
            <a:r>
              <a:rPr lang="en-US" sz="2800" dirty="0" smtClean="0">
                <a:solidFill>
                  <a:srgbClr val="002060"/>
                </a:solidFill>
                <a:latin typeface="+mj-lt"/>
              </a:rPr>
              <a:t>with </a:t>
            </a:r>
            <a:r>
              <a:rPr lang="en-US" sz="2800" dirty="0">
                <a:solidFill>
                  <a:srgbClr val="002060"/>
                </a:solidFill>
                <a:latin typeface="+mj-lt"/>
              </a:rPr>
              <a:t>your employee to deal with an issue of misconduct or to improve performance. Disciplinary processes need to be carried out correctly, as processes which may end in someone losing their job always poses an </a:t>
            </a:r>
            <a:r>
              <a:rPr lang="en-US" sz="2800" dirty="0" smtClean="0">
                <a:solidFill>
                  <a:srgbClr val="002060"/>
                </a:solidFill>
                <a:latin typeface="+mj-lt"/>
              </a:rPr>
              <a:t> element </a:t>
            </a:r>
            <a:r>
              <a:rPr lang="en-US" sz="2800" dirty="0">
                <a:solidFill>
                  <a:srgbClr val="002060"/>
                </a:solidFill>
                <a:latin typeface="+mj-lt"/>
              </a:rPr>
              <a:t>of risk to an employer.</a:t>
            </a:r>
          </a:p>
          <a:p>
            <a:pPr marL="2171700" lvl="4" indent="-342900" fontAlgn="base">
              <a:buFont typeface="Arial" panose="020B0604020202020204" pitchFamily="34" charset="0"/>
              <a:buChar char="•"/>
            </a:pPr>
            <a:r>
              <a:rPr lang="en-US" sz="2800" dirty="0">
                <a:solidFill>
                  <a:srgbClr val="002060"/>
                </a:solidFill>
                <a:latin typeface="+mj-lt"/>
              </a:rPr>
              <a:t>When carrying out a disciplinary process, you have to act in </a:t>
            </a:r>
            <a:r>
              <a:rPr lang="en-US" sz="2800" u="sng" dirty="0">
                <a:solidFill>
                  <a:srgbClr val="002060"/>
                </a:solidFill>
                <a:latin typeface="+mj-lt"/>
              </a:rPr>
              <a:t>good faith</a:t>
            </a:r>
            <a:r>
              <a:rPr lang="en-US" sz="2800" dirty="0" smtClean="0">
                <a:solidFill>
                  <a:srgbClr val="002060"/>
                </a:solidFill>
                <a:latin typeface="+mj-lt"/>
              </a:rPr>
              <a:t>. All </a:t>
            </a:r>
            <a:r>
              <a:rPr lang="en-US" sz="2800" dirty="0">
                <a:solidFill>
                  <a:srgbClr val="002060"/>
                </a:solidFill>
                <a:latin typeface="+mj-lt"/>
              </a:rPr>
              <a:t>too often employers are ‘found out’ through a grievance process if </a:t>
            </a:r>
            <a:r>
              <a:rPr lang="en-US" sz="2800" dirty="0" smtClean="0">
                <a:solidFill>
                  <a:srgbClr val="002060"/>
                </a:solidFill>
                <a:latin typeface="+mj-lt"/>
              </a:rPr>
              <a:t>they </a:t>
            </a:r>
            <a:r>
              <a:rPr lang="en-US" sz="2800" dirty="0">
                <a:solidFill>
                  <a:srgbClr val="002060"/>
                </a:solidFill>
                <a:latin typeface="+mj-lt"/>
              </a:rPr>
              <a:t>have not given the employee a fair hearing and given the </a:t>
            </a:r>
            <a:r>
              <a:rPr lang="en-US" sz="2800" dirty="0" smtClean="0">
                <a:solidFill>
                  <a:srgbClr val="002060"/>
                </a:solidFill>
                <a:latin typeface="+mj-lt"/>
              </a:rPr>
              <a:t>situation due </a:t>
            </a:r>
            <a:r>
              <a:rPr lang="en-US" sz="2800" dirty="0">
                <a:solidFill>
                  <a:srgbClr val="002060"/>
                </a:solidFill>
                <a:latin typeface="+mj-lt"/>
              </a:rPr>
              <a:t>consideration.</a:t>
            </a:r>
          </a:p>
          <a:p>
            <a:pPr marL="2171700" lvl="4" indent="-342900">
              <a:buFont typeface="Arial" panose="020B0604020202020204" pitchFamily="34" charset="0"/>
              <a:buChar char="•"/>
            </a:pPr>
            <a:endParaRPr lang="en-US" sz="2400" dirty="0">
              <a:solidFill>
                <a:srgbClr val="002060"/>
              </a:solidFill>
              <a:latin typeface="+mj-lt"/>
            </a:endParaRPr>
          </a:p>
          <a:p>
            <a:pPr marL="2171700" lvl="4" indent="-342900">
              <a:buFont typeface="Arial" panose="020B0604020202020204" pitchFamily="34" charset="0"/>
              <a:buChar char="•"/>
            </a:pPr>
            <a:endParaRPr lang="en-US" sz="2400" dirty="0" smtClean="0">
              <a:solidFill>
                <a:srgbClr val="002060"/>
              </a:solidFill>
              <a:latin typeface="+mj-lt"/>
            </a:endParaRPr>
          </a:p>
          <a:p>
            <a:pPr marL="2171700" lvl="4" indent="-342900">
              <a:buFont typeface="Arial" panose="020B0604020202020204" pitchFamily="34" charset="0"/>
              <a:buChar char="•"/>
            </a:pPr>
            <a:endParaRPr lang="en-US" sz="2400" dirty="0">
              <a:solidFill>
                <a:srgbClr val="002060"/>
              </a:solidFill>
              <a:latin typeface="+mj-lt"/>
            </a:endParaRPr>
          </a:p>
          <a:p>
            <a:pPr marL="2171700" lvl="4" indent="-342900">
              <a:buFont typeface="Arial" panose="020B0604020202020204" pitchFamily="34" charset="0"/>
              <a:buChar char="•"/>
            </a:pPr>
            <a:endParaRPr lang="en-US" sz="2400" dirty="0" smtClean="0">
              <a:solidFill>
                <a:srgbClr val="002060"/>
              </a:solidFill>
              <a:latin typeface="+mj-lt"/>
            </a:endParaRPr>
          </a:p>
        </p:txBody>
      </p:sp>
    </p:spTree>
    <p:extLst>
      <p:ext uri="{BB962C8B-B14F-4D97-AF65-F5344CB8AC3E}">
        <p14:creationId xmlns:p14="http://schemas.microsoft.com/office/powerpoint/2010/main" val="20834358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55227" y="1164471"/>
            <a:ext cx="7966841" cy="4647426"/>
          </a:xfrm>
          <a:prstGeom prst="rect">
            <a:avLst/>
          </a:prstGeom>
        </p:spPr>
        <p:txBody>
          <a:bodyPr wrap="square">
            <a:spAutoFit/>
          </a:bodyPr>
          <a:lstStyle/>
          <a:p>
            <a:r>
              <a:rPr lang="en-US" sz="3600" b="1" dirty="0" smtClean="0">
                <a:solidFill>
                  <a:schemeClr val="accent4"/>
                </a:solidFill>
                <a:latin typeface="Arial" panose="020B0604020202020204" pitchFamily="34" charset="0"/>
                <a:cs typeface="Arial" panose="020B0604020202020204" pitchFamily="34" charset="0"/>
              </a:rPr>
              <a:t>What are the three principles of natural justice?</a:t>
            </a:r>
          </a:p>
          <a:p>
            <a:endParaRPr lang="en-US" sz="2800" dirty="0" smtClean="0">
              <a:solidFill>
                <a:srgbClr val="002060"/>
              </a:solidFill>
              <a:latin typeface="arial" panose="020B0604020202020204" pitchFamily="34" charset="0"/>
            </a:endParaRPr>
          </a:p>
          <a:p>
            <a:r>
              <a:rPr lang="en-US" sz="2800" dirty="0" smtClean="0">
                <a:solidFill>
                  <a:srgbClr val="002060"/>
                </a:solidFill>
                <a:latin typeface="arial" panose="020B0604020202020204" pitchFamily="34" charset="0"/>
              </a:rPr>
              <a:t>Essentially, natural justice requires that a person receive a fair and unbiased hearing before a decision is made that will negatively affect them. </a:t>
            </a:r>
          </a:p>
          <a:p>
            <a:endParaRPr lang="en-US" sz="2800" dirty="0">
              <a:solidFill>
                <a:srgbClr val="002060"/>
              </a:solidFill>
              <a:latin typeface="arial" panose="020B0604020202020204" pitchFamily="34" charset="0"/>
            </a:endParaRPr>
          </a:p>
          <a:p>
            <a:r>
              <a:rPr lang="en-US" sz="2800" dirty="0" smtClean="0">
                <a:solidFill>
                  <a:srgbClr val="002060"/>
                </a:solidFill>
                <a:latin typeface="arial" panose="020B0604020202020204" pitchFamily="34" charset="0"/>
              </a:rPr>
              <a:t>The three main requirements of natural justice that must be met in every case are: </a:t>
            </a:r>
            <a:r>
              <a:rPr lang="en-US" sz="2800" b="1" dirty="0" smtClean="0">
                <a:solidFill>
                  <a:srgbClr val="002060"/>
                </a:solidFill>
                <a:latin typeface="arial" panose="020B0604020202020204" pitchFamily="34" charset="0"/>
              </a:rPr>
              <a:t>adequate notice, fair hearing and no bias</a:t>
            </a:r>
            <a:r>
              <a:rPr lang="en-US" sz="2800" dirty="0" smtClean="0">
                <a:solidFill>
                  <a:srgbClr val="002060"/>
                </a:solidFill>
                <a:latin typeface="arial" panose="020B0604020202020204" pitchFamily="34" charset="0"/>
              </a:rPr>
              <a:t>.</a:t>
            </a:r>
            <a:endParaRPr lang="en-US" sz="2800" b="0" i="0" dirty="0">
              <a:solidFill>
                <a:srgbClr val="002060"/>
              </a:solidFill>
              <a:effectLst/>
              <a:latin typeface="arial" panose="020B0604020202020204" pitchFamily="34" charset="0"/>
            </a:endParaRPr>
          </a:p>
        </p:txBody>
      </p:sp>
    </p:spTree>
    <p:extLst>
      <p:ext uri="{BB962C8B-B14F-4D97-AF65-F5344CB8AC3E}">
        <p14:creationId xmlns:p14="http://schemas.microsoft.com/office/powerpoint/2010/main" val="30918376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nfographic enlisting 3 types of classroom discipline"/>
          <p:cNvPicPr/>
          <p:nvPr/>
        </p:nvPicPr>
        <p:blipFill>
          <a:blip r:embed="rId2">
            <a:extLst>
              <a:ext uri="{28A0092B-C50C-407E-A947-70E740481C1C}">
                <a14:useLocalDpi xmlns:a14="http://schemas.microsoft.com/office/drawing/2010/main" val="0"/>
              </a:ext>
            </a:extLst>
          </a:blip>
          <a:srcRect/>
          <a:stretch>
            <a:fillRect/>
          </a:stretch>
        </p:blipFill>
        <p:spPr bwMode="auto">
          <a:xfrm>
            <a:off x="409903" y="0"/>
            <a:ext cx="11382704" cy="6858000"/>
          </a:xfrm>
          <a:prstGeom prst="rect">
            <a:avLst/>
          </a:prstGeom>
          <a:noFill/>
          <a:ln>
            <a:noFill/>
          </a:ln>
        </p:spPr>
      </p:pic>
    </p:spTree>
    <p:extLst>
      <p:ext uri="{BB962C8B-B14F-4D97-AF65-F5344CB8AC3E}">
        <p14:creationId xmlns:p14="http://schemas.microsoft.com/office/powerpoint/2010/main" val="29314936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827</TotalTime>
  <Words>598</Words>
  <Application>Microsoft Office PowerPoint</Application>
  <PresentationFormat>Widescreen</PresentationFormat>
  <Paragraphs>112</Paragraphs>
  <Slides>8</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Arial</vt:lpstr>
      <vt:lpstr>Calibri</vt:lpstr>
      <vt:lpstr>Calibri Light</vt:lpstr>
      <vt:lpstr>Times New Roman</vt:lpstr>
      <vt:lpstr>Office Theme</vt:lpstr>
      <vt:lpstr>Workshop on                                                             Strengthening Human Resource Management of Civil Society Organizations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Workshop on                                                             Strengthening Human Resource Management of Civil Society Organizations </dc:title>
  <dc:creator>DELL</dc:creator>
  <cp:lastModifiedBy>Microsoft account</cp:lastModifiedBy>
  <cp:revision>84</cp:revision>
  <dcterms:created xsi:type="dcterms:W3CDTF">2021-10-06T10:05:28Z</dcterms:created>
  <dcterms:modified xsi:type="dcterms:W3CDTF">2021-10-13T12:49:24Z</dcterms:modified>
</cp:coreProperties>
</file>