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7" r:id="rId2"/>
    <p:sldId id="258" r:id="rId3"/>
    <p:sldId id="315" r:id="rId4"/>
    <p:sldId id="316" r:id="rId5"/>
    <p:sldId id="317" r:id="rId6"/>
    <p:sldId id="318" r:id="rId7"/>
    <p:sldId id="319" r:id="rId8"/>
    <p:sldId id="322" r:id="rId9"/>
    <p:sldId id="323" r:id="rId10"/>
    <p:sldId id="321" r:id="rId11"/>
    <p:sldId id="320"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A111915-BE36-4E01-A7E5-04B1672EAD32}" styleName="Light Style 2 - Accent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74424" autoAdjust="0"/>
  </p:normalViewPr>
  <p:slideViewPr>
    <p:cSldViewPr snapToGrid="0">
      <p:cViewPr varScale="1">
        <p:scale>
          <a:sx n="89" d="100"/>
          <a:sy n="89" d="100"/>
        </p:scale>
        <p:origin x="437" y="7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37D27E4-2913-4D73-BD9C-CAF282158591}" type="datetimeFigureOut">
              <a:rPr lang="en-US" smtClean="0"/>
              <a:t>6/7/2022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9ACF9EB-82C6-430B-8662-BD66C32D28B8}" type="slidenum">
              <a:rPr lang="en-US" smtClean="0"/>
              <a:t>‹#›</a:t>
            </a:fld>
            <a:endParaRPr lang="en-US"/>
          </a:p>
        </p:txBody>
      </p:sp>
    </p:spTree>
    <p:extLst>
      <p:ext uri="{BB962C8B-B14F-4D97-AF65-F5344CB8AC3E}">
        <p14:creationId xmlns:p14="http://schemas.microsoft.com/office/powerpoint/2010/main" val="30411095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ACF9EB-82C6-430B-8662-BD66C32D28B8}" type="slidenum">
              <a:rPr lang="en-US" smtClean="0"/>
              <a:t>3</a:t>
            </a:fld>
            <a:endParaRPr lang="en-US"/>
          </a:p>
        </p:txBody>
      </p:sp>
    </p:spTree>
    <p:extLst>
      <p:ext uri="{BB962C8B-B14F-4D97-AF65-F5344CB8AC3E}">
        <p14:creationId xmlns:p14="http://schemas.microsoft.com/office/powerpoint/2010/main" val="37689273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ACF9EB-82C6-430B-8662-BD66C32D28B8}" type="slidenum">
              <a:rPr lang="en-US" smtClean="0"/>
              <a:t>4</a:t>
            </a:fld>
            <a:endParaRPr lang="en-US"/>
          </a:p>
        </p:txBody>
      </p:sp>
    </p:spTree>
    <p:extLst>
      <p:ext uri="{BB962C8B-B14F-4D97-AF65-F5344CB8AC3E}">
        <p14:creationId xmlns:p14="http://schemas.microsoft.com/office/powerpoint/2010/main" val="259906362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ACF9EB-82C6-430B-8662-BD66C32D28B8}" type="slidenum">
              <a:rPr lang="en-US" smtClean="0"/>
              <a:t>5</a:t>
            </a:fld>
            <a:endParaRPr lang="en-US"/>
          </a:p>
        </p:txBody>
      </p:sp>
    </p:spTree>
    <p:extLst>
      <p:ext uri="{BB962C8B-B14F-4D97-AF65-F5344CB8AC3E}">
        <p14:creationId xmlns:p14="http://schemas.microsoft.com/office/powerpoint/2010/main" val="107661152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ACF9EB-82C6-430B-8662-BD66C32D28B8}" type="slidenum">
              <a:rPr lang="en-US" smtClean="0"/>
              <a:t>6</a:t>
            </a:fld>
            <a:endParaRPr lang="en-US"/>
          </a:p>
        </p:txBody>
      </p:sp>
    </p:spTree>
    <p:extLst>
      <p:ext uri="{BB962C8B-B14F-4D97-AF65-F5344CB8AC3E}">
        <p14:creationId xmlns:p14="http://schemas.microsoft.com/office/powerpoint/2010/main" val="426551015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ACF9EB-82C6-430B-8662-BD66C32D28B8}" type="slidenum">
              <a:rPr lang="en-US" smtClean="0"/>
              <a:t>7</a:t>
            </a:fld>
            <a:endParaRPr lang="en-US"/>
          </a:p>
        </p:txBody>
      </p:sp>
    </p:spTree>
    <p:extLst>
      <p:ext uri="{BB962C8B-B14F-4D97-AF65-F5344CB8AC3E}">
        <p14:creationId xmlns:p14="http://schemas.microsoft.com/office/powerpoint/2010/main" val="30119240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ACF9EB-82C6-430B-8662-BD66C32D28B8}" type="slidenum">
              <a:rPr lang="en-US" smtClean="0"/>
              <a:t>8</a:t>
            </a:fld>
            <a:endParaRPr lang="en-US"/>
          </a:p>
        </p:txBody>
      </p:sp>
    </p:spTree>
    <p:extLst>
      <p:ext uri="{BB962C8B-B14F-4D97-AF65-F5344CB8AC3E}">
        <p14:creationId xmlns:p14="http://schemas.microsoft.com/office/powerpoint/2010/main" val="21051570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ACF9EB-82C6-430B-8662-BD66C32D28B8}" type="slidenum">
              <a:rPr lang="en-US" smtClean="0"/>
              <a:t>9</a:t>
            </a:fld>
            <a:endParaRPr lang="en-US"/>
          </a:p>
        </p:txBody>
      </p:sp>
    </p:spTree>
    <p:extLst>
      <p:ext uri="{BB962C8B-B14F-4D97-AF65-F5344CB8AC3E}">
        <p14:creationId xmlns:p14="http://schemas.microsoft.com/office/powerpoint/2010/main" val="410438399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ACF9EB-82C6-430B-8662-BD66C32D28B8}" type="slidenum">
              <a:rPr lang="en-US" smtClean="0"/>
              <a:t>10</a:t>
            </a:fld>
            <a:endParaRPr lang="en-US"/>
          </a:p>
        </p:txBody>
      </p:sp>
    </p:spTree>
    <p:extLst>
      <p:ext uri="{BB962C8B-B14F-4D97-AF65-F5344CB8AC3E}">
        <p14:creationId xmlns:p14="http://schemas.microsoft.com/office/powerpoint/2010/main" val="264029933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9ACF9EB-82C6-430B-8662-BD66C32D28B8}" type="slidenum">
              <a:rPr lang="en-US" smtClean="0"/>
              <a:t>11</a:t>
            </a:fld>
            <a:endParaRPr lang="en-US"/>
          </a:p>
        </p:txBody>
      </p:sp>
    </p:spTree>
    <p:extLst>
      <p:ext uri="{BB962C8B-B14F-4D97-AF65-F5344CB8AC3E}">
        <p14:creationId xmlns:p14="http://schemas.microsoft.com/office/powerpoint/2010/main" val="33846837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D3C55795-28FB-4091-92CC-CD904CC4F8DE}" type="datetimeFigureOut">
              <a:rPr lang="en-US" smtClean="0"/>
              <a:t>6/7/2022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4E2A6-4CF3-4F02-BB21-6193DED7C2E8}" type="slidenum">
              <a:rPr lang="en-US" smtClean="0"/>
              <a:t>‹#›</a:t>
            </a:fld>
            <a:endParaRPr lang="en-US"/>
          </a:p>
        </p:txBody>
      </p:sp>
    </p:spTree>
    <p:extLst>
      <p:ext uri="{BB962C8B-B14F-4D97-AF65-F5344CB8AC3E}">
        <p14:creationId xmlns:p14="http://schemas.microsoft.com/office/powerpoint/2010/main" val="297930759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3C55795-28FB-4091-92CC-CD904CC4F8DE}" type="datetimeFigureOut">
              <a:rPr lang="en-US" smtClean="0"/>
              <a:t>6/7/2022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4E2A6-4CF3-4F02-BB21-6193DED7C2E8}" type="slidenum">
              <a:rPr lang="en-US" smtClean="0"/>
              <a:t>‹#›</a:t>
            </a:fld>
            <a:endParaRPr lang="en-US"/>
          </a:p>
        </p:txBody>
      </p:sp>
    </p:spTree>
    <p:extLst>
      <p:ext uri="{BB962C8B-B14F-4D97-AF65-F5344CB8AC3E}">
        <p14:creationId xmlns:p14="http://schemas.microsoft.com/office/powerpoint/2010/main" val="2608809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3C55795-28FB-4091-92CC-CD904CC4F8DE}" type="datetimeFigureOut">
              <a:rPr lang="en-US" smtClean="0"/>
              <a:t>6/7/2022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4E2A6-4CF3-4F02-BB21-6193DED7C2E8}" type="slidenum">
              <a:rPr lang="en-US" smtClean="0"/>
              <a:t>‹#›</a:t>
            </a:fld>
            <a:endParaRPr lang="en-US"/>
          </a:p>
        </p:txBody>
      </p:sp>
    </p:spTree>
    <p:extLst>
      <p:ext uri="{BB962C8B-B14F-4D97-AF65-F5344CB8AC3E}">
        <p14:creationId xmlns:p14="http://schemas.microsoft.com/office/powerpoint/2010/main" val="33959564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D3C55795-28FB-4091-92CC-CD904CC4F8DE}" type="datetimeFigureOut">
              <a:rPr lang="en-US" smtClean="0"/>
              <a:t>6/7/2022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4E2A6-4CF3-4F02-BB21-6193DED7C2E8}" type="slidenum">
              <a:rPr lang="en-US" smtClean="0"/>
              <a:t>‹#›</a:t>
            </a:fld>
            <a:endParaRPr lang="en-US"/>
          </a:p>
        </p:txBody>
      </p:sp>
    </p:spTree>
    <p:extLst>
      <p:ext uri="{BB962C8B-B14F-4D97-AF65-F5344CB8AC3E}">
        <p14:creationId xmlns:p14="http://schemas.microsoft.com/office/powerpoint/2010/main" val="956601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D3C55795-28FB-4091-92CC-CD904CC4F8DE}" type="datetimeFigureOut">
              <a:rPr lang="en-US" smtClean="0"/>
              <a:t>6/7/2022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4E2A6-4CF3-4F02-BB21-6193DED7C2E8}" type="slidenum">
              <a:rPr lang="en-US" smtClean="0"/>
              <a:t>‹#›</a:t>
            </a:fld>
            <a:endParaRPr lang="en-US"/>
          </a:p>
        </p:txBody>
      </p:sp>
    </p:spTree>
    <p:extLst>
      <p:ext uri="{BB962C8B-B14F-4D97-AF65-F5344CB8AC3E}">
        <p14:creationId xmlns:p14="http://schemas.microsoft.com/office/powerpoint/2010/main" val="26693790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D3C55795-28FB-4091-92CC-CD904CC4F8DE}" type="datetimeFigureOut">
              <a:rPr lang="en-US" smtClean="0"/>
              <a:t>6/7/2022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4E2A6-4CF3-4F02-BB21-6193DED7C2E8}" type="slidenum">
              <a:rPr lang="en-US" smtClean="0"/>
              <a:t>‹#›</a:t>
            </a:fld>
            <a:endParaRPr lang="en-US"/>
          </a:p>
        </p:txBody>
      </p:sp>
    </p:spTree>
    <p:extLst>
      <p:ext uri="{BB962C8B-B14F-4D97-AF65-F5344CB8AC3E}">
        <p14:creationId xmlns:p14="http://schemas.microsoft.com/office/powerpoint/2010/main" val="15950979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D3C55795-28FB-4091-92CC-CD904CC4F8DE}" type="datetimeFigureOut">
              <a:rPr lang="en-US" smtClean="0"/>
              <a:t>6/7/2022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4E2A6-4CF3-4F02-BB21-6193DED7C2E8}" type="slidenum">
              <a:rPr lang="en-US" smtClean="0"/>
              <a:t>‹#›</a:t>
            </a:fld>
            <a:endParaRPr lang="en-US"/>
          </a:p>
        </p:txBody>
      </p:sp>
    </p:spTree>
    <p:extLst>
      <p:ext uri="{BB962C8B-B14F-4D97-AF65-F5344CB8AC3E}">
        <p14:creationId xmlns:p14="http://schemas.microsoft.com/office/powerpoint/2010/main" val="18322946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D3C55795-28FB-4091-92CC-CD904CC4F8DE}" type="datetimeFigureOut">
              <a:rPr lang="en-US" smtClean="0"/>
              <a:t>6/7/2022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4E2A6-4CF3-4F02-BB21-6193DED7C2E8}" type="slidenum">
              <a:rPr lang="en-US" smtClean="0"/>
              <a:t>‹#›</a:t>
            </a:fld>
            <a:endParaRPr lang="en-US"/>
          </a:p>
        </p:txBody>
      </p:sp>
    </p:spTree>
    <p:extLst>
      <p:ext uri="{BB962C8B-B14F-4D97-AF65-F5344CB8AC3E}">
        <p14:creationId xmlns:p14="http://schemas.microsoft.com/office/powerpoint/2010/main" val="2702781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3C55795-28FB-4091-92CC-CD904CC4F8DE}" type="datetimeFigureOut">
              <a:rPr lang="en-US" smtClean="0"/>
              <a:t>6/7/2022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4E2A6-4CF3-4F02-BB21-6193DED7C2E8}" type="slidenum">
              <a:rPr lang="en-US" smtClean="0"/>
              <a:t>‹#›</a:t>
            </a:fld>
            <a:endParaRPr lang="en-US"/>
          </a:p>
        </p:txBody>
      </p:sp>
    </p:spTree>
    <p:extLst>
      <p:ext uri="{BB962C8B-B14F-4D97-AF65-F5344CB8AC3E}">
        <p14:creationId xmlns:p14="http://schemas.microsoft.com/office/powerpoint/2010/main" val="22104684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3C55795-28FB-4091-92CC-CD904CC4F8DE}" type="datetimeFigureOut">
              <a:rPr lang="en-US" smtClean="0"/>
              <a:t>6/7/2022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4E2A6-4CF3-4F02-BB21-6193DED7C2E8}" type="slidenum">
              <a:rPr lang="en-US" smtClean="0"/>
              <a:t>‹#›</a:t>
            </a:fld>
            <a:endParaRPr lang="en-US"/>
          </a:p>
        </p:txBody>
      </p:sp>
    </p:spTree>
    <p:extLst>
      <p:ext uri="{BB962C8B-B14F-4D97-AF65-F5344CB8AC3E}">
        <p14:creationId xmlns:p14="http://schemas.microsoft.com/office/powerpoint/2010/main" val="32597781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D3C55795-28FB-4091-92CC-CD904CC4F8DE}" type="datetimeFigureOut">
              <a:rPr lang="en-US" smtClean="0"/>
              <a:t>6/7/2022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4E2A6-4CF3-4F02-BB21-6193DED7C2E8}" type="slidenum">
              <a:rPr lang="en-US" smtClean="0"/>
              <a:t>‹#›</a:t>
            </a:fld>
            <a:endParaRPr lang="en-US"/>
          </a:p>
        </p:txBody>
      </p:sp>
    </p:spTree>
    <p:extLst>
      <p:ext uri="{BB962C8B-B14F-4D97-AF65-F5344CB8AC3E}">
        <p14:creationId xmlns:p14="http://schemas.microsoft.com/office/powerpoint/2010/main" val="8303703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3C55795-28FB-4091-92CC-CD904CC4F8DE}" type="datetimeFigureOut">
              <a:rPr lang="en-US" smtClean="0"/>
              <a:t>6/7/2022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B4E2A6-4CF3-4F02-BB21-6193DED7C2E8}" type="slidenum">
              <a:rPr lang="en-US" smtClean="0"/>
              <a:t>‹#›</a:t>
            </a:fld>
            <a:endParaRPr lang="en-US"/>
          </a:p>
        </p:txBody>
      </p:sp>
    </p:spTree>
    <p:extLst>
      <p:ext uri="{BB962C8B-B14F-4D97-AF65-F5344CB8AC3E}">
        <p14:creationId xmlns:p14="http://schemas.microsoft.com/office/powerpoint/2010/main" val="21971684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hyperlink" Target="https://www.google.com/search?q=How+does+the+open+door+policy+work?&amp;rlz=1C1SQJL_enLK905LK905&amp;sxsrf=AOaemvI1YViKHUP3YQTRELNjHmqJAgXiuA:1634043800014&amp;tbm=isch&amp;source=iu&amp;ictx=1&amp;fir=VaC4nwnDuU5csM%2CyWS8ggdU8DqDiM%2C_&amp;vet=1&amp;usg=AI4_-kRRv0DatDbRKesRCuJS6ws7DFI2sw&amp;sa=X&amp;ved=2ahUKEwjL0fzB98TzAhXv6XMBHW72CTMQ9QF6BAgMEAE#imgrc=VaC4nwnDuU5csM" TargetMode="External"/><Relationship Id="rId2" Type="http://schemas.openxmlformats.org/officeDocument/2006/relationships/notesSlide" Target="../notesSlides/notesSlide5.xml"/><Relationship Id="rId1" Type="http://schemas.openxmlformats.org/officeDocument/2006/relationships/slideLayout" Target="../slideLayouts/slideLayout7.xml"/><Relationship Id="rId4" Type="http://schemas.openxmlformats.org/officeDocument/2006/relationships/image" Target="../media/image1.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727788"/>
            <a:ext cx="12192000" cy="4301412"/>
          </a:xfrm>
          <a:solidFill>
            <a:schemeClr val="bg1">
              <a:lumMod val="95000"/>
            </a:schemeClr>
          </a:solidFill>
        </p:spPr>
        <p:txBody>
          <a:bodyPr>
            <a:normAutofit/>
          </a:bodyPr>
          <a:lstStyle/>
          <a:p>
            <a:r>
              <a:rPr lang="en-US" b="1" dirty="0">
                <a:solidFill>
                  <a:srgbClr val="002060"/>
                </a:solidFill>
              </a:rPr>
              <a:t>Workshop on                                                             Strengthening Human Resource Management of Civil Society Organizations </a:t>
            </a:r>
          </a:p>
        </p:txBody>
      </p:sp>
      <p:sp>
        <p:nvSpPr>
          <p:cNvPr id="3" name="Subtitle 2"/>
          <p:cNvSpPr>
            <a:spLocks noGrp="1"/>
          </p:cNvSpPr>
          <p:nvPr>
            <p:ph type="subTitle" idx="1"/>
          </p:nvPr>
        </p:nvSpPr>
        <p:spPr>
          <a:xfrm>
            <a:off x="0" y="3573624"/>
            <a:ext cx="12192000" cy="3284376"/>
          </a:xfrm>
          <a:solidFill>
            <a:schemeClr val="accent4">
              <a:lumMod val="60000"/>
              <a:lumOff val="40000"/>
            </a:schemeClr>
          </a:solidFill>
        </p:spPr>
        <p:txBody>
          <a:bodyPr>
            <a:normAutofit/>
          </a:bodyPr>
          <a:lstStyle/>
          <a:p>
            <a:endParaRPr lang="en-US" b="1" dirty="0"/>
          </a:p>
          <a:p>
            <a:r>
              <a:rPr lang="en-US" sz="2800" b="1" dirty="0">
                <a:latin typeface="+mj-lt"/>
              </a:rPr>
              <a:t>By </a:t>
            </a:r>
          </a:p>
          <a:p>
            <a:r>
              <a:rPr lang="en-US" sz="3200" b="1" dirty="0">
                <a:latin typeface="+mj-lt"/>
              </a:rPr>
              <a:t>Jagath </a:t>
            </a:r>
            <a:r>
              <a:rPr lang="en-US" sz="3200" b="1" dirty="0" err="1">
                <a:latin typeface="+mj-lt"/>
              </a:rPr>
              <a:t>Karunathilaka</a:t>
            </a:r>
            <a:endParaRPr lang="en-US" sz="3200" b="1" dirty="0">
              <a:latin typeface="+mj-lt"/>
            </a:endParaRPr>
          </a:p>
          <a:p>
            <a:r>
              <a:rPr lang="en-US" sz="2800" b="1" dirty="0">
                <a:latin typeface="+mj-lt"/>
              </a:rPr>
              <a:t>(Through Virtual Meeting – Zoom Technology)</a:t>
            </a:r>
          </a:p>
          <a:p>
            <a:r>
              <a:rPr lang="en-US" sz="2800" b="1" dirty="0">
                <a:latin typeface="+mj-lt"/>
              </a:rPr>
              <a:t>October 4 –22                                                                                                                         (20 Lesson Hours in 10 Days) </a:t>
            </a:r>
          </a:p>
        </p:txBody>
      </p:sp>
    </p:spTree>
    <p:extLst>
      <p:ext uri="{BB962C8B-B14F-4D97-AF65-F5344CB8AC3E}">
        <p14:creationId xmlns:p14="http://schemas.microsoft.com/office/powerpoint/2010/main" val="254614916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773723" y="509638"/>
            <a:ext cx="9724292" cy="4339650"/>
          </a:xfrm>
          <a:prstGeom prst="rect">
            <a:avLst/>
          </a:prstGeom>
        </p:spPr>
        <p:txBody>
          <a:bodyPr wrap="square">
            <a:spAutoFit/>
          </a:bodyPr>
          <a:lstStyle/>
          <a:p>
            <a:pPr lvl="2"/>
            <a:r>
              <a:rPr lang="en-US" sz="3600" b="1" dirty="0">
                <a:solidFill>
                  <a:schemeClr val="accent4"/>
                </a:solidFill>
                <a:latin typeface="Gill Sans MT" panose="020B0502020104020203" pitchFamily="34" charset="0"/>
              </a:rPr>
              <a:t>Examples of conflict management skills</a:t>
            </a:r>
            <a:endParaRPr lang="en-US" sz="3600" dirty="0">
              <a:solidFill>
                <a:schemeClr val="accent4"/>
              </a:solidFill>
              <a:latin typeface="Gill Sans MT" panose="020B0502020104020203" pitchFamily="34" charset="0"/>
            </a:endParaRPr>
          </a:p>
          <a:p>
            <a:pPr marL="1257300" lvl="2" indent="-342900">
              <a:buFont typeface="Arial" panose="020B0604020202020204" pitchFamily="34" charset="0"/>
              <a:buChar char="•"/>
            </a:pPr>
            <a:r>
              <a:rPr lang="en-US" sz="2400" dirty="0">
                <a:solidFill>
                  <a:schemeClr val="accent2">
                    <a:lumMod val="50000"/>
                  </a:schemeClr>
                </a:solidFill>
                <a:latin typeface="Gill Sans MT" panose="020B0502020104020203" pitchFamily="34" charset="0"/>
              </a:rPr>
              <a:t>Effective communication. One of the most important skills you can have for conflict management is the communication skills to resolve conflict effectively. ...</a:t>
            </a:r>
          </a:p>
          <a:p>
            <a:pPr marL="1257300" lvl="2" indent="-342900">
              <a:buFont typeface="Arial" panose="020B0604020202020204" pitchFamily="34" charset="0"/>
              <a:buChar char="•"/>
            </a:pPr>
            <a:r>
              <a:rPr lang="en-US" sz="2400" dirty="0">
                <a:solidFill>
                  <a:schemeClr val="accent2">
                    <a:lumMod val="50000"/>
                  </a:schemeClr>
                </a:solidFill>
                <a:latin typeface="Gill Sans MT" panose="020B0502020104020203" pitchFamily="34" charset="0"/>
              </a:rPr>
              <a:t>Active listening. ...</a:t>
            </a:r>
          </a:p>
          <a:p>
            <a:pPr marL="1257300" lvl="2" indent="-342900">
              <a:buFont typeface="Arial" panose="020B0604020202020204" pitchFamily="34" charset="0"/>
              <a:buChar char="•"/>
            </a:pPr>
            <a:r>
              <a:rPr lang="en-US" sz="2400" dirty="0">
                <a:solidFill>
                  <a:schemeClr val="accent2">
                    <a:lumMod val="50000"/>
                  </a:schemeClr>
                </a:solidFill>
                <a:latin typeface="Gill Sans MT" panose="020B0502020104020203" pitchFamily="34" charset="0"/>
              </a:rPr>
              <a:t>Practicing empathy. ...</a:t>
            </a:r>
          </a:p>
          <a:p>
            <a:pPr marL="1257300" lvl="2" indent="-342900">
              <a:buFont typeface="Arial" panose="020B0604020202020204" pitchFamily="34" charset="0"/>
              <a:buChar char="•"/>
            </a:pPr>
            <a:r>
              <a:rPr lang="en-US" sz="2400" dirty="0">
                <a:solidFill>
                  <a:schemeClr val="accent2">
                    <a:lumMod val="50000"/>
                  </a:schemeClr>
                </a:solidFill>
                <a:latin typeface="Gill Sans MT" panose="020B0502020104020203" pitchFamily="34" charset="0"/>
              </a:rPr>
              <a:t>Problem-solving. ...</a:t>
            </a:r>
          </a:p>
          <a:p>
            <a:pPr marL="1257300" lvl="2" indent="-342900">
              <a:buFont typeface="Arial" panose="020B0604020202020204" pitchFamily="34" charset="0"/>
              <a:buChar char="•"/>
            </a:pPr>
            <a:r>
              <a:rPr lang="en-US" sz="2400" dirty="0">
                <a:solidFill>
                  <a:schemeClr val="accent2">
                    <a:lumMod val="50000"/>
                  </a:schemeClr>
                </a:solidFill>
                <a:latin typeface="Gill Sans MT" panose="020B0502020104020203" pitchFamily="34" charset="0"/>
              </a:rPr>
              <a:t>Positive attitude. ...</a:t>
            </a:r>
          </a:p>
          <a:p>
            <a:pPr marL="1257300" lvl="2" indent="-342900">
              <a:buFont typeface="Arial" panose="020B0604020202020204" pitchFamily="34" charset="0"/>
              <a:buChar char="•"/>
            </a:pPr>
            <a:r>
              <a:rPr lang="en-US" sz="2400" dirty="0">
                <a:solidFill>
                  <a:schemeClr val="accent2">
                    <a:lumMod val="50000"/>
                  </a:schemeClr>
                </a:solidFill>
                <a:latin typeface="Gill Sans MT" panose="020B0502020104020203" pitchFamily="34" charset="0"/>
              </a:rPr>
              <a:t>Level-headedness. ...</a:t>
            </a:r>
          </a:p>
          <a:p>
            <a:pPr marL="1257300" lvl="2" indent="-342900">
              <a:buFont typeface="Arial" panose="020B0604020202020204" pitchFamily="34" charset="0"/>
              <a:buChar char="•"/>
            </a:pPr>
            <a:r>
              <a:rPr lang="en-US" sz="2400" dirty="0">
                <a:solidFill>
                  <a:schemeClr val="accent2">
                    <a:lumMod val="50000"/>
                  </a:schemeClr>
                </a:solidFill>
                <a:latin typeface="Gill Sans MT" panose="020B0502020104020203" pitchFamily="34" charset="0"/>
              </a:rPr>
              <a:t>Have patience. ...</a:t>
            </a:r>
          </a:p>
          <a:p>
            <a:pPr marL="1257300" lvl="2" indent="-342900">
              <a:buFont typeface="Arial" panose="020B0604020202020204" pitchFamily="34" charset="0"/>
              <a:buChar char="•"/>
            </a:pPr>
            <a:r>
              <a:rPr lang="en-US" sz="2400" dirty="0">
                <a:solidFill>
                  <a:schemeClr val="accent2">
                    <a:lumMod val="50000"/>
                  </a:schemeClr>
                </a:solidFill>
                <a:latin typeface="Gill Sans MT" panose="020B0502020104020203" pitchFamily="34" charset="0"/>
              </a:rPr>
              <a:t>Understand body language.</a:t>
            </a:r>
            <a:endParaRPr lang="en-US" sz="2400" b="0" i="0" dirty="0">
              <a:solidFill>
                <a:schemeClr val="accent2">
                  <a:lumMod val="50000"/>
                </a:schemeClr>
              </a:solidFill>
              <a:effectLst/>
              <a:latin typeface="Gill Sans MT" panose="020B0502020104020203" pitchFamily="34" charset="0"/>
            </a:endParaRPr>
          </a:p>
        </p:txBody>
      </p:sp>
    </p:spTree>
    <p:extLst>
      <p:ext uri="{BB962C8B-B14F-4D97-AF65-F5344CB8AC3E}">
        <p14:creationId xmlns:p14="http://schemas.microsoft.com/office/powerpoint/2010/main" val="3936601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008" y="-137471"/>
            <a:ext cx="12192000" cy="6740307"/>
          </a:xfrm>
          <a:prstGeom prst="rect">
            <a:avLst/>
          </a:prstGeom>
          <a:solidFill>
            <a:schemeClr val="bg1">
              <a:lumMod val="95000"/>
            </a:schemeClr>
          </a:solidFill>
        </p:spPr>
        <p:txBody>
          <a:bodyPr wrap="square">
            <a:spAutoFit/>
          </a:bodyPr>
          <a:lstStyle/>
          <a:p>
            <a:pPr lvl="2"/>
            <a:endParaRPr lang="en-US" sz="3600" b="1" dirty="0">
              <a:solidFill>
                <a:schemeClr val="accent4"/>
              </a:solidFill>
              <a:latin typeface="+mj-lt"/>
            </a:endParaRPr>
          </a:p>
          <a:p>
            <a:pPr lvl="2"/>
            <a:r>
              <a:rPr lang="en-US" sz="3600" b="1" dirty="0">
                <a:solidFill>
                  <a:schemeClr val="accent4"/>
                </a:solidFill>
                <a:latin typeface="+mj-lt"/>
              </a:rPr>
              <a:t>What Are the Different Types of Grievance                                                                 in the Workplace?</a:t>
            </a:r>
          </a:p>
          <a:p>
            <a:pPr marL="1371600" lvl="2" indent="-457200">
              <a:buFont typeface="Arial" panose="020B0604020202020204" pitchFamily="34" charset="0"/>
              <a:buChar char="•"/>
            </a:pPr>
            <a:r>
              <a:rPr lang="en-US" sz="2600" dirty="0">
                <a:solidFill>
                  <a:srgbClr val="002060"/>
                </a:solidFill>
                <a:latin typeface="+mj-lt"/>
              </a:rPr>
              <a:t>Individual and collective grievances.</a:t>
            </a:r>
          </a:p>
          <a:p>
            <a:pPr marL="1371600" lvl="2" indent="-457200">
              <a:buFont typeface="Arial" panose="020B0604020202020204" pitchFamily="34" charset="0"/>
              <a:buChar char="•"/>
            </a:pPr>
            <a:r>
              <a:rPr lang="en-US" sz="2600" dirty="0">
                <a:solidFill>
                  <a:srgbClr val="002060"/>
                </a:solidFill>
                <a:latin typeface="+mj-lt"/>
              </a:rPr>
              <a:t>Interpersonal issues: bullying, harassment and discrimination.</a:t>
            </a:r>
          </a:p>
          <a:p>
            <a:pPr marL="1371600" lvl="2" indent="-457200">
              <a:buFont typeface="Arial" panose="020B0604020202020204" pitchFamily="34" charset="0"/>
              <a:buChar char="•"/>
            </a:pPr>
            <a:r>
              <a:rPr lang="en-US" sz="2600" dirty="0">
                <a:solidFill>
                  <a:srgbClr val="002060"/>
                </a:solidFill>
                <a:latin typeface="+mj-lt"/>
              </a:rPr>
              <a:t>Pay and benefits.</a:t>
            </a:r>
          </a:p>
          <a:p>
            <a:pPr marL="1371600" lvl="2" indent="-457200">
              <a:buFont typeface="Arial" panose="020B0604020202020204" pitchFamily="34" charset="0"/>
              <a:buChar char="•"/>
            </a:pPr>
            <a:r>
              <a:rPr lang="en-US" sz="2600" dirty="0">
                <a:solidFill>
                  <a:srgbClr val="002060"/>
                </a:solidFill>
                <a:latin typeface="+mj-lt"/>
              </a:rPr>
              <a:t>Grievances related to the gender pay gap.</a:t>
            </a:r>
          </a:p>
          <a:p>
            <a:pPr marL="1371600" lvl="2" indent="-457200">
              <a:buFont typeface="Arial" panose="020B0604020202020204" pitchFamily="34" charset="0"/>
              <a:buChar char="•"/>
            </a:pPr>
            <a:r>
              <a:rPr lang="en-US" sz="2600" dirty="0">
                <a:solidFill>
                  <a:srgbClr val="002060"/>
                </a:solidFill>
                <a:latin typeface="+mj-lt"/>
              </a:rPr>
              <a:t>Grievances about working time and working conditions.</a:t>
            </a:r>
          </a:p>
          <a:p>
            <a:pPr lvl="2"/>
            <a:r>
              <a:rPr lang="en-US" sz="3600" b="1" dirty="0">
                <a:solidFill>
                  <a:srgbClr val="002060"/>
                </a:solidFill>
                <a:latin typeface="+mj-lt"/>
              </a:rPr>
              <a:t>What are the three types of grievances?</a:t>
            </a:r>
          </a:p>
          <a:p>
            <a:pPr lvl="2"/>
            <a:r>
              <a:rPr lang="en-US" sz="2600" dirty="0">
                <a:solidFill>
                  <a:srgbClr val="0070C0"/>
                </a:solidFill>
                <a:latin typeface="+mj-lt"/>
              </a:rPr>
              <a:t>Individual grievance. One person grieves that a management action                                          has violated their rights under the collective agreement. ...</a:t>
            </a:r>
          </a:p>
          <a:p>
            <a:pPr lvl="2"/>
            <a:r>
              <a:rPr lang="en-US" sz="2600" dirty="0">
                <a:solidFill>
                  <a:srgbClr val="0070C0"/>
                </a:solidFill>
                <a:latin typeface="+mj-lt"/>
              </a:rPr>
              <a:t>Group grievance. A group grievance complains that management action                                    has hurt a group of individuals in the same way. ...</a:t>
            </a:r>
          </a:p>
          <a:p>
            <a:pPr lvl="2"/>
            <a:r>
              <a:rPr lang="en-US" sz="2600" dirty="0">
                <a:solidFill>
                  <a:srgbClr val="0070C0"/>
                </a:solidFill>
                <a:latin typeface="+mj-lt"/>
              </a:rPr>
              <a:t>Policy or Union grievance.</a:t>
            </a:r>
            <a:endParaRPr lang="en-US" sz="2800" dirty="0">
              <a:solidFill>
                <a:srgbClr val="202124"/>
              </a:solidFill>
              <a:latin typeface="+mj-lt"/>
            </a:endParaRPr>
          </a:p>
          <a:p>
            <a:pPr lvl="2"/>
            <a:endParaRPr lang="en-US" sz="2800" dirty="0">
              <a:solidFill>
                <a:srgbClr val="002060"/>
              </a:solidFill>
              <a:latin typeface="+mj-lt"/>
            </a:endParaRPr>
          </a:p>
        </p:txBody>
      </p:sp>
    </p:spTree>
    <p:extLst>
      <p:ext uri="{BB962C8B-B14F-4D97-AF65-F5344CB8AC3E}">
        <p14:creationId xmlns:p14="http://schemas.microsoft.com/office/powerpoint/2010/main" val="39330476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110039"/>
            <a:ext cx="12192000" cy="6001643"/>
          </a:xfrm>
          <a:prstGeom prst="rect">
            <a:avLst/>
          </a:prstGeom>
          <a:solidFill>
            <a:schemeClr val="bg1">
              <a:lumMod val="95000"/>
            </a:schemeClr>
          </a:solidFill>
        </p:spPr>
        <p:txBody>
          <a:bodyPr wrap="square">
            <a:spAutoFit/>
          </a:bodyPr>
          <a:lstStyle/>
          <a:p>
            <a:pPr lvl="1"/>
            <a:r>
              <a:rPr lang="en-US" sz="4800" b="1" dirty="0">
                <a:solidFill>
                  <a:schemeClr val="accent4"/>
                </a:solidFill>
                <a:latin typeface="+mj-lt"/>
              </a:rPr>
              <a:t>Lesson Plans of HR Management of CSO</a:t>
            </a:r>
          </a:p>
          <a:p>
            <a:pPr lvl="1"/>
            <a:endParaRPr lang="en-US" sz="4800" dirty="0">
              <a:solidFill>
                <a:schemeClr val="accent4"/>
              </a:solidFill>
              <a:latin typeface="+mj-lt"/>
            </a:endParaRPr>
          </a:p>
          <a:p>
            <a:pPr lvl="1"/>
            <a:endParaRPr lang="en-US" sz="4800" dirty="0">
              <a:solidFill>
                <a:schemeClr val="accent4"/>
              </a:solidFill>
              <a:latin typeface="+mj-lt"/>
            </a:endParaRPr>
          </a:p>
          <a:p>
            <a:pPr lvl="1"/>
            <a:endParaRPr lang="en-US" sz="4800" dirty="0">
              <a:solidFill>
                <a:schemeClr val="accent4"/>
              </a:solidFill>
              <a:latin typeface="+mj-lt"/>
            </a:endParaRPr>
          </a:p>
          <a:p>
            <a:pPr lvl="1"/>
            <a:endParaRPr lang="en-US" sz="4800" dirty="0">
              <a:solidFill>
                <a:schemeClr val="accent4"/>
              </a:solidFill>
              <a:latin typeface="+mj-lt"/>
            </a:endParaRPr>
          </a:p>
          <a:p>
            <a:pPr lvl="1"/>
            <a:endParaRPr lang="en-US" sz="4800" dirty="0">
              <a:solidFill>
                <a:schemeClr val="accent4"/>
              </a:solidFill>
              <a:latin typeface="+mj-lt"/>
            </a:endParaRPr>
          </a:p>
          <a:p>
            <a:pPr lvl="1"/>
            <a:endParaRPr lang="en-US" sz="4800" dirty="0">
              <a:solidFill>
                <a:schemeClr val="accent4"/>
              </a:solidFill>
              <a:latin typeface="+mj-lt"/>
            </a:endParaRPr>
          </a:p>
          <a:p>
            <a:pPr lvl="1"/>
            <a:endParaRPr lang="en-US" sz="4800" dirty="0">
              <a:solidFill>
                <a:schemeClr val="accent4"/>
              </a:solidFill>
              <a:latin typeface="+mj-lt"/>
            </a:endParaRPr>
          </a:p>
        </p:txBody>
      </p:sp>
      <p:graphicFrame>
        <p:nvGraphicFramePr>
          <p:cNvPr id="3" name="Table 2"/>
          <p:cNvGraphicFramePr>
            <a:graphicFrameLocks noGrp="1"/>
          </p:cNvGraphicFramePr>
          <p:nvPr>
            <p:extLst>
              <p:ext uri="{D42A27DB-BD31-4B8C-83A1-F6EECF244321}">
                <p14:modId xmlns:p14="http://schemas.microsoft.com/office/powerpoint/2010/main" val="2813003271"/>
              </p:ext>
            </p:extLst>
          </p:nvPr>
        </p:nvGraphicFramePr>
        <p:xfrm>
          <a:off x="622375" y="764983"/>
          <a:ext cx="10835640" cy="5805030"/>
        </p:xfrm>
        <a:graphic>
          <a:graphicData uri="http://schemas.openxmlformats.org/drawingml/2006/table">
            <a:tbl>
              <a:tblPr firstRow="1" firstCol="1" bandRow="1">
                <a:tableStyleId>{9DCAF9ED-07DC-4A11-8D7F-57B35C25682E}</a:tableStyleId>
              </a:tblPr>
              <a:tblGrid>
                <a:gridCol w="1261684">
                  <a:extLst>
                    <a:ext uri="{9D8B030D-6E8A-4147-A177-3AD203B41FA5}">
                      <a16:colId xmlns:a16="http://schemas.microsoft.com/office/drawing/2014/main" val="20000"/>
                    </a:ext>
                  </a:extLst>
                </a:gridCol>
                <a:gridCol w="4654484">
                  <a:extLst>
                    <a:ext uri="{9D8B030D-6E8A-4147-A177-3AD203B41FA5}">
                      <a16:colId xmlns:a16="http://schemas.microsoft.com/office/drawing/2014/main" val="20001"/>
                    </a:ext>
                  </a:extLst>
                </a:gridCol>
                <a:gridCol w="2367077">
                  <a:extLst>
                    <a:ext uri="{9D8B030D-6E8A-4147-A177-3AD203B41FA5}">
                      <a16:colId xmlns:a16="http://schemas.microsoft.com/office/drawing/2014/main" val="20002"/>
                    </a:ext>
                  </a:extLst>
                </a:gridCol>
                <a:gridCol w="2552395">
                  <a:extLst>
                    <a:ext uri="{9D8B030D-6E8A-4147-A177-3AD203B41FA5}">
                      <a16:colId xmlns:a16="http://schemas.microsoft.com/office/drawing/2014/main" val="20003"/>
                    </a:ext>
                  </a:extLst>
                </a:gridCol>
              </a:tblGrid>
              <a:tr h="437674">
                <a:tc>
                  <a:txBody>
                    <a:bodyPr/>
                    <a:lstStyle/>
                    <a:p>
                      <a:pPr marL="0" marR="0" algn="ctr">
                        <a:lnSpc>
                          <a:spcPct val="115000"/>
                        </a:lnSpc>
                        <a:spcBef>
                          <a:spcPts val="0"/>
                        </a:spcBef>
                        <a:spcAft>
                          <a:spcPts val="0"/>
                        </a:spcAft>
                      </a:pPr>
                      <a:r>
                        <a:rPr lang="en-US" sz="1800" dirty="0">
                          <a:effectLst/>
                          <a:latin typeface="+mn-lt"/>
                          <a:ea typeface="Calibri" panose="020F0502020204030204" pitchFamily="34" charset="0"/>
                          <a:cs typeface="Times New Roman" panose="02020603050405020304" pitchFamily="18" charset="0"/>
                        </a:rPr>
                        <a:t>Chapter No</a:t>
                      </a:r>
                    </a:p>
                  </a:txBody>
                  <a:tcPr marL="58258" marR="58258" marT="0" marB="0" anchor="ctr"/>
                </a:tc>
                <a:tc>
                  <a:txBody>
                    <a:bodyPr/>
                    <a:lstStyle/>
                    <a:p>
                      <a:pPr marL="0" marR="0" algn="ctr">
                        <a:lnSpc>
                          <a:spcPct val="115000"/>
                        </a:lnSpc>
                        <a:spcBef>
                          <a:spcPts val="0"/>
                        </a:spcBef>
                        <a:spcAft>
                          <a:spcPts val="0"/>
                        </a:spcAft>
                      </a:pPr>
                      <a:r>
                        <a:rPr lang="en-US" sz="1800" dirty="0">
                          <a:effectLst/>
                        </a:rPr>
                        <a:t>Lesson Topics</a:t>
                      </a:r>
                      <a:endParaRPr lang="en-US" sz="1800" dirty="0">
                        <a:effectLst/>
                        <a:latin typeface="+mn-lt"/>
                        <a:ea typeface="Calibri" panose="020F0502020204030204" pitchFamily="34" charset="0"/>
                        <a:cs typeface="Times New Roman" panose="02020603050405020304" pitchFamily="18" charset="0"/>
                      </a:endParaRPr>
                    </a:p>
                  </a:txBody>
                  <a:tcPr marL="58258" marR="58258" marT="0" marB="0" anchor="ctr"/>
                </a:tc>
                <a:tc>
                  <a:txBody>
                    <a:bodyPr/>
                    <a:lstStyle/>
                    <a:p>
                      <a:pPr marL="0" marR="0" algn="ctr">
                        <a:lnSpc>
                          <a:spcPct val="115000"/>
                        </a:lnSpc>
                        <a:spcBef>
                          <a:spcPts val="0"/>
                        </a:spcBef>
                        <a:spcAft>
                          <a:spcPts val="0"/>
                        </a:spcAft>
                      </a:pPr>
                      <a:r>
                        <a:rPr lang="en-US" sz="1800" dirty="0">
                          <a:effectLst/>
                        </a:rPr>
                        <a:t>Scheduled Date</a:t>
                      </a:r>
                      <a:endParaRPr lang="en-US" sz="1800" dirty="0">
                        <a:effectLst/>
                        <a:latin typeface="+mn-lt"/>
                        <a:ea typeface="Calibri" panose="020F0502020204030204" pitchFamily="34" charset="0"/>
                        <a:cs typeface="Times New Roman" panose="02020603050405020304" pitchFamily="18" charset="0"/>
                      </a:endParaRPr>
                    </a:p>
                  </a:txBody>
                  <a:tcPr marL="58258" marR="58258" marT="0" marB="0" anchor="ctr"/>
                </a:tc>
                <a:tc>
                  <a:txBody>
                    <a:bodyPr/>
                    <a:lstStyle/>
                    <a:p>
                      <a:pPr marL="0" marR="0" algn="ctr">
                        <a:lnSpc>
                          <a:spcPct val="115000"/>
                        </a:lnSpc>
                        <a:spcBef>
                          <a:spcPts val="0"/>
                        </a:spcBef>
                        <a:spcAft>
                          <a:spcPts val="0"/>
                        </a:spcAft>
                      </a:pPr>
                      <a:r>
                        <a:rPr lang="en-US" sz="1800" dirty="0">
                          <a:effectLst/>
                        </a:rPr>
                        <a:t>Timing</a:t>
                      </a:r>
                      <a:endParaRPr lang="en-US" sz="1800" dirty="0">
                        <a:effectLst/>
                        <a:latin typeface="+mn-lt"/>
                        <a:ea typeface="Calibri" panose="020F0502020204030204" pitchFamily="34" charset="0"/>
                        <a:cs typeface="Times New Roman" panose="02020603050405020304" pitchFamily="18" charset="0"/>
                      </a:endParaRPr>
                    </a:p>
                  </a:txBody>
                  <a:tcPr marL="58258" marR="58258" marT="0" marB="0" anchor="ctr"/>
                </a:tc>
                <a:extLst>
                  <a:ext uri="{0D108BD9-81ED-4DB2-BD59-A6C34878D82A}">
                    <a16:rowId xmlns:a16="http://schemas.microsoft.com/office/drawing/2014/main" val="10000"/>
                  </a:ext>
                </a:extLst>
              </a:tr>
              <a:tr h="376142">
                <a:tc>
                  <a:txBody>
                    <a:bodyPr/>
                    <a:lstStyle/>
                    <a:p>
                      <a:pPr marL="0" marR="0" algn="ctr">
                        <a:lnSpc>
                          <a:spcPct val="115000"/>
                        </a:lnSpc>
                        <a:spcBef>
                          <a:spcPts val="0"/>
                        </a:spcBef>
                        <a:spcAft>
                          <a:spcPts val="0"/>
                        </a:spcAft>
                      </a:pPr>
                      <a:r>
                        <a:rPr lang="en-US" sz="1800" dirty="0">
                          <a:solidFill>
                            <a:schemeClr val="bg1"/>
                          </a:solidFill>
                          <a:effectLst/>
                        </a:rPr>
                        <a:t>1</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US" sz="1800" dirty="0">
                          <a:solidFill>
                            <a:schemeClr val="bg1"/>
                          </a:solidFill>
                          <a:effectLst/>
                        </a:rPr>
                        <a:t>Business Code Practice,</a:t>
                      </a:r>
                      <a:r>
                        <a:rPr lang="en-US" sz="1800" baseline="0" dirty="0">
                          <a:solidFill>
                            <a:schemeClr val="bg1"/>
                          </a:solidFill>
                          <a:effectLst/>
                        </a:rPr>
                        <a:t> </a:t>
                      </a:r>
                      <a:r>
                        <a:rPr lang="en-US" sz="1800" dirty="0">
                          <a:solidFill>
                            <a:schemeClr val="bg1"/>
                          </a:solidFill>
                          <a:effectLst/>
                        </a:rPr>
                        <a:t>Compliance and Data Security</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rowSpan="2">
                  <a:txBody>
                    <a:bodyPr/>
                    <a:lstStyle/>
                    <a:p>
                      <a:pPr marL="0" marR="0" algn="l">
                        <a:lnSpc>
                          <a:spcPct val="115000"/>
                        </a:lnSpc>
                        <a:spcBef>
                          <a:spcPts val="0"/>
                        </a:spcBef>
                        <a:spcAft>
                          <a:spcPts val="0"/>
                        </a:spcAft>
                      </a:pPr>
                      <a:r>
                        <a:rPr lang="en-US" sz="1800" dirty="0">
                          <a:solidFill>
                            <a:schemeClr val="bg1"/>
                          </a:solidFill>
                          <a:effectLst/>
                        </a:rPr>
                        <a:t>Monday, 4</a:t>
                      </a:r>
                      <a:r>
                        <a:rPr lang="en-US" sz="1800" baseline="30000" dirty="0">
                          <a:solidFill>
                            <a:schemeClr val="bg1"/>
                          </a:solidFill>
                          <a:effectLst/>
                        </a:rPr>
                        <a:t>th</a:t>
                      </a:r>
                      <a:r>
                        <a:rPr lang="en-US" sz="1800" dirty="0">
                          <a:solidFill>
                            <a:schemeClr val="bg1"/>
                          </a:solidFill>
                          <a:effectLst/>
                        </a:rPr>
                        <a:t> October</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rowSpan="2">
                  <a:txBody>
                    <a:bodyPr/>
                    <a:lstStyle/>
                    <a:p>
                      <a:pPr marL="0" marR="0" algn="ctr">
                        <a:lnSpc>
                          <a:spcPct val="115000"/>
                        </a:lnSpc>
                        <a:spcBef>
                          <a:spcPts val="0"/>
                        </a:spcBef>
                        <a:spcAft>
                          <a:spcPts val="0"/>
                        </a:spcAft>
                      </a:pPr>
                      <a:r>
                        <a:rPr lang="en-US" sz="1800">
                          <a:solidFill>
                            <a:schemeClr val="bg1"/>
                          </a:solidFill>
                          <a:effectLst/>
                        </a:rPr>
                        <a:t>10.00– 12.00am</a:t>
                      </a:r>
                      <a:endParaRPr lang="en-US" sz="180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extLst>
                  <a:ext uri="{0D108BD9-81ED-4DB2-BD59-A6C34878D82A}">
                    <a16:rowId xmlns:a16="http://schemas.microsoft.com/office/drawing/2014/main" val="10001"/>
                  </a:ext>
                </a:extLst>
              </a:tr>
              <a:tr h="384048">
                <a:tc>
                  <a:txBody>
                    <a:bodyPr/>
                    <a:lstStyle/>
                    <a:p>
                      <a:pPr marL="0" marR="0" algn="ctr">
                        <a:lnSpc>
                          <a:spcPct val="115000"/>
                        </a:lnSpc>
                        <a:spcBef>
                          <a:spcPts val="0"/>
                        </a:spcBef>
                        <a:spcAft>
                          <a:spcPts val="0"/>
                        </a:spcAft>
                      </a:pPr>
                      <a:r>
                        <a:rPr lang="en-US" sz="1800" dirty="0">
                          <a:solidFill>
                            <a:schemeClr val="bg1"/>
                          </a:solidFill>
                          <a:effectLst/>
                        </a:rPr>
                        <a:t>2</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US" sz="1800" dirty="0">
                          <a:solidFill>
                            <a:schemeClr val="bg1"/>
                          </a:solidFill>
                          <a:effectLst/>
                        </a:rPr>
                        <a:t>Employment Practices</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vMerge="1">
                  <a:txBody>
                    <a:bodyPr/>
                    <a:lstStyle/>
                    <a:p>
                      <a:endParaRPr lang="en-US"/>
                    </a:p>
                  </a:txBody>
                  <a:tcPr/>
                </a:tc>
                <a:tc vMerge="1">
                  <a:txBody>
                    <a:bodyPr/>
                    <a:lstStyle/>
                    <a:p>
                      <a:endParaRPr lang="en-US"/>
                    </a:p>
                  </a:txBody>
                  <a:tcPr/>
                </a:tc>
                <a:extLst>
                  <a:ext uri="{0D108BD9-81ED-4DB2-BD59-A6C34878D82A}">
                    <a16:rowId xmlns:a16="http://schemas.microsoft.com/office/drawing/2014/main" val="10002"/>
                  </a:ext>
                </a:extLst>
              </a:tr>
              <a:tr h="406613">
                <a:tc>
                  <a:txBody>
                    <a:bodyPr/>
                    <a:lstStyle/>
                    <a:p>
                      <a:pPr marL="0" marR="0" algn="ctr">
                        <a:lnSpc>
                          <a:spcPct val="115000"/>
                        </a:lnSpc>
                        <a:spcBef>
                          <a:spcPts val="0"/>
                        </a:spcBef>
                        <a:spcAft>
                          <a:spcPts val="0"/>
                        </a:spcAft>
                      </a:pPr>
                      <a:r>
                        <a:rPr lang="en-US" sz="1800">
                          <a:solidFill>
                            <a:schemeClr val="bg1"/>
                          </a:solidFill>
                          <a:effectLst/>
                        </a:rPr>
                        <a:t>3</a:t>
                      </a:r>
                      <a:endParaRPr lang="en-US" sz="180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US" sz="1800" dirty="0">
                          <a:solidFill>
                            <a:schemeClr val="bg1"/>
                          </a:solidFill>
                          <a:effectLst/>
                        </a:rPr>
                        <a:t>Recruitment, Selection and Induction  </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US" sz="1800" dirty="0">
                          <a:solidFill>
                            <a:schemeClr val="bg1"/>
                          </a:solidFill>
                          <a:effectLst/>
                        </a:rPr>
                        <a:t>Tuesday, 5</a:t>
                      </a:r>
                      <a:r>
                        <a:rPr lang="en-US" sz="1800" baseline="30000" dirty="0">
                          <a:solidFill>
                            <a:schemeClr val="bg1"/>
                          </a:solidFill>
                          <a:effectLst/>
                        </a:rPr>
                        <a:t>th</a:t>
                      </a:r>
                      <a:r>
                        <a:rPr lang="en-US" sz="1800" dirty="0">
                          <a:solidFill>
                            <a:schemeClr val="bg1"/>
                          </a:solidFill>
                          <a:effectLst/>
                        </a:rPr>
                        <a:t> October</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ctr">
                        <a:lnSpc>
                          <a:spcPct val="115000"/>
                        </a:lnSpc>
                        <a:spcBef>
                          <a:spcPts val="0"/>
                        </a:spcBef>
                        <a:spcAft>
                          <a:spcPts val="0"/>
                        </a:spcAft>
                      </a:pPr>
                      <a:r>
                        <a:rPr lang="en-US" sz="1800">
                          <a:solidFill>
                            <a:schemeClr val="bg1"/>
                          </a:solidFill>
                          <a:effectLst/>
                        </a:rPr>
                        <a:t>10.00–11.30am</a:t>
                      </a:r>
                      <a:endParaRPr lang="en-US" sz="180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extLst>
                  <a:ext uri="{0D108BD9-81ED-4DB2-BD59-A6C34878D82A}">
                    <a16:rowId xmlns:a16="http://schemas.microsoft.com/office/drawing/2014/main" val="10003"/>
                  </a:ext>
                </a:extLst>
              </a:tr>
              <a:tr h="426624">
                <a:tc>
                  <a:txBody>
                    <a:bodyPr/>
                    <a:lstStyle/>
                    <a:p>
                      <a:pPr marL="0" marR="0" algn="ctr">
                        <a:lnSpc>
                          <a:spcPct val="115000"/>
                        </a:lnSpc>
                        <a:spcBef>
                          <a:spcPts val="0"/>
                        </a:spcBef>
                        <a:spcAft>
                          <a:spcPts val="0"/>
                        </a:spcAft>
                      </a:pPr>
                      <a:r>
                        <a:rPr lang="en-US" sz="1800" dirty="0">
                          <a:solidFill>
                            <a:schemeClr val="bg1"/>
                          </a:solidFill>
                          <a:effectLst/>
                        </a:rPr>
                        <a:t>4</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US" sz="1800" dirty="0">
                          <a:solidFill>
                            <a:schemeClr val="bg1"/>
                          </a:solidFill>
                          <a:effectLst/>
                        </a:rPr>
                        <a:t>General Terms and Conditions of Employment</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US" sz="1800" dirty="0">
                          <a:solidFill>
                            <a:schemeClr val="bg1"/>
                          </a:solidFill>
                          <a:effectLst/>
                        </a:rPr>
                        <a:t>Wednesday, 6</a:t>
                      </a:r>
                      <a:r>
                        <a:rPr lang="en-US" sz="1800" baseline="30000" dirty="0">
                          <a:solidFill>
                            <a:schemeClr val="bg1"/>
                          </a:solidFill>
                          <a:effectLst/>
                        </a:rPr>
                        <a:t>th</a:t>
                      </a:r>
                      <a:r>
                        <a:rPr lang="en-US" sz="1800" dirty="0">
                          <a:solidFill>
                            <a:schemeClr val="bg1"/>
                          </a:solidFill>
                          <a:effectLst/>
                        </a:rPr>
                        <a:t> October</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ctr">
                        <a:lnSpc>
                          <a:spcPct val="115000"/>
                        </a:lnSpc>
                        <a:spcBef>
                          <a:spcPts val="0"/>
                        </a:spcBef>
                        <a:spcAft>
                          <a:spcPts val="0"/>
                        </a:spcAft>
                      </a:pPr>
                      <a:r>
                        <a:rPr lang="en-US" sz="1800" dirty="0">
                          <a:solidFill>
                            <a:schemeClr val="bg1"/>
                          </a:solidFill>
                          <a:effectLst/>
                        </a:rPr>
                        <a:t>10.00–12.00am</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extLst>
                  <a:ext uri="{0D108BD9-81ED-4DB2-BD59-A6C34878D82A}">
                    <a16:rowId xmlns:a16="http://schemas.microsoft.com/office/drawing/2014/main" val="10004"/>
                  </a:ext>
                </a:extLst>
              </a:tr>
              <a:tr h="406613">
                <a:tc>
                  <a:txBody>
                    <a:bodyPr/>
                    <a:lstStyle/>
                    <a:p>
                      <a:pPr marL="0" marR="0" algn="ctr">
                        <a:lnSpc>
                          <a:spcPct val="115000"/>
                        </a:lnSpc>
                        <a:spcBef>
                          <a:spcPts val="0"/>
                        </a:spcBef>
                        <a:spcAft>
                          <a:spcPts val="0"/>
                        </a:spcAft>
                      </a:pPr>
                      <a:r>
                        <a:rPr lang="en-US" sz="1800" dirty="0">
                          <a:solidFill>
                            <a:schemeClr val="bg1"/>
                          </a:solidFill>
                          <a:effectLst/>
                        </a:rPr>
                        <a:t>5</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US" sz="1800" dirty="0">
                          <a:solidFill>
                            <a:schemeClr val="bg1"/>
                          </a:solidFill>
                          <a:effectLst/>
                        </a:rPr>
                        <a:t>Rewards and Recognition</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US" sz="1800" dirty="0">
                          <a:solidFill>
                            <a:schemeClr val="bg1"/>
                          </a:solidFill>
                          <a:effectLst/>
                        </a:rPr>
                        <a:t>Thursday, 7</a:t>
                      </a:r>
                      <a:r>
                        <a:rPr lang="en-US" sz="1800" baseline="30000" dirty="0">
                          <a:solidFill>
                            <a:schemeClr val="bg1"/>
                          </a:solidFill>
                          <a:effectLst/>
                        </a:rPr>
                        <a:t>th</a:t>
                      </a:r>
                      <a:r>
                        <a:rPr lang="en-US" sz="1800" dirty="0">
                          <a:solidFill>
                            <a:schemeClr val="bg1"/>
                          </a:solidFill>
                          <a:effectLst/>
                        </a:rPr>
                        <a:t> October</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ctr">
                        <a:lnSpc>
                          <a:spcPct val="115000"/>
                        </a:lnSpc>
                        <a:spcBef>
                          <a:spcPts val="0"/>
                        </a:spcBef>
                        <a:spcAft>
                          <a:spcPts val="0"/>
                        </a:spcAft>
                      </a:pPr>
                      <a:r>
                        <a:rPr lang="en-US" sz="1800" dirty="0">
                          <a:solidFill>
                            <a:schemeClr val="bg1"/>
                          </a:solidFill>
                          <a:effectLst/>
                        </a:rPr>
                        <a:t>10.00–11.30am</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extLst>
                  <a:ext uri="{0D108BD9-81ED-4DB2-BD59-A6C34878D82A}">
                    <a16:rowId xmlns:a16="http://schemas.microsoft.com/office/drawing/2014/main" val="10005"/>
                  </a:ext>
                </a:extLst>
              </a:tr>
              <a:tr h="406613">
                <a:tc>
                  <a:txBody>
                    <a:bodyPr/>
                    <a:lstStyle/>
                    <a:p>
                      <a:pPr marL="0" marR="0" algn="ctr">
                        <a:lnSpc>
                          <a:spcPct val="115000"/>
                        </a:lnSpc>
                        <a:spcBef>
                          <a:spcPts val="0"/>
                        </a:spcBef>
                        <a:spcAft>
                          <a:spcPts val="0"/>
                        </a:spcAft>
                      </a:pPr>
                      <a:r>
                        <a:rPr lang="en-US" sz="1800" dirty="0">
                          <a:solidFill>
                            <a:schemeClr val="bg1"/>
                          </a:solidFill>
                          <a:effectLst/>
                        </a:rPr>
                        <a:t>6</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GB" sz="1800" dirty="0">
                          <a:solidFill>
                            <a:schemeClr val="bg1"/>
                          </a:solidFill>
                          <a:effectLst/>
                        </a:rPr>
                        <a:t>Performance Review, Training &amp; Learning Practices</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US" sz="1800" dirty="0">
                          <a:solidFill>
                            <a:schemeClr val="bg1"/>
                          </a:solidFill>
                          <a:effectLst/>
                        </a:rPr>
                        <a:t>Monday, 11</a:t>
                      </a:r>
                      <a:r>
                        <a:rPr lang="en-US" sz="1800" baseline="30000" dirty="0">
                          <a:solidFill>
                            <a:schemeClr val="bg1"/>
                          </a:solidFill>
                          <a:effectLst/>
                        </a:rPr>
                        <a:t>th</a:t>
                      </a:r>
                      <a:r>
                        <a:rPr lang="en-US" sz="1800" dirty="0">
                          <a:solidFill>
                            <a:schemeClr val="bg1"/>
                          </a:solidFill>
                          <a:effectLst/>
                        </a:rPr>
                        <a:t> October</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ctr">
                        <a:lnSpc>
                          <a:spcPct val="115000"/>
                        </a:lnSpc>
                        <a:spcBef>
                          <a:spcPts val="0"/>
                        </a:spcBef>
                        <a:spcAft>
                          <a:spcPts val="0"/>
                        </a:spcAft>
                      </a:pPr>
                      <a:r>
                        <a:rPr lang="en-US" sz="1800" dirty="0">
                          <a:solidFill>
                            <a:schemeClr val="bg1"/>
                          </a:solidFill>
                          <a:effectLst/>
                        </a:rPr>
                        <a:t>9.00–12.00am</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extLst>
                  <a:ext uri="{0D108BD9-81ED-4DB2-BD59-A6C34878D82A}">
                    <a16:rowId xmlns:a16="http://schemas.microsoft.com/office/drawing/2014/main" val="10006"/>
                  </a:ext>
                </a:extLst>
              </a:tr>
              <a:tr h="406613">
                <a:tc>
                  <a:txBody>
                    <a:bodyPr/>
                    <a:lstStyle/>
                    <a:p>
                      <a:pPr marL="0" marR="0" algn="ctr">
                        <a:lnSpc>
                          <a:spcPct val="115000"/>
                        </a:lnSpc>
                        <a:spcBef>
                          <a:spcPts val="0"/>
                        </a:spcBef>
                        <a:spcAft>
                          <a:spcPts val="0"/>
                        </a:spcAft>
                      </a:pPr>
                      <a:r>
                        <a:rPr lang="en-US" sz="1800" dirty="0">
                          <a:solidFill>
                            <a:schemeClr val="bg1"/>
                          </a:solidFill>
                          <a:effectLst/>
                        </a:rPr>
                        <a:t>7</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US" sz="1800" dirty="0">
                          <a:solidFill>
                            <a:schemeClr val="bg1"/>
                          </a:solidFill>
                          <a:effectLst/>
                        </a:rPr>
                        <a:t>Superannuation and Severance</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l">
                        <a:lnSpc>
                          <a:spcPct val="115000"/>
                        </a:lnSpc>
                        <a:spcBef>
                          <a:spcPts val="0"/>
                        </a:spcBef>
                        <a:spcAft>
                          <a:spcPts val="0"/>
                        </a:spcAft>
                      </a:pPr>
                      <a:r>
                        <a:rPr lang="en-US" sz="1800" dirty="0">
                          <a:solidFill>
                            <a:schemeClr val="bg1"/>
                          </a:solidFill>
                          <a:effectLst/>
                        </a:rPr>
                        <a:t>Tuesday,  12</a:t>
                      </a:r>
                      <a:r>
                        <a:rPr lang="en-US" sz="1800" baseline="30000" dirty="0">
                          <a:solidFill>
                            <a:schemeClr val="bg1"/>
                          </a:solidFill>
                          <a:effectLst/>
                        </a:rPr>
                        <a:t>th</a:t>
                      </a:r>
                      <a:r>
                        <a:rPr lang="en-US" sz="1800" dirty="0">
                          <a:solidFill>
                            <a:schemeClr val="bg1"/>
                          </a:solidFill>
                          <a:effectLst/>
                        </a:rPr>
                        <a:t> October</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tc>
                  <a:txBody>
                    <a:bodyPr/>
                    <a:lstStyle/>
                    <a:p>
                      <a:pPr marL="0" marR="0" algn="ctr">
                        <a:lnSpc>
                          <a:spcPct val="115000"/>
                        </a:lnSpc>
                        <a:spcBef>
                          <a:spcPts val="0"/>
                        </a:spcBef>
                        <a:spcAft>
                          <a:spcPts val="0"/>
                        </a:spcAft>
                      </a:pPr>
                      <a:r>
                        <a:rPr lang="en-US" sz="1800" dirty="0">
                          <a:solidFill>
                            <a:schemeClr val="bg1"/>
                          </a:solidFill>
                          <a:effectLst/>
                        </a:rPr>
                        <a:t>10.00–11.30am</a:t>
                      </a:r>
                      <a:endParaRPr lang="en-US" sz="1800" dirty="0">
                        <a:solidFill>
                          <a:schemeClr val="bg1"/>
                        </a:solidFill>
                        <a:effectLst/>
                        <a:latin typeface="+mn-lt"/>
                        <a:ea typeface="Calibri" panose="020F0502020204030204" pitchFamily="34" charset="0"/>
                        <a:cs typeface="Times New Roman" panose="02020603050405020304" pitchFamily="18" charset="0"/>
                      </a:endParaRPr>
                    </a:p>
                  </a:txBody>
                  <a:tcPr marL="58258" marR="58258" marT="0" marB="0">
                    <a:solidFill>
                      <a:srgbClr val="002060"/>
                    </a:solidFill>
                  </a:tcPr>
                </a:tc>
                <a:extLst>
                  <a:ext uri="{0D108BD9-81ED-4DB2-BD59-A6C34878D82A}">
                    <a16:rowId xmlns:a16="http://schemas.microsoft.com/office/drawing/2014/main" val="10007"/>
                  </a:ext>
                </a:extLst>
              </a:tr>
              <a:tr h="406613">
                <a:tc>
                  <a:txBody>
                    <a:bodyPr/>
                    <a:lstStyle/>
                    <a:p>
                      <a:pPr marL="0" marR="0" algn="ctr">
                        <a:lnSpc>
                          <a:spcPct val="115000"/>
                        </a:lnSpc>
                        <a:spcBef>
                          <a:spcPts val="0"/>
                        </a:spcBef>
                        <a:spcAft>
                          <a:spcPts val="0"/>
                        </a:spcAft>
                      </a:pPr>
                      <a:r>
                        <a:rPr lang="en-US" sz="1800" dirty="0">
                          <a:effectLst/>
                        </a:rPr>
                        <a:t>8</a:t>
                      </a:r>
                      <a:endParaRPr lang="en-US" sz="1800" dirty="0">
                        <a:effectLst/>
                        <a:latin typeface="+mn-lt"/>
                        <a:ea typeface="Calibri" panose="020F0502020204030204" pitchFamily="34" charset="0"/>
                        <a:cs typeface="Times New Roman" panose="02020603050405020304" pitchFamily="18" charset="0"/>
                      </a:endParaRPr>
                    </a:p>
                  </a:txBody>
                  <a:tcPr marL="58258" marR="58258" marT="0" marB="0">
                    <a:solidFill>
                      <a:srgbClr val="FFFF00"/>
                    </a:solidFill>
                  </a:tcPr>
                </a:tc>
                <a:tc>
                  <a:txBody>
                    <a:bodyPr/>
                    <a:lstStyle/>
                    <a:p>
                      <a:pPr marL="0" marR="0" algn="l">
                        <a:lnSpc>
                          <a:spcPct val="115000"/>
                        </a:lnSpc>
                        <a:spcBef>
                          <a:spcPts val="0"/>
                        </a:spcBef>
                        <a:spcAft>
                          <a:spcPts val="0"/>
                        </a:spcAft>
                      </a:pPr>
                      <a:r>
                        <a:rPr lang="en-US" sz="1800" dirty="0">
                          <a:effectLst/>
                        </a:rPr>
                        <a:t>Conflict and Grievance Management</a:t>
                      </a:r>
                      <a:endParaRPr lang="en-US" sz="1800" dirty="0">
                        <a:effectLst/>
                        <a:latin typeface="+mn-lt"/>
                        <a:ea typeface="Calibri" panose="020F0502020204030204" pitchFamily="34" charset="0"/>
                        <a:cs typeface="Times New Roman" panose="02020603050405020304" pitchFamily="18" charset="0"/>
                      </a:endParaRPr>
                    </a:p>
                  </a:txBody>
                  <a:tcPr marL="58258" marR="58258" marT="0" marB="0">
                    <a:solidFill>
                      <a:srgbClr val="FFFF00"/>
                    </a:solidFill>
                  </a:tcPr>
                </a:tc>
                <a:tc>
                  <a:txBody>
                    <a:bodyPr/>
                    <a:lstStyle/>
                    <a:p>
                      <a:pPr marL="0" marR="0" algn="l">
                        <a:lnSpc>
                          <a:spcPct val="115000"/>
                        </a:lnSpc>
                        <a:spcBef>
                          <a:spcPts val="0"/>
                        </a:spcBef>
                        <a:spcAft>
                          <a:spcPts val="0"/>
                        </a:spcAft>
                      </a:pPr>
                      <a:r>
                        <a:rPr lang="en-US" sz="1800" dirty="0">
                          <a:effectLst/>
                        </a:rPr>
                        <a:t>Wednesday,  13</a:t>
                      </a:r>
                      <a:r>
                        <a:rPr lang="en-US" sz="1800" baseline="30000" dirty="0">
                          <a:effectLst/>
                        </a:rPr>
                        <a:t>th</a:t>
                      </a:r>
                      <a:r>
                        <a:rPr lang="en-US" sz="1800" dirty="0">
                          <a:effectLst/>
                        </a:rPr>
                        <a:t> October</a:t>
                      </a:r>
                      <a:endParaRPr lang="en-US" sz="1800" dirty="0">
                        <a:effectLst/>
                        <a:latin typeface="+mn-lt"/>
                        <a:ea typeface="Calibri" panose="020F0502020204030204" pitchFamily="34" charset="0"/>
                        <a:cs typeface="Times New Roman" panose="02020603050405020304" pitchFamily="18" charset="0"/>
                      </a:endParaRPr>
                    </a:p>
                  </a:txBody>
                  <a:tcPr marL="58258" marR="58258" marT="0" marB="0">
                    <a:solidFill>
                      <a:srgbClr val="FFFF00"/>
                    </a:solidFill>
                  </a:tcPr>
                </a:tc>
                <a:tc>
                  <a:txBody>
                    <a:bodyPr/>
                    <a:lstStyle/>
                    <a:p>
                      <a:pPr marL="0" marR="0" algn="ctr">
                        <a:lnSpc>
                          <a:spcPct val="115000"/>
                        </a:lnSpc>
                        <a:spcBef>
                          <a:spcPts val="0"/>
                        </a:spcBef>
                        <a:spcAft>
                          <a:spcPts val="0"/>
                        </a:spcAft>
                      </a:pPr>
                      <a:r>
                        <a:rPr lang="en-US" sz="1800" dirty="0">
                          <a:effectLst/>
                        </a:rPr>
                        <a:t>10.00–11.30am</a:t>
                      </a:r>
                      <a:endParaRPr lang="en-US" sz="1800" dirty="0">
                        <a:effectLst/>
                        <a:latin typeface="+mn-lt"/>
                        <a:ea typeface="Calibri" panose="020F0502020204030204" pitchFamily="34" charset="0"/>
                        <a:cs typeface="Times New Roman" panose="02020603050405020304" pitchFamily="18" charset="0"/>
                      </a:endParaRPr>
                    </a:p>
                  </a:txBody>
                  <a:tcPr marL="58258" marR="58258" marT="0" marB="0">
                    <a:solidFill>
                      <a:srgbClr val="FFFF00"/>
                    </a:solidFill>
                  </a:tcPr>
                </a:tc>
                <a:extLst>
                  <a:ext uri="{0D108BD9-81ED-4DB2-BD59-A6C34878D82A}">
                    <a16:rowId xmlns:a16="http://schemas.microsoft.com/office/drawing/2014/main" val="10008"/>
                  </a:ext>
                </a:extLst>
              </a:tr>
              <a:tr h="406613">
                <a:tc>
                  <a:txBody>
                    <a:bodyPr/>
                    <a:lstStyle/>
                    <a:p>
                      <a:pPr marL="0" marR="0" algn="ctr">
                        <a:lnSpc>
                          <a:spcPct val="115000"/>
                        </a:lnSpc>
                        <a:spcBef>
                          <a:spcPts val="0"/>
                        </a:spcBef>
                        <a:spcAft>
                          <a:spcPts val="0"/>
                        </a:spcAft>
                      </a:pPr>
                      <a:r>
                        <a:rPr lang="en-US" sz="1800">
                          <a:effectLst/>
                        </a:rPr>
                        <a:t>9</a:t>
                      </a:r>
                      <a:endParaRPr lang="en-US" sz="180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l">
                        <a:lnSpc>
                          <a:spcPct val="115000"/>
                        </a:lnSpc>
                        <a:spcBef>
                          <a:spcPts val="0"/>
                        </a:spcBef>
                        <a:spcAft>
                          <a:spcPts val="0"/>
                        </a:spcAft>
                      </a:pPr>
                      <a:r>
                        <a:rPr lang="en-US" sz="1800">
                          <a:effectLst/>
                        </a:rPr>
                        <a:t>Disciplinary Management</a:t>
                      </a:r>
                      <a:endParaRPr lang="en-US" sz="180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l">
                        <a:lnSpc>
                          <a:spcPct val="115000"/>
                        </a:lnSpc>
                        <a:spcBef>
                          <a:spcPts val="0"/>
                        </a:spcBef>
                        <a:spcAft>
                          <a:spcPts val="0"/>
                        </a:spcAft>
                      </a:pPr>
                      <a:r>
                        <a:rPr lang="en-US" sz="1800" dirty="0">
                          <a:effectLst/>
                        </a:rPr>
                        <a:t>Thursday, 14</a:t>
                      </a:r>
                      <a:r>
                        <a:rPr lang="en-US" sz="1800" baseline="30000" dirty="0">
                          <a:effectLst/>
                        </a:rPr>
                        <a:t>th</a:t>
                      </a:r>
                      <a:r>
                        <a:rPr lang="en-US" sz="1800" dirty="0">
                          <a:effectLst/>
                        </a:rPr>
                        <a:t> October</a:t>
                      </a:r>
                      <a:endParaRPr lang="en-US" sz="1800" dirty="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ctr">
                        <a:lnSpc>
                          <a:spcPct val="115000"/>
                        </a:lnSpc>
                        <a:spcBef>
                          <a:spcPts val="0"/>
                        </a:spcBef>
                        <a:spcAft>
                          <a:spcPts val="0"/>
                        </a:spcAft>
                      </a:pPr>
                      <a:r>
                        <a:rPr lang="en-US" sz="1800">
                          <a:effectLst/>
                        </a:rPr>
                        <a:t>9.00–12.00am</a:t>
                      </a:r>
                      <a:endParaRPr lang="en-US" sz="1800">
                        <a:effectLst/>
                        <a:latin typeface="+mn-lt"/>
                        <a:ea typeface="Calibri" panose="020F0502020204030204" pitchFamily="34" charset="0"/>
                        <a:cs typeface="Times New Roman" panose="02020603050405020304" pitchFamily="18" charset="0"/>
                      </a:endParaRPr>
                    </a:p>
                  </a:txBody>
                  <a:tcPr marL="58258" marR="58258" marT="0" marB="0"/>
                </a:tc>
                <a:extLst>
                  <a:ext uri="{0D108BD9-81ED-4DB2-BD59-A6C34878D82A}">
                    <a16:rowId xmlns:a16="http://schemas.microsoft.com/office/drawing/2014/main" val="10009"/>
                  </a:ext>
                </a:extLst>
              </a:tr>
              <a:tr h="609919">
                <a:tc>
                  <a:txBody>
                    <a:bodyPr/>
                    <a:lstStyle/>
                    <a:p>
                      <a:pPr marL="0" marR="0" algn="ctr">
                        <a:lnSpc>
                          <a:spcPct val="115000"/>
                        </a:lnSpc>
                        <a:spcBef>
                          <a:spcPts val="0"/>
                        </a:spcBef>
                        <a:spcAft>
                          <a:spcPts val="0"/>
                        </a:spcAft>
                      </a:pPr>
                      <a:r>
                        <a:rPr lang="en-US" sz="1800">
                          <a:effectLst/>
                        </a:rPr>
                        <a:t>10</a:t>
                      </a:r>
                      <a:endParaRPr lang="en-US" sz="180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l">
                        <a:lnSpc>
                          <a:spcPct val="115000"/>
                        </a:lnSpc>
                        <a:spcBef>
                          <a:spcPts val="0"/>
                        </a:spcBef>
                        <a:spcAft>
                          <a:spcPts val="0"/>
                        </a:spcAft>
                      </a:pPr>
                      <a:r>
                        <a:rPr lang="en-US" sz="1800">
                          <a:effectLst/>
                        </a:rPr>
                        <a:t>Employment Law &amp; Employee Rights</a:t>
                      </a:r>
                      <a:endParaRPr lang="en-US" sz="180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l">
                        <a:lnSpc>
                          <a:spcPct val="115000"/>
                        </a:lnSpc>
                        <a:spcBef>
                          <a:spcPts val="0"/>
                        </a:spcBef>
                        <a:spcAft>
                          <a:spcPts val="0"/>
                        </a:spcAft>
                      </a:pPr>
                      <a:r>
                        <a:rPr lang="en-US" sz="1800" dirty="0">
                          <a:effectLst/>
                        </a:rPr>
                        <a:t>Thursday, 21</a:t>
                      </a:r>
                      <a:r>
                        <a:rPr lang="en-US" sz="1800" baseline="30000" dirty="0">
                          <a:effectLst/>
                        </a:rPr>
                        <a:t>st</a:t>
                      </a:r>
                      <a:r>
                        <a:rPr lang="en-US" sz="1800" dirty="0">
                          <a:effectLst/>
                        </a:rPr>
                        <a:t>  October</a:t>
                      </a:r>
                      <a:endParaRPr lang="en-US" sz="1800" dirty="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ctr">
                        <a:lnSpc>
                          <a:spcPct val="115000"/>
                        </a:lnSpc>
                        <a:spcBef>
                          <a:spcPts val="0"/>
                        </a:spcBef>
                        <a:spcAft>
                          <a:spcPts val="0"/>
                        </a:spcAft>
                      </a:pPr>
                      <a:r>
                        <a:rPr lang="en-US" sz="1800">
                          <a:effectLst/>
                        </a:rPr>
                        <a:t>10.00–12.00am</a:t>
                      </a:r>
                      <a:endParaRPr lang="en-US" sz="1800">
                        <a:effectLst/>
                        <a:latin typeface="+mn-lt"/>
                        <a:ea typeface="Calibri" panose="020F0502020204030204" pitchFamily="34" charset="0"/>
                        <a:cs typeface="Times New Roman" panose="02020603050405020304" pitchFamily="18" charset="0"/>
                      </a:endParaRPr>
                    </a:p>
                  </a:txBody>
                  <a:tcPr marL="58258" marR="58258" marT="0" marB="0"/>
                </a:tc>
                <a:extLst>
                  <a:ext uri="{0D108BD9-81ED-4DB2-BD59-A6C34878D82A}">
                    <a16:rowId xmlns:a16="http://schemas.microsoft.com/office/drawing/2014/main" val="10010"/>
                  </a:ext>
                </a:extLst>
              </a:tr>
              <a:tr h="483131">
                <a:tc>
                  <a:txBody>
                    <a:bodyPr/>
                    <a:lstStyle/>
                    <a:p>
                      <a:pPr marL="0" marR="0" algn="ctr">
                        <a:lnSpc>
                          <a:spcPct val="115000"/>
                        </a:lnSpc>
                        <a:spcBef>
                          <a:spcPts val="0"/>
                        </a:spcBef>
                        <a:spcAft>
                          <a:spcPts val="0"/>
                        </a:spcAft>
                      </a:pPr>
                      <a:r>
                        <a:rPr lang="en-US" sz="1800" dirty="0">
                          <a:effectLst/>
                        </a:rPr>
                        <a:t>11</a:t>
                      </a:r>
                      <a:endParaRPr lang="en-US" sz="1800" dirty="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l">
                        <a:lnSpc>
                          <a:spcPct val="115000"/>
                        </a:lnSpc>
                        <a:spcBef>
                          <a:spcPts val="0"/>
                        </a:spcBef>
                        <a:spcAft>
                          <a:spcPts val="0"/>
                        </a:spcAft>
                      </a:pPr>
                      <a:r>
                        <a:rPr lang="en-US" sz="1800">
                          <a:effectLst/>
                        </a:rPr>
                        <a:t>Current Issues &amp; Trends in HRM</a:t>
                      </a:r>
                      <a:endParaRPr lang="en-US" sz="180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l">
                        <a:lnSpc>
                          <a:spcPct val="115000"/>
                        </a:lnSpc>
                        <a:spcBef>
                          <a:spcPts val="0"/>
                        </a:spcBef>
                        <a:spcAft>
                          <a:spcPts val="0"/>
                        </a:spcAft>
                      </a:pPr>
                      <a:r>
                        <a:rPr lang="en-US" sz="1800" dirty="0">
                          <a:effectLst/>
                        </a:rPr>
                        <a:t>Friday, 22</a:t>
                      </a:r>
                      <a:r>
                        <a:rPr lang="en-US" sz="1800" baseline="30000" dirty="0">
                          <a:effectLst/>
                        </a:rPr>
                        <a:t>nd</a:t>
                      </a:r>
                      <a:r>
                        <a:rPr lang="en-US" sz="1800" dirty="0">
                          <a:effectLst/>
                        </a:rPr>
                        <a:t> October</a:t>
                      </a:r>
                      <a:endParaRPr lang="en-US" sz="1800" dirty="0">
                        <a:effectLst/>
                        <a:latin typeface="+mn-lt"/>
                        <a:ea typeface="Calibri" panose="020F0502020204030204" pitchFamily="34" charset="0"/>
                        <a:cs typeface="Times New Roman" panose="02020603050405020304" pitchFamily="18" charset="0"/>
                      </a:endParaRPr>
                    </a:p>
                  </a:txBody>
                  <a:tcPr marL="58258" marR="58258" marT="0" marB="0"/>
                </a:tc>
                <a:tc>
                  <a:txBody>
                    <a:bodyPr/>
                    <a:lstStyle/>
                    <a:p>
                      <a:pPr marL="0" marR="0" algn="ctr">
                        <a:lnSpc>
                          <a:spcPct val="115000"/>
                        </a:lnSpc>
                        <a:spcBef>
                          <a:spcPts val="0"/>
                        </a:spcBef>
                        <a:spcAft>
                          <a:spcPts val="0"/>
                        </a:spcAft>
                      </a:pPr>
                      <a:r>
                        <a:rPr lang="en-US" sz="1800" dirty="0">
                          <a:effectLst/>
                        </a:rPr>
                        <a:t>10.00–11.30am</a:t>
                      </a:r>
                      <a:endParaRPr lang="en-US" sz="1800" dirty="0">
                        <a:effectLst/>
                        <a:latin typeface="+mn-lt"/>
                        <a:ea typeface="Calibri" panose="020F0502020204030204" pitchFamily="34" charset="0"/>
                        <a:cs typeface="Times New Roman" panose="02020603050405020304" pitchFamily="18" charset="0"/>
                      </a:endParaRPr>
                    </a:p>
                  </a:txBody>
                  <a:tcPr marL="58258" marR="58258" marT="0" marB="0"/>
                </a:tc>
                <a:extLst>
                  <a:ext uri="{0D108BD9-81ED-4DB2-BD59-A6C34878D82A}">
                    <a16:rowId xmlns:a16="http://schemas.microsoft.com/office/drawing/2014/main" val="10011"/>
                  </a:ext>
                </a:extLst>
              </a:tr>
            </a:tbl>
          </a:graphicData>
        </a:graphic>
      </p:graphicFrame>
    </p:spTree>
    <p:extLst>
      <p:ext uri="{BB962C8B-B14F-4D97-AF65-F5344CB8AC3E}">
        <p14:creationId xmlns:p14="http://schemas.microsoft.com/office/powerpoint/2010/main" val="40888183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008" y="-137471"/>
            <a:ext cx="12192000" cy="7017306"/>
          </a:xfrm>
          <a:prstGeom prst="rect">
            <a:avLst/>
          </a:prstGeom>
          <a:solidFill>
            <a:schemeClr val="bg1">
              <a:lumMod val="95000"/>
            </a:schemeClr>
          </a:solidFill>
        </p:spPr>
        <p:txBody>
          <a:bodyPr wrap="square">
            <a:spAutoFit/>
          </a:bodyPr>
          <a:lstStyle/>
          <a:p>
            <a:pPr lvl="2"/>
            <a:endParaRPr lang="en-US" sz="4000" b="1" dirty="0">
              <a:solidFill>
                <a:schemeClr val="accent4"/>
              </a:solidFill>
              <a:latin typeface="+mj-lt"/>
            </a:endParaRPr>
          </a:p>
          <a:p>
            <a:pPr lvl="3"/>
            <a:r>
              <a:rPr lang="en-US" sz="4000" b="1" dirty="0">
                <a:solidFill>
                  <a:schemeClr val="accent4"/>
                </a:solidFill>
                <a:latin typeface="+mj-lt"/>
              </a:rPr>
              <a:t>Chapter 8: Conflict and Grievance Management</a:t>
            </a:r>
          </a:p>
          <a:p>
            <a:pPr lvl="3"/>
            <a:endParaRPr lang="en-US" sz="2800" b="1" dirty="0">
              <a:solidFill>
                <a:srgbClr val="002060"/>
              </a:solidFill>
              <a:latin typeface="+mj-lt"/>
            </a:endParaRPr>
          </a:p>
          <a:p>
            <a:pPr lvl="3"/>
            <a:r>
              <a:rPr lang="en-US" sz="2800" b="1" dirty="0">
                <a:solidFill>
                  <a:srgbClr val="002060"/>
                </a:solidFill>
                <a:latin typeface="+mj-lt"/>
              </a:rPr>
              <a:t>About This Chapter</a:t>
            </a:r>
            <a:endParaRPr lang="en-US" sz="2800" dirty="0">
              <a:solidFill>
                <a:srgbClr val="002060"/>
              </a:solidFill>
              <a:latin typeface="+mj-lt"/>
            </a:endParaRPr>
          </a:p>
          <a:p>
            <a:pPr lvl="3"/>
            <a:r>
              <a:rPr lang="en-GB" sz="2600" dirty="0">
                <a:solidFill>
                  <a:srgbClr val="002060"/>
                </a:solidFill>
                <a:latin typeface="+mj-lt"/>
              </a:rPr>
              <a:t>The </a:t>
            </a:r>
            <a:r>
              <a:rPr lang="en-US" sz="2600" dirty="0">
                <a:solidFill>
                  <a:srgbClr val="002060"/>
                </a:solidFill>
                <a:latin typeface="+mj-lt"/>
              </a:rPr>
              <a:t>conflict and grievance management chapter of this workshop is designed you to learn about how conflict is transformed into, for instance, a grievance and then into a dispute, the degree of formalization of the issues increases. A grievance is more formal than a mere complaint or a grudge. Open and honest communication is essential for resolution of conflicts and grievances within the organization. The person/s with a concern is encouraged to raise concerns with those involved at the first sign of an issue developing. The guidance and the tools introduced through this chapter can help you to set up, revise or realign existing conflict and grievance management system in your organization. </a:t>
            </a:r>
          </a:p>
          <a:p>
            <a:pPr lvl="2"/>
            <a:endParaRPr lang="en-US" sz="2600" dirty="0">
              <a:solidFill>
                <a:srgbClr val="002060"/>
              </a:solidFill>
              <a:latin typeface="+mj-lt"/>
            </a:endParaRPr>
          </a:p>
          <a:p>
            <a:pPr lvl="2"/>
            <a:endParaRPr lang="en-US" sz="2600" dirty="0">
              <a:solidFill>
                <a:srgbClr val="002060"/>
              </a:solidFill>
              <a:latin typeface="+mj-lt"/>
            </a:endParaRPr>
          </a:p>
          <a:p>
            <a:pPr lvl="2"/>
            <a:endParaRPr lang="en-US" sz="2800" dirty="0">
              <a:solidFill>
                <a:srgbClr val="002060"/>
              </a:solidFill>
              <a:latin typeface="+mj-lt"/>
            </a:endParaRPr>
          </a:p>
        </p:txBody>
      </p:sp>
    </p:spTree>
    <p:extLst>
      <p:ext uri="{BB962C8B-B14F-4D97-AF65-F5344CB8AC3E}">
        <p14:creationId xmlns:p14="http://schemas.microsoft.com/office/powerpoint/2010/main" val="2145799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008" y="-137471"/>
            <a:ext cx="12192000" cy="7786747"/>
          </a:xfrm>
          <a:prstGeom prst="rect">
            <a:avLst/>
          </a:prstGeom>
          <a:solidFill>
            <a:schemeClr val="bg1">
              <a:lumMod val="95000"/>
            </a:schemeClr>
          </a:solidFill>
        </p:spPr>
        <p:txBody>
          <a:bodyPr wrap="square">
            <a:spAutoFit/>
          </a:bodyPr>
          <a:lstStyle/>
          <a:p>
            <a:pPr lvl="2"/>
            <a:endParaRPr lang="en-US" sz="4000" b="1" dirty="0">
              <a:solidFill>
                <a:schemeClr val="accent4"/>
              </a:solidFill>
              <a:latin typeface="+mj-lt"/>
            </a:endParaRPr>
          </a:p>
          <a:p>
            <a:pPr lvl="3"/>
            <a:r>
              <a:rPr lang="en-US" sz="4000" b="1" dirty="0">
                <a:solidFill>
                  <a:schemeClr val="accent4"/>
                </a:solidFill>
                <a:latin typeface="+mj-lt"/>
              </a:rPr>
              <a:t>Chapter 8: Conflict and Grievance Management</a:t>
            </a:r>
          </a:p>
          <a:p>
            <a:pPr lvl="3"/>
            <a:r>
              <a:rPr lang="en-US" sz="2800" b="1" dirty="0">
                <a:solidFill>
                  <a:srgbClr val="002060"/>
                </a:solidFill>
                <a:latin typeface="+mj-lt"/>
              </a:rPr>
              <a:t>The Scope</a:t>
            </a:r>
          </a:p>
          <a:p>
            <a:pPr marL="1828800" lvl="3" indent="-457200">
              <a:buFont typeface="Arial" panose="020B0604020202020204" pitchFamily="34" charset="0"/>
              <a:buChar char="•"/>
            </a:pPr>
            <a:r>
              <a:rPr lang="en-US" sz="2600" dirty="0">
                <a:solidFill>
                  <a:srgbClr val="002060"/>
                </a:solidFill>
                <a:latin typeface="+mj-lt"/>
              </a:rPr>
              <a:t>Process of the conflict resolution in an organization </a:t>
            </a:r>
          </a:p>
          <a:p>
            <a:pPr marL="1828800" lvl="3" indent="-457200">
              <a:buFont typeface="Arial" panose="020B0604020202020204" pitchFamily="34" charset="0"/>
              <a:buChar char="•"/>
            </a:pPr>
            <a:r>
              <a:rPr lang="en-US" sz="2600" dirty="0">
                <a:solidFill>
                  <a:srgbClr val="002060"/>
                </a:solidFill>
                <a:latin typeface="+mj-lt"/>
              </a:rPr>
              <a:t>Grievance </a:t>
            </a:r>
            <a:r>
              <a:rPr lang="en-US" sz="2600" dirty="0" err="1">
                <a:solidFill>
                  <a:srgbClr val="002060"/>
                </a:solidFill>
                <a:latin typeface="+mj-lt"/>
              </a:rPr>
              <a:t>redressel</a:t>
            </a:r>
            <a:r>
              <a:rPr lang="en-US" sz="2600" dirty="0">
                <a:solidFill>
                  <a:srgbClr val="002060"/>
                </a:solidFill>
                <a:latin typeface="+mj-lt"/>
              </a:rPr>
              <a:t> system: a formal process to settle employee grievances (addresses including violation of the terms of employment, the law, organization regulations, and worker’ rights or accepted past practices etc.)</a:t>
            </a:r>
          </a:p>
          <a:p>
            <a:pPr marL="1828800" lvl="3" indent="-457200">
              <a:buFont typeface="Arial" panose="020B0604020202020204" pitchFamily="34" charset="0"/>
              <a:buChar char="•"/>
            </a:pPr>
            <a:r>
              <a:rPr lang="en-US" sz="2600" dirty="0">
                <a:solidFill>
                  <a:srgbClr val="002060"/>
                </a:solidFill>
                <a:latin typeface="+mj-lt"/>
              </a:rPr>
              <a:t>Key components of grievance mechanism: </a:t>
            </a:r>
          </a:p>
          <a:p>
            <a:pPr marL="2286000" lvl="4" indent="-457200">
              <a:buFont typeface="Courier New" panose="02070309020205020404" pitchFamily="49" charset="0"/>
              <a:buChar char="o"/>
            </a:pPr>
            <a:r>
              <a:rPr lang="en-US" sz="2400" dirty="0">
                <a:solidFill>
                  <a:srgbClr val="002060"/>
                </a:solidFill>
                <a:latin typeface="+mj-lt"/>
              </a:rPr>
              <a:t>Raised with the immediate supervisor - conciliation </a:t>
            </a:r>
          </a:p>
          <a:p>
            <a:pPr marL="2286000" lvl="4" indent="-457200">
              <a:buFont typeface="Courier New" panose="02070309020205020404" pitchFamily="49" charset="0"/>
              <a:buChar char="o"/>
            </a:pPr>
            <a:r>
              <a:rPr lang="en-US" sz="2400" dirty="0">
                <a:solidFill>
                  <a:srgbClr val="002060"/>
                </a:solidFill>
                <a:latin typeface="+mj-lt"/>
              </a:rPr>
              <a:t>Internal review hearing stages</a:t>
            </a:r>
          </a:p>
          <a:p>
            <a:pPr marL="2286000" lvl="4" indent="-457200">
              <a:buFont typeface="Courier New" panose="02070309020205020404" pitchFamily="49" charset="0"/>
              <a:buChar char="o"/>
            </a:pPr>
            <a:r>
              <a:rPr lang="en-US" sz="2400" dirty="0">
                <a:solidFill>
                  <a:srgbClr val="002060"/>
                </a:solidFill>
                <a:latin typeface="+mj-lt"/>
              </a:rPr>
              <a:t>Arbitration hearing </a:t>
            </a:r>
          </a:p>
          <a:p>
            <a:pPr marL="2286000" lvl="4" indent="-457200">
              <a:buFont typeface="Courier New" panose="02070309020205020404" pitchFamily="49" charset="0"/>
              <a:buChar char="o"/>
            </a:pPr>
            <a:r>
              <a:rPr lang="en-US" sz="2400" dirty="0">
                <a:solidFill>
                  <a:srgbClr val="002060"/>
                </a:solidFill>
                <a:latin typeface="+mj-lt"/>
              </a:rPr>
              <a:t>Dismissal of complaint</a:t>
            </a:r>
          </a:p>
          <a:p>
            <a:pPr marL="2286000" lvl="4" indent="-457200">
              <a:buFont typeface="Courier New" panose="02070309020205020404" pitchFamily="49" charset="0"/>
              <a:buChar char="o"/>
            </a:pPr>
            <a:r>
              <a:rPr lang="en-US" sz="2400" dirty="0">
                <a:solidFill>
                  <a:srgbClr val="002060"/>
                </a:solidFill>
                <a:latin typeface="+mj-lt"/>
              </a:rPr>
              <a:t>Withdrawal of grievances</a:t>
            </a:r>
          </a:p>
          <a:p>
            <a:pPr marL="1828800" lvl="3" indent="-457200">
              <a:buFont typeface="Arial" panose="020B0604020202020204" pitchFamily="34" charset="0"/>
              <a:buChar char="•"/>
            </a:pPr>
            <a:r>
              <a:rPr lang="en-US" sz="2600" dirty="0">
                <a:solidFill>
                  <a:srgbClr val="002060"/>
                </a:solidFill>
                <a:latin typeface="+mj-lt"/>
              </a:rPr>
              <a:t>Responsibilities of the officer handling grievances etc. </a:t>
            </a:r>
          </a:p>
          <a:p>
            <a:pPr marL="1828800" lvl="3" indent="-457200">
              <a:buFont typeface="Arial" panose="020B0604020202020204" pitchFamily="34" charset="0"/>
              <a:buChar char="•"/>
            </a:pPr>
            <a:r>
              <a:rPr lang="en-US" sz="2600" dirty="0">
                <a:solidFill>
                  <a:srgbClr val="002060"/>
                </a:solidFill>
                <a:latin typeface="+mj-lt"/>
              </a:rPr>
              <a:t>Records on grievances received, responded, resolved, withdrawal and dismissal, and appeal process etc. </a:t>
            </a:r>
          </a:p>
          <a:p>
            <a:pPr lvl="2"/>
            <a:endParaRPr lang="en-US" sz="2600" dirty="0">
              <a:solidFill>
                <a:srgbClr val="002060"/>
              </a:solidFill>
              <a:latin typeface="+mj-lt"/>
            </a:endParaRPr>
          </a:p>
          <a:p>
            <a:pPr lvl="2"/>
            <a:endParaRPr lang="en-US" sz="2800" dirty="0">
              <a:solidFill>
                <a:srgbClr val="002060"/>
              </a:solidFill>
              <a:latin typeface="+mj-lt"/>
            </a:endParaRPr>
          </a:p>
        </p:txBody>
      </p:sp>
    </p:spTree>
    <p:extLst>
      <p:ext uri="{BB962C8B-B14F-4D97-AF65-F5344CB8AC3E}">
        <p14:creationId xmlns:p14="http://schemas.microsoft.com/office/powerpoint/2010/main" val="9876893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008" y="-137471"/>
            <a:ext cx="12192000" cy="6771084"/>
          </a:xfrm>
          <a:prstGeom prst="rect">
            <a:avLst/>
          </a:prstGeom>
          <a:solidFill>
            <a:schemeClr val="bg1">
              <a:lumMod val="95000"/>
            </a:schemeClr>
          </a:solidFill>
        </p:spPr>
        <p:txBody>
          <a:bodyPr wrap="square">
            <a:spAutoFit/>
          </a:bodyPr>
          <a:lstStyle/>
          <a:p>
            <a:pPr lvl="3"/>
            <a:r>
              <a:rPr lang="en-US" sz="4000" b="1" dirty="0">
                <a:solidFill>
                  <a:schemeClr val="accent4"/>
                </a:solidFill>
                <a:latin typeface="+mj-lt"/>
              </a:rPr>
              <a:t>Conflict and Grievance Management</a:t>
            </a:r>
          </a:p>
          <a:p>
            <a:pPr lvl="3"/>
            <a:r>
              <a:rPr lang="en-US" sz="3200" b="1" dirty="0">
                <a:solidFill>
                  <a:srgbClr val="002060"/>
                </a:solidFill>
                <a:latin typeface="+mj-lt"/>
              </a:rPr>
              <a:t>Open Door Policy</a:t>
            </a:r>
            <a:r>
              <a:rPr lang="en-US" sz="2800" b="1" dirty="0">
                <a:solidFill>
                  <a:srgbClr val="002060"/>
                </a:solidFill>
                <a:latin typeface="+mj-lt"/>
              </a:rPr>
              <a:t> Guideline</a:t>
            </a:r>
            <a:endParaRPr lang="en-US" sz="2800" dirty="0">
              <a:solidFill>
                <a:srgbClr val="002060"/>
              </a:solidFill>
              <a:latin typeface="+mj-lt"/>
            </a:endParaRPr>
          </a:p>
          <a:p>
            <a:pPr lvl="3"/>
            <a:r>
              <a:rPr lang="en-US" sz="2800" dirty="0">
                <a:solidFill>
                  <a:srgbClr val="002060"/>
                </a:solidFill>
                <a:latin typeface="+mj-lt"/>
              </a:rPr>
              <a:t>The Open Door Policy relates to the provision provided by the management of CSO and the commitment towards open and honest discussion with the relevant person in authority pertaining to any employment, people, operational or workplace related concerns one may have in resolving any problem, conflict or misunderstanding promptly and effectively. </a:t>
            </a:r>
          </a:p>
          <a:p>
            <a:pPr lvl="3"/>
            <a:r>
              <a:rPr lang="en-US" sz="2800" dirty="0">
                <a:solidFill>
                  <a:srgbClr val="002060"/>
                </a:solidFill>
                <a:latin typeface="+mj-lt"/>
              </a:rPr>
              <a:t> </a:t>
            </a:r>
          </a:p>
          <a:p>
            <a:pPr lvl="3"/>
            <a:r>
              <a:rPr lang="en-US" sz="2800" dirty="0">
                <a:solidFill>
                  <a:srgbClr val="002060"/>
                </a:solidFill>
                <a:latin typeface="+mj-lt"/>
              </a:rPr>
              <a:t>The Open Door Policy is operative through the ‘Employee Suggestion Box’ and the procedure of ‘Grievance Policy’. All matters discussed shall be held as confidential and shall not be held against the person who raised the concern.  </a:t>
            </a:r>
          </a:p>
          <a:p>
            <a:pPr lvl="3"/>
            <a:endParaRPr lang="en-US" sz="2600" dirty="0">
              <a:solidFill>
                <a:srgbClr val="002060"/>
              </a:solidFill>
              <a:latin typeface="+mj-lt"/>
            </a:endParaRPr>
          </a:p>
          <a:p>
            <a:pPr lvl="2"/>
            <a:endParaRPr lang="en-US" sz="2800" dirty="0">
              <a:solidFill>
                <a:srgbClr val="002060"/>
              </a:solidFill>
              <a:latin typeface="+mj-lt"/>
            </a:endParaRPr>
          </a:p>
        </p:txBody>
      </p:sp>
    </p:spTree>
    <p:extLst>
      <p:ext uri="{BB962C8B-B14F-4D97-AF65-F5344CB8AC3E}">
        <p14:creationId xmlns:p14="http://schemas.microsoft.com/office/powerpoint/2010/main" val="9960848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008" y="-137471"/>
            <a:ext cx="12192000" cy="7448193"/>
          </a:xfrm>
          <a:prstGeom prst="rect">
            <a:avLst/>
          </a:prstGeom>
          <a:solidFill>
            <a:schemeClr val="bg1">
              <a:lumMod val="95000"/>
            </a:schemeClr>
          </a:solidFill>
        </p:spPr>
        <p:txBody>
          <a:bodyPr wrap="square">
            <a:spAutoFit/>
          </a:bodyPr>
          <a:lstStyle/>
          <a:p>
            <a:pPr lvl="5"/>
            <a:endParaRPr lang="en-US" sz="2800" dirty="0"/>
          </a:p>
          <a:p>
            <a:pPr lvl="5"/>
            <a:endParaRPr lang="en-US" sz="2800" dirty="0"/>
          </a:p>
          <a:p>
            <a:pPr lvl="5"/>
            <a:endParaRPr lang="en-US" sz="2800" dirty="0"/>
          </a:p>
          <a:p>
            <a:pPr lvl="5"/>
            <a:r>
              <a:rPr lang="en-US" sz="4000" dirty="0">
                <a:solidFill>
                  <a:schemeClr val="accent4"/>
                </a:solidFill>
                <a:latin typeface="+mj-lt"/>
              </a:rPr>
              <a:t>What is an open door policy?</a:t>
            </a:r>
          </a:p>
          <a:p>
            <a:pPr lvl="5"/>
            <a:endParaRPr lang="en-US" sz="2800" dirty="0">
              <a:latin typeface="+mj-lt"/>
            </a:endParaRPr>
          </a:p>
          <a:p>
            <a:pPr lvl="5"/>
            <a:endParaRPr lang="en-US" sz="2800" dirty="0">
              <a:latin typeface="+mj-lt"/>
            </a:endParaRPr>
          </a:p>
          <a:p>
            <a:pPr lvl="5"/>
            <a:r>
              <a:rPr lang="en-US" sz="2800" dirty="0">
                <a:solidFill>
                  <a:srgbClr val="002060"/>
                </a:solidFill>
                <a:latin typeface="+mj-lt"/>
              </a:rPr>
              <a:t>In most companies, an open door policy indicates </a:t>
            </a:r>
            <a:r>
              <a:rPr lang="en-US" sz="2800" b="1" dirty="0">
                <a:solidFill>
                  <a:srgbClr val="002060"/>
                </a:solidFill>
                <a:latin typeface="+mj-lt"/>
              </a:rPr>
              <a:t>to employees </a:t>
            </a:r>
          </a:p>
          <a:p>
            <a:pPr lvl="5"/>
            <a:r>
              <a:rPr lang="en-US" sz="2800" b="1" dirty="0">
                <a:solidFill>
                  <a:srgbClr val="002060"/>
                </a:solidFill>
                <a:latin typeface="+mj-lt"/>
              </a:rPr>
              <a:t>that a supervisor or manager is open to an employee's questions, complaints, suggestions, and challenges</a:t>
            </a:r>
            <a:r>
              <a:rPr lang="en-US" sz="2800" dirty="0">
                <a:solidFill>
                  <a:srgbClr val="002060"/>
                </a:solidFill>
                <a:latin typeface="+mj-lt"/>
              </a:rPr>
              <a:t>. The objective is to encourage open communication, feedback, and discussion about any concerns employees may have</a:t>
            </a:r>
          </a:p>
          <a:p>
            <a:pPr lvl="3"/>
            <a:endParaRPr lang="en-US" sz="2600" dirty="0">
              <a:solidFill>
                <a:srgbClr val="002060"/>
              </a:solidFill>
              <a:latin typeface="+mj-lt"/>
            </a:endParaRPr>
          </a:p>
          <a:p>
            <a:pPr lvl="3"/>
            <a:endParaRPr lang="en-US" sz="2600" dirty="0">
              <a:solidFill>
                <a:srgbClr val="002060"/>
              </a:solidFill>
              <a:latin typeface="+mj-lt"/>
            </a:endParaRPr>
          </a:p>
          <a:p>
            <a:pPr lvl="3"/>
            <a:endParaRPr lang="en-US" sz="2600" dirty="0">
              <a:solidFill>
                <a:srgbClr val="002060"/>
              </a:solidFill>
              <a:latin typeface="+mj-lt"/>
            </a:endParaRPr>
          </a:p>
          <a:p>
            <a:pPr lvl="3"/>
            <a:endParaRPr lang="en-US" sz="2600" dirty="0">
              <a:solidFill>
                <a:srgbClr val="002060"/>
              </a:solidFill>
              <a:latin typeface="+mj-lt"/>
            </a:endParaRPr>
          </a:p>
          <a:p>
            <a:pPr lvl="3"/>
            <a:endParaRPr lang="en-US" sz="2600" dirty="0">
              <a:solidFill>
                <a:srgbClr val="002060"/>
              </a:solidFill>
              <a:latin typeface="+mj-lt"/>
            </a:endParaRPr>
          </a:p>
          <a:p>
            <a:pPr lvl="2"/>
            <a:endParaRPr lang="en-US" sz="2800" dirty="0">
              <a:solidFill>
                <a:srgbClr val="002060"/>
              </a:solidFill>
              <a:latin typeface="+mj-lt"/>
            </a:endParaRPr>
          </a:p>
        </p:txBody>
      </p:sp>
    </p:spTree>
    <p:extLst>
      <p:ext uri="{BB962C8B-B14F-4D97-AF65-F5344CB8AC3E}">
        <p14:creationId xmlns:p14="http://schemas.microsoft.com/office/powerpoint/2010/main" val="374236252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02256" y="1264442"/>
            <a:ext cx="5477775" cy="3416320"/>
          </a:xfrm>
          <a:prstGeom prst="rect">
            <a:avLst/>
          </a:prstGeom>
        </p:spPr>
        <p:txBody>
          <a:bodyPr wrap="square">
            <a:spAutoFit/>
          </a:bodyPr>
          <a:lstStyle/>
          <a:p>
            <a:r>
              <a:rPr lang="en-US" sz="2400" dirty="0">
                <a:solidFill>
                  <a:srgbClr val="002060"/>
                </a:solidFill>
                <a:latin typeface="+mj-lt"/>
              </a:rPr>
              <a:t>An open door policy means </a:t>
            </a:r>
            <a:r>
              <a:rPr lang="en-US" sz="2400" b="1" dirty="0">
                <a:solidFill>
                  <a:srgbClr val="002060"/>
                </a:solidFill>
                <a:latin typeface="+mj-lt"/>
              </a:rPr>
              <a:t>every manager's door is open to every employee</a:t>
            </a:r>
            <a:r>
              <a:rPr lang="en-US" sz="2400" dirty="0">
                <a:solidFill>
                  <a:srgbClr val="002060"/>
                </a:solidFill>
                <a:latin typeface="+mj-lt"/>
              </a:rPr>
              <a:t>. The purpose is to encourage open communication, feedback, and discussion about any matter of importance to an employee. Employees can take their workplace concerns, questions, or suggestions outside their own chain of command without worrying</a:t>
            </a:r>
          </a:p>
        </p:txBody>
      </p:sp>
      <p:sp>
        <p:nvSpPr>
          <p:cNvPr id="5" name="Rectangle 4"/>
          <p:cNvSpPr/>
          <p:nvPr/>
        </p:nvSpPr>
        <p:spPr>
          <a:xfrm>
            <a:off x="802256" y="302726"/>
            <a:ext cx="10682379" cy="584775"/>
          </a:xfrm>
          <a:prstGeom prst="rect">
            <a:avLst/>
          </a:prstGeom>
          <a:solidFill>
            <a:srgbClr val="002060"/>
          </a:solidFill>
        </p:spPr>
        <p:txBody>
          <a:bodyPr wrap="square">
            <a:spAutoFit/>
          </a:bodyPr>
          <a:lstStyle/>
          <a:p>
            <a:r>
              <a:rPr lang="en-US" sz="3200" b="1" dirty="0">
                <a:solidFill>
                  <a:schemeClr val="bg1"/>
                </a:solidFill>
                <a:latin typeface="+mj-lt"/>
              </a:rPr>
              <a:t>How does the open door policy work?</a:t>
            </a:r>
          </a:p>
        </p:txBody>
      </p:sp>
      <p:pic>
        <p:nvPicPr>
          <p:cNvPr id="1028" name="Picture 4" descr="Image result for open door policy">
            <a:hlinkClick r:id="rId3"/>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530196" y="1470804"/>
            <a:ext cx="4954439" cy="33729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274384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63795" y="262197"/>
            <a:ext cx="4092545" cy="5139869"/>
          </a:xfrm>
          <a:prstGeom prst="rect">
            <a:avLst/>
          </a:prstGeom>
          <a:solidFill>
            <a:schemeClr val="bg1">
              <a:lumMod val="95000"/>
            </a:schemeClr>
          </a:solidFill>
        </p:spPr>
        <p:txBody>
          <a:bodyPr wrap="square">
            <a:spAutoFit/>
          </a:bodyPr>
          <a:lstStyle/>
          <a:p>
            <a:r>
              <a:rPr lang="en-US" sz="4400" dirty="0">
                <a:solidFill>
                  <a:schemeClr val="accent4"/>
                </a:solidFill>
                <a:latin typeface="+mj-lt"/>
              </a:rPr>
              <a:t>Conflict management</a:t>
            </a:r>
          </a:p>
          <a:p>
            <a:r>
              <a:rPr lang="en-US" sz="2400" dirty="0">
                <a:solidFill>
                  <a:srgbClr val="002060"/>
                </a:solidFill>
                <a:latin typeface="+mj-lt"/>
              </a:rPr>
              <a:t>Conflict management is the process of limiting the negative aspects of conflict while increasing the positive aspects of conflict. The aim of conflict management is to enhance learning and group outcomes, including effectiveness or performance in an organizational setting.</a:t>
            </a:r>
          </a:p>
        </p:txBody>
      </p:sp>
      <p:sp>
        <p:nvSpPr>
          <p:cNvPr id="4" name="Rectangle 3"/>
          <p:cNvSpPr/>
          <p:nvPr/>
        </p:nvSpPr>
        <p:spPr>
          <a:xfrm>
            <a:off x="4615132" y="168563"/>
            <a:ext cx="6866627" cy="4339650"/>
          </a:xfrm>
          <a:prstGeom prst="rect">
            <a:avLst/>
          </a:prstGeom>
        </p:spPr>
        <p:txBody>
          <a:bodyPr wrap="square">
            <a:spAutoFit/>
          </a:bodyPr>
          <a:lstStyle/>
          <a:p>
            <a:r>
              <a:rPr lang="en-US" sz="3600" dirty="0">
                <a:solidFill>
                  <a:schemeClr val="accent4"/>
                </a:solidFill>
                <a:latin typeface="Gill Sans MT" panose="020B0502020104020203" pitchFamily="34" charset="0"/>
              </a:rPr>
              <a:t>What is Conflict Management?</a:t>
            </a:r>
          </a:p>
          <a:p>
            <a:r>
              <a:rPr lang="en-US" sz="2400" dirty="0">
                <a:solidFill>
                  <a:schemeClr val="accent2">
                    <a:lumMod val="50000"/>
                  </a:schemeClr>
                </a:solidFill>
                <a:latin typeface="Gill Sans MT" panose="020B0502020104020203" pitchFamily="34" charset="0"/>
              </a:rPr>
              <a:t>Conflict management is the practice of being able to identify and handle conflicts sensibly, fairly, and efficiently. Since conflicts in a business are a natural part of the workplace, it is important that there are people who understand conflicts and know how to resolve them. This is important in today's market more than ever. Everyone is striving to show how valuable they are to the company they work for and at times, this can lead to disputes with other members of the team.</a:t>
            </a:r>
            <a:endParaRPr lang="en-US" sz="2400" i="0" dirty="0">
              <a:solidFill>
                <a:schemeClr val="accent2">
                  <a:lumMod val="50000"/>
                </a:schemeClr>
              </a:solidFill>
              <a:effectLst/>
              <a:latin typeface="Gill Sans MT" panose="020B0502020104020203" pitchFamily="34" charset="0"/>
            </a:endParaRPr>
          </a:p>
        </p:txBody>
      </p:sp>
    </p:spTree>
    <p:extLst>
      <p:ext uri="{BB962C8B-B14F-4D97-AF65-F5344CB8AC3E}">
        <p14:creationId xmlns:p14="http://schemas.microsoft.com/office/powerpoint/2010/main" val="3304266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1"/>
          <p:cNvSpPr>
            <a:spLocks noChangeArrowheads="1"/>
          </p:cNvSpPr>
          <p:nvPr/>
        </p:nvSpPr>
        <p:spPr bwMode="auto">
          <a:xfrm>
            <a:off x="825857" y="546539"/>
            <a:ext cx="10006266" cy="1238740"/>
          </a:xfrm>
          <a:prstGeom prst="rect">
            <a:avLst/>
          </a:prstGeom>
          <a:solidFill>
            <a:schemeClr val="accent4"/>
          </a:solidFill>
          <a:ln>
            <a:noFill/>
          </a:ln>
          <a:effectLst/>
        </p:spPr>
        <p:txBody>
          <a:bodyPr vert="horz" wrap="square" lIns="91440" tIns="126960" rIns="91440" bIns="6348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n-US" sz="2400" b="1" i="0" u="none" strike="noStrike" cap="none" normalizeH="0" baseline="0" dirty="0">
                <a:ln>
                  <a:noFill/>
                </a:ln>
                <a:solidFill>
                  <a:srgbClr val="5B677B"/>
                </a:solidFill>
                <a:effectLst/>
                <a:latin typeface="Gill Sans MT" panose="020B0502020104020203" pitchFamily="34" charset="0"/>
              </a:rPr>
              <a:t>What are Conflict Management Styles?</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5B677B"/>
                </a:solidFill>
                <a:effectLst/>
                <a:latin typeface="Gill Sans MT" panose="020B0502020104020203" pitchFamily="34" charset="0"/>
              </a:rPr>
              <a:t>Conflicts happen. How an employee responds and resolves conflict will limit or enable that </a:t>
            </a:r>
            <a:r>
              <a:rPr kumimoji="0" lang="en-US" sz="1600" b="0" i="0" u="none" strike="noStrike" cap="none" normalizeH="0" baseline="0" dirty="0" err="1">
                <a:ln>
                  <a:noFill/>
                </a:ln>
                <a:solidFill>
                  <a:srgbClr val="5B677B"/>
                </a:solidFill>
                <a:effectLst/>
                <a:latin typeface="Gill Sans MT" panose="020B0502020104020203" pitchFamily="34" charset="0"/>
              </a:rPr>
              <a:t>employe's</a:t>
            </a:r>
            <a:r>
              <a:rPr kumimoji="0" lang="en-US" sz="1600" b="0" i="0" u="none" strike="noStrike" cap="none" normalizeH="0" baseline="0" dirty="0">
                <a:ln>
                  <a:noFill/>
                </a:ln>
                <a:solidFill>
                  <a:srgbClr val="5B677B"/>
                </a:solidFill>
                <a:effectLst/>
                <a:latin typeface="Gill Sans MT" panose="020B0502020104020203" pitchFamily="34" charset="0"/>
              </a:rPr>
              <a:t> success. </a:t>
            </a:r>
            <a:endParaRPr kumimoji="0" lang="en-US" sz="1600" b="0" i="0" u="none" strike="noStrike" cap="none" normalizeH="0" baseline="0" dirty="0">
              <a:ln>
                <a:noFill/>
              </a:ln>
              <a:solidFill>
                <a:schemeClr val="tx1"/>
              </a:solidFill>
              <a:effectLst/>
              <a:latin typeface="Gill Sans MT" panose="020B0502020104020203"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600" b="0" i="0" u="none" strike="noStrike" cap="none" normalizeH="0" baseline="0" dirty="0">
                <a:ln>
                  <a:noFill/>
                </a:ln>
                <a:solidFill>
                  <a:srgbClr val="5B677B"/>
                </a:solidFill>
                <a:effectLst/>
                <a:latin typeface="Gill Sans MT" panose="020B0502020104020203" pitchFamily="34" charset="0"/>
              </a:rPr>
              <a:t>Here are five conflict styles that a manager will follow according to Kenneth W. Thomas and Ralph H. </a:t>
            </a:r>
            <a:r>
              <a:rPr kumimoji="0" lang="en-US" sz="1600" b="0" i="0" u="none" strike="noStrike" cap="none" normalizeH="0" baseline="0" dirty="0" err="1">
                <a:ln>
                  <a:noFill/>
                </a:ln>
                <a:solidFill>
                  <a:srgbClr val="5B677B"/>
                </a:solidFill>
                <a:effectLst/>
                <a:latin typeface="Gill Sans MT" panose="020B0502020104020203" pitchFamily="34" charset="0"/>
              </a:rPr>
              <a:t>Kilmann</a:t>
            </a:r>
            <a:r>
              <a:rPr kumimoji="0" lang="en-US" sz="1600" b="0" i="0" u="none" strike="noStrike" cap="none" normalizeH="0" baseline="0" dirty="0">
                <a:ln>
                  <a:noFill/>
                </a:ln>
                <a:solidFill>
                  <a:srgbClr val="5B677B"/>
                </a:solidFill>
                <a:effectLst/>
                <a:latin typeface="Gill Sans MT" panose="020B0502020104020203" pitchFamily="34" charset="0"/>
              </a:rPr>
              <a:t>:</a:t>
            </a:r>
            <a:endParaRPr kumimoji="0" lang="en-US" sz="800" b="0" i="0" u="none" strike="noStrike" cap="none" normalizeH="0" baseline="0" dirty="0">
              <a:ln>
                <a:noFill/>
              </a:ln>
              <a:solidFill>
                <a:schemeClr val="tx1"/>
              </a:solidFill>
              <a:effectLst/>
              <a:latin typeface="Arial" panose="020B0604020202020204"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rgbClr val="5B677B"/>
                </a:solidFill>
                <a:effectLst/>
                <a:latin typeface="Wotfard"/>
              </a:rPr>
              <a:t>‍</a:t>
            </a:r>
            <a:endParaRPr kumimoji="0" lang="en-US" sz="12900" b="0" i="0" u="none" strike="noStrike" cap="none" normalizeH="0" baseline="0" dirty="0">
              <a:ln>
                <a:noFill/>
              </a:ln>
              <a:solidFill>
                <a:schemeClr val="tx1"/>
              </a:solidFill>
              <a:effectLst/>
              <a:latin typeface="Arial" panose="020B0604020202020204" pitchFamily="34" charset="0"/>
            </a:endParaRPr>
          </a:p>
        </p:txBody>
      </p:sp>
      <p:pic>
        <p:nvPicPr>
          <p:cNvPr id="1026" name="Picture 2" descr="https://assets-global.website-files.com/6116570187f45b6d4a8978f9/6116570187f45b40ae898d1e_image_thumb1.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75983" y="2496628"/>
            <a:ext cx="6616699" cy="31480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574059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537</TotalTime>
  <Words>685</Words>
  <Application>Microsoft Office PowerPoint</Application>
  <PresentationFormat>Widescreen</PresentationFormat>
  <Paragraphs>133</Paragraphs>
  <Slides>11</Slides>
  <Notes>9</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Workshop on                                                             Strengthening Human Resource Management of Civil Society Organizations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Workshop on                                                             Strengthening Human Resource Management of Civil Society Organizations </dc:title>
  <dc:creator>DELL</dc:creator>
  <cp:lastModifiedBy>Microsoft account</cp:lastModifiedBy>
  <cp:revision>79</cp:revision>
  <dcterms:created xsi:type="dcterms:W3CDTF">2021-10-06T10:05:28Z</dcterms:created>
  <dcterms:modified xsi:type="dcterms:W3CDTF">2022-06-08T05:11:19Z</dcterms:modified>
</cp:coreProperties>
</file>