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315" r:id="rId4"/>
    <p:sldId id="316" r:id="rId5"/>
    <p:sldId id="317" r:id="rId6"/>
    <p:sldId id="318" r:id="rId7"/>
    <p:sldId id="335" r:id="rId8"/>
    <p:sldId id="334" r:id="rId9"/>
    <p:sldId id="319" r:id="rId10"/>
    <p:sldId id="337" r:id="rId11"/>
    <p:sldId id="336" r:id="rId12"/>
    <p:sldId id="338" r:id="rId13"/>
    <p:sldId id="339" r:id="rId14"/>
    <p:sldId id="320" r:id="rId15"/>
    <p:sldId id="321" r:id="rId16"/>
    <p:sldId id="322" r:id="rId17"/>
    <p:sldId id="323" r:id="rId18"/>
    <p:sldId id="324" r:id="rId19"/>
    <p:sldId id="325" r:id="rId20"/>
    <p:sldId id="326" r:id="rId21"/>
    <p:sldId id="327" r:id="rId22"/>
    <p:sldId id="328" r:id="rId23"/>
    <p:sldId id="329" r:id="rId24"/>
    <p:sldId id="330" r:id="rId25"/>
    <p:sldId id="331" r:id="rId26"/>
    <p:sldId id="332" r:id="rId27"/>
    <p:sldId id="33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4424" autoAdjust="0"/>
  </p:normalViewPr>
  <p:slideViewPr>
    <p:cSldViewPr snapToGrid="0">
      <p:cViewPr varScale="1">
        <p:scale>
          <a:sx n="87" d="100"/>
          <a:sy n="87" d="100"/>
        </p:scale>
        <p:origin x="48" y="451"/>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7D27E4-2913-4D73-BD9C-CAF282158591}" type="datetimeFigureOut">
              <a:rPr lang="en-US" smtClean="0"/>
              <a:t>6/7/2022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ACF9EB-82C6-430B-8662-BD66C32D28B8}" type="slidenum">
              <a:rPr lang="en-US" smtClean="0"/>
              <a:t>‹#›</a:t>
            </a:fld>
            <a:endParaRPr lang="en-US"/>
          </a:p>
        </p:txBody>
      </p:sp>
    </p:spTree>
    <p:extLst>
      <p:ext uri="{BB962C8B-B14F-4D97-AF65-F5344CB8AC3E}">
        <p14:creationId xmlns:p14="http://schemas.microsoft.com/office/powerpoint/2010/main" val="304110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3</a:t>
            </a:fld>
            <a:endParaRPr lang="en-US"/>
          </a:p>
        </p:txBody>
      </p:sp>
    </p:spTree>
    <p:extLst>
      <p:ext uri="{BB962C8B-B14F-4D97-AF65-F5344CB8AC3E}">
        <p14:creationId xmlns:p14="http://schemas.microsoft.com/office/powerpoint/2010/main" val="3768927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3C55795-28FB-4091-92CC-CD904CC4F8DE}"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2979307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C55795-28FB-4091-92CC-CD904CC4F8DE}"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2608809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C55795-28FB-4091-92CC-CD904CC4F8DE}"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3395956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C55795-28FB-4091-92CC-CD904CC4F8DE}"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956601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C55795-28FB-4091-92CC-CD904CC4F8DE}"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2669379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3C55795-28FB-4091-92CC-CD904CC4F8DE}" type="datetimeFigureOut">
              <a:rPr lang="en-US" smtClean="0"/>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1595097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C55795-28FB-4091-92CC-CD904CC4F8DE}" type="datetimeFigureOut">
              <a:rPr lang="en-US" smtClean="0"/>
              <a:t>6/7/2022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1832294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3C55795-28FB-4091-92CC-CD904CC4F8DE}" type="datetimeFigureOut">
              <a:rPr lang="en-US" smtClean="0"/>
              <a:t>6/7/2022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2702781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C55795-28FB-4091-92CC-CD904CC4F8DE}" type="datetimeFigureOut">
              <a:rPr lang="en-US" smtClean="0"/>
              <a:t>6/7/2022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2210468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3C55795-28FB-4091-92CC-CD904CC4F8DE}" type="datetimeFigureOut">
              <a:rPr lang="en-US" smtClean="0"/>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3259778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3C55795-28FB-4091-92CC-CD904CC4F8DE}" type="datetimeFigureOut">
              <a:rPr lang="en-US" smtClean="0"/>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830370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55795-28FB-4091-92CC-CD904CC4F8DE}" type="datetimeFigureOut">
              <a:rPr lang="en-US" smtClean="0"/>
              <a:t>6/7/2022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4E2A6-4CF3-4F02-BB21-6193DED7C2E8}" type="slidenum">
              <a:rPr lang="en-US" smtClean="0"/>
              <a:t>‹#›</a:t>
            </a:fld>
            <a:endParaRPr lang="en-US"/>
          </a:p>
        </p:txBody>
      </p:sp>
    </p:spTree>
    <p:extLst>
      <p:ext uri="{BB962C8B-B14F-4D97-AF65-F5344CB8AC3E}">
        <p14:creationId xmlns:p14="http://schemas.microsoft.com/office/powerpoint/2010/main" val="2197168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27788"/>
            <a:ext cx="12192000" cy="4301412"/>
          </a:xfrm>
          <a:solidFill>
            <a:schemeClr val="bg1">
              <a:lumMod val="95000"/>
            </a:schemeClr>
          </a:solidFill>
        </p:spPr>
        <p:txBody>
          <a:bodyPr>
            <a:normAutofit/>
          </a:bodyPr>
          <a:lstStyle/>
          <a:p>
            <a:r>
              <a:rPr lang="en-US" b="1" dirty="0">
                <a:solidFill>
                  <a:srgbClr val="002060"/>
                </a:solidFill>
              </a:rPr>
              <a:t>Workshop on                                                             Strengthening Human Resource Management of Civil Society Organizations </a:t>
            </a:r>
          </a:p>
        </p:txBody>
      </p:sp>
      <p:sp>
        <p:nvSpPr>
          <p:cNvPr id="3" name="Subtitle 2"/>
          <p:cNvSpPr>
            <a:spLocks noGrp="1"/>
          </p:cNvSpPr>
          <p:nvPr>
            <p:ph type="subTitle" idx="1"/>
          </p:nvPr>
        </p:nvSpPr>
        <p:spPr>
          <a:xfrm>
            <a:off x="0" y="3573624"/>
            <a:ext cx="12192000" cy="3284376"/>
          </a:xfrm>
          <a:solidFill>
            <a:schemeClr val="accent4">
              <a:lumMod val="60000"/>
              <a:lumOff val="40000"/>
            </a:schemeClr>
          </a:solidFill>
        </p:spPr>
        <p:txBody>
          <a:bodyPr>
            <a:normAutofit/>
          </a:bodyPr>
          <a:lstStyle/>
          <a:p>
            <a:endParaRPr lang="en-US" b="1" dirty="0"/>
          </a:p>
          <a:p>
            <a:r>
              <a:rPr lang="en-US" sz="2800" b="1" dirty="0">
                <a:latin typeface="+mj-lt"/>
              </a:rPr>
              <a:t>By </a:t>
            </a:r>
          </a:p>
          <a:p>
            <a:r>
              <a:rPr lang="en-US" sz="3200" b="1" dirty="0">
                <a:latin typeface="+mj-lt"/>
              </a:rPr>
              <a:t>Jagath </a:t>
            </a:r>
            <a:r>
              <a:rPr lang="en-US" sz="3200" b="1" dirty="0" err="1">
                <a:latin typeface="+mj-lt"/>
              </a:rPr>
              <a:t>Karunathilaka</a:t>
            </a:r>
            <a:endParaRPr lang="en-US" sz="3200" b="1" dirty="0">
              <a:latin typeface="+mj-lt"/>
            </a:endParaRPr>
          </a:p>
          <a:p>
            <a:r>
              <a:rPr lang="en-US" sz="2800" b="1" dirty="0">
                <a:latin typeface="+mj-lt"/>
              </a:rPr>
              <a:t>(Through Virtual Meeting – Zoom Technology)</a:t>
            </a:r>
          </a:p>
          <a:p>
            <a:r>
              <a:rPr lang="en-US" sz="2800" b="1" dirty="0">
                <a:latin typeface="+mj-lt"/>
              </a:rPr>
              <a:t>October 4 –22                                                                                                                         (20 Lesson Hours in 10 Days) </a:t>
            </a:r>
          </a:p>
        </p:txBody>
      </p:sp>
    </p:spTree>
    <p:extLst>
      <p:ext uri="{BB962C8B-B14F-4D97-AF65-F5344CB8AC3E}">
        <p14:creationId xmlns:p14="http://schemas.microsoft.com/office/powerpoint/2010/main" val="2546149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o alt text provided for this image"/>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ln>
            <a:noFill/>
          </a:ln>
        </p:spPr>
      </p:pic>
    </p:spTree>
    <p:extLst>
      <p:ext uri="{BB962C8B-B14F-4D97-AF65-F5344CB8AC3E}">
        <p14:creationId xmlns:p14="http://schemas.microsoft.com/office/powerpoint/2010/main" val="1590543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Superannuation…</a:t>
            </a:r>
            <a:endParaRPr lang="en-US" dirty="0"/>
          </a:p>
        </p:txBody>
      </p:sp>
      <p:sp>
        <p:nvSpPr>
          <p:cNvPr id="3" name="Content Placeholder 2"/>
          <p:cNvSpPr>
            <a:spLocks noGrp="1"/>
          </p:cNvSpPr>
          <p:nvPr>
            <p:ph idx="1"/>
          </p:nvPr>
        </p:nvSpPr>
        <p:spPr>
          <a:solidFill>
            <a:schemeClr val="bg1">
              <a:lumMod val="95000"/>
            </a:schemeClr>
          </a:solidFill>
        </p:spPr>
        <p:txBody>
          <a:bodyPr>
            <a:normAutofit fontScale="85000" lnSpcReduction="20000"/>
          </a:bodyPr>
          <a:lstStyle/>
          <a:p>
            <a:pPr marL="0" indent="0">
              <a:buNone/>
            </a:pPr>
            <a:r>
              <a:rPr lang="en-US" sz="3600" b="1" dirty="0">
                <a:solidFill>
                  <a:srgbClr val="002060"/>
                </a:solidFill>
                <a:latin typeface="+mj-lt"/>
              </a:rPr>
              <a:t>Gratuity…</a:t>
            </a:r>
          </a:p>
          <a:p>
            <a:pPr fontAlgn="base"/>
            <a:r>
              <a:rPr lang="en-US" sz="3100" dirty="0">
                <a:solidFill>
                  <a:srgbClr val="002060"/>
                </a:solidFill>
                <a:latin typeface="+mj-lt"/>
              </a:rPr>
              <a:t>According to the Payment of Gratuity Act No.12 of 1983, the eligibility requirements for gratuity claims are as follows:</a:t>
            </a:r>
          </a:p>
          <a:p>
            <a:pPr marL="971550" lvl="1" indent="-514350" fontAlgn="base">
              <a:buFont typeface="+mj-lt"/>
              <a:buAutoNum type="arabicPeriod"/>
            </a:pPr>
            <a:r>
              <a:rPr lang="en-US" sz="2800" dirty="0">
                <a:solidFill>
                  <a:srgbClr val="002060"/>
                </a:solidFill>
                <a:latin typeface="+mj-lt"/>
              </a:rPr>
              <a:t>The particular employee should have been employed in an institution where employing 15 or more employees during the period of 12 months preceding the date of terminating or terminated the employment of the employee.</a:t>
            </a:r>
          </a:p>
          <a:p>
            <a:pPr marL="971550" lvl="1" indent="-514350" fontAlgn="base">
              <a:buFont typeface="+mj-lt"/>
              <a:buAutoNum type="arabicPeriod"/>
            </a:pPr>
            <a:r>
              <a:rPr lang="en-US" sz="2800" dirty="0">
                <a:solidFill>
                  <a:srgbClr val="002060"/>
                </a:solidFill>
                <a:latin typeface="+mj-lt"/>
              </a:rPr>
              <a:t>Completion of at least 5 years of continuous service by the employee.</a:t>
            </a:r>
          </a:p>
          <a:p>
            <a:pPr marL="971550" lvl="1" indent="-514350" fontAlgn="base">
              <a:buFont typeface="+mj-lt"/>
              <a:buAutoNum type="arabicPeriod"/>
            </a:pPr>
            <a:r>
              <a:rPr lang="en-US" sz="2800" dirty="0">
                <a:solidFill>
                  <a:srgbClr val="002060"/>
                </a:solidFill>
                <a:latin typeface="+mj-lt"/>
              </a:rPr>
              <a:t>You do not need to complete an application form to receive gratuity payment. The employer must pay the gratuity payment within one month from the date you resign from the organization. In the event of death of an employee, the gratuity is to be paid to the employee’s family.</a:t>
            </a:r>
          </a:p>
          <a:p>
            <a:pPr marL="971550" lvl="1" indent="-514350" fontAlgn="base">
              <a:buFont typeface="+mj-lt"/>
              <a:buAutoNum type="arabicPeriod"/>
            </a:pPr>
            <a:r>
              <a:rPr lang="en-US" sz="2800" dirty="0">
                <a:solidFill>
                  <a:srgbClr val="002060"/>
                </a:solidFill>
                <a:latin typeface="+mj-lt"/>
              </a:rPr>
              <a:t>In case of default of gratuity payment by the employer, a complaint should be lodged to the Labor Department.</a:t>
            </a:r>
          </a:p>
          <a:p>
            <a:pPr marL="0" indent="0">
              <a:buNone/>
            </a:pPr>
            <a:endParaRPr lang="en-US" sz="3600" b="1" dirty="0">
              <a:solidFill>
                <a:srgbClr val="002060"/>
              </a:solidFill>
              <a:latin typeface="+mj-lt"/>
            </a:endParaRPr>
          </a:p>
          <a:p>
            <a:endParaRPr lang="en-US" dirty="0">
              <a:solidFill>
                <a:srgbClr val="002060"/>
              </a:solidFill>
              <a:latin typeface="+mj-lt"/>
            </a:endParaRPr>
          </a:p>
        </p:txBody>
      </p:sp>
    </p:spTree>
    <p:extLst>
      <p:ext uri="{BB962C8B-B14F-4D97-AF65-F5344CB8AC3E}">
        <p14:creationId xmlns:p14="http://schemas.microsoft.com/office/powerpoint/2010/main" val="3040015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Superannuation…</a:t>
            </a:r>
            <a:endParaRPr lang="en-US" dirty="0"/>
          </a:p>
        </p:txBody>
      </p:sp>
      <p:sp>
        <p:nvSpPr>
          <p:cNvPr id="3" name="Content Placeholder 2"/>
          <p:cNvSpPr>
            <a:spLocks noGrp="1"/>
          </p:cNvSpPr>
          <p:nvPr>
            <p:ph idx="1"/>
          </p:nvPr>
        </p:nvSpPr>
        <p:spPr>
          <a:solidFill>
            <a:schemeClr val="bg1">
              <a:lumMod val="95000"/>
            </a:schemeClr>
          </a:solidFill>
        </p:spPr>
        <p:txBody>
          <a:bodyPr>
            <a:normAutofit/>
          </a:bodyPr>
          <a:lstStyle/>
          <a:p>
            <a:pPr marL="457200" lvl="1" indent="0">
              <a:buNone/>
            </a:pPr>
            <a:r>
              <a:rPr lang="en-US" sz="3200" b="1" dirty="0">
                <a:solidFill>
                  <a:srgbClr val="002060"/>
                </a:solidFill>
                <a:latin typeface="+mj-lt"/>
              </a:rPr>
              <a:t>Gratuity…</a:t>
            </a:r>
          </a:p>
          <a:p>
            <a:pPr marL="457200" lvl="1" indent="0" fontAlgn="base">
              <a:buNone/>
            </a:pPr>
            <a:r>
              <a:rPr lang="en-US" b="1" dirty="0">
                <a:solidFill>
                  <a:srgbClr val="002060"/>
                </a:solidFill>
                <a:latin typeface="+mj-lt"/>
              </a:rPr>
              <a:t>In case of delay in payment of gratuity by the employer, the surcharge                                                    will be applicable as follows:</a:t>
            </a:r>
            <a:endParaRPr lang="en-US" dirty="0">
              <a:solidFill>
                <a:srgbClr val="002060"/>
              </a:solidFill>
              <a:latin typeface="+mj-lt"/>
            </a:endParaRPr>
          </a:p>
          <a:p>
            <a:pPr lvl="1" fontAlgn="base"/>
            <a:r>
              <a:rPr lang="en-US" dirty="0">
                <a:solidFill>
                  <a:srgbClr val="002060"/>
                </a:solidFill>
                <a:latin typeface="+mj-lt"/>
              </a:rPr>
              <a:t>Payment in arrears for not more than 1 month =10%</a:t>
            </a:r>
          </a:p>
          <a:p>
            <a:pPr lvl="1" fontAlgn="base"/>
            <a:r>
              <a:rPr lang="en-US" dirty="0">
                <a:solidFill>
                  <a:srgbClr val="002060"/>
                </a:solidFill>
                <a:latin typeface="+mj-lt"/>
              </a:rPr>
              <a:t>Payment in arrears for 1 month to 3 months =15%</a:t>
            </a:r>
          </a:p>
          <a:p>
            <a:pPr lvl="1" fontAlgn="base"/>
            <a:r>
              <a:rPr lang="en-US" dirty="0">
                <a:solidFill>
                  <a:srgbClr val="002060"/>
                </a:solidFill>
                <a:latin typeface="+mj-lt"/>
              </a:rPr>
              <a:t>Payment in arrears for 3 months to 6 months =20%</a:t>
            </a:r>
          </a:p>
          <a:p>
            <a:pPr lvl="1" fontAlgn="base"/>
            <a:r>
              <a:rPr lang="en-US" dirty="0">
                <a:solidFill>
                  <a:srgbClr val="002060"/>
                </a:solidFill>
                <a:latin typeface="+mj-lt"/>
              </a:rPr>
              <a:t>Payment in arrears for 6 months to 12 months =25%</a:t>
            </a:r>
          </a:p>
          <a:p>
            <a:pPr lvl="1" fontAlgn="base"/>
            <a:r>
              <a:rPr lang="en-US" dirty="0">
                <a:solidFill>
                  <a:srgbClr val="002060"/>
                </a:solidFill>
                <a:latin typeface="+mj-lt"/>
              </a:rPr>
              <a:t>Payment in arrears for more than 12 months =30%</a:t>
            </a:r>
          </a:p>
          <a:p>
            <a:pPr marL="0" indent="0">
              <a:buNone/>
            </a:pPr>
            <a:endParaRPr lang="en-US" sz="3600" b="1" dirty="0">
              <a:solidFill>
                <a:srgbClr val="002060"/>
              </a:solidFill>
              <a:latin typeface="+mj-lt"/>
            </a:endParaRPr>
          </a:p>
          <a:p>
            <a:endParaRPr lang="en-US" dirty="0">
              <a:solidFill>
                <a:srgbClr val="002060"/>
              </a:solidFill>
              <a:latin typeface="+mj-lt"/>
            </a:endParaRPr>
          </a:p>
        </p:txBody>
      </p:sp>
    </p:spTree>
    <p:extLst>
      <p:ext uri="{BB962C8B-B14F-4D97-AF65-F5344CB8AC3E}">
        <p14:creationId xmlns:p14="http://schemas.microsoft.com/office/powerpoint/2010/main" val="3620320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Superannuation…</a:t>
            </a:r>
            <a:endParaRPr lang="en-US" dirty="0"/>
          </a:p>
        </p:txBody>
      </p:sp>
      <p:sp>
        <p:nvSpPr>
          <p:cNvPr id="3" name="Content Placeholder 2"/>
          <p:cNvSpPr>
            <a:spLocks noGrp="1"/>
          </p:cNvSpPr>
          <p:nvPr>
            <p:ph idx="1"/>
          </p:nvPr>
        </p:nvSpPr>
        <p:spPr>
          <a:solidFill>
            <a:schemeClr val="bg1">
              <a:lumMod val="95000"/>
            </a:schemeClr>
          </a:solidFill>
        </p:spPr>
        <p:txBody>
          <a:bodyPr>
            <a:normAutofit/>
          </a:bodyPr>
          <a:lstStyle/>
          <a:p>
            <a:pPr marL="457200" lvl="1" indent="0">
              <a:buNone/>
            </a:pPr>
            <a:r>
              <a:rPr lang="en-US" sz="3200" b="1" dirty="0">
                <a:solidFill>
                  <a:srgbClr val="002060"/>
                </a:solidFill>
                <a:latin typeface="+mj-lt"/>
              </a:rPr>
              <a:t>Gratuity…</a:t>
            </a:r>
          </a:p>
          <a:p>
            <a:pPr marL="457200" lvl="1" indent="0" fontAlgn="base">
              <a:buNone/>
            </a:pPr>
            <a:r>
              <a:rPr lang="en-US" sz="3000" dirty="0">
                <a:solidFill>
                  <a:srgbClr val="002060"/>
                </a:solidFill>
                <a:latin typeface="+mj-lt"/>
              </a:rPr>
              <a:t>How to calculate Gratuity?</a:t>
            </a:r>
          </a:p>
          <a:p>
            <a:pPr lvl="1" fontAlgn="base"/>
            <a:r>
              <a:rPr lang="en-US" sz="2600" dirty="0">
                <a:solidFill>
                  <a:srgbClr val="002060"/>
                </a:solidFill>
                <a:latin typeface="+mj-lt"/>
              </a:rPr>
              <a:t>(Basic Salary /2) × No. of years of employment</a:t>
            </a:r>
          </a:p>
          <a:p>
            <a:pPr lvl="1" fontAlgn="base"/>
            <a:r>
              <a:rPr lang="en-US" sz="2600" dirty="0">
                <a:solidFill>
                  <a:srgbClr val="002060"/>
                </a:solidFill>
                <a:latin typeface="+mj-lt"/>
              </a:rPr>
              <a:t>Example: Suppose Kumar joined his former employer on September 24, 2014. He resigned from his job on March 15, 2020. Let’s see the final payment for Kumar. His last basic salary was </a:t>
            </a:r>
            <a:r>
              <a:rPr lang="en-US" sz="2600" dirty="0" err="1">
                <a:solidFill>
                  <a:srgbClr val="002060"/>
                </a:solidFill>
                <a:latin typeface="+mj-lt"/>
              </a:rPr>
              <a:t>Rs</a:t>
            </a:r>
            <a:r>
              <a:rPr lang="en-US" sz="2600" dirty="0">
                <a:solidFill>
                  <a:srgbClr val="002060"/>
                </a:solidFill>
                <a:latin typeface="+mj-lt"/>
              </a:rPr>
              <a:t>. 50,000 per month.</a:t>
            </a:r>
          </a:p>
          <a:p>
            <a:pPr lvl="1" fontAlgn="base"/>
            <a:r>
              <a:rPr lang="en-US" sz="2600" dirty="0">
                <a:solidFill>
                  <a:srgbClr val="002060"/>
                </a:solidFill>
                <a:latin typeface="+mj-lt"/>
              </a:rPr>
              <a:t>Number of years Kumar has worked:</a:t>
            </a:r>
          </a:p>
          <a:p>
            <a:pPr lvl="1" fontAlgn="base"/>
            <a:r>
              <a:rPr lang="en-US" sz="2600" dirty="0">
                <a:solidFill>
                  <a:srgbClr val="002060"/>
                </a:solidFill>
                <a:latin typeface="+mj-lt"/>
              </a:rPr>
              <a:t>(15, March 2020 - 24th, Sep 2014) ~ 5 years, 5 months+</a:t>
            </a:r>
          </a:p>
          <a:p>
            <a:pPr lvl="1" fontAlgn="base"/>
            <a:r>
              <a:rPr lang="en-US" sz="2600" dirty="0">
                <a:solidFill>
                  <a:srgbClr val="002060"/>
                </a:solidFill>
                <a:latin typeface="+mj-lt"/>
              </a:rPr>
              <a:t>Number of years eligible for gratuity payment: 5</a:t>
            </a:r>
          </a:p>
          <a:p>
            <a:pPr lvl="1" fontAlgn="base"/>
            <a:r>
              <a:rPr lang="en-US" sz="2600" dirty="0">
                <a:solidFill>
                  <a:srgbClr val="002060"/>
                </a:solidFill>
                <a:latin typeface="+mj-lt"/>
              </a:rPr>
              <a:t>Final Payment = (50,000 /2) * 5 = </a:t>
            </a:r>
            <a:r>
              <a:rPr lang="en-US" sz="2600" dirty="0" err="1">
                <a:solidFill>
                  <a:srgbClr val="002060"/>
                </a:solidFill>
                <a:latin typeface="+mj-lt"/>
              </a:rPr>
              <a:t>Rs</a:t>
            </a:r>
            <a:r>
              <a:rPr lang="en-US" sz="2600" dirty="0">
                <a:solidFill>
                  <a:srgbClr val="002060"/>
                </a:solidFill>
                <a:latin typeface="+mj-lt"/>
              </a:rPr>
              <a:t>. 125,000/=</a:t>
            </a:r>
          </a:p>
          <a:p>
            <a:pPr marL="0" indent="0">
              <a:buNone/>
            </a:pPr>
            <a:endParaRPr lang="en-US" sz="3600" b="1" dirty="0">
              <a:solidFill>
                <a:srgbClr val="002060"/>
              </a:solidFill>
              <a:latin typeface="+mj-lt"/>
            </a:endParaRPr>
          </a:p>
          <a:p>
            <a:endParaRPr lang="en-US" dirty="0">
              <a:solidFill>
                <a:srgbClr val="002060"/>
              </a:solidFill>
              <a:latin typeface="+mj-lt"/>
            </a:endParaRPr>
          </a:p>
        </p:txBody>
      </p:sp>
    </p:spTree>
    <p:extLst>
      <p:ext uri="{BB962C8B-B14F-4D97-AF65-F5344CB8AC3E}">
        <p14:creationId xmlns:p14="http://schemas.microsoft.com/office/powerpoint/2010/main" val="2241954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Severance</a:t>
            </a:r>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200" b="1" dirty="0">
                <a:solidFill>
                  <a:srgbClr val="002060"/>
                </a:solidFill>
                <a:latin typeface="+mj-lt"/>
              </a:rPr>
              <a:t>Retirement</a:t>
            </a:r>
          </a:p>
          <a:p>
            <a:pPr lvl="0"/>
            <a:r>
              <a:rPr lang="en-US" dirty="0">
                <a:solidFill>
                  <a:srgbClr val="002060"/>
                </a:solidFill>
                <a:latin typeface="+mj-lt"/>
              </a:rPr>
              <a:t>The age of retirement in the company is 55 years which will be set                out in the Letter of Appointment of each employee. The date of                   birth given at the commencement of employment, substantiated                   by the Birth Certificate and/or National Identity Card will be taken                  as conclusive evidence of same.</a:t>
            </a:r>
          </a:p>
          <a:p>
            <a:endParaRPr lang="en-US" dirty="0">
              <a:solidFill>
                <a:srgbClr val="002060"/>
              </a:solidFill>
              <a:latin typeface="+mj-lt"/>
            </a:endParaRPr>
          </a:p>
        </p:txBody>
      </p:sp>
    </p:spTree>
    <p:extLst>
      <p:ext uri="{BB962C8B-B14F-4D97-AF65-F5344CB8AC3E}">
        <p14:creationId xmlns:p14="http://schemas.microsoft.com/office/powerpoint/2010/main" val="811759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Severance…</a:t>
            </a:r>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200" b="1" dirty="0">
                <a:solidFill>
                  <a:srgbClr val="002060"/>
                </a:solidFill>
                <a:latin typeface="+mj-lt"/>
              </a:rPr>
              <a:t>Volunteer Resignation</a:t>
            </a:r>
            <a:endParaRPr lang="en-US" sz="3200" dirty="0">
              <a:solidFill>
                <a:srgbClr val="002060"/>
              </a:solidFill>
              <a:latin typeface="+mj-lt"/>
            </a:endParaRPr>
          </a:p>
          <a:p>
            <a:pPr lvl="0"/>
            <a:r>
              <a:rPr lang="en-US" dirty="0">
                <a:solidFill>
                  <a:srgbClr val="002060"/>
                </a:solidFill>
                <a:latin typeface="+mj-lt"/>
              </a:rPr>
              <a:t>All permanent employees should give the stipulated notice as per  their appointment letters of their intention to leave employment or pay stipulated period of salary in lieu of such notice. The management could similarly give notice and pay a related period of salary and terminate the services of an employee for valid reasons other than            for termination on disciplinary grounds.</a:t>
            </a:r>
          </a:p>
          <a:p>
            <a:endParaRPr lang="en-US" dirty="0">
              <a:solidFill>
                <a:srgbClr val="002060"/>
              </a:solidFill>
              <a:latin typeface="+mj-lt"/>
            </a:endParaRPr>
          </a:p>
        </p:txBody>
      </p:sp>
    </p:spTree>
    <p:extLst>
      <p:ext uri="{BB962C8B-B14F-4D97-AF65-F5344CB8AC3E}">
        <p14:creationId xmlns:p14="http://schemas.microsoft.com/office/powerpoint/2010/main" val="1867686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Severance…</a:t>
            </a:r>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200" b="1" dirty="0">
                <a:solidFill>
                  <a:srgbClr val="002060"/>
                </a:solidFill>
                <a:latin typeface="+mj-lt"/>
              </a:rPr>
              <a:t>Volunteer Resignation…</a:t>
            </a:r>
            <a:endParaRPr lang="en-US" sz="3200" dirty="0">
              <a:solidFill>
                <a:srgbClr val="002060"/>
              </a:solidFill>
              <a:latin typeface="+mj-lt"/>
            </a:endParaRPr>
          </a:p>
          <a:p>
            <a:pPr lvl="0"/>
            <a:r>
              <a:rPr lang="en-US" dirty="0">
                <a:solidFill>
                  <a:srgbClr val="002060"/>
                </a:solidFill>
                <a:latin typeface="+mj-lt"/>
              </a:rPr>
              <a:t>If the management refuses to accept her/his resignation on disciplinary grounds and the employee ceases to report for duty, she/he should be deemed to have vacated her/his post as from the date of such cessation.</a:t>
            </a:r>
          </a:p>
          <a:p>
            <a:pPr lvl="0"/>
            <a:r>
              <a:rPr lang="en-US" dirty="0">
                <a:solidFill>
                  <a:srgbClr val="002060"/>
                </a:solidFill>
                <a:latin typeface="+mj-lt"/>
              </a:rPr>
              <a:t>The resigning employee is subject to an exit interview carried out by the HR division to determine feedback on the company operations and its management (See Template for Exit Interview).</a:t>
            </a:r>
          </a:p>
          <a:p>
            <a:endParaRPr lang="en-US" dirty="0">
              <a:solidFill>
                <a:srgbClr val="002060"/>
              </a:solidFill>
              <a:latin typeface="+mj-lt"/>
            </a:endParaRPr>
          </a:p>
        </p:txBody>
      </p:sp>
    </p:spTree>
    <p:extLst>
      <p:ext uri="{BB962C8B-B14F-4D97-AF65-F5344CB8AC3E}">
        <p14:creationId xmlns:p14="http://schemas.microsoft.com/office/powerpoint/2010/main" val="33149369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Severance…</a:t>
            </a:r>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200" b="1" dirty="0">
                <a:solidFill>
                  <a:srgbClr val="002060"/>
                </a:solidFill>
                <a:latin typeface="+mj-lt"/>
              </a:rPr>
              <a:t>Volunteer Resignation…</a:t>
            </a:r>
            <a:endParaRPr lang="en-US" sz="3200" dirty="0">
              <a:solidFill>
                <a:srgbClr val="002060"/>
              </a:solidFill>
              <a:latin typeface="+mj-lt"/>
            </a:endParaRPr>
          </a:p>
          <a:p>
            <a:pPr lvl="0"/>
            <a:r>
              <a:rPr lang="en-US" dirty="0">
                <a:solidFill>
                  <a:srgbClr val="002060"/>
                </a:solidFill>
                <a:latin typeface="+mj-lt"/>
              </a:rPr>
              <a:t>Acceptance of the resignation should be notified to the employee concerned in writing with copies to the relevant divisional heads by the HR division of the company. </a:t>
            </a:r>
          </a:p>
          <a:p>
            <a:pPr lvl="0"/>
            <a:r>
              <a:rPr lang="en-US" dirty="0">
                <a:solidFill>
                  <a:srgbClr val="002060"/>
                </a:solidFill>
                <a:latin typeface="+mj-lt"/>
              </a:rPr>
              <a:t>At the end of the service, a certificate relating to the tenure at the company may be issued on the request of an employee. </a:t>
            </a:r>
          </a:p>
          <a:p>
            <a:endParaRPr lang="en-US" dirty="0">
              <a:solidFill>
                <a:srgbClr val="002060"/>
              </a:solidFill>
              <a:latin typeface="+mj-lt"/>
            </a:endParaRPr>
          </a:p>
        </p:txBody>
      </p:sp>
    </p:spTree>
    <p:extLst>
      <p:ext uri="{BB962C8B-B14F-4D97-AF65-F5344CB8AC3E}">
        <p14:creationId xmlns:p14="http://schemas.microsoft.com/office/powerpoint/2010/main" val="2150413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Severance…</a:t>
            </a:r>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200" b="1" dirty="0">
                <a:solidFill>
                  <a:srgbClr val="002060"/>
                </a:solidFill>
                <a:latin typeface="+mj-lt"/>
              </a:rPr>
              <a:t>Vacation of Employment</a:t>
            </a:r>
          </a:p>
          <a:p>
            <a:r>
              <a:rPr lang="en-US" dirty="0">
                <a:solidFill>
                  <a:srgbClr val="002060"/>
                </a:solidFill>
                <a:latin typeface="+mj-lt"/>
              </a:rPr>
              <a:t>Absence without any intimation for 2 days will render the employee to be treated as having vacated post if the employee is found unable to furnish satisfactory reasons for his absence and failure to intimate.</a:t>
            </a:r>
          </a:p>
          <a:p>
            <a:pPr lvl="0"/>
            <a:r>
              <a:rPr lang="en-US" dirty="0">
                <a:solidFill>
                  <a:srgbClr val="002060"/>
                </a:solidFill>
                <a:latin typeface="+mj-lt"/>
              </a:rPr>
              <a:t>If an employee is absent for 2 days and above without approved leave or formal communication will deem to have vacated her/his post from the date of such absence.</a:t>
            </a:r>
          </a:p>
          <a:p>
            <a:endParaRPr lang="en-US" dirty="0">
              <a:solidFill>
                <a:srgbClr val="002060"/>
              </a:solidFill>
              <a:latin typeface="+mj-lt"/>
            </a:endParaRPr>
          </a:p>
        </p:txBody>
      </p:sp>
    </p:spTree>
    <p:extLst>
      <p:ext uri="{BB962C8B-B14F-4D97-AF65-F5344CB8AC3E}">
        <p14:creationId xmlns:p14="http://schemas.microsoft.com/office/powerpoint/2010/main" val="2426462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Severance…</a:t>
            </a:r>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200" b="1" dirty="0">
                <a:solidFill>
                  <a:srgbClr val="002060"/>
                </a:solidFill>
                <a:latin typeface="+mj-lt"/>
              </a:rPr>
              <a:t>Vacation of Employment…</a:t>
            </a:r>
          </a:p>
          <a:p>
            <a:pPr lvl="0"/>
            <a:r>
              <a:rPr lang="en-US" dirty="0">
                <a:solidFill>
                  <a:srgbClr val="002060"/>
                </a:solidFill>
                <a:latin typeface="+mj-lt"/>
              </a:rPr>
              <a:t>The ED/CEO or the delegated authority shall serve such an employee         with a vacation of post notice by registered post or by personal delivery.</a:t>
            </a:r>
          </a:p>
          <a:p>
            <a:pPr lvl="0"/>
            <a:r>
              <a:rPr lang="en-US" dirty="0">
                <a:solidFill>
                  <a:srgbClr val="002060"/>
                </a:solidFill>
                <a:latin typeface="+mj-lt"/>
              </a:rPr>
              <a:t>If the employee does not submit an appeal within two weeks, the vacation of post shall be converted to a dismissal.  If the employee submits an appeal to the ED/CEO or the delegated authority within two weeks from the date of receipt of such notice, it may be considered to permit the employee to resume duties. </a:t>
            </a:r>
          </a:p>
          <a:p>
            <a:endParaRPr lang="en-US" dirty="0">
              <a:solidFill>
                <a:srgbClr val="002060"/>
              </a:solidFill>
              <a:latin typeface="+mj-lt"/>
            </a:endParaRPr>
          </a:p>
        </p:txBody>
      </p:sp>
    </p:spTree>
    <p:extLst>
      <p:ext uri="{BB962C8B-B14F-4D97-AF65-F5344CB8AC3E}">
        <p14:creationId xmlns:p14="http://schemas.microsoft.com/office/powerpoint/2010/main" val="2970111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001643"/>
          </a:xfrm>
          <a:prstGeom prst="rect">
            <a:avLst/>
          </a:prstGeom>
          <a:solidFill>
            <a:schemeClr val="bg1">
              <a:lumMod val="95000"/>
            </a:schemeClr>
          </a:solidFill>
        </p:spPr>
        <p:txBody>
          <a:bodyPr wrap="square">
            <a:spAutoFit/>
          </a:bodyPr>
          <a:lstStyle/>
          <a:p>
            <a:pPr lvl="1"/>
            <a:r>
              <a:rPr lang="en-US" sz="4800" b="1" dirty="0">
                <a:solidFill>
                  <a:schemeClr val="accent4"/>
                </a:solidFill>
                <a:latin typeface="+mj-lt"/>
              </a:rPr>
              <a:t>Lesson Plans of HR Management of CSO</a:t>
            </a:r>
          </a:p>
          <a:p>
            <a:pPr lvl="1"/>
            <a:endParaRPr lang="en-US" sz="4800" dirty="0">
              <a:solidFill>
                <a:schemeClr val="accent4"/>
              </a:solidFill>
              <a:latin typeface="+mj-lt"/>
            </a:endParaRPr>
          </a:p>
          <a:p>
            <a:pPr lvl="1"/>
            <a:endParaRPr lang="en-US" sz="4800" dirty="0">
              <a:solidFill>
                <a:schemeClr val="accent4"/>
              </a:solidFill>
              <a:latin typeface="+mj-lt"/>
            </a:endParaRPr>
          </a:p>
          <a:p>
            <a:pPr lvl="1"/>
            <a:endParaRPr lang="en-US" sz="4800" dirty="0">
              <a:solidFill>
                <a:schemeClr val="accent4"/>
              </a:solidFill>
              <a:latin typeface="+mj-lt"/>
            </a:endParaRPr>
          </a:p>
          <a:p>
            <a:pPr lvl="1"/>
            <a:endParaRPr lang="en-US" sz="4800" dirty="0">
              <a:solidFill>
                <a:schemeClr val="accent4"/>
              </a:solidFill>
              <a:latin typeface="+mj-lt"/>
            </a:endParaRPr>
          </a:p>
          <a:p>
            <a:pPr lvl="1"/>
            <a:endParaRPr lang="en-US" sz="4800" dirty="0">
              <a:solidFill>
                <a:schemeClr val="accent4"/>
              </a:solidFill>
              <a:latin typeface="+mj-lt"/>
            </a:endParaRPr>
          </a:p>
          <a:p>
            <a:pPr lvl="1"/>
            <a:endParaRPr lang="en-US" sz="4800" dirty="0">
              <a:solidFill>
                <a:schemeClr val="accent4"/>
              </a:solidFill>
              <a:latin typeface="+mj-lt"/>
            </a:endParaRPr>
          </a:p>
          <a:p>
            <a:pPr lvl="1"/>
            <a:endParaRPr lang="en-US" sz="4800" dirty="0">
              <a:solidFill>
                <a:schemeClr val="accent4"/>
              </a:solidFill>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149423678"/>
              </p:ext>
            </p:extLst>
          </p:nvPr>
        </p:nvGraphicFramePr>
        <p:xfrm>
          <a:off x="622375" y="764983"/>
          <a:ext cx="10835640" cy="5805030"/>
        </p:xfrm>
        <a:graphic>
          <a:graphicData uri="http://schemas.openxmlformats.org/drawingml/2006/table">
            <a:tbl>
              <a:tblPr firstRow="1" firstCol="1" bandRow="1">
                <a:tableStyleId>{9DCAF9ED-07DC-4A11-8D7F-57B35C25682E}</a:tableStyleId>
              </a:tblPr>
              <a:tblGrid>
                <a:gridCol w="1261684">
                  <a:extLst>
                    <a:ext uri="{9D8B030D-6E8A-4147-A177-3AD203B41FA5}">
                      <a16:colId xmlns:a16="http://schemas.microsoft.com/office/drawing/2014/main" val="20000"/>
                    </a:ext>
                  </a:extLst>
                </a:gridCol>
                <a:gridCol w="4654484">
                  <a:extLst>
                    <a:ext uri="{9D8B030D-6E8A-4147-A177-3AD203B41FA5}">
                      <a16:colId xmlns:a16="http://schemas.microsoft.com/office/drawing/2014/main" val="20001"/>
                    </a:ext>
                  </a:extLst>
                </a:gridCol>
                <a:gridCol w="2367077">
                  <a:extLst>
                    <a:ext uri="{9D8B030D-6E8A-4147-A177-3AD203B41FA5}">
                      <a16:colId xmlns:a16="http://schemas.microsoft.com/office/drawing/2014/main" val="20002"/>
                    </a:ext>
                  </a:extLst>
                </a:gridCol>
                <a:gridCol w="2552395">
                  <a:extLst>
                    <a:ext uri="{9D8B030D-6E8A-4147-A177-3AD203B41FA5}">
                      <a16:colId xmlns:a16="http://schemas.microsoft.com/office/drawing/2014/main" val="20003"/>
                    </a:ext>
                  </a:extLst>
                </a:gridCol>
              </a:tblGrid>
              <a:tr h="437674">
                <a:tc>
                  <a:txBody>
                    <a:bodyPr/>
                    <a:lstStyle/>
                    <a:p>
                      <a:pPr marL="0" marR="0" algn="ctr">
                        <a:lnSpc>
                          <a:spcPct val="115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Chapter No</a:t>
                      </a:r>
                    </a:p>
                  </a:txBody>
                  <a:tcPr marL="58258" marR="58258" marT="0" marB="0" anchor="ctr"/>
                </a:tc>
                <a:tc>
                  <a:txBody>
                    <a:bodyPr/>
                    <a:lstStyle/>
                    <a:p>
                      <a:pPr marL="0" marR="0" algn="ctr">
                        <a:lnSpc>
                          <a:spcPct val="115000"/>
                        </a:lnSpc>
                        <a:spcBef>
                          <a:spcPts val="0"/>
                        </a:spcBef>
                        <a:spcAft>
                          <a:spcPts val="0"/>
                        </a:spcAft>
                      </a:pPr>
                      <a:r>
                        <a:rPr lang="en-US" sz="1800" dirty="0">
                          <a:effectLst/>
                        </a:rPr>
                        <a:t>Lesson Topics</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800" dirty="0">
                          <a:effectLst/>
                        </a:rPr>
                        <a:t>Scheduled Date</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800" dirty="0">
                          <a:effectLst/>
                        </a:rPr>
                        <a:t>Timing</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extLst>
                  <a:ext uri="{0D108BD9-81ED-4DB2-BD59-A6C34878D82A}">
                    <a16:rowId xmlns:a16="http://schemas.microsoft.com/office/drawing/2014/main" val="10000"/>
                  </a:ext>
                </a:extLst>
              </a:tr>
              <a:tr h="376142">
                <a:tc>
                  <a:txBody>
                    <a:bodyPr/>
                    <a:lstStyle/>
                    <a:p>
                      <a:pPr marL="0" marR="0" algn="ctr">
                        <a:lnSpc>
                          <a:spcPct val="115000"/>
                        </a:lnSpc>
                        <a:spcBef>
                          <a:spcPts val="0"/>
                        </a:spcBef>
                        <a:spcAft>
                          <a:spcPts val="0"/>
                        </a:spcAft>
                      </a:pPr>
                      <a:r>
                        <a:rPr lang="en-US" sz="1800" dirty="0">
                          <a:solidFill>
                            <a:schemeClr val="bg1"/>
                          </a:solidFill>
                          <a:effectLst/>
                        </a:rPr>
                        <a:t>1</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Business Code Practice,</a:t>
                      </a:r>
                      <a:r>
                        <a:rPr lang="en-US" sz="1800" baseline="0" dirty="0">
                          <a:solidFill>
                            <a:schemeClr val="bg1"/>
                          </a:solidFill>
                          <a:effectLst/>
                        </a:rPr>
                        <a:t> </a:t>
                      </a:r>
                      <a:r>
                        <a:rPr lang="en-US" sz="1800" dirty="0">
                          <a:solidFill>
                            <a:schemeClr val="bg1"/>
                          </a:solidFill>
                          <a:effectLst/>
                        </a:rPr>
                        <a:t>Compliance and Data Security</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rowSpan="2">
                  <a:txBody>
                    <a:bodyPr/>
                    <a:lstStyle/>
                    <a:p>
                      <a:pPr marL="0" marR="0" algn="l">
                        <a:lnSpc>
                          <a:spcPct val="115000"/>
                        </a:lnSpc>
                        <a:spcBef>
                          <a:spcPts val="0"/>
                        </a:spcBef>
                        <a:spcAft>
                          <a:spcPts val="0"/>
                        </a:spcAft>
                      </a:pPr>
                      <a:r>
                        <a:rPr lang="en-US" sz="1800" dirty="0">
                          <a:solidFill>
                            <a:schemeClr val="bg1"/>
                          </a:solidFill>
                          <a:effectLst/>
                        </a:rPr>
                        <a:t>Monday, 4</a:t>
                      </a:r>
                      <a:r>
                        <a:rPr lang="en-US" sz="1800" baseline="30000" dirty="0">
                          <a:solidFill>
                            <a:schemeClr val="bg1"/>
                          </a:solidFill>
                          <a:effectLst/>
                        </a:rPr>
                        <a:t>th</a:t>
                      </a:r>
                      <a:r>
                        <a:rPr lang="en-US" sz="1800" dirty="0">
                          <a:solidFill>
                            <a:schemeClr val="bg1"/>
                          </a:solidFill>
                          <a:effectLst/>
                        </a:rPr>
                        <a:t> 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rowSpan="2">
                  <a:txBody>
                    <a:bodyPr/>
                    <a:lstStyle/>
                    <a:p>
                      <a:pPr marL="0" marR="0" algn="ctr">
                        <a:lnSpc>
                          <a:spcPct val="115000"/>
                        </a:lnSpc>
                        <a:spcBef>
                          <a:spcPts val="0"/>
                        </a:spcBef>
                        <a:spcAft>
                          <a:spcPts val="0"/>
                        </a:spcAft>
                      </a:pPr>
                      <a:r>
                        <a:rPr lang="en-US" sz="1800">
                          <a:solidFill>
                            <a:schemeClr val="bg1"/>
                          </a:solidFill>
                          <a:effectLst/>
                        </a:rPr>
                        <a:t>10.00– 12.00am</a:t>
                      </a:r>
                      <a:endParaRPr lang="en-US" sz="180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extLst>
                  <a:ext uri="{0D108BD9-81ED-4DB2-BD59-A6C34878D82A}">
                    <a16:rowId xmlns:a16="http://schemas.microsoft.com/office/drawing/2014/main" val="10001"/>
                  </a:ext>
                </a:extLst>
              </a:tr>
              <a:tr h="384048">
                <a:tc>
                  <a:txBody>
                    <a:bodyPr/>
                    <a:lstStyle/>
                    <a:p>
                      <a:pPr marL="0" marR="0" algn="ctr">
                        <a:lnSpc>
                          <a:spcPct val="115000"/>
                        </a:lnSpc>
                        <a:spcBef>
                          <a:spcPts val="0"/>
                        </a:spcBef>
                        <a:spcAft>
                          <a:spcPts val="0"/>
                        </a:spcAft>
                      </a:pPr>
                      <a:r>
                        <a:rPr lang="en-US" sz="1800" dirty="0">
                          <a:solidFill>
                            <a:schemeClr val="bg1"/>
                          </a:solidFill>
                          <a:effectLst/>
                        </a:rPr>
                        <a:t>2</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Employment Practices</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406613">
                <a:tc>
                  <a:txBody>
                    <a:bodyPr/>
                    <a:lstStyle/>
                    <a:p>
                      <a:pPr marL="0" marR="0" algn="ctr">
                        <a:lnSpc>
                          <a:spcPct val="115000"/>
                        </a:lnSpc>
                        <a:spcBef>
                          <a:spcPts val="0"/>
                        </a:spcBef>
                        <a:spcAft>
                          <a:spcPts val="0"/>
                        </a:spcAft>
                      </a:pPr>
                      <a:r>
                        <a:rPr lang="en-US" sz="1800">
                          <a:solidFill>
                            <a:schemeClr val="bg1"/>
                          </a:solidFill>
                          <a:effectLst/>
                        </a:rPr>
                        <a:t>3</a:t>
                      </a:r>
                      <a:endParaRPr lang="en-US" sz="180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Recruitment, Selection and Induction  </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Tuesday, 5</a:t>
                      </a:r>
                      <a:r>
                        <a:rPr lang="en-US" sz="1800" baseline="30000" dirty="0">
                          <a:solidFill>
                            <a:schemeClr val="bg1"/>
                          </a:solidFill>
                          <a:effectLst/>
                        </a:rPr>
                        <a:t>th</a:t>
                      </a:r>
                      <a:r>
                        <a:rPr lang="en-US" sz="1800" dirty="0">
                          <a:solidFill>
                            <a:schemeClr val="bg1"/>
                          </a:solidFill>
                          <a:effectLst/>
                        </a:rPr>
                        <a:t> 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a:solidFill>
                            <a:schemeClr val="bg1"/>
                          </a:solidFill>
                          <a:effectLst/>
                        </a:rPr>
                        <a:t>10.00–11.30am</a:t>
                      </a:r>
                      <a:endParaRPr lang="en-US" sz="180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extLst>
                  <a:ext uri="{0D108BD9-81ED-4DB2-BD59-A6C34878D82A}">
                    <a16:rowId xmlns:a16="http://schemas.microsoft.com/office/drawing/2014/main" val="10003"/>
                  </a:ext>
                </a:extLst>
              </a:tr>
              <a:tr h="426624">
                <a:tc>
                  <a:txBody>
                    <a:bodyPr/>
                    <a:lstStyle/>
                    <a:p>
                      <a:pPr marL="0" marR="0" algn="ctr">
                        <a:lnSpc>
                          <a:spcPct val="115000"/>
                        </a:lnSpc>
                        <a:spcBef>
                          <a:spcPts val="0"/>
                        </a:spcBef>
                        <a:spcAft>
                          <a:spcPts val="0"/>
                        </a:spcAft>
                      </a:pPr>
                      <a:r>
                        <a:rPr lang="en-US" sz="1800" dirty="0">
                          <a:solidFill>
                            <a:schemeClr val="bg1"/>
                          </a:solidFill>
                          <a:effectLst/>
                        </a:rPr>
                        <a:t>4</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General Terms and Conditions of Employment</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Wednesday, 6</a:t>
                      </a:r>
                      <a:r>
                        <a:rPr lang="en-US" sz="1800" baseline="30000" dirty="0">
                          <a:solidFill>
                            <a:schemeClr val="bg1"/>
                          </a:solidFill>
                          <a:effectLst/>
                        </a:rPr>
                        <a:t>th</a:t>
                      </a:r>
                      <a:r>
                        <a:rPr lang="en-US" sz="1800" dirty="0">
                          <a:solidFill>
                            <a:schemeClr val="bg1"/>
                          </a:solidFill>
                          <a:effectLst/>
                        </a:rPr>
                        <a:t> 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10.00–12.00am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extLst>
                  <a:ext uri="{0D108BD9-81ED-4DB2-BD59-A6C34878D82A}">
                    <a16:rowId xmlns:a16="http://schemas.microsoft.com/office/drawing/2014/main" val="10004"/>
                  </a:ext>
                </a:extLst>
              </a:tr>
              <a:tr h="406613">
                <a:tc>
                  <a:txBody>
                    <a:bodyPr/>
                    <a:lstStyle/>
                    <a:p>
                      <a:pPr marL="0" marR="0" algn="ctr">
                        <a:lnSpc>
                          <a:spcPct val="115000"/>
                        </a:lnSpc>
                        <a:spcBef>
                          <a:spcPts val="0"/>
                        </a:spcBef>
                        <a:spcAft>
                          <a:spcPts val="0"/>
                        </a:spcAft>
                      </a:pPr>
                      <a:r>
                        <a:rPr lang="en-US" sz="1800" dirty="0">
                          <a:solidFill>
                            <a:schemeClr val="bg1"/>
                          </a:solidFill>
                          <a:effectLst/>
                        </a:rPr>
                        <a:t>5</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Rewards and Recognition</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Thursday, 7</a:t>
                      </a:r>
                      <a:r>
                        <a:rPr lang="en-US" sz="1800" baseline="30000" dirty="0">
                          <a:solidFill>
                            <a:schemeClr val="bg1"/>
                          </a:solidFill>
                          <a:effectLst/>
                        </a:rPr>
                        <a:t>th</a:t>
                      </a:r>
                      <a:r>
                        <a:rPr lang="en-US" sz="1800" dirty="0">
                          <a:solidFill>
                            <a:schemeClr val="bg1"/>
                          </a:solidFill>
                          <a:effectLst/>
                        </a:rPr>
                        <a:t> 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10.00–11.30am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extLst>
                  <a:ext uri="{0D108BD9-81ED-4DB2-BD59-A6C34878D82A}">
                    <a16:rowId xmlns:a16="http://schemas.microsoft.com/office/drawing/2014/main" val="10005"/>
                  </a:ext>
                </a:extLst>
              </a:tr>
              <a:tr h="406613">
                <a:tc>
                  <a:txBody>
                    <a:bodyPr/>
                    <a:lstStyle/>
                    <a:p>
                      <a:pPr marL="0" marR="0" algn="ctr">
                        <a:lnSpc>
                          <a:spcPct val="115000"/>
                        </a:lnSpc>
                        <a:spcBef>
                          <a:spcPts val="0"/>
                        </a:spcBef>
                        <a:spcAft>
                          <a:spcPts val="0"/>
                        </a:spcAft>
                      </a:pPr>
                      <a:r>
                        <a:rPr lang="en-US" sz="1800" dirty="0">
                          <a:solidFill>
                            <a:schemeClr val="bg1"/>
                          </a:solidFill>
                          <a:effectLst/>
                        </a:rPr>
                        <a:t>6</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GB" sz="1800" dirty="0">
                          <a:solidFill>
                            <a:schemeClr val="bg1"/>
                          </a:solidFill>
                          <a:effectLst/>
                        </a:rPr>
                        <a:t>Performance Review, Training &amp; Learning Practices</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Monday, 11</a:t>
                      </a:r>
                      <a:r>
                        <a:rPr lang="en-US" sz="1800" baseline="30000" dirty="0">
                          <a:solidFill>
                            <a:schemeClr val="bg1"/>
                          </a:solidFill>
                          <a:effectLst/>
                        </a:rPr>
                        <a:t>th</a:t>
                      </a:r>
                      <a:r>
                        <a:rPr lang="en-US" sz="1800" dirty="0">
                          <a:solidFill>
                            <a:schemeClr val="bg1"/>
                          </a:solidFill>
                          <a:effectLst/>
                        </a:rPr>
                        <a:t> 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9.00–12.00am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extLst>
                  <a:ext uri="{0D108BD9-81ED-4DB2-BD59-A6C34878D82A}">
                    <a16:rowId xmlns:a16="http://schemas.microsoft.com/office/drawing/2014/main" val="10006"/>
                  </a:ext>
                </a:extLst>
              </a:tr>
              <a:tr h="406613">
                <a:tc>
                  <a:txBody>
                    <a:bodyPr/>
                    <a:lstStyle/>
                    <a:p>
                      <a:pPr marL="0" marR="0" algn="ctr">
                        <a:lnSpc>
                          <a:spcPct val="115000"/>
                        </a:lnSpc>
                        <a:spcBef>
                          <a:spcPts val="0"/>
                        </a:spcBef>
                        <a:spcAft>
                          <a:spcPts val="0"/>
                        </a:spcAft>
                      </a:pPr>
                      <a:r>
                        <a:rPr lang="en-US" sz="1800" dirty="0">
                          <a:effectLst/>
                        </a:rPr>
                        <a:t>7</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c>
                  <a:txBody>
                    <a:bodyPr/>
                    <a:lstStyle/>
                    <a:p>
                      <a:pPr marL="0" marR="0" algn="l">
                        <a:lnSpc>
                          <a:spcPct val="115000"/>
                        </a:lnSpc>
                        <a:spcBef>
                          <a:spcPts val="0"/>
                        </a:spcBef>
                        <a:spcAft>
                          <a:spcPts val="0"/>
                        </a:spcAft>
                      </a:pPr>
                      <a:r>
                        <a:rPr lang="en-US" sz="1800" dirty="0">
                          <a:effectLst/>
                        </a:rPr>
                        <a:t>Superannuation and Severance</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c>
                  <a:txBody>
                    <a:bodyPr/>
                    <a:lstStyle/>
                    <a:p>
                      <a:pPr marL="0" marR="0" algn="l">
                        <a:lnSpc>
                          <a:spcPct val="115000"/>
                        </a:lnSpc>
                        <a:spcBef>
                          <a:spcPts val="0"/>
                        </a:spcBef>
                        <a:spcAft>
                          <a:spcPts val="0"/>
                        </a:spcAft>
                      </a:pPr>
                      <a:r>
                        <a:rPr lang="en-US" sz="1800" dirty="0">
                          <a:effectLst/>
                        </a:rPr>
                        <a:t>Tuesday,  12</a:t>
                      </a:r>
                      <a:r>
                        <a:rPr lang="en-US" sz="1800" baseline="30000" dirty="0">
                          <a:effectLst/>
                        </a:rPr>
                        <a:t>th</a:t>
                      </a:r>
                      <a:r>
                        <a:rPr lang="en-US" sz="1800" dirty="0">
                          <a:effectLst/>
                        </a:rPr>
                        <a:t> October</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c>
                  <a:txBody>
                    <a:bodyPr/>
                    <a:lstStyle/>
                    <a:p>
                      <a:pPr marL="0" marR="0" algn="ctr">
                        <a:lnSpc>
                          <a:spcPct val="115000"/>
                        </a:lnSpc>
                        <a:spcBef>
                          <a:spcPts val="0"/>
                        </a:spcBef>
                        <a:spcAft>
                          <a:spcPts val="0"/>
                        </a:spcAft>
                      </a:pPr>
                      <a:r>
                        <a:rPr lang="en-US" sz="1800" dirty="0">
                          <a:effectLst/>
                        </a:rPr>
                        <a:t>10.00–11.30am</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extLst>
                  <a:ext uri="{0D108BD9-81ED-4DB2-BD59-A6C34878D82A}">
                    <a16:rowId xmlns:a16="http://schemas.microsoft.com/office/drawing/2014/main" val="10007"/>
                  </a:ext>
                </a:extLst>
              </a:tr>
              <a:tr h="406613">
                <a:tc>
                  <a:txBody>
                    <a:bodyPr/>
                    <a:lstStyle/>
                    <a:p>
                      <a:pPr marL="0" marR="0" algn="ctr">
                        <a:lnSpc>
                          <a:spcPct val="115000"/>
                        </a:lnSpc>
                        <a:spcBef>
                          <a:spcPts val="0"/>
                        </a:spcBef>
                        <a:spcAft>
                          <a:spcPts val="0"/>
                        </a:spcAft>
                      </a:pPr>
                      <a:r>
                        <a:rPr lang="en-US" sz="1800">
                          <a:effectLst/>
                        </a:rPr>
                        <a:t>8</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dirty="0">
                          <a:effectLst/>
                        </a:rPr>
                        <a:t>Conflict and Grievance Management</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dirty="0">
                          <a:effectLst/>
                        </a:rPr>
                        <a:t>Wednesday,  13</a:t>
                      </a:r>
                      <a:r>
                        <a:rPr lang="en-US" sz="1800" baseline="30000" dirty="0">
                          <a:effectLst/>
                        </a:rPr>
                        <a:t>th</a:t>
                      </a:r>
                      <a:r>
                        <a:rPr lang="en-US" sz="1800" dirty="0">
                          <a:effectLst/>
                        </a:rPr>
                        <a:t> October</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800">
                          <a:effectLst/>
                        </a:rPr>
                        <a:t>10.00–11.30am</a:t>
                      </a:r>
                      <a:endParaRPr lang="en-US" sz="1800">
                        <a:effectLst/>
                        <a:latin typeface="+mn-lt"/>
                        <a:ea typeface="Calibri" panose="020F0502020204030204" pitchFamily="34" charset="0"/>
                        <a:cs typeface="Times New Roman" panose="02020603050405020304" pitchFamily="18" charset="0"/>
                      </a:endParaRPr>
                    </a:p>
                  </a:txBody>
                  <a:tcPr marL="58258" marR="58258" marT="0" marB="0"/>
                </a:tc>
                <a:extLst>
                  <a:ext uri="{0D108BD9-81ED-4DB2-BD59-A6C34878D82A}">
                    <a16:rowId xmlns:a16="http://schemas.microsoft.com/office/drawing/2014/main" val="10008"/>
                  </a:ext>
                </a:extLst>
              </a:tr>
              <a:tr h="406613">
                <a:tc>
                  <a:txBody>
                    <a:bodyPr/>
                    <a:lstStyle/>
                    <a:p>
                      <a:pPr marL="0" marR="0" algn="ctr">
                        <a:lnSpc>
                          <a:spcPct val="115000"/>
                        </a:lnSpc>
                        <a:spcBef>
                          <a:spcPts val="0"/>
                        </a:spcBef>
                        <a:spcAft>
                          <a:spcPts val="0"/>
                        </a:spcAft>
                      </a:pPr>
                      <a:r>
                        <a:rPr lang="en-US" sz="1800">
                          <a:effectLst/>
                        </a:rPr>
                        <a:t>9</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a:effectLst/>
                        </a:rPr>
                        <a:t>Disciplinary Management</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dirty="0">
                          <a:effectLst/>
                        </a:rPr>
                        <a:t>Thursday, 14</a:t>
                      </a:r>
                      <a:r>
                        <a:rPr lang="en-US" sz="1800" baseline="30000" dirty="0">
                          <a:effectLst/>
                        </a:rPr>
                        <a:t>th</a:t>
                      </a:r>
                      <a:r>
                        <a:rPr lang="en-US" sz="1800" dirty="0">
                          <a:effectLst/>
                        </a:rPr>
                        <a:t> October</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800">
                          <a:effectLst/>
                        </a:rPr>
                        <a:t>9.00–12.00am</a:t>
                      </a:r>
                      <a:endParaRPr lang="en-US" sz="1800">
                        <a:effectLst/>
                        <a:latin typeface="+mn-lt"/>
                        <a:ea typeface="Calibri" panose="020F0502020204030204" pitchFamily="34" charset="0"/>
                        <a:cs typeface="Times New Roman" panose="02020603050405020304" pitchFamily="18" charset="0"/>
                      </a:endParaRPr>
                    </a:p>
                  </a:txBody>
                  <a:tcPr marL="58258" marR="58258" marT="0" marB="0"/>
                </a:tc>
                <a:extLst>
                  <a:ext uri="{0D108BD9-81ED-4DB2-BD59-A6C34878D82A}">
                    <a16:rowId xmlns:a16="http://schemas.microsoft.com/office/drawing/2014/main" val="10009"/>
                  </a:ext>
                </a:extLst>
              </a:tr>
              <a:tr h="609919">
                <a:tc>
                  <a:txBody>
                    <a:bodyPr/>
                    <a:lstStyle/>
                    <a:p>
                      <a:pPr marL="0" marR="0" algn="ctr">
                        <a:lnSpc>
                          <a:spcPct val="115000"/>
                        </a:lnSpc>
                        <a:spcBef>
                          <a:spcPts val="0"/>
                        </a:spcBef>
                        <a:spcAft>
                          <a:spcPts val="0"/>
                        </a:spcAft>
                      </a:pPr>
                      <a:r>
                        <a:rPr lang="en-US" sz="1800">
                          <a:effectLst/>
                        </a:rPr>
                        <a:t>10</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a:effectLst/>
                        </a:rPr>
                        <a:t>Employment Law &amp; Employee Rights</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dirty="0">
                          <a:effectLst/>
                        </a:rPr>
                        <a:t>Thursday, 21</a:t>
                      </a:r>
                      <a:r>
                        <a:rPr lang="en-US" sz="1800" baseline="30000" dirty="0">
                          <a:effectLst/>
                        </a:rPr>
                        <a:t>st</a:t>
                      </a:r>
                      <a:r>
                        <a:rPr lang="en-US" sz="1800" dirty="0">
                          <a:effectLst/>
                        </a:rPr>
                        <a:t>  October</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800">
                          <a:effectLst/>
                        </a:rPr>
                        <a:t>10.00–12.00am</a:t>
                      </a:r>
                      <a:endParaRPr lang="en-US" sz="1800">
                        <a:effectLst/>
                        <a:latin typeface="+mn-lt"/>
                        <a:ea typeface="Calibri" panose="020F0502020204030204" pitchFamily="34" charset="0"/>
                        <a:cs typeface="Times New Roman" panose="02020603050405020304" pitchFamily="18" charset="0"/>
                      </a:endParaRPr>
                    </a:p>
                  </a:txBody>
                  <a:tcPr marL="58258" marR="58258" marT="0" marB="0"/>
                </a:tc>
                <a:extLst>
                  <a:ext uri="{0D108BD9-81ED-4DB2-BD59-A6C34878D82A}">
                    <a16:rowId xmlns:a16="http://schemas.microsoft.com/office/drawing/2014/main" val="10010"/>
                  </a:ext>
                </a:extLst>
              </a:tr>
              <a:tr h="483131">
                <a:tc>
                  <a:txBody>
                    <a:bodyPr/>
                    <a:lstStyle/>
                    <a:p>
                      <a:pPr marL="0" marR="0" algn="ctr">
                        <a:lnSpc>
                          <a:spcPct val="115000"/>
                        </a:lnSpc>
                        <a:spcBef>
                          <a:spcPts val="0"/>
                        </a:spcBef>
                        <a:spcAft>
                          <a:spcPts val="0"/>
                        </a:spcAft>
                      </a:pPr>
                      <a:r>
                        <a:rPr lang="en-US" sz="1800" dirty="0">
                          <a:effectLst/>
                        </a:rPr>
                        <a:t>11</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a:effectLst/>
                        </a:rPr>
                        <a:t>Current Issues &amp; Trends in HRM</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dirty="0">
                          <a:effectLst/>
                        </a:rPr>
                        <a:t>Friday, 22</a:t>
                      </a:r>
                      <a:r>
                        <a:rPr lang="en-US" sz="1800" baseline="30000" dirty="0">
                          <a:effectLst/>
                        </a:rPr>
                        <a:t>nd</a:t>
                      </a:r>
                      <a:r>
                        <a:rPr lang="en-US" sz="1800" dirty="0">
                          <a:effectLst/>
                        </a:rPr>
                        <a:t> October</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800" dirty="0">
                          <a:effectLst/>
                        </a:rPr>
                        <a:t>10.00–11.30am</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0888183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Severance…</a:t>
            </a:r>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200" b="1" dirty="0">
                <a:solidFill>
                  <a:srgbClr val="002060"/>
                </a:solidFill>
                <a:latin typeface="+mj-lt"/>
              </a:rPr>
              <a:t>Medical Condemnation</a:t>
            </a:r>
          </a:p>
          <a:p>
            <a:pPr lvl="0"/>
            <a:r>
              <a:rPr lang="en-US" dirty="0">
                <a:solidFill>
                  <a:srgbClr val="002060"/>
                </a:solidFill>
                <a:latin typeface="+mj-lt"/>
              </a:rPr>
              <a:t>In the event an employee is unable to continue employment due               to ill-health, the management will request the employee concerned            to undergo a medical examination to be carried out by a doctor/specialist nominated by the company. On completion of the medical examination, if the employee is found to be medically unfit   for employment, the management will medically condemn the employee.</a:t>
            </a:r>
          </a:p>
          <a:p>
            <a:endParaRPr lang="en-US" dirty="0">
              <a:solidFill>
                <a:srgbClr val="002060"/>
              </a:solidFill>
              <a:latin typeface="+mj-lt"/>
            </a:endParaRPr>
          </a:p>
        </p:txBody>
      </p:sp>
    </p:spTree>
    <p:extLst>
      <p:ext uri="{BB962C8B-B14F-4D97-AF65-F5344CB8AC3E}">
        <p14:creationId xmlns:p14="http://schemas.microsoft.com/office/powerpoint/2010/main" val="7833450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Severance…</a:t>
            </a:r>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200" b="1" dirty="0">
                <a:solidFill>
                  <a:srgbClr val="002060"/>
                </a:solidFill>
                <a:latin typeface="+mj-lt"/>
              </a:rPr>
              <a:t>Termination of Employment </a:t>
            </a:r>
            <a:r>
              <a:rPr lang="en-US" sz="3200" dirty="0">
                <a:solidFill>
                  <a:srgbClr val="002060"/>
                </a:solidFill>
                <a:latin typeface="+mj-lt"/>
              </a:rPr>
              <a:t> </a:t>
            </a:r>
          </a:p>
          <a:p>
            <a:pPr lvl="0"/>
            <a:r>
              <a:rPr lang="en-US" dirty="0">
                <a:solidFill>
                  <a:srgbClr val="002060"/>
                </a:solidFill>
                <a:latin typeface="+mj-lt"/>
              </a:rPr>
              <a:t>The company reserves the right to terminate an employee at any time without notice or payment in lieu of such notice on the grounds of misconduct and/or, gross negligence, improper performance of duties, acts of moral turpitude, acts subversive of discipline both within and outside the place of employment affecting the credibility and the future of the business of the company and/or its goodwill and/or breach of any express of implied terms of the contract of employment, more fully set out in the code of conduct/standing orders of the company.</a:t>
            </a:r>
          </a:p>
        </p:txBody>
      </p:sp>
    </p:spTree>
    <p:extLst>
      <p:ext uri="{BB962C8B-B14F-4D97-AF65-F5344CB8AC3E}">
        <p14:creationId xmlns:p14="http://schemas.microsoft.com/office/powerpoint/2010/main" val="2368556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Severance…</a:t>
            </a:r>
          </a:p>
        </p:txBody>
      </p:sp>
      <p:sp>
        <p:nvSpPr>
          <p:cNvPr id="3" name="Content Placeholder 2"/>
          <p:cNvSpPr>
            <a:spLocks noGrp="1"/>
          </p:cNvSpPr>
          <p:nvPr>
            <p:ph idx="1"/>
          </p:nvPr>
        </p:nvSpPr>
        <p:spPr>
          <a:solidFill>
            <a:schemeClr val="bg1">
              <a:lumMod val="95000"/>
            </a:schemeClr>
          </a:solidFill>
        </p:spPr>
        <p:txBody>
          <a:bodyPr>
            <a:normAutofit fontScale="92500" lnSpcReduction="10000"/>
          </a:bodyPr>
          <a:lstStyle/>
          <a:p>
            <a:pPr marL="0" indent="0">
              <a:buNone/>
            </a:pPr>
            <a:r>
              <a:rPr lang="en-US" sz="3500" b="1" dirty="0">
                <a:solidFill>
                  <a:srgbClr val="002060"/>
                </a:solidFill>
                <a:latin typeface="+mj-lt"/>
              </a:rPr>
              <a:t>Termination of Employment </a:t>
            </a:r>
            <a:r>
              <a:rPr lang="en-US" sz="3500" dirty="0">
                <a:solidFill>
                  <a:srgbClr val="002060"/>
                </a:solidFill>
                <a:latin typeface="+mj-lt"/>
              </a:rPr>
              <a:t>…</a:t>
            </a:r>
          </a:p>
          <a:p>
            <a:pPr lvl="0"/>
            <a:r>
              <a:rPr lang="en-US" sz="3000" dirty="0">
                <a:solidFill>
                  <a:srgbClr val="002060"/>
                </a:solidFill>
                <a:latin typeface="+mj-lt"/>
              </a:rPr>
              <a:t>All lapses acts of misconduct, frauds, neglect of duty, indiscipline, discourtesy, insubordination, general inefficiency, and contravention of any official instructions or directions already issued or that may be issued  from time to time can therefore be dealt with disciplinary powers conferred on the company</a:t>
            </a:r>
          </a:p>
          <a:p>
            <a:pPr lvl="0"/>
            <a:r>
              <a:rPr lang="en-US" sz="3000" dirty="0">
                <a:solidFill>
                  <a:srgbClr val="002060"/>
                </a:solidFill>
                <a:latin typeface="+mj-lt"/>
              </a:rPr>
              <a:t>The company further reserves the right to terminate an employment due to re-organization, closure and retrenchment arising from economic reasons, re-organizational exigencies and other factors beyond the control of the company and/or for any acts physical impossibility preventing the performance of this contract.</a:t>
            </a:r>
          </a:p>
          <a:p>
            <a:pPr marL="0" indent="0">
              <a:buNone/>
            </a:pPr>
            <a:endParaRPr lang="en-US" sz="3200" dirty="0">
              <a:solidFill>
                <a:srgbClr val="002060"/>
              </a:solidFill>
              <a:latin typeface="+mj-lt"/>
            </a:endParaRPr>
          </a:p>
        </p:txBody>
      </p:sp>
    </p:spTree>
    <p:extLst>
      <p:ext uri="{BB962C8B-B14F-4D97-AF65-F5344CB8AC3E}">
        <p14:creationId xmlns:p14="http://schemas.microsoft.com/office/powerpoint/2010/main" val="1119180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Severance…</a:t>
            </a:r>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500" b="1" dirty="0">
                <a:solidFill>
                  <a:srgbClr val="002060"/>
                </a:solidFill>
                <a:latin typeface="+mj-lt"/>
              </a:rPr>
              <a:t>Termination of Employment </a:t>
            </a:r>
            <a:r>
              <a:rPr lang="en-US" sz="3500" dirty="0">
                <a:solidFill>
                  <a:srgbClr val="002060"/>
                </a:solidFill>
                <a:latin typeface="+mj-lt"/>
              </a:rPr>
              <a:t>…</a:t>
            </a:r>
          </a:p>
          <a:p>
            <a:pPr lvl="0"/>
            <a:r>
              <a:rPr lang="en-US" dirty="0">
                <a:solidFill>
                  <a:srgbClr val="002060"/>
                </a:solidFill>
                <a:latin typeface="+mj-lt"/>
              </a:rPr>
              <a:t>In regard to above, where the prevailing law requires and form of notice or prior permission to terminate from the employment, the company will terminate the service in compliance with such law.</a:t>
            </a:r>
          </a:p>
          <a:p>
            <a:pPr lvl="0"/>
            <a:r>
              <a:rPr lang="en-US" dirty="0">
                <a:solidFill>
                  <a:srgbClr val="002060"/>
                </a:solidFill>
                <a:latin typeface="+mj-lt"/>
              </a:rPr>
              <a:t>The power to dismiss its employee is vested to ED/CEO or Board of Directors in terms of the disciplinary rule of the company</a:t>
            </a:r>
            <a:endParaRPr lang="en-US" sz="3200" dirty="0">
              <a:solidFill>
                <a:srgbClr val="002060"/>
              </a:solidFill>
              <a:latin typeface="+mj-lt"/>
            </a:endParaRPr>
          </a:p>
        </p:txBody>
      </p:sp>
    </p:spTree>
    <p:extLst>
      <p:ext uri="{BB962C8B-B14F-4D97-AF65-F5344CB8AC3E}">
        <p14:creationId xmlns:p14="http://schemas.microsoft.com/office/powerpoint/2010/main" val="3599093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Severance…</a:t>
            </a:r>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200" b="1" dirty="0">
                <a:solidFill>
                  <a:srgbClr val="002060"/>
                </a:solidFill>
                <a:latin typeface="+mj-lt"/>
              </a:rPr>
              <a:t>Expiration of the Contract Period </a:t>
            </a:r>
            <a:endParaRPr lang="en-US" sz="3200" dirty="0">
              <a:solidFill>
                <a:srgbClr val="002060"/>
              </a:solidFill>
              <a:latin typeface="+mj-lt"/>
            </a:endParaRPr>
          </a:p>
          <a:p>
            <a:pPr lvl="0"/>
            <a:r>
              <a:rPr lang="en-US" sz="3200" dirty="0">
                <a:solidFill>
                  <a:srgbClr val="002060"/>
                </a:solidFill>
                <a:latin typeface="+mj-lt"/>
              </a:rPr>
              <a:t>Employee engaged in a fixed term of appointment on contract basis shall expire on the date of completing contractual period, however, where necessary on exigencies of the service, company may extend the service contract for  a further period of time.</a:t>
            </a:r>
          </a:p>
          <a:p>
            <a:pPr marL="0" indent="0">
              <a:buNone/>
            </a:pPr>
            <a:endParaRPr lang="en-US" sz="3200" dirty="0">
              <a:solidFill>
                <a:srgbClr val="002060"/>
              </a:solidFill>
              <a:latin typeface="+mj-lt"/>
            </a:endParaRPr>
          </a:p>
        </p:txBody>
      </p:sp>
    </p:spTree>
    <p:extLst>
      <p:ext uri="{BB962C8B-B14F-4D97-AF65-F5344CB8AC3E}">
        <p14:creationId xmlns:p14="http://schemas.microsoft.com/office/powerpoint/2010/main" val="512695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Severance…</a:t>
            </a:r>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200" b="1" dirty="0">
                <a:solidFill>
                  <a:srgbClr val="002060"/>
                </a:solidFill>
                <a:latin typeface="+mj-lt"/>
              </a:rPr>
              <a:t>Redundancy of the Service Contract </a:t>
            </a:r>
            <a:endParaRPr lang="en-US" sz="3200" dirty="0">
              <a:solidFill>
                <a:srgbClr val="002060"/>
              </a:solidFill>
              <a:latin typeface="+mj-lt"/>
            </a:endParaRPr>
          </a:p>
          <a:p>
            <a:pPr lvl="0"/>
            <a:r>
              <a:rPr lang="en-US" dirty="0">
                <a:solidFill>
                  <a:srgbClr val="002060"/>
                </a:solidFill>
                <a:latin typeface="+mj-lt"/>
              </a:rPr>
              <a:t>Service contract may expire in the event of death of employee,                sick or jailed in longer time who is unable to carry out the service               contract physically.</a:t>
            </a:r>
          </a:p>
          <a:p>
            <a:pPr lvl="0"/>
            <a:r>
              <a:rPr lang="en-US" dirty="0">
                <a:solidFill>
                  <a:srgbClr val="002060"/>
                </a:solidFill>
                <a:latin typeface="+mj-lt"/>
              </a:rPr>
              <a:t>In the event of the death while in the service of an employee, who  has at least completed one year of service, a compensation shall be paid to the surviving spouse or dependent children as decided by          the ED/CEO on the approval of the Board Directors.  </a:t>
            </a:r>
          </a:p>
          <a:p>
            <a:pPr marL="0" indent="0">
              <a:buNone/>
            </a:pPr>
            <a:endParaRPr lang="en-US" sz="3200" dirty="0">
              <a:solidFill>
                <a:srgbClr val="002060"/>
              </a:solidFill>
              <a:latin typeface="+mj-lt"/>
            </a:endParaRPr>
          </a:p>
        </p:txBody>
      </p:sp>
    </p:spTree>
    <p:extLst>
      <p:ext uri="{BB962C8B-B14F-4D97-AF65-F5344CB8AC3E}">
        <p14:creationId xmlns:p14="http://schemas.microsoft.com/office/powerpoint/2010/main" val="15476043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Severance…</a:t>
            </a:r>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200" b="1" dirty="0">
                <a:solidFill>
                  <a:srgbClr val="002060"/>
                </a:solidFill>
                <a:latin typeface="+mj-lt"/>
              </a:rPr>
              <a:t>Terminal Dues and Benefits</a:t>
            </a:r>
          </a:p>
          <a:p>
            <a:pPr marL="457200" lvl="1" indent="0">
              <a:buNone/>
            </a:pPr>
            <a:r>
              <a:rPr lang="en-US" sz="2800" dirty="0">
                <a:solidFill>
                  <a:srgbClr val="002060"/>
                </a:solidFill>
                <a:latin typeface="+mj-lt"/>
              </a:rPr>
              <a:t>On termination of employment the employee will be eligible for the following terminal benefits; </a:t>
            </a:r>
          </a:p>
          <a:p>
            <a:pPr lvl="1"/>
            <a:r>
              <a:rPr lang="en-US" sz="2600" dirty="0">
                <a:solidFill>
                  <a:srgbClr val="002060"/>
                </a:solidFill>
                <a:latin typeface="+mj-lt"/>
              </a:rPr>
              <a:t>Employees’ Provident Fund (EPF)</a:t>
            </a:r>
          </a:p>
          <a:p>
            <a:pPr lvl="1"/>
            <a:r>
              <a:rPr lang="en-US" sz="2600" dirty="0">
                <a:solidFill>
                  <a:srgbClr val="002060"/>
                </a:solidFill>
                <a:latin typeface="+mj-lt"/>
              </a:rPr>
              <a:t>Employees’ Trust Fund (ETF)</a:t>
            </a:r>
          </a:p>
          <a:p>
            <a:pPr lvl="1"/>
            <a:r>
              <a:rPr lang="en-US" sz="2600" dirty="0">
                <a:solidFill>
                  <a:srgbClr val="002060"/>
                </a:solidFill>
                <a:latin typeface="+mj-lt"/>
              </a:rPr>
              <a:t>Gratuity</a:t>
            </a:r>
          </a:p>
          <a:p>
            <a:pPr marL="0" indent="0">
              <a:buNone/>
            </a:pPr>
            <a:endParaRPr lang="en-US" sz="3200" dirty="0">
              <a:solidFill>
                <a:srgbClr val="002060"/>
              </a:solidFill>
              <a:latin typeface="+mj-lt"/>
            </a:endParaRPr>
          </a:p>
        </p:txBody>
      </p:sp>
    </p:spTree>
    <p:extLst>
      <p:ext uri="{BB962C8B-B14F-4D97-AF65-F5344CB8AC3E}">
        <p14:creationId xmlns:p14="http://schemas.microsoft.com/office/powerpoint/2010/main" val="4103730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Severance…</a:t>
            </a:r>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200" b="1" dirty="0">
                <a:solidFill>
                  <a:srgbClr val="002060"/>
                </a:solidFill>
                <a:latin typeface="+mj-lt"/>
              </a:rPr>
              <a:t>Clearance on Severance </a:t>
            </a:r>
          </a:p>
          <a:p>
            <a:pPr lvl="0"/>
            <a:r>
              <a:rPr lang="en-US" dirty="0">
                <a:solidFill>
                  <a:srgbClr val="002060"/>
                </a:solidFill>
                <a:latin typeface="+mj-lt"/>
              </a:rPr>
              <a:t>Upon termination of services, the head of the division and the HR division will prepare the clearance certificate to be issued to the employee in respect of the company property in his/her possession at the time of termination.  Any property lost, damaged or not returned will be recorded accordingly and the employee concerned will be required to settle all such losses and damages, before the release of the final dues after receipt of the clearance certificate.</a:t>
            </a:r>
          </a:p>
          <a:p>
            <a:pPr marL="0" indent="0">
              <a:buNone/>
            </a:pPr>
            <a:endParaRPr lang="en-US" sz="3200" dirty="0">
              <a:solidFill>
                <a:srgbClr val="002060"/>
              </a:solidFill>
              <a:latin typeface="+mj-lt"/>
            </a:endParaRPr>
          </a:p>
        </p:txBody>
      </p:sp>
    </p:spTree>
    <p:extLst>
      <p:ext uri="{BB962C8B-B14F-4D97-AF65-F5344CB8AC3E}">
        <p14:creationId xmlns:p14="http://schemas.microsoft.com/office/powerpoint/2010/main" val="2101331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08" y="-137471"/>
            <a:ext cx="12192000" cy="7478970"/>
          </a:xfrm>
          <a:prstGeom prst="rect">
            <a:avLst/>
          </a:prstGeom>
          <a:solidFill>
            <a:schemeClr val="bg1">
              <a:lumMod val="95000"/>
            </a:schemeClr>
          </a:solidFill>
        </p:spPr>
        <p:txBody>
          <a:bodyPr wrap="square">
            <a:spAutoFit/>
          </a:bodyPr>
          <a:lstStyle/>
          <a:p>
            <a:pPr lvl="2"/>
            <a:endParaRPr lang="en-US" sz="4400" b="1" dirty="0">
              <a:solidFill>
                <a:schemeClr val="accent4"/>
              </a:solidFill>
              <a:latin typeface="+mj-lt"/>
            </a:endParaRPr>
          </a:p>
          <a:p>
            <a:pPr lvl="2"/>
            <a:r>
              <a:rPr lang="en-US" sz="4400" b="1" dirty="0">
                <a:solidFill>
                  <a:schemeClr val="accent4"/>
                </a:solidFill>
                <a:latin typeface="+mj-lt"/>
              </a:rPr>
              <a:t>Chapter 7: Superannuation and Severance</a:t>
            </a:r>
          </a:p>
          <a:p>
            <a:pPr lvl="2"/>
            <a:r>
              <a:rPr lang="en-US" sz="2800" b="1" dirty="0">
                <a:solidFill>
                  <a:srgbClr val="002060"/>
                </a:solidFill>
                <a:latin typeface="+mj-lt"/>
              </a:rPr>
              <a:t>About This Chapter</a:t>
            </a:r>
            <a:endParaRPr lang="en-US" sz="2800" dirty="0">
              <a:solidFill>
                <a:srgbClr val="002060"/>
              </a:solidFill>
              <a:latin typeface="+mj-lt"/>
            </a:endParaRPr>
          </a:p>
          <a:p>
            <a:pPr lvl="2"/>
            <a:r>
              <a:rPr lang="en-GB" sz="2800" dirty="0">
                <a:solidFill>
                  <a:srgbClr val="002060"/>
                </a:solidFill>
                <a:latin typeface="+mj-lt"/>
              </a:rPr>
              <a:t>The </a:t>
            </a:r>
            <a:r>
              <a:rPr lang="en-US" sz="2800" dirty="0">
                <a:solidFill>
                  <a:srgbClr val="002060"/>
                </a:solidFill>
                <a:latin typeface="+mj-lt"/>
              </a:rPr>
              <a:t>superannuation and severance chapter of this workshop is designed you to learn about superannuation that refers to retirement you take after you have reached a predetermined age or terminal benefits of an employment in compliance with the legal provision and also learn about severance that is lay off of an employment by written notice or by mutual agreement or termination on disciplinary background or a reason relating to the business decision like merger, acquisition or closing dawn  an entity due to various reasons </a:t>
            </a:r>
          </a:p>
          <a:p>
            <a:pPr lvl="2"/>
            <a:r>
              <a:rPr lang="en-US" sz="2800" dirty="0">
                <a:solidFill>
                  <a:srgbClr val="002060"/>
                </a:solidFill>
                <a:latin typeface="+mj-lt"/>
              </a:rPr>
              <a:t>The guidance and the tools introduced through this chapter can help you to set up, revise or realign existing superannuation and severance</a:t>
            </a:r>
            <a:r>
              <a:rPr lang="en-GB" sz="2800" dirty="0">
                <a:solidFill>
                  <a:srgbClr val="002060"/>
                </a:solidFill>
                <a:latin typeface="+mj-lt"/>
              </a:rPr>
              <a:t> practices in meeting the legal and other requirements</a:t>
            </a:r>
            <a:r>
              <a:rPr lang="en-US" sz="2800" dirty="0">
                <a:solidFill>
                  <a:srgbClr val="002060"/>
                </a:solidFill>
                <a:latin typeface="+mj-lt"/>
              </a:rPr>
              <a:t>. </a:t>
            </a:r>
          </a:p>
          <a:p>
            <a:pPr lvl="2"/>
            <a:endParaRPr lang="en-US" sz="2800" dirty="0">
              <a:solidFill>
                <a:srgbClr val="002060"/>
              </a:solidFill>
              <a:latin typeface="+mj-lt"/>
            </a:endParaRPr>
          </a:p>
          <a:p>
            <a:pPr lvl="2"/>
            <a:endParaRPr lang="en-US" sz="2800" dirty="0">
              <a:solidFill>
                <a:srgbClr val="002060"/>
              </a:solidFill>
              <a:latin typeface="+mj-lt"/>
            </a:endParaRPr>
          </a:p>
        </p:txBody>
      </p:sp>
    </p:spTree>
    <p:extLst>
      <p:ext uri="{BB962C8B-B14F-4D97-AF65-F5344CB8AC3E}">
        <p14:creationId xmlns:p14="http://schemas.microsoft.com/office/powerpoint/2010/main" val="214579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647974"/>
          </a:xfrm>
          <a:prstGeom prst="rect">
            <a:avLst/>
          </a:prstGeom>
          <a:solidFill>
            <a:schemeClr val="bg1">
              <a:lumMod val="95000"/>
            </a:schemeClr>
          </a:solidFill>
        </p:spPr>
        <p:txBody>
          <a:bodyPr wrap="square">
            <a:spAutoFit/>
          </a:bodyPr>
          <a:lstStyle/>
          <a:p>
            <a:pPr lvl="3"/>
            <a:r>
              <a:rPr lang="en-US" sz="4000" b="1" dirty="0">
                <a:solidFill>
                  <a:schemeClr val="accent4"/>
                </a:solidFill>
                <a:latin typeface="+mj-lt"/>
              </a:rPr>
              <a:t>Superannuation:  </a:t>
            </a:r>
            <a:r>
              <a:rPr lang="en-US" sz="4400" b="1" dirty="0">
                <a:solidFill>
                  <a:schemeClr val="accent4"/>
                </a:solidFill>
                <a:latin typeface="+mj-lt"/>
              </a:rPr>
              <a:t>                                                                                  </a:t>
            </a:r>
            <a:r>
              <a:rPr lang="en-US" sz="2600" dirty="0">
                <a:solidFill>
                  <a:srgbClr val="002060"/>
                </a:solidFill>
                <a:latin typeface="+mj-lt"/>
              </a:rPr>
              <a:t>Providing terminal benefits within the legal provision </a:t>
            </a:r>
          </a:p>
          <a:p>
            <a:pPr marL="2286000" lvl="4" indent="-457200">
              <a:buFont typeface="Arial" panose="020B0604020202020204" pitchFamily="34" charset="0"/>
              <a:buChar char="•"/>
            </a:pPr>
            <a:r>
              <a:rPr lang="en-US" sz="2600" dirty="0">
                <a:solidFill>
                  <a:srgbClr val="002060"/>
                </a:solidFill>
                <a:latin typeface="+mj-lt"/>
              </a:rPr>
              <a:t>Employees’ Provident Fund</a:t>
            </a:r>
          </a:p>
          <a:p>
            <a:pPr marL="2286000" lvl="4" indent="-457200">
              <a:buFont typeface="Arial" panose="020B0604020202020204" pitchFamily="34" charset="0"/>
              <a:buChar char="•"/>
            </a:pPr>
            <a:r>
              <a:rPr lang="en-US" sz="2600" dirty="0">
                <a:solidFill>
                  <a:srgbClr val="002060"/>
                </a:solidFill>
                <a:latin typeface="+mj-lt"/>
              </a:rPr>
              <a:t>Employees’ Trust Fund </a:t>
            </a:r>
          </a:p>
          <a:p>
            <a:pPr marL="2286000" lvl="4" indent="-457200">
              <a:buFont typeface="Arial" panose="020B0604020202020204" pitchFamily="34" charset="0"/>
              <a:buChar char="•"/>
            </a:pPr>
            <a:r>
              <a:rPr lang="en-US" sz="2600" dirty="0">
                <a:solidFill>
                  <a:srgbClr val="002060"/>
                </a:solidFill>
                <a:latin typeface="+mj-lt"/>
              </a:rPr>
              <a:t>Payment Of Gratuity Or Pension </a:t>
            </a:r>
          </a:p>
          <a:p>
            <a:pPr lvl="3"/>
            <a:r>
              <a:rPr lang="en-US" sz="4000" b="1" dirty="0">
                <a:solidFill>
                  <a:schemeClr val="accent4"/>
                </a:solidFill>
                <a:latin typeface="+mj-lt"/>
              </a:rPr>
              <a:t>Severances practices </a:t>
            </a:r>
          </a:p>
          <a:p>
            <a:pPr marL="2286000" lvl="4" indent="-457200">
              <a:buFont typeface="Arial" panose="020B0604020202020204" pitchFamily="34" charset="0"/>
              <a:buChar char="•"/>
            </a:pPr>
            <a:r>
              <a:rPr lang="en-US" sz="2600" dirty="0">
                <a:solidFill>
                  <a:srgbClr val="002060"/>
                </a:solidFill>
                <a:latin typeface="+mj-lt"/>
              </a:rPr>
              <a:t>Retirement </a:t>
            </a:r>
          </a:p>
          <a:p>
            <a:pPr marL="2286000" lvl="4" indent="-457200">
              <a:buFont typeface="Arial" panose="020B0604020202020204" pitchFamily="34" charset="0"/>
              <a:buChar char="•"/>
            </a:pPr>
            <a:r>
              <a:rPr lang="en-US" sz="2600" dirty="0">
                <a:solidFill>
                  <a:srgbClr val="002060"/>
                </a:solidFill>
                <a:latin typeface="+mj-lt"/>
              </a:rPr>
              <a:t>Volunteer resignation</a:t>
            </a:r>
          </a:p>
          <a:p>
            <a:pPr marL="2286000" lvl="4" indent="-457200">
              <a:buFont typeface="Arial" panose="020B0604020202020204" pitchFamily="34" charset="0"/>
              <a:buChar char="•"/>
            </a:pPr>
            <a:r>
              <a:rPr lang="en-US" sz="2600" dirty="0">
                <a:solidFill>
                  <a:srgbClr val="002060"/>
                </a:solidFill>
                <a:latin typeface="+mj-lt"/>
              </a:rPr>
              <a:t>Vacation of employment</a:t>
            </a:r>
          </a:p>
          <a:p>
            <a:pPr marL="2286000" lvl="4" indent="-457200">
              <a:buFont typeface="Arial" panose="020B0604020202020204" pitchFamily="34" charset="0"/>
              <a:buChar char="•"/>
            </a:pPr>
            <a:r>
              <a:rPr lang="en-US" sz="2600" dirty="0">
                <a:solidFill>
                  <a:srgbClr val="002060"/>
                </a:solidFill>
                <a:latin typeface="+mj-lt"/>
              </a:rPr>
              <a:t>Medical condemnation </a:t>
            </a:r>
          </a:p>
          <a:p>
            <a:pPr marL="2286000" lvl="4" indent="-457200">
              <a:buFont typeface="Arial" panose="020B0604020202020204" pitchFamily="34" charset="0"/>
              <a:buChar char="•"/>
            </a:pPr>
            <a:r>
              <a:rPr lang="en-US" sz="2600" dirty="0">
                <a:solidFill>
                  <a:srgbClr val="002060"/>
                </a:solidFill>
                <a:latin typeface="+mj-lt"/>
              </a:rPr>
              <a:t>Dismissal on disciplinary grounds </a:t>
            </a:r>
          </a:p>
          <a:p>
            <a:pPr marL="2286000" lvl="4" indent="-457200">
              <a:buFont typeface="Arial" panose="020B0604020202020204" pitchFamily="34" charset="0"/>
              <a:buChar char="•"/>
            </a:pPr>
            <a:r>
              <a:rPr lang="en-US" sz="2600" dirty="0">
                <a:solidFill>
                  <a:srgbClr val="002060"/>
                </a:solidFill>
                <a:latin typeface="+mj-lt"/>
              </a:rPr>
              <a:t>Expiration of the contract period </a:t>
            </a:r>
          </a:p>
          <a:p>
            <a:pPr marL="2286000" lvl="4" indent="-457200">
              <a:buFont typeface="Arial" panose="020B0604020202020204" pitchFamily="34" charset="0"/>
              <a:buChar char="•"/>
            </a:pPr>
            <a:r>
              <a:rPr lang="en-US" sz="2600" dirty="0">
                <a:solidFill>
                  <a:srgbClr val="002060"/>
                </a:solidFill>
                <a:latin typeface="+mj-lt"/>
              </a:rPr>
              <a:t>Redundancy of the service contract</a:t>
            </a:r>
          </a:p>
          <a:p>
            <a:pPr marL="2286000" lvl="4" indent="-457200">
              <a:buFont typeface="Arial" panose="020B0604020202020204" pitchFamily="34" charset="0"/>
              <a:buChar char="•"/>
            </a:pPr>
            <a:r>
              <a:rPr lang="en-US" sz="2600" dirty="0">
                <a:solidFill>
                  <a:srgbClr val="002060"/>
                </a:solidFill>
                <a:latin typeface="+mj-lt"/>
              </a:rPr>
              <a:t>Conduct exist interviews</a:t>
            </a:r>
          </a:p>
          <a:p>
            <a:pPr marL="2286000" lvl="4" indent="-457200">
              <a:buFont typeface="Arial" panose="020B0604020202020204" pitchFamily="34" charset="0"/>
              <a:buChar char="•"/>
            </a:pPr>
            <a:r>
              <a:rPr lang="en-US" sz="2600" dirty="0">
                <a:solidFill>
                  <a:srgbClr val="002060"/>
                </a:solidFill>
                <a:latin typeface="+mj-lt"/>
              </a:rPr>
              <a:t>Terminal dues and benefits and clearance on severance</a:t>
            </a:r>
          </a:p>
        </p:txBody>
      </p:sp>
    </p:spTree>
    <p:extLst>
      <p:ext uri="{BB962C8B-B14F-4D97-AF65-F5344CB8AC3E}">
        <p14:creationId xmlns:p14="http://schemas.microsoft.com/office/powerpoint/2010/main" val="1542369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Superannuation</a:t>
            </a:r>
            <a:endParaRPr lang="en-US" dirty="0"/>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600" b="1" dirty="0">
                <a:solidFill>
                  <a:srgbClr val="002060"/>
                </a:solidFill>
                <a:latin typeface="+mj-lt"/>
              </a:rPr>
              <a:t>Employees’ Provident Fund</a:t>
            </a:r>
          </a:p>
          <a:p>
            <a:pPr lvl="0"/>
            <a:r>
              <a:rPr lang="en-US" dirty="0">
                <a:solidFill>
                  <a:srgbClr val="002060"/>
                </a:solidFill>
                <a:latin typeface="+mj-lt"/>
              </a:rPr>
              <a:t>The Employees Provident Fund Act 15 of 1958 applies to all workers and lays down rules for contribution by employers and workers and other administrative rules.</a:t>
            </a:r>
          </a:p>
          <a:p>
            <a:r>
              <a:rPr lang="en-US" dirty="0">
                <a:solidFill>
                  <a:srgbClr val="002060"/>
                </a:solidFill>
                <a:latin typeface="+mj-lt"/>
              </a:rPr>
              <a:t>All employees are covered by the Employees’ Provident Fund (EPF).  This is payable in respect of all employees whether casual or otherwise.  The Company will contribute twelve percent (12%) of the salary/wage of an employee and the employees should contribute a minimum of eight percent (8%) of their salary/wage.  </a:t>
            </a:r>
          </a:p>
          <a:p>
            <a:endParaRPr lang="en-US" dirty="0"/>
          </a:p>
        </p:txBody>
      </p:sp>
    </p:spTree>
    <p:extLst>
      <p:ext uri="{BB962C8B-B14F-4D97-AF65-F5344CB8AC3E}">
        <p14:creationId xmlns:p14="http://schemas.microsoft.com/office/powerpoint/2010/main" val="4141258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Superannuation…</a:t>
            </a:r>
            <a:endParaRPr lang="en-US" dirty="0"/>
          </a:p>
        </p:txBody>
      </p:sp>
      <p:sp>
        <p:nvSpPr>
          <p:cNvPr id="3" name="Content Placeholder 2"/>
          <p:cNvSpPr>
            <a:spLocks noGrp="1"/>
          </p:cNvSpPr>
          <p:nvPr>
            <p:ph idx="1"/>
          </p:nvPr>
        </p:nvSpPr>
        <p:spPr>
          <a:solidFill>
            <a:schemeClr val="bg1">
              <a:lumMod val="95000"/>
            </a:schemeClr>
          </a:solidFill>
        </p:spPr>
        <p:txBody>
          <a:bodyPr/>
          <a:lstStyle/>
          <a:p>
            <a:pPr marL="0" indent="0">
              <a:buNone/>
            </a:pPr>
            <a:r>
              <a:rPr lang="en-US" sz="3600" b="1">
                <a:solidFill>
                  <a:srgbClr val="002060"/>
                </a:solidFill>
                <a:latin typeface="+mj-lt"/>
              </a:rPr>
              <a:t>Employees’ Trust Fund </a:t>
            </a:r>
          </a:p>
          <a:p>
            <a:r>
              <a:rPr lang="en-US" sz="3200">
                <a:solidFill>
                  <a:srgbClr val="002060"/>
                </a:solidFill>
                <a:latin typeface="+mj-lt"/>
              </a:rPr>
              <a:t>Employer’s contribution towards ETF is three percent                   (3%) based on the total earnings as described above.</a:t>
            </a:r>
          </a:p>
          <a:p>
            <a:endParaRPr lang="en-US" dirty="0"/>
          </a:p>
        </p:txBody>
      </p:sp>
    </p:spTree>
    <p:extLst>
      <p:ext uri="{BB962C8B-B14F-4D97-AF65-F5344CB8AC3E}">
        <p14:creationId xmlns:p14="http://schemas.microsoft.com/office/powerpoint/2010/main" val="3529379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Superannuation…</a:t>
            </a:r>
            <a:endParaRPr lang="en-US" dirty="0"/>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600" b="1" dirty="0">
                <a:solidFill>
                  <a:srgbClr val="002060"/>
                </a:solidFill>
                <a:latin typeface="+mj-lt"/>
              </a:rPr>
              <a:t>Employees’ Trust Fund… </a:t>
            </a:r>
          </a:p>
          <a:p>
            <a:r>
              <a:rPr lang="en-US" dirty="0">
                <a:solidFill>
                  <a:srgbClr val="002060"/>
                </a:solidFill>
                <a:latin typeface="+mj-lt"/>
              </a:rPr>
              <a:t>The ETF Board was established under Act No-46 of 1980 and commenced operations on 1st March 1981 under the Ministry of </a:t>
            </a:r>
            <a:r>
              <a:rPr lang="en-US" dirty="0" err="1">
                <a:solidFill>
                  <a:srgbClr val="002060"/>
                </a:solidFill>
                <a:latin typeface="+mj-lt"/>
              </a:rPr>
              <a:t>Labour</a:t>
            </a:r>
            <a:r>
              <a:rPr lang="en-US" dirty="0">
                <a:solidFill>
                  <a:srgbClr val="002060"/>
                </a:solidFill>
                <a:latin typeface="+mj-lt"/>
              </a:rPr>
              <a:t>. All public sector employees who are not entitled to the Govt. Pension Scheme and all private sector employees are members of this Fund while their employers are required to remit 3% of the gross earnings of their employees to the Fund, monthly. Hence, unlike the EPF, only the employer makes a contribution on behalf of the employee/member and hence, it is a non-contributory benefit to the member.</a:t>
            </a:r>
          </a:p>
        </p:txBody>
      </p:sp>
    </p:spTree>
    <p:extLst>
      <p:ext uri="{BB962C8B-B14F-4D97-AF65-F5344CB8AC3E}">
        <p14:creationId xmlns:p14="http://schemas.microsoft.com/office/powerpoint/2010/main" val="3372181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1449" y="690113"/>
            <a:ext cx="4025659" cy="4524315"/>
          </a:xfrm>
          <a:prstGeom prst="rect">
            <a:avLst/>
          </a:prstGeom>
        </p:spPr>
        <p:txBody>
          <a:bodyPr wrap="square">
            <a:spAutoFit/>
          </a:bodyPr>
          <a:lstStyle/>
          <a:p>
            <a:r>
              <a:rPr lang="en-US" sz="2800" b="1" dirty="0">
                <a:solidFill>
                  <a:schemeClr val="accent4"/>
                </a:solidFill>
              </a:rPr>
              <a:t>Member Benefits – ETF </a:t>
            </a:r>
            <a:endParaRPr lang="en-US" sz="2800" dirty="0">
              <a:solidFill>
                <a:schemeClr val="accent4"/>
              </a:solidFill>
            </a:endParaRPr>
          </a:p>
          <a:p>
            <a:r>
              <a:rPr lang="en-US" sz="2000" dirty="0">
                <a:solidFill>
                  <a:srgbClr val="002060"/>
                </a:solidFill>
              </a:rPr>
              <a:t>A main objective of establishing the Fund was to provide non-contributory welfare benefits to its members while at present the following 08 schemes are in operation. These benefits are granted irrespective of the balance in the members account and also no deductions are made from their accounts for the benefits paid while the members account is credited with the full interest and dividend declared by the Fund each year.</a:t>
            </a:r>
            <a:endParaRPr lang="en-US" dirty="0">
              <a:solidFill>
                <a:srgbClr val="00206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494999252"/>
              </p:ext>
            </p:extLst>
          </p:nvPr>
        </p:nvGraphicFramePr>
        <p:xfrm>
          <a:off x="5365631" y="785003"/>
          <a:ext cx="6435306" cy="4292764"/>
        </p:xfrm>
        <a:graphic>
          <a:graphicData uri="http://schemas.openxmlformats.org/drawingml/2006/table">
            <a:tbl>
              <a:tblPr>
                <a:tableStyleId>{3C2FFA5D-87B4-456A-9821-1D502468CF0F}</a:tableStyleId>
              </a:tblPr>
              <a:tblGrid>
                <a:gridCol w="3364301">
                  <a:extLst>
                    <a:ext uri="{9D8B030D-6E8A-4147-A177-3AD203B41FA5}">
                      <a16:colId xmlns:a16="http://schemas.microsoft.com/office/drawing/2014/main" val="20000"/>
                    </a:ext>
                  </a:extLst>
                </a:gridCol>
                <a:gridCol w="3071005">
                  <a:extLst>
                    <a:ext uri="{9D8B030D-6E8A-4147-A177-3AD203B41FA5}">
                      <a16:colId xmlns:a16="http://schemas.microsoft.com/office/drawing/2014/main" val="20001"/>
                    </a:ext>
                  </a:extLst>
                </a:gridCol>
              </a:tblGrid>
              <a:tr h="319178">
                <a:tc>
                  <a:txBody>
                    <a:bodyPr/>
                    <a:lstStyle/>
                    <a:p>
                      <a:pPr algn="l"/>
                      <a:r>
                        <a:rPr lang="en-US" sz="1600" b="1" dirty="0">
                          <a:latin typeface="+mn-lt"/>
                        </a:rPr>
                        <a:t>Benefits scheme</a:t>
                      </a:r>
                    </a:p>
                  </a:txBody>
                  <a:tcPr marL="39921" marR="39921" marT="19960" marB="19960" anchor="ctr">
                    <a:solidFill>
                      <a:schemeClr val="bg1">
                        <a:lumMod val="95000"/>
                      </a:schemeClr>
                    </a:solidFill>
                  </a:tcPr>
                </a:tc>
                <a:tc>
                  <a:txBody>
                    <a:bodyPr/>
                    <a:lstStyle/>
                    <a:p>
                      <a:pPr algn="l"/>
                      <a:r>
                        <a:rPr lang="en-US" sz="1600" b="1" dirty="0">
                          <a:latin typeface="+mn-lt"/>
                        </a:rPr>
                        <a:t>Value</a:t>
                      </a:r>
                    </a:p>
                  </a:txBody>
                  <a:tcPr marL="39921" marR="39921" marT="19960" marB="19960" anchor="ctr">
                    <a:solidFill>
                      <a:schemeClr val="bg1">
                        <a:lumMod val="95000"/>
                      </a:schemeClr>
                    </a:solidFill>
                  </a:tcPr>
                </a:tc>
                <a:extLst>
                  <a:ext uri="{0D108BD9-81ED-4DB2-BD59-A6C34878D82A}">
                    <a16:rowId xmlns:a16="http://schemas.microsoft.com/office/drawing/2014/main" val="10000"/>
                  </a:ext>
                </a:extLst>
              </a:tr>
              <a:tr h="345057">
                <a:tc>
                  <a:txBody>
                    <a:bodyPr/>
                    <a:lstStyle/>
                    <a:p>
                      <a:pPr algn="l"/>
                      <a:r>
                        <a:rPr lang="en-US" sz="1600" dirty="0">
                          <a:latin typeface="+mn-lt"/>
                        </a:rPr>
                        <a:t>Death Benefits</a:t>
                      </a:r>
                    </a:p>
                  </a:txBody>
                  <a:tcPr marL="39921" marR="39921" marT="19960" marB="19960" anchor="ctr">
                    <a:solidFill>
                      <a:schemeClr val="bg1">
                        <a:lumMod val="95000"/>
                      </a:schemeClr>
                    </a:solidFill>
                  </a:tcPr>
                </a:tc>
                <a:tc>
                  <a:txBody>
                    <a:bodyPr/>
                    <a:lstStyle/>
                    <a:p>
                      <a:pPr algn="l"/>
                      <a:r>
                        <a:rPr lang="en-US" sz="1600" dirty="0" err="1">
                          <a:latin typeface="+mn-lt"/>
                        </a:rPr>
                        <a:t>Rs</a:t>
                      </a:r>
                      <a:r>
                        <a:rPr lang="en-US" sz="1600" dirty="0">
                          <a:latin typeface="+mn-lt"/>
                        </a:rPr>
                        <a:t>. 100,000/-</a:t>
                      </a:r>
                    </a:p>
                  </a:txBody>
                  <a:tcPr marL="39921" marR="39921" marT="19960" marB="19960" anchor="ctr">
                    <a:solidFill>
                      <a:schemeClr val="bg1">
                        <a:lumMod val="95000"/>
                      </a:schemeClr>
                    </a:solidFill>
                  </a:tcPr>
                </a:tc>
                <a:extLst>
                  <a:ext uri="{0D108BD9-81ED-4DB2-BD59-A6C34878D82A}">
                    <a16:rowId xmlns:a16="http://schemas.microsoft.com/office/drawing/2014/main" val="10001"/>
                  </a:ext>
                </a:extLst>
              </a:tr>
              <a:tr h="379562">
                <a:tc>
                  <a:txBody>
                    <a:bodyPr/>
                    <a:lstStyle/>
                    <a:p>
                      <a:pPr algn="l"/>
                      <a:r>
                        <a:rPr lang="en-US" sz="1600" dirty="0">
                          <a:latin typeface="+mn-lt"/>
                        </a:rPr>
                        <a:t>Permanent Disable</a:t>
                      </a:r>
                    </a:p>
                  </a:txBody>
                  <a:tcPr marL="39921" marR="39921" marT="19960" marB="19960" anchor="ctr">
                    <a:solidFill>
                      <a:schemeClr val="bg1">
                        <a:lumMod val="95000"/>
                      </a:schemeClr>
                    </a:solidFill>
                  </a:tcPr>
                </a:tc>
                <a:tc>
                  <a:txBody>
                    <a:bodyPr/>
                    <a:lstStyle/>
                    <a:p>
                      <a:pPr algn="l"/>
                      <a:r>
                        <a:rPr lang="en-US" sz="1600" dirty="0" err="1">
                          <a:latin typeface="+mn-lt"/>
                        </a:rPr>
                        <a:t>Rs</a:t>
                      </a:r>
                      <a:r>
                        <a:rPr lang="en-US" sz="1600" dirty="0">
                          <a:latin typeface="+mn-lt"/>
                        </a:rPr>
                        <a:t>. 200,000/-</a:t>
                      </a:r>
                    </a:p>
                  </a:txBody>
                  <a:tcPr marL="39921" marR="39921" marT="19960" marB="19960" anchor="ctr">
                    <a:solidFill>
                      <a:schemeClr val="bg1">
                        <a:lumMod val="95000"/>
                      </a:schemeClr>
                    </a:solidFill>
                  </a:tcPr>
                </a:tc>
                <a:extLst>
                  <a:ext uri="{0D108BD9-81ED-4DB2-BD59-A6C34878D82A}">
                    <a16:rowId xmlns:a16="http://schemas.microsoft.com/office/drawing/2014/main" val="10002"/>
                  </a:ext>
                </a:extLst>
              </a:tr>
              <a:tr h="388189">
                <a:tc>
                  <a:txBody>
                    <a:bodyPr/>
                    <a:lstStyle/>
                    <a:p>
                      <a:pPr algn="l"/>
                      <a:r>
                        <a:rPr lang="en-US" sz="1600">
                          <a:latin typeface="+mn-lt"/>
                        </a:rPr>
                        <a:t>Intraocular lens (IOL)</a:t>
                      </a:r>
                    </a:p>
                  </a:txBody>
                  <a:tcPr marL="39921" marR="39921" marT="19960" marB="19960" anchor="ctr">
                    <a:solidFill>
                      <a:schemeClr val="bg1">
                        <a:lumMod val="95000"/>
                      </a:schemeClr>
                    </a:solidFill>
                  </a:tcPr>
                </a:tc>
                <a:tc>
                  <a:txBody>
                    <a:bodyPr/>
                    <a:lstStyle/>
                    <a:p>
                      <a:pPr algn="l"/>
                      <a:r>
                        <a:rPr lang="en-US" sz="1600" dirty="0" err="1">
                          <a:latin typeface="+mn-lt"/>
                        </a:rPr>
                        <a:t>Rs</a:t>
                      </a:r>
                      <a:r>
                        <a:rPr lang="en-US" sz="1600" dirty="0">
                          <a:latin typeface="+mn-lt"/>
                        </a:rPr>
                        <a:t>. 15,000 each eye</a:t>
                      </a:r>
                    </a:p>
                  </a:txBody>
                  <a:tcPr marL="39921" marR="39921" marT="19960" marB="19960" anchor="ctr">
                    <a:solidFill>
                      <a:schemeClr val="bg1">
                        <a:lumMod val="95000"/>
                      </a:schemeClr>
                    </a:solidFill>
                  </a:tcPr>
                </a:tc>
                <a:extLst>
                  <a:ext uri="{0D108BD9-81ED-4DB2-BD59-A6C34878D82A}">
                    <a16:rowId xmlns:a16="http://schemas.microsoft.com/office/drawing/2014/main" val="10003"/>
                  </a:ext>
                </a:extLst>
              </a:tr>
              <a:tr h="370936">
                <a:tc>
                  <a:txBody>
                    <a:bodyPr/>
                    <a:lstStyle/>
                    <a:p>
                      <a:pPr algn="l"/>
                      <a:r>
                        <a:rPr lang="en-US" sz="1600">
                          <a:latin typeface="+mn-lt"/>
                        </a:rPr>
                        <a:t>Heart Surgery Assistance</a:t>
                      </a:r>
                    </a:p>
                  </a:txBody>
                  <a:tcPr marL="39921" marR="39921" marT="19960" marB="19960" anchor="ctr">
                    <a:solidFill>
                      <a:schemeClr val="bg1">
                        <a:lumMod val="95000"/>
                      </a:schemeClr>
                    </a:solidFill>
                  </a:tcPr>
                </a:tc>
                <a:tc>
                  <a:txBody>
                    <a:bodyPr/>
                    <a:lstStyle/>
                    <a:p>
                      <a:pPr algn="l"/>
                      <a:r>
                        <a:rPr lang="en-US" sz="1600" dirty="0" err="1">
                          <a:latin typeface="+mn-lt"/>
                        </a:rPr>
                        <a:t>Rs</a:t>
                      </a:r>
                      <a:r>
                        <a:rPr lang="en-US" sz="1600" dirty="0">
                          <a:latin typeface="+mn-lt"/>
                        </a:rPr>
                        <a:t>. 300,000/-</a:t>
                      </a:r>
                    </a:p>
                  </a:txBody>
                  <a:tcPr marL="39921" marR="39921" marT="19960" marB="19960" anchor="ctr">
                    <a:solidFill>
                      <a:schemeClr val="bg1">
                        <a:lumMod val="95000"/>
                      </a:schemeClr>
                    </a:solidFill>
                  </a:tcPr>
                </a:tc>
                <a:extLst>
                  <a:ext uri="{0D108BD9-81ED-4DB2-BD59-A6C34878D82A}">
                    <a16:rowId xmlns:a16="http://schemas.microsoft.com/office/drawing/2014/main" val="10004"/>
                  </a:ext>
                </a:extLst>
              </a:tr>
              <a:tr h="362309">
                <a:tc>
                  <a:txBody>
                    <a:bodyPr/>
                    <a:lstStyle/>
                    <a:p>
                      <a:pPr algn="l"/>
                      <a:r>
                        <a:rPr lang="en-US" sz="1600">
                          <a:latin typeface="+mn-lt"/>
                        </a:rPr>
                        <a:t>Kidney Transplant Assistance</a:t>
                      </a:r>
                    </a:p>
                  </a:txBody>
                  <a:tcPr marL="39921" marR="39921" marT="19960" marB="19960" anchor="ctr">
                    <a:solidFill>
                      <a:schemeClr val="bg1">
                        <a:lumMod val="95000"/>
                      </a:schemeClr>
                    </a:solidFill>
                  </a:tcPr>
                </a:tc>
                <a:tc>
                  <a:txBody>
                    <a:bodyPr/>
                    <a:lstStyle/>
                    <a:p>
                      <a:pPr algn="l"/>
                      <a:r>
                        <a:rPr lang="en-US" sz="1600" dirty="0" err="1">
                          <a:latin typeface="+mn-lt"/>
                        </a:rPr>
                        <a:t>Rs</a:t>
                      </a:r>
                      <a:r>
                        <a:rPr lang="en-US" sz="1600" dirty="0">
                          <a:latin typeface="+mn-lt"/>
                        </a:rPr>
                        <a:t>. 300,000/-</a:t>
                      </a:r>
                    </a:p>
                  </a:txBody>
                  <a:tcPr marL="39921" marR="39921" marT="19960" marB="19960" anchor="ctr">
                    <a:solidFill>
                      <a:schemeClr val="bg1">
                        <a:lumMod val="95000"/>
                      </a:schemeClr>
                    </a:solidFill>
                  </a:tcPr>
                </a:tc>
                <a:extLst>
                  <a:ext uri="{0D108BD9-81ED-4DB2-BD59-A6C34878D82A}">
                    <a16:rowId xmlns:a16="http://schemas.microsoft.com/office/drawing/2014/main" val="10005"/>
                  </a:ext>
                </a:extLst>
              </a:tr>
              <a:tr h="432060">
                <a:tc>
                  <a:txBody>
                    <a:bodyPr/>
                    <a:lstStyle/>
                    <a:p>
                      <a:pPr algn="l"/>
                      <a:r>
                        <a:rPr lang="en-US" sz="1600" dirty="0">
                          <a:latin typeface="+mn-lt"/>
                        </a:rPr>
                        <a:t>SHRAMASUWA REKAWARANA Hospitalization Scheme</a:t>
                      </a:r>
                    </a:p>
                  </a:txBody>
                  <a:tcPr marL="39921" marR="39921" marT="19960" marB="19960" anchor="ctr">
                    <a:solidFill>
                      <a:schemeClr val="bg1">
                        <a:lumMod val="95000"/>
                      </a:schemeClr>
                    </a:solidFill>
                  </a:tcPr>
                </a:tc>
                <a:tc>
                  <a:txBody>
                    <a:bodyPr/>
                    <a:lstStyle/>
                    <a:p>
                      <a:pPr algn="l"/>
                      <a:r>
                        <a:rPr lang="en-US" sz="1600" dirty="0" err="1">
                          <a:latin typeface="+mn-lt"/>
                        </a:rPr>
                        <a:t>Rs</a:t>
                      </a:r>
                      <a:r>
                        <a:rPr lang="en-US" sz="1600" dirty="0">
                          <a:latin typeface="+mn-lt"/>
                        </a:rPr>
                        <a:t>. 50,000/=</a:t>
                      </a:r>
                    </a:p>
                  </a:txBody>
                  <a:tcPr marL="39921" marR="39921" marT="19960" marB="19960" anchor="ctr">
                    <a:solidFill>
                      <a:schemeClr val="bg1">
                        <a:lumMod val="95000"/>
                      </a:schemeClr>
                    </a:solidFill>
                  </a:tcPr>
                </a:tc>
                <a:extLst>
                  <a:ext uri="{0D108BD9-81ED-4DB2-BD59-A6C34878D82A}">
                    <a16:rowId xmlns:a16="http://schemas.microsoft.com/office/drawing/2014/main" val="10006"/>
                  </a:ext>
                </a:extLst>
              </a:tr>
              <a:tr h="432060">
                <a:tc>
                  <a:txBody>
                    <a:bodyPr/>
                    <a:lstStyle/>
                    <a:p>
                      <a:pPr algn="l"/>
                      <a:r>
                        <a:rPr lang="en-US" sz="1600">
                          <a:latin typeface="+mn-lt"/>
                        </a:rPr>
                        <a:t>Year-05 Scholarships</a:t>
                      </a:r>
                    </a:p>
                  </a:txBody>
                  <a:tcPr marL="39921" marR="39921" marT="19960" marB="19960" anchor="ctr">
                    <a:solidFill>
                      <a:schemeClr val="bg1">
                        <a:lumMod val="95000"/>
                      </a:schemeClr>
                    </a:solidFill>
                  </a:tcPr>
                </a:tc>
                <a:tc>
                  <a:txBody>
                    <a:bodyPr/>
                    <a:lstStyle/>
                    <a:p>
                      <a:pPr algn="l"/>
                      <a:r>
                        <a:rPr lang="en-US" sz="1600" dirty="0">
                          <a:latin typeface="+mn-lt"/>
                        </a:rPr>
                        <a:t>Rs.15,000/- each for 9000 Scholarships per year.</a:t>
                      </a:r>
                    </a:p>
                  </a:txBody>
                  <a:tcPr marL="39921" marR="39921" marT="19960" marB="19960" anchor="ctr">
                    <a:solidFill>
                      <a:schemeClr val="bg1">
                        <a:lumMod val="95000"/>
                      </a:schemeClr>
                    </a:solidFill>
                  </a:tcPr>
                </a:tc>
                <a:extLst>
                  <a:ext uri="{0D108BD9-81ED-4DB2-BD59-A6C34878D82A}">
                    <a16:rowId xmlns:a16="http://schemas.microsoft.com/office/drawing/2014/main" val="10007"/>
                  </a:ext>
                </a:extLst>
              </a:tr>
              <a:tr h="544733">
                <a:tc>
                  <a:txBody>
                    <a:bodyPr/>
                    <a:lstStyle/>
                    <a:p>
                      <a:pPr algn="l"/>
                      <a:r>
                        <a:rPr lang="en-US" sz="1600">
                          <a:latin typeface="+mn-lt"/>
                        </a:rPr>
                        <a:t>GCE(AL) Examination</a:t>
                      </a:r>
                    </a:p>
                  </a:txBody>
                  <a:tcPr marL="39921" marR="39921" marT="19960" marB="19960" anchor="ctr">
                    <a:solidFill>
                      <a:schemeClr val="bg1">
                        <a:lumMod val="95000"/>
                      </a:schemeClr>
                    </a:solidFill>
                  </a:tcPr>
                </a:tc>
                <a:tc>
                  <a:txBody>
                    <a:bodyPr/>
                    <a:lstStyle/>
                    <a:p>
                      <a:pPr algn="l"/>
                      <a:r>
                        <a:rPr lang="en-US" sz="1600" dirty="0">
                          <a:latin typeface="+mn-lt"/>
                        </a:rPr>
                        <a:t>Rs.12,000/- each for 5000, Financial grants per year.</a:t>
                      </a:r>
                    </a:p>
                  </a:txBody>
                  <a:tcPr marL="39921" marR="39921" marT="19960" marB="19960" anchor="ctr">
                    <a:solidFill>
                      <a:schemeClr val="bg1">
                        <a:lumMod val="95000"/>
                      </a:schemeClr>
                    </a:solidFill>
                  </a:tcPr>
                </a:tc>
                <a:extLst>
                  <a:ext uri="{0D108BD9-81ED-4DB2-BD59-A6C34878D82A}">
                    <a16:rowId xmlns:a16="http://schemas.microsoft.com/office/drawing/2014/main" val="10008"/>
                  </a:ext>
                </a:extLst>
              </a:tr>
              <a:tr h="514233">
                <a:tc>
                  <a:txBody>
                    <a:bodyPr/>
                    <a:lstStyle/>
                    <a:p>
                      <a:pPr algn="l"/>
                      <a:r>
                        <a:rPr lang="en-US" sz="1600" dirty="0">
                          <a:latin typeface="+mn-lt"/>
                        </a:rPr>
                        <a:t>"VIYANA" Housing loan Scheme.</a:t>
                      </a:r>
                    </a:p>
                  </a:txBody>
                  <a:tcPr marL="39921" marR="39921" marT="19960" marB="19960" anchor="ctr">
                    <a:solidFill>
                      <a:schemeClr val="bg1">
                        <a:lumMod val="95000"/>
                      </a:schemeClr>
                    </a:solidFill>
                  </a:tcPr>
                </a:tc>
                <a:tc>
                  <a:txBody>
                    <a:bodyPr/>
                    <a:lstStyle/>
                    <a:p>
                      <a:pPr algn="l"/>
                      <a:r>
                        <a:rPr lang="en-US" sz="1600" dirty="0" err="1">
                          <a:latin typeface="+mn-lt"/>
                        </a:rPr>
                        <a:t>Rs</a:t>
                      </a:r>
                      <a:r>
                        <a:rPr lang="en-US" sz="1600" dirty="0">
                          <a:latin typeface="+mn-lt"/>
                        </a:rPr>
                        <a:t>, 100,000 Up to </a:t>
                      </a:r>
                      <a:r>
                        <a:rPr lang="en-US" sz="1600" dirty="0" err="1">
                          <a:latin typeface="+mn-lt"/>
                        </a:rPr>
                        <a:t>Rs</a:t>
                      </a:r>
                      <a:r>
                        <a:rPr lang="en-US" sz="1600" dirty="0">
                          <a:latin typeface="+mn-lt"/>
                        </a:rPr>
                        <a:t>. 2,500,000 at concessionary rates of interest</a:t>
                      </a:r>
                    </a:p>
                  </a:txBody>
                  <a:tcPr marL="39921" marR="39921" marT="19960" marB="19960" anchor="ctr">
                    <a:solidFill>
                      <a:schemeClr val="bg1">
                        <a:lumMod val="95000"/>
                      </a:schemeClr>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08244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75000"/>
            </a:schemeClr>
          </a:solidFill>
        </p:spPr>
        <p:txBody>
          <a:bodyPr/>
          <a:lstStyle/>
          <a:p>
            <a:r>
              <a:rPr lang="en-US" b="1" dirty="0">
                <a:solidFill>
                  <a:schemeClr val="accent4"/>
                </a:solidFill>
              </a:rPr>
              <a:t>Superannuation…</a:t>
            </a:r>
            <a:endParaRPr lang="en-US" dirty="0"/>
          </a:p>
        </p:txBody>
      </p:sp>
      <p:sp>
        <p:nvSpPr>
          <p:cNvPr id="3" name="Content Placeholder 2"/>
          <p:cNvSpPr>
            <a:spLocks noGrp="1"/>
          </p:cNvSpPr>
          <p:nvPr>
            <p:ph idx="1"/>
          </p:nvPr>
        </p:nvSpPr>
        <p:spPr>
          <a:solidFill>
            <a:schemeClr val="bg1">
              <a:lumMod val="95000"/>
            </a:schemeClr>
          </a:solidFill>
        </p:spPr>
        <p:txBody>
          <a:bodyPr>
            <a:normAutofit/>
          </a:bodyPr>
          <a:lstStyle/>
          <a:p>
            <a:pPr marL="0" indent="0">
              <a:buNone/>
            </a:pPr>
            <a:r>
              <a:rPr lang="en-US" sz="3600" b="1" dirty="0">
                <a:solidFill>
                  <a:srgbClr val="002060"/>
                </a:solidFill>
                <a:latin typeface="+mj-lt"/>
              </a:rPr>
              <a:t>Gratuity</a:t>
            </a:r>
          </a:p>
          <a:p>
            <a:r>
              <a:rPr lang="en-US" dirty="0">
                <a:solidFill>
                  <a:srgbClr val="002060"/>
                </a:solidFill>
                <a:latin typeface="+mj-lt"/>
              </a:rPr>
              <a:t>As per the Gratuity Law an employee is entitled, on completion of                    five (05) years’ service, to a payment of half (½) month’s salary for each year of completed service.  The salary for this purpose is the terminal salary (last drawn salary).  Salary or wage means, gross                      wage or salary with all other allowances, entitled contributing to                   the Employees’ Provident Fund.  The gratuity is payable within                          thirty (30) days of termination of employment.</a:t>
            </a:r>
          </a:p>
          <a:p>
            <a:endParaRPr lang="en-US" dirty="0">
              <a:solidFill>
                <a:srgbClr val="002060"/>
              </a:solidFill>
              <a:latin typeface="+mj-lt"/>
            </a:endParaRPr>
          </a:p>
        </p:txBody>
      </p:sp>
    </p:spTree>
    <p:extLst>
      <p:ext uri="{BB962C8B-B14F-4D97-AF65-F5344CB8AC3E}">
        <p14:creationId xmlns:p14="http://schemas.microsoft.com/office/powerpoint/2010/main" val="2049126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457</TotalTime>
  <Words>1999</Words>
  <Application>Microsoft Office PowerPoint</Application>
  <PresentationFormat>Widescreen</PresentationFormat>
  <Paragraphs>189</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Workshop on                                                             Strengthening Human Resource Management of Civil Society Organizations </vt:lpstr>
      <vt:lpstr>PowerPoint Presentation</vt:lpstr>
      <vt:lpstr>PowerPoint Presentation</vt:lpstr>
      <vt:lpstr>PowerPoint Presentation</vt:lpstr>
      <vt:lpstr>Superannuation</vt:lpstr>
      <vt:lpstr>Superannuation…</vt:lpstr>
      <vt:lpstr>Superannuation…</vt:lpstr>
      <vt:lpstr>PowerPoint Presentation</vt:lpstr>
      <vt:lpstr>Superannuation…</vt:lpstr>
      <vt:lpstr>PowerPoint Presentation</vt:lpstr>
      <vt:lpstr>Superannuation…</vt:lpstr>
      <vt:lpstr>Superannuation…</vt:lpstr>
      <vt:lpstr>Superannuation…</vt:lpstr>
      <vt:lpstr>Severance</vt:lpstr>
      <vt:lpstr>Severance…</vt:lpstr>
      <vt:lpstr>Severance…</vt:lpstr>
      <vt:lpstr>Severance…</vt:lpstr>
      <vt:lpstr>Severance…</vt:lpstr>
      <vt:lpstr>Severance…</vt:lpstr>
      <vt:lpstr>Severance…</vt:lpstr>
      <vt:lpstr>Severance…</vt:lpstr>
      <vt:lpstr>Severance…</vt:lpstr>
      <vt:lpstr>Severance…</vt:lpstr>
      <vt:lpstr>Severance…</vt:lpstr>
      <vt:lpstr>Severance…</vt:lpstr>
      <vt:lpstr>Severance…</vt:lpstr>
      <vt:lpstr>Severance…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Strengthening Human Resource Management of Civil Society Organizations </dc:title>
  <dc:creator>DELL</dc:creator>
  <cp:lastModifiedBy>Microsoft account</cp:lastModifiedBy>
  <cp:revision>68</cp:revision>
  <dcterms:created xsi:type="dcterms:W3CDTF">2021-10-06T10:05:28Z</dcterms:created>
  <dcterms:modified xsi:type="dcterms:W3CDTF">2022-06-08T04:48:54Z</dcterms:modified>
</cp:coreProperties>
</file>