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315" r:id="rId4"/>
    <p:sldId id="316" r:id="rId5"/>
    <p:sldId id="317" r:id="rId6"/>
    <p:sldId id="318" r:id="rId7"/>
    <p:sldId id="3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424" autoAdjust="0"/>
  </p:normalViewPr>
  <p:slideViewPr>
    <p:cSldViewPr snapToGrid="0">
      <p:cViewPr varScale="1">
        <p:scale>
          <a:sx n="66" d="100"/>
          <a:sy n="66" d="100"/>
        </p:scale>
        <p:origin x="13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D27E4-2913-4D73-BD9C-CAF28215859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CF9EB-82C6-430B-8662-BD66C32D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0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5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0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9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8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6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7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7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55795-28FB-4091-92CC-CD904CC4F8D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E2A6-4CF3-4F02-BB21-6193DED7C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6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27788"/>
            <a:ext cx="12192000" cy="43014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Workshop on                                                             Strengthening Human Resource Management of Civil Society Organizations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73624"/>
            <a:ext cx="12192000" cy="328437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800" b="1" dirty="0" smtClean="0">
                <a:latin typeface="+mj-lt"/>
              </a:rPr>
              <a:t>By </a:t>
            </a:r>
          </a:p>
          <a:p>
            <a:r>
              <a:rPr lang="en-US" sz="3200" b="1" dirty="0" smtClean="0">
                <a:latin typeface="+mj-lt"/>
              </a:rPr>
              <a:t>Jagath </a:t>
            </a:r>
            <a:r>
              <a:rPr lang="en-US" sz="3200" b="1" dirty="0" err="1" smtClean="0">
                <a:latin typeface="+mj-lt"/>
              </a:rPr>
              <a:t>Karunathilaka</a:t>
            </a:r>
            <a:endParaRPr lang="en-US" sz="3200" b="1" dirty="0" smtClean="0">
              <a:latin typeface="+mj-lt"/>
            </a:endParaRPr>
          </a:p>
          <a:p>
            <a:r>
              <a:rPr lang="en-US" sz="2800" b="1" dirty="0">
                <a:latin typeface="+mj-lt"/>
              </a:rPr>
              <a:t>(Through Virtual Meeting – Zoom Technology)</a:t>
            </a:r>
          </a:p>
          <a:p>
            <a:r>
              <a:rPr lang="en-US" sz="2800" b="1" dirty="0" smtClean="0">
                <a:latin typeface="+mj-lt"/>
              </a:rPr>
              <a:t>October 4 –22                                                                                                                         (20 Lesson Hours in 10 Days) </a:t>
            </a:r>
          </a:p>
        </p:txBody>
      </p:sp>
    </p:spTree>
    <p:extLst>
      <p:ext uri="{BB962C8B-B14F-4D97-AF65-F5344CB8AC3E}">
        <p14:creationId xmlns:p14="http://schemas.microsoft.com/office/powerpoint/2010/main" val="25461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10039"/>
            <a:ext cx="12192000" cy="7478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1"/>
            <a:endParaRPr lang="en-US" sz="4800" b="1" dirty="0" smtClean="0">
              <a:solidFill>
                <a:schemeClr val="accent4"/>
              </a:solidFill>
              <a:latin typeface="+mj-lt"/>
            </a:endParaRPr>
          </a:p>
          <a:p>
            <a:pPr lvl="1"/>
            <a:r>
              <a:rPr lang="en-US" sz="4800" b="1" dirty="0" smtClean="0">
                <a:solidFill>
                  <a:schemeClr val="accent4"/>
                </a:solidFill>
                <a:latin typeface="+mj-lt"/>
              </a:rPr>
              <a:t>Lesson Plans of HR Management of CSO</a:t>
            </a:r>
          </a:p>
          <a:p>
            <a:pPr lvl="1"/>
            <a:endParaRPr lang="en-US" sz="4800" dirty="0" smtClean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 smtClean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 smtClean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 smtClean="0">
              <a:solidFill>
                <a:schemeClr val="accent4"/>
              </a:solidFill>
              <a:latin typeface="+mj-lt"/>
            </a:endParaRPr>
          </a:p>
          <a:p>
            <a:pPr lvl="1"/>
            <a:endParaRPr lang="en-US" sz="4800" dirty="0" smtClean="0">
              <a:solidFill>
                <a:schemeClr val="accent4"/>
              </a:solidFill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93917"/>
              </p:ext>
            </p:extLst>
          </p:nvPr>
        </p:nvGraphicFramePr>
        <p:xfrm>
          <a:off x="612648" y="1426464"/>
          <a:ext cx="10835640" cy="5157216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261684"/>
                <a:gridCol w="4654484"/>
                <a:gridCol w="2367077"/>
                <a:gridCol w="2552395"/>
              </a:tblGrid>
              <a:tr h="437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Chapter No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Lesson Topics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Scheduled Date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Timing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 anchor="ctr"/>
                </a:tc>
              </a:tr>
              <a:tr h="3761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Business Code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Practice,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Compliance and Data Security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Monday,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October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10.00– 12.00am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</a:tr>
              <a:tr h="384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Employment Practices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Recruitment, Selection and Induction 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Tuesday,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October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</a:rPr>
                        <a:t>10.00–11.30am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</a:tr>
              <a:tr h="4266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General Terms and Conditions of Employment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Wednesday,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October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10.00–12.00am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Rewards and Recognition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Thursday, 7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October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10.00–11.30am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002060"/>
                    </a:solidFill>
                  </a:tcPr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Performance Review, Training &amp; Learning Practices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Monday</a:t>
                      </a:r>
                      <a:r>
                        <a:rPr lang="en-US" sz="1600" dirty="0" smtClean="0">
                          <a:effectLst/>
                        </a:rPr>
                        <a:t>, </a:t>
                      </a:r>
                      <a:r>
                        <a:rPr lang="en-US" sz="1600" dirty="0">
                          <a:effectLst/>
                        </a:rPr>
                        <a:t>11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9.00–12.00am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>
                    <a:solidFill>
                      <a:srgbClr val="FFFF00"/>
                    </a:solidFill>
                  </a:tcPr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Superannuation and Severance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Tuesday,  </a:t>
                      </a:r>
                      <a:r>
                        <a:rPr lang="en-US" sz="1600" dirty="0" smtClean="0">
                          <a:effectLst/>
                        </a:rPr>
                        <a:t>12</a:t>
                      </a:r>
                      <a:r>
                        <a:rPr lang="en-US" sz="1600" baseline="30000" dirty="0" smtClean="0">
                          <a:effectLst/>
                        </a:rPr>
                        <a:t>th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10.00–11.30am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Conflict and Grievance Management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Wednesday,  </a:t>
                      </a:r>
                      <a:r>
                        <a:rPr lang="en-US" sz="1600" dirty="0" smtClean="0">
                          <a:effectLst/>
                        </a:rPr>
                        <a:t>13</a:t>
                      </a:r>
                      <a:r>
                        <a:rPr lang="en-US" sz="1600" baseline="30000" dirty="0" smtClean="0">
                          <a:effectLst/>
                        </a:rPr>
                        <a:t>th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10.00–11.30am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</a:tr>
              <a:tr h="406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Disciplinary Management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Thursday, 14</a:t>
                      </a:r>
                      <a:r>
                        <a:rPr lang="en-US" sz="1600" baseline="30000" dirty="0" smtClean="0">
                          <a:effectLst/>
                        </a:rPr>
                        <a:t>th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9.00–12.00am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</a:tr>
              <a:tr h="609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Employment Law &amp; Employee Rights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Thursday, 21</a:t>
                      </a:r>
                      <a:r>
                        <a:rPr lang="en-US" sz="1600" baseline="30000" dirty="0" smtClean="0">
                          <a:effectLst/>
                        </a:rPr>
                        <a:t>st</a:t>
                      </a:r>
                      <a:r>
                        <a:rPr lang="en-US" sz="1600" dirty="0" smtClean="0">
                          <a:effectLst/>
                        </a:rPr>
                        <a:t>  </a:t>
                      </a:r>
                      <a:r>
                        <a:rPr lang="en-US" sz="1600" dirty="0">
                          <a:effectLst/>
                        </a:rPr>
                        <a:t>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10.00–12.00am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</a:tr>
              <a:tr h="4831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Current Issues &amp; Trends in HRM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Friday</a:t>
                      </a:r>
                      <a:r>
                        <a:rPr lang="en-US" sz="1600" dirty="0" smtClean="0">
                          <a:effectLst/>
                        </a:rPr>
                        <a:t>, 22</a:t>
                      </a:r>
                      <a:r>
                        <a:rPr lang="en-US" sz="1600" baseline="30000" dirty="0" smtClean="0">
                          <a:effectLst/>
                        </a:rPr>
                        <a:t>nd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October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10.00–11.30am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58" marR="582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81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4008" y="-137471"/>
            <a:ext cx="12192000" cy="76328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3"/>
            <a:r>
              <a:rPr lang="en-US" sz="4400" b="1" dirty="0" smtClean="0">
                <a:solidFill>
                  <a:schemeClr val="accent4"/>
                </a:solidFill>
                <a:latin typeface="+mj-lt"/>
              </a:rPr>
              <a:t>Chapter 6: </a:t>
            </a:r>
            <a:r>
              <a:rPr lang="en-GB" sz="4400" b="1" dirty="0">
                <a:solidFill>
                  <a:schemeClr val="accent4"/>
                </a:solidFill>
                <a:latin typeface="+mj-lt"/>
              </a:rPr>
              <a:t>Performance Review, </a:t>
            </a:r>
            <a:r>
              <a:rPr lang="en-GB" sz="4400" b="1" dirty="0" smtClean="0">
                <a:solidFill>
                  <a:schemeClr val="accent4"/>
                </a:solidFill>
                <a:latin typeface="+mj-lt"/>
              </a:rPr>
              <a:t>                                    Training </a:t>
            </a:r>
            <a:r>
              <a:rPr lang="en-GB" sz="4400" b="1" dirty="0">
                <a:solidFill>
                  <a:schemeClr val="accent4"/>
                </a:solidFill>
                <a:latin typeface="+mj-lt"/>
              </a:rPr>
              <a:t>&amp; </a:t>
            </a:r>
            <a:r>
              <a:rPr lang="en-GB" sz="4400" b="1" dirty="0" smtClean="0">
                <a:solidFill>
                  <a:schemeClr val="accent4"/>
                </a:solidFill>
                <a:latin typeface="+mj-lt"/>
              </a:rPr>
              <a:t>Learning </a:t>
            </a:r>
            <a:r>
              <a:rPr lang="en-GB" sz="4400" b="1" dirty="0">
                <a:solidFill>
                  <a:schemeClr val="accent4"/>
                </a:solidFill>
                <a:latin typeface="+mj-lt"/>
              </a:rPr>
              <a:t>Practices</a:t>
            </a:r>
            <a:endParaRPr lang="en-US" sz="44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About </a:t>
            </a:r>
            <a:r>
              <a:rPr lang="en-US" sz="2800" b="1" dirty="0">
                <a:solidFill>
                  <a:srgbClr val="002060"/>
                </a:solidFill>
                <a:latin typeface="+mj-lt"/>
              </a:rPr>
              <a:t>This Chapter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GB" sz="2600" dirty="0">
                <a:solidFill>
                  <a:srgbClr val="002060"/>
                </a:solidFill>
                <a:latin typeface="+mj-lt"/>
              </a:rPr>
              <a:t>The performance review and training &amp; learning practices</a:t>
            </a:r>
            <a:r>
              <a:rPr lang="en-GB" sz="26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chapter of this workshop is designed you to learn about 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sz="2600" dirty="0" err="1" smtClean="0">
                <a:solidFill>
                  <a:srgbClr val="002060"/>
                </a:solidFill>
                <a:latin typeface="+mj-lt"/>
              </a:rPr>
              <a:t>i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) different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standards, or criteria,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used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in </a:t>
            </a:r>
            <a:r>
              <a:rPr lang="en-US" sz="2600" b="1" dirty="0">
                <a:solidFill>
                  <a:srgbClr val="002060"/>
                </a:solidFill>
                <a:latin typeface="+mj-lt"/>
              </a:rPr>
              <a:t>performance appraisals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, including trait, competencies, behavioral and results, as to measure the performance of individual members of organizations and also learn about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(ii) the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process of assessing the training needs of an organization that can help to develop new </a:t>
            </a:r>
            <a:r>
              <a:rPr lang="en-US" sz="2600" b="1" dirty="0">
                <a:solidFill>
                  <a:srgbClr val="002060"/>
                </a:solidFill>
                <a:latin typeface="+mj-lt"/>
              </a:rPr>
              <a:t>training plans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and methodologies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for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instructing workers to enhance knowledge, skills and attitudes as it helps adding value to their organizations.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The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guidance and the tools introduced through this chapter can help you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3"/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to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set up, revise or realign existing performance planning, monitoring and reviewing mechanism as well as leaning practices model.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3"/>
            <a:endParaRPr lang="en-US" sz="2600" dirty="0">
              <a:solidFill>
                <a:srgbClr val="002060"/>
              </a:solidFill>
              <a:latin typeface="+mj-lt"/>
            </a:endParaRPr>
          </a:p>
          <a:p>
            <a:pPr lvl="3"/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lvl="2"/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5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4008" y="-137471"/>
            <a:ext cx="12192000" cy="66479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3"/>
            <a:endParaRPr lang="en-GB" sz="4000" b="1" dirty="0" smtClean="0">
              <a:solidFill>
                <a:schemeClr val="accent4"/>
              </a:solidFill>
              <a:latin typeface="+mj-lt"/>
            </a:endParaRPr>
          </a:p>
          <a:p>
            <a:pPr lvl="3"/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Performance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Review, </a:t>
            </a:r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Training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&amp; </a:t>
            </a:r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Learning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Practices</a:t>
            </a:r>
            <a:endParaRPr lang="en-US" sz="40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The Scope: Performance </a:t>
            </a:r>
            <a:r>
              <a:rPr lang="en-US" sz="3200" b="1" dirty="0">
                <a:solidFill>
                  <a:srgbClr val="002060"/>
                </a:solidFill>
                <a:latin typeface="+mj-lt"/>
              </a:rPr>
              <a:t>planning, monitoring and review </a:t>
            </a:r>
            <a:endParaRPr lang="en-US" sz="3200" b="1" dirty="0" smtClean="0">
              <a:solidFill>
                <a:srgbClr val="002060"/>
              </a:solidFill>
              <a:latin typeface="+mj-lt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Performance management system includes formal process of planning, monitoring and reviewing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Performance appraisal and review mechanism: setting performance standards and targets under pre-defined performance criteria  (KRAs /KPIs), conduct formal bi-annual review and annual appraisal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Appraisal process: conducting appraisal interviews – one to one, one to may or 360 degree feedback analysis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Framework of competency: competency mapping, competency analysis  competency feedback assessment,  potential assessment for feeder job position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Behavioral, trait and result-oriented performance appraisals</a:t>
            </a:r>
            <a:endParaRPr lang="en-US" sz="2600" b="1" dirty="0" smtClean="0">
              <a:solidFill>
                <a:srgbClr val="002060"/>
              </a:solidFill>
              <a:latin typeface="+mj-lt"/>
            </a:endParaRPr>
          </a:p>
          <a:p>
            <a:pPr lvl="2"/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236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4008" y="-137471"/>
            <a:ext cx="12192000" cy="65556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3"/>
            <a:endParaRPr lang="en-GB" sz="4000" b="1" dirty="0" smtClean="0">
              <a:solidFill>
                <a:schemeClr val="accent4"/>
              </a:solidFill>
              <a:latin typeface="+mj-lt"/>
            </a:endParaRPr>
          </a:p>
          <a:p>
            <a:pPr lvl="2"/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Performance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Review, </a:t>
            </a:r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Training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&amp; </a:t>
            </a:r>
            <a:r>
              <a:rPr lang="en-GB" sz="4000" b="1" dirty="0" smtClean="0">
                <a:solidFill>
                  <a:schemeClr val="accent4"/>
                </a:solidFill>
                <a:latin typeface="+mj-lt"/>
              </a:rPr>
              <a:t>Learning </a:t>
            </a:r>
            <a:r>
              <a:rPr lang="en-GB" sz="4000" b="1" dirty="0">
                <a:solidFill>
                  <a:schemeClr val="accent4"/>
                </a:solidFill>
                <a:latin typeface="+mj-lt"/>
              </a:rPr>
              <a:t>Practices</a:t>
            </a:r>
            <a:endParaRPr lang="en-US" sz="40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Training, Development and </a:t>
            </a:r>
            <a:r>
              <a:rPr lang="en-US" sz="2800" b="1" dirty="0">
                <a:solidFill>
                  <a:srgbClr val="002060"/>
                </a:solidFill>
                <a:latin typeface="+mj-lt"/>
              </a:rPr>
              <a:t>Learning Practices </a:t>
            </a:r>
            <a:endParaRPr lang="en-US" sz="2800" b="1" dirty="0" smtClean="0">
              <a:solidFill>
                <a:srgbClr val="002060"/>
              </a:solidFill>
              <a:latin typeface="+mj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Training Planning: Training Need Analysis (TNA):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capturing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individual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training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needs as well as  departmental or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functional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training needs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that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requires addressing competency gaps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Preparation of annual training plan, training calendar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and the training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budget,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  <a:latin typeface="+mj-lt"/>
              </a:rPr>
              <a:t>Organizing and conducting training programs: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Training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program planning, preparation of a session plan,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selecting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appropriate training methodology, build internal and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external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resource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fleet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, coordinating and administering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a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training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program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and conduct training evaluation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Training for the skills needed for future development – professional skills   and leadership development etc.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Various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sources of learning: departmental meeting,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performance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review discussion, internet etc. </a:t>
            </a:r>
            <a:endParaRPr lang="en-US" sz="2600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53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 mature system has the following characteristics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Clarity of objectives</a:t>
            </a:r>
          </a:p>
          <a:p>
            <a:pPr lvl="1"/>
            <a:r>
              <a:rPr lang="en-US" dirty="0" smtClean="0"/>
              <a:t>Objectives are stated clearly</a:t>
            </a:r>
          </a:p>
          <a:p>
            <a:pPr lvl="1"/>
            <a:r>
              <a:rPr lang="en-US" dirty="0" smtClean="0"/>
              <a:t>They are shared with all</a:t>
            </a:r>
            <a:endParaRPr lang="en-GB" dirty="0" smtClean="0"/>
          </a:p>
          <a:p>
            <a:r>
              <a:rPr lang="en-US" dirty="0" smtClean="0"/>
              <a:t>Extent to which it is well structured</a:t>
            </a:r>
          </a:p>
          <a:p>
            <a:pPr lvl="1"/>
            <a:r>
              <a:rPr lang="en-US" dirty="0" smtClean="0"/>
              <a:t> Comprehensive and has all components </a:t>
            </a:r>
          </a:p>
          <a:p>
            <a:pPr lvl="1"/>
            <a:r>
              <a:rPr lang="en-US" dirty="0" smtClean="0"/>
              <a:t> Scientifically designed with professional expertise behind</a:t>
            </a:r>
          </a:p>
          <a:p>
            <a:r>
              <a:rPr lang="en-US" dirty="0" smtClean="0"/>
              <a:t>Extent to which it is understood</a:t>
            </a:r>
          </a:p>
          <a:p>
            <a:pPr lvl="1"/>
            <a:r>
              <a:rPr lang="en-US" dirty="0" smtClean="0"/>
              <a:t>They are Communicated to all</a:t>
            </a:r>
          </a:p>
          <a:p>
            <a:pPr lvl="1"/>
            <a:r>
              <a:rPr lang="en-US" dirty="0" smtClean="0"/>
              <a:t>Periodic education/ training  programs are conducted for the users</a:t>
            </a:r>
          </a:p>
          <a:p>
            <a:pPr lvl="1"/>
            <a:r>
              <a:rPr lang="en-US" dirty="0" smtClean="0"/>
              <a:t>Manuals and guidelines are available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09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 mature system has the following characteristics…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05000"/>
            <a:ext cx="80010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How well it is implemented</a:t>
            </a:r>
          </a:p>
          <a:p>
            <a:pPr lvl="1"/>
            <a:r>
              <a:rPr lang="en-US" dirty="0" smtClean="0"/>
              <a:t>Line managers take interest</a:t>
            </a:r>
          </a:p>
          <a:p>
            <a:pPr lvl="1"/>
            <a:r>
              <a:rPr lang="en-US" dirty="0" smtClean="0"/>
              <a:t>HR monitors the same well</a:t>
            </a:r>
          </a:p>
          <a:p>
            <a:r>
              <a:rPr lang="en-US" dirty="0" smtClean="0"/>
              <a:t>Extent to which it meets org. needs </a:t>
            </a:r>
          </a:p>
          <a:p>
            <a:pPr lvl="1"/>
            <a:r>
              <a:rPr lang="en-US" dirty="0" smtClean="0"/>
              <a:t>The system meets current needs and reviewed periodically for its relevance</a:t>
            </a:r>
          </a:p>
          <a:p>
            <a:pPr lvl="1"/>
            <a:r>
              <a:rPr lang="en-US" dirty="0" smtClean="0"/>
              <a:t>Resulting in tangible outcomes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65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636</Words>
  <Application>Microsoft Office PowerPoint</Application>
  <PresentationFormat>Widescreen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Workshop on                                                             Strengthening Human Resource Management of Civil Society Organizations </vt:lpstr>
      <vt:lpstr>PowerPoint Presentation</vt:lpstr>
      <vt:lpstr>PowerPoint Presentation</vt:lpstr>
      <vt:lpstr>PowerPoint Presentation</vt:lpstr>
      <vt:lpstr>PowerPoint Presentation</vt:lpstr>
      <vt:lpstr>A mature system has the following characteristics</vt:lpstr>
      <vt:lpstr>A mature system has the following characteristics…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                                                            Strengthening Human Resource Management of Civil Society Organizations </dc:title>
  <dc:creator>DELL</dc:creator>
  <cp:lastModifiedBy>Microsoft account</cp:lastModifiedBy>
  <cp:revision>54</cp:revision>
  <dcterms:created xsi:type="dcterms:W3CDTF">2021-10-06T10:05:28Z</dcterms:created>
  <dcterms:modified xsi:type="dcterms:W3CDTF">2021-10-11T08:45:40Z</dcterms:modified>
</cp:coreProperties>
</file>