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315" r:id="rId4"/>
    <p:sldId id="316" r:id="rId5"/>
    <p:sldId id="317" r:id="rId6"/>
    <p:sldId id="318" r:id="rId7"/>
    <p:sldId id="31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424" autoAdjust="0"/>
  </p:normalViewPr>
  <p:slideViewPr>
    <p:cSldViewPr snapToGrid="0">
      <p:cViewPr varScale="1">
        <p:scale>
          <a:sx n="66" d="100"/>
          <a:sy n="66" d="100"/>
        </p:scale>
        <p:origin x="130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7D27E4-2913-4D73-BD9C-CAF282158591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CF9EB-82C6-430B-8662-BD66C32D2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0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55795-28FB-4091-92CC-CD904CC4F8DE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E2A6-4CF3-4F02-BB21-6193DED7C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307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55795-28FB-4091-92CC-CD904CC4F8DE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E2A6-4CF3-4F02-BB21-6193DED7C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0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55795-28FB-4091-92CC-CD904CC4F8DE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E2A6-4CF3-4F02-BB21-6193DED7C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956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55795-28FB-4091-92CC-CD904CC4F8DE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E2A6-4CF3-4F02-BB21-6193DED7C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01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55795-28FB-4091-92CC-CD904CC4F8DE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E2A6-4CF3-4F02-BB21-6193DED7C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379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55795-28FB-4091-92CC-CD904CC4F8DE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E2A6-4CF3-4F02-BB21-6193DED7C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97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55795-28FB-4091-92CC-CD904CC4F8DE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E2A6-4CF3-4F02-BB21-6193DED7C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94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55795-28FB-4091-92CC-CD904CC4F8DE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E2A6-4CF3-4F02-BB21-6193DED7C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781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55795-28FB-4091-92CC-CD904CC4F8DE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E2A6-4CF3-4F02-BB21-6193DED7C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46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55795-28FB-4091-92CC-CD904CC4F8DE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E2A6-4CF3-4F02-BB21-6193DED7C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78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55795-28FB-4091-92CC-CD904CC4F8DE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E2A6-4CF3-4F02-BB21-6193DED7C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70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55795-28FB-4091-92CC-CD904CC4F8DE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4E2A6-4CF3-4F02-BB21-6193DED7C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16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727788"/>
            <a:ext cx="12192000" cy="430141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Workshop on                                                             Strengthening Human Resource Management of Civil Society Organizations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73624"/>
            <a:ext cx="12192000" cy="3284376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sz="2800" b="1" dirty="0" smtClean="0">
                <a:latin typeface="+mj-lt"/>
              </a:rPr>
              <a:t>By </a:t>
            </a:r>
          </a:p>
          <a:p>
            <a:r>
              <a:rPr lang="en-US" sz="3200" b="1" dirty="0" smtClean="0">
                <a:latin typeface="+mj-lt"/>
              </a:rPr>
              <a:t>Jagath </a:t>
            </a:r>
            <a:r>
              <a:rPr lang="en-US" sz="3200" b="1" dirty="0" err="1" smtClean="0">
                <a:latin typeface="+mj-lt"/>
              </a:rPr>
              <a:t>Karunathilaka</a:t>
            </a:r>
            <a:endParaRPr lang="en-US" sz="3200" b="1" dirty="0" smtClean="0">
              <a:latin typeface="+mj-lt"/>
            </a:endParaRPr>
          </a:p>
          <a:p>
            <a:r>
              <a:rPr lang="en-US" sz="2800" b="1" dirty="0">
                <a:latin typeface="+mj-lt"/>
              </a:rPr>
              <a:t>(Through Virtual Meeting – Zoom Technology)</a:t>
            </a:r>
          </a:p>
          <a:p>
            <a:r>
              <a:rPr lang="en-US" sz="2800" b="1" dirty="0" smtClean="0">
                <a:latin typeface="+mj-lt"/>
              </a:rPr>
              <a:t>October 4 –22                                                                                                                         (20 Lesson Hours in 10 Days) </a:t>
            </a:r>
          </a:p>
        </p:txBody>
      </p:sp>
    </p:spTree>
    <p:extLst>
      <p:ext uri="{BB962C8B-B14F-4D97-AF65-F5344CB8AC3E}">
        <p14:creationId xmlns:p14="http://schemas.microsoft.com/office/powerpoint/2010/main" val="254614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10039"/>
            <a:ext cx="12192000" cy="74789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vl="1"/>
            <a:endParaRPr lang="en-US" sz="4800" b="1" dirty="0" smtClean="0">
              <a:solidFill>
                <a:schemeClr val="accent4"/>
              </a:solidFill>
              <a:latin typeface="+mj-lt"/>
            </a:endParaRPr>
          </a:p>
          <a:p>
            <a:pPr lvl="1"/>
            <a:r>
              <a:rPr lang="en-US" sz="4800" b="1" dirty="0" smtClean="0">
                <a:solidFill>
                  <a:schemeClr val="accent4"/>
                </a:solidFill>
                <a:latin typeface="+mj-lt"/>
              </a:rPr>
              <a:t>Lesson Plans of HR Management of CSO</a:t>
            </a:r>
          </a:p>
          <a:p>
            <a:pPr lvl="1"/>
            <a:endParaRPr lang="en-US" sz="4800" dirty="0" smtClean="0">
              <a:solidFill>
                <a:schemeClr val="accent4"/>
              </a:solidFill>
              <a:latin typeface="+mj-lt"/>
            </a:endParaRPr>
          </a:p>
          <a:p>
            <a:pPr lvl="1"/>
            <a:endParaRPr lang="en-US" sz="4800" dirty="0">
              <a:solidFill>
                <a:schemeClr val="accent4"/>
              </a:solidFill>
              <a:latin typeface="+mj-lt"/>
            </a:endParaRPr>
          </a:p>
          <a:p>
            <a:pPr lvl="1"/>
            <a:endParaRPr lang="en-US" sz="4800" dirty="0" smtClean="0">
              <a:solidFill>
                <a:schemeClr val="accent4"/>
              </a:solidFill>
              <a:latin typeface="+mj-lt"/>
            </a:endParaRPr>
          </a:p>
          <a:p>
            <a:pPr lvl="1"/>
            <a:endParaRPr lang="en-US" sz="4800" dirty="0">
              <a:solidFill>
                <a:schemeClr val="accent4"/>
              </a:solidFill>
              <a:latin typeface="+mj-lt"/>
            </a:endParaRPr>
          </a:p>
          <a:p>
            <a:pPr lvl="1"/>
            <a:endParaRPr lang="en-US" sz="4800" dirty="0" smtClean="0">
              <a:solidFill>
                <a:schemeClr val="accent4"/>
              </a:solidFill>
              <a:latin typeface="+mj-lt"/>
            </a:endParaRPr>
          </a:p>
          <a:p>
            <a:pPr lvl="1"/>
            <a:endParaRPr lang="en-US" sz="4800" dirty="0">
              <a:solidFill>
                <a:schemeClr val="accent4"/>
              </a:solidFill>
              <a:latin typeface="+mj-lt"/>
            </a:endParaRPr>
          </a:p>
          <a:p>
            <a:pPr lvl="1"/>
            <a:endParaRPr lang="en-US" sz="4800" dirty="0" smtClean="0">
              <a:solidFill>
                <a:schemeClr val="accent4"/>
              </a:solidFill>
              <a:latin typeface="+mj-lt"/>
            </a:endParaRPr>
          </a:p>
          <a:p>
            <a:pPr lvl="1"/>
            <a:endParaRPr lang="en-US" sz="4800" dirty="0" smtClean="0">
              <a:solidFill>
                <a:schemeClr val="accent4"/>
              </a:solidFill>
              <a:latin typeface="+mj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193917"/>
              </p:ext>
            </p:extLst>
          </p:nvPr>
        </p:nvGraphicFramePr>
        <p:xfrm>
          <a:off x="612648" y="1426464"/>
          <a:ext cx="10835640" cy="5157216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1261684"/>
                <a:gridCol w="4654484"/>
                <a:gridCol w="2367077"/>
                <a:gridCol w="2552395"/>
              </a:tblGrid>
              <a:tr h="4376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Chapter No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58" marR="5825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Lesson Topics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58" marR="5825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Scheduled Date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58" marR="5825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Timing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58" marR="58258" marT="0" marB="0" anchor="ctr"/>
                </a:tc>
              </a:tr>
              <a:tr h="3761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58" marR="58258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Business Code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</a:rPr>
                        <a:t>Practice,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</a:rPr>
                        <a:t>Compliance and Data Security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58" marR="58258" marT="0" marB="0"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Monday,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r>
                        <a:rPr lang="en-US" sz="1600" baseline="30000" dirty="0" smtClean="0">
                          <a:solidFill>
                            <a:schemeClr val="bg1"/>
                          </a:solidFill>
                          <a:effectLst/>
                        </a:rPr>
                        <a:t>th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October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58" marR="58258" marT="0" marB="0"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</a:rPr>
                        <a:t>10.00– 12.00am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58" marR="58258" marT="0" marB="0">
                    <a:solidFill>
                      <a:srgbClr val="002060"/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58" marR="58258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Employment Practices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58" marR="58258" marT="0" marB="0"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66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58" marR="58258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Recruitment, Selection and Induction  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58" marR="58258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Tuesday,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r>
                        <a:rPr lang="en-US" sz="1600" baseline="30000" dirty="0" smtClean="0">
                          <a:solidFill>
                            <a:schemeClr val="bg1"/>
                          </a:solidFill>
                          <a:effectLst/>
                        </a:rPr>
                        <a:t>th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October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58" marR="58258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</a:rPr>
                        <a:t>10.00–11.30am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58" marR="58258" marT="0" marB="0">
                    <a:solidFill>
                      <a:srgbClr val="002060"/>
                    </a:solidFill>
                  </a:tcPr>
                </a:tc>
              </a:tr>
              <a:tr h="4266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58" marR="58258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General Terms and Conditions of Employment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58" marR="58258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Wednesday,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r>
                        <a:rPr lang="en-US" sz="1600" baseline="30000" dirty="0" smtClean="0">
                          <a:solidFill>
                            <a:schemeClr val="bg1"/>
                          </a:solidFill>
                          <a:effectLst/>
                        </a:rPr>
                        <a:t>th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October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58" marR="58258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10.00–12.00am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58" marR="58258" marT="0" marB="0">
                    <a:solidFill>
                      <a:srgbClr val="002060"/>
                    </a:solidFill>
                  </a:tcPr>
                </a:tc>
              </a:tr>
              <a:tr h="4066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58" marR="58258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Rewards and Recognition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58" marR="58258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</a:rPr>
                        <a:t>Thursday, 7</a:t>
                      </a:r>
                      <a:r>
                        <a:rPr lang="en-US" sz="1600" baseline="30000" dirty="0" smtClean="0">
                          <a:solidFill>
                            <a:schemeClr val="bg1"/>
                          </a:solidFill>
                          <a:effectLst/>
                        </a:rPr>
                        <a:t>th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October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58" marR="58258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10.00–11.30am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58" marR="58258" marT="0" marB="0">
                    <a:solidFill>
                      <a:srgbClr val="002060"/>
                    </a:solidFill>
                  </a:tcPr>
                </a:tc>
              </a:tr>
              <a:tr h="4066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58" marR="58258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Performance Review, Training &amp; Learning Practices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58" marR="58258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Monday</a:t>
                      </a:r>
                      <a:r>
                        <a:rPr lang="en-US" sz="1600" dirty="0" smtClean="0">
                          <a:effectLst/>
                        </a:rPr>
                        <a:t>, </a:t>
                      </a:r>
                      <a:r>
                        <a:rPr lang="en-US" sz="1600" dirty="0">
                          <a:effectLst/>
                        </a:rPr>
                        <a:t>11</a:t>
                      </a:r>
                      <a:r>
                        <a:rPr lang="en-US" sz="1600" baseline="30000" dirty="0">
                          <a:effectLst/>
                        </a:rPr>
                        <a:t>th</a:t>
                      </a:r>
                      <a:r>
                        <a:rPr lang="en-US" sz="1600" dirty="0">
                          <a:effectLst/>
                        </a:rPr>
                        <a:t> October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58" marR="58258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9.00–12.00am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58" marR="58258" marT="0" marB="0">
                    <a:solidFill>
                      <a:srgbClr val="FFFF00"/>
                    </a:solidFill>
                  </a:tcPr>
                </a:tc>
              </a:tr>
              <a:tr h="4066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58" marR="5825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Superannuation and Severance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58" marR="5825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Tuesday,  </a:t>
                      </a:r>
                      <a:r>
                        <a:rPr lang="en-US" sz="1600" dirty="0" smtClean="0">
                          <a:effectLst/>
                        </a:rPr>
                        <a:t>12</a:t>
                      </a:r>
                      <a:r>
                        <a:rPr lang="en-US" sz="1600" baseline="30000" dirty="0" smtClean="0">
                          <a:effectLst/>
                        </a:rPr>
                        <a:t>th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October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58" marR="582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10.00–11.30am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58" marR="58258" marT="0" marB="0"/>
                </a:tc>
              </a:tr>
              <a:tr h="4066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58" marR="5825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Conflict and Grievance Management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58" marR="5825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Wednesday,  </a:t>
                      </a:r>
                      <a:r>
                        <a:rPr lang="en-US" sz="1600" dirty="0" smtClean="0">
                          <a:effectLst/>
                        </a:rPr>
                        <a:t>13</a:t>
                      </a:r>
                      <a:r>
                        <a:rPr lang="en-US" sz="1600" baseline="30000" dirty="0" smtClean="0">
                          <a:effectLst/>
                        </a:rPr>
                        <a:t>th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October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58" marR="582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10.00–11.30am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58" marR="58258" marT="0" marB="0"/>
                </a:tc>
              </a:tr>
              <a:tr h="4066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58" marR="5825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Disciplinary Management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58" marR="5825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Thursday, 14</a:t>
                      </a:r>
                      <a:r>
                        <a:rPr lang="en-US" sz="1600" baseline="30000" dirty="0" smtClean="0">
                          <a:effectLst/>
                        </a:rPr>
                        <a:t>th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October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58" marR="582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9.00–12.00am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58" marR="58258" marT="0" marB="0"/>
                </a:tc>
              </a:tr>
              <a:tr h="6099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58" marR="5825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Employment Law &amp; Employee Rights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58" marR="5825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Thursday, 21</a:t>
                      </a:r>
                      <a:r>
                        <a:rPr lang="en-US" sz="1600" baseline="30000" dirty="0" smtClean="0">
                          <a:effectLst/>
                        </a:rPr>
                        <a:t>st</a:t>
                      </a:r>
                      <a:r>
                        <a:rPr lang="en-US" sz="1600" dirty="0" smtClean="0">
                          <a:effectLst/>
                        </a:rPr>
                        <a:t>  </a:t>
                      </a:r>
                      <a:r>
                        <a:rPr lang="en-US" sz="1600" dirty="0">
                          <a:effectLst/>
                        </a:rPr>
                        <a:t>October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58" marR="582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10.00–12.00am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58" marR="58258" marT="0" marB="0"/>
                </a:tc>
              </a:tr>
              <a:tr h="4831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58" marR="5825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Current Issues &amp; Trends in HRM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58" marR="5825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Friday</a:t>
                      </a:r>
                      <a:r>
                        <a:rPr lang="en-US" sz="1600" dirty="0" smtClean="0">
                          <a:effectLst/>
                        </a:rPr>
                        <a:t>, 22</a:t>
                      </a:r>
                      <a:r>
                        <a:rPr lang="en-US" sz="1600" baseline="30000" dirty="0" smtClean="0">
                          <a:effectLst/>
                        </a:rPr>
                        <a:t>nd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October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58" marR="5825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10.00–11.30am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58" marR="5825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881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64008" y="-137471"/>
            <a:ext cx="12192000" cy="76328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vl="3"/>
            <a:r>
              <a:rPr lang="en-US" sz="4400" b="1" dirty="0" smtClean="0">
                <a:solidFill>
                  <a:schemeClr val="accent4"/>
                </a:solidFill>
                <a:latin typeface="+mj-lt"/>
              </a:rPr>
              <a:t>Chapter 6: </a:t>
            </a:r>
            <a:r>
              <a:rPr lang="en-GB" sz="4400" b="1" dirty="0">
                <a:solidFill>
                  <a:schemeClr val="accent4"/>
                </a:solidFill>
                <a:latin typeface="+mj-lt"/>
              </a:rPr>
              <a:t>Performance Review, </a:t>
            </a:r>
            <a:r>
              <a:rPr lang="en-GB" sz="4400" b="1" dirty="0" smtClean="0">
                <a:solidFill>
                  <a:schemeClr val="accent4"/>
                </a:solidFill>
                <a:latin typeface="+mj-lt"/>
              </a:rPr>
              <a:t>                                    Training </a:t>
            </a:r>
            <a:r>
              <a:rPr lang="en-GB" sz="4400" b="1" dirty="0">
                <a:solidFill>
                  <a:schemeClr val="accent4"/>
                </a:solidFill>
                <a:latin typeface="+mj-lt"/>
              </a:rPr>
              <a:t>&amp; </a:t>
            </a:r>
            <a:r>
              <a:rPr lang="en-GB" sz="4400" b="1" dirty="0" smtClean="0">
                <a:solidFill>
                  <a:schemeClr val="accent4"/>
                </a:solidFill>
                <a:latin typeface="+mj-lt"/>
              </a:rPr>
              <a:t>Learning </a:t>
            </a:r>
            <a:r>
              <a:rPr lang="en-GB" sz="4400" b="1" dirty="0">
                <a:solidFill>
                  <a:schemeClr val="accent4"/>
                </a:solidFill>
                <a:latin typeface="+mj-lt"/>
              </a:rPr>
              <a:t>Practices</a:t>
            </a:r>
            <a:endParaRPr lang="en-US" sz="4400" b="1" dirty="0">
              <a:solidFill>
                <a:schemeClr val="accent4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3"/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About </a:t>
            </a:r>
            <a:r>
              <a:rPr lang="en-US" sz="2800" b="1" dirty="0">
                <a:solidFill>
                  <a:srgbClr val="002060"/>
                </a:solidFill>
                <a:latin typeface="+mj-lt"/>
              </a:rPr>
              <a:t>This Chapter</a:t>
            </a:r>
            <a:endParaRPr lang="en-US" sz="2800" dirty="0">
              <a:solidFill>
                <a:srgbClr val="002060"/>
              </a:solidFill>
              <a:latin typeface="+mj-lt"/>
            </a:endParaRPr>
          </a:p>
          <a:p>
            <a:pPr lvl="3"/>
            <a:r>
              <a:rPr lang="en-GB" sz="2600" dirty="0">
                <a:solidFill>
                  <a:srgbClr val="002060"/>
                </a:solidFill>
                <a:latin typeface="+mj-lt"/>
              </a:rPr>
              <a:t>The performance review and training &amp; learning practices</a:t>
            </a:r>
            <a:r>
              <a:rPr lang="en-GB" sz="26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600" dirty="0">
                <a:solidFill>
                  <a:srgbClr val="002060"/>
                </a:solidFill>
                <a:latin typeface="+mj-lt"/>
              </a:rPr>
              <a:t>chapter of this workshop is designed you to learn about  </a:t>
            </a:r>
            <a:r>
              <a:rPr lang="en-US" sz="2600" dirty="0" smtClean="0">
                <a:solidFill>
                  <a:srgbClr val="002060"/>
                </a:solidFill>
                <a:latin typeface="+mj-lt"/>
              </a:rPr>
              <a:t>(</a:t>
            </a:r>
            <a:r>
              <a:rPr lang="en-US" sz="2600" dirty="0" err="1" smtClean="0">
                <a:solidFill>
                  <a:srgbClr val="002060"/>
                </a:solidFill>
                <a:latin typeface="+mj-lt"/>
              </a:rPr>
              <a:t>i</a:t>
            </a:r>
            <a:r>
              <a:rPr lang="en-US" sz="2600" dirty="0" smtClean="0">
                <a:solidFill>
                  <a:srgbClr val="002060"/>
                </a:solidFill>
                <a:latin typeface="+mj-lt"/>
              </a:rPr>
              <a:t>) different </a:t>
            </a:r>
            <a:r>
              <a:rPr lang="en-US" sz="2600" dirty="0">
                <a:solidFill>
                  <a:srgbClr val="002060"/>
                </a:solidFill>
                <a:latin typeface="+mj-lt"/>
              </a:rPr>
              <a:t>standards, or criteria, </a:t>
            </a:r>
            <a:endParaRPr lang="en-US" sz="2600" dirty="0" smtClean="0">
              <a:solidFill>
                <a:srgbClr val="002060"/>
              </a:solidFill>
              <a:latin typeface="+mj-lt"/>
            </a:endParaRPr>
          </a:p>
          <a:p>
            <a:pPr lvl="3"/>
            <a:r>
              <a:rPr lang="en-US" sz="2600" dirty="0" smtClean="0">
                <a:solidFill>
                  <a:srgbClr val="002060"/>
                </a:solidFill>
                <a:latin typeface="+mj-lt"/>
              </a:rPr>
              <a:t>used </a:t>
            </a:r>
            <a:r>
              <a:rPr lang="en-US" sz="2600" dirty="0">
                <a:solidFill>
                  <a:srgbClr val="002060"/>
                </a:solidFill>
                <a:latin typeface="+mj-lt"/>
              </a:rPr>
              <a:t>in </a:t>
            </a:r>
            <a:r>
              <a:rPr lang="en-US" sz="2600" b="1" dirty="0">
                <a:solidFill>
                  <a:srgbClr val="002060"/>
                </a:solidFill>
                <a:latin typeface="+mj-lt"/>
              </a:rPr>
              <a:t>performance appraisals</a:t>
            </a:r>
            <a:r>
              <a:rPr lang="en-US" sz="2600" dirty="0">
                <a:solidFill>
                  <a:srgbClr val="002060"/>
                </a:solidFill>
                <a:latin typeface="+mj-lt"/>
              </a:rPr>
              <a:t>, including trait, competencies, behavioral and results, as to measure the performance of individual members of organizations and also learn about </a:t>
            </a:r>
            <a:r>
              <a:rPr lang="en-US" sz="2600" dirty="0" smtClean="0">
                <a:solidFill>
                  <a:srgbClr val="002060"/>
                </a:solidFill>
                <a:latin typeface="+mj-lt"/>
              </a:rPr>
              <a:t>(ii) the </a:t>
            </a:r>
            <a:r>
              <a:rPr lang="en-US" sz="2600" dirty="0">
                <a:solidFill>
                  <a:srgbClr val="002060"/>
                </a:solidFill>
                <a:latin typeface="+mj-lt"/>
              </a:rPr>
              <a:t>process of assessing the training needs of an organization that can help to develop new </a:t>
            </a:r>
            <a:r>
              <a:rPr lang="en-US" sz="2600" b="1" dirty="0">
                <a:solidFill>
                  <a:srgbClr val="002060"/>
                </a:solidFill>
                <a:latin typeface="+mj-lt"/>
              </a:rPr>
              <a:t>training plans </a:t>
            </a:r>
            <a:r>
              <a:rPr lang="en-US" sz="2600" dirty="0">
                <a:solidFill>
                  <a:srgbClr val="002060"/>
                </a:solidFill>
                <a:latin typeface="+mj-lt"/>
              </a:rPr>
              <a:t>and methodologies </a:t>
            </a:r>
            <a:endParaRPr lang="en-US" sz="2600" dirty="0" smtClean="0">
              <a:solidFill>
                <a:srgbClr val="002060"/>
              </a:solidFill>
              <a:latin typeface="+mj-lt"/>
            </a:endParaRPr>
          </a:p>
          <a:p>
            <a:pPr lvl="3"/>
            <a:r>
              <a:rPr lang="en-US" sz="2600" dirty="0" smtClean="0">
                <a:solidFill>
                  <a:srgbClr val="002060"/>
                </a:solidFill>
                <a:latin typeface="+mj-lt"/>
              </a:rPr>
              <a:t>for </a:t>
            </a:r>
            <a:r>
              <a:rPr lang="en-US" sz="2600" dirty="0">
                <a:solidFill>
                  <a:srgbClr val="002060"/>
                </a:solidFill>
                <a:latin typeface="+mj-lt"/>
              </a:rPr>
              <a:t>instructing workers to enhance knowledge, skills and attitudes as it helps adding value to their organizations. </a:t>
            </a:r>
            <a:endParaRPr lang="en-US" sz="2600" dirty="0" smtClean="0">
              <a:solidFill>
                <a:srgbClr val="002060"/>
              </a:solidFill>
              <a:latin typeface="+mj-lt"/>
            </a:endParaRPr>
          </a:p>
          <a:p>
            <a:pPr lvl="3"/>
            <a:r>
              <a:rPr lang="en-US" sz="2600" dirty="0" smtClean="0">
                <a:solidFill>
                  <a:srgbClr val="002060"/>
                </a:solidFill>
                <a:latin typeface="+mj-lt"/>
              </a:rPr>
              <a:t>The </a:t>
            </a:r>
            <a:r>
              <a:rPr lang="en-US" sz="2600" dirty="0">
                <a:solidFill>
                  <a:srgbClr val="002060"/>
                </a:solidFill>
                <a:latin typeface="+mj-lt"/>
              </a:rPr>
              <a:t>guidance and the tools introduced through this chapter can help you </a:t>
            </a:r>
            <a:endParaRPr lang="en-US" sz="2600" dirty="0" smtClean="0">
              <a:solidFill>
                <a:srgbClr val="002060"/>
              </a:solidFill>
              <a:latin typeface="+mj-lt"/>
            </a:endParaRPr>
          </a:p>
          <a:p>
            <a:pPr lvl="3"/>
            <a:r>
              <a:rPr lang="en-US" sz="2600" dirty="0" smtClean="0">
                <a:solidFill>
                  <a:srgbClr val="002060"/>
                </a:solidFill>
                <a:latin typeface="+mj-lt"/>
              </a:rPr>
              <a:t>to </a:t>
            </a:r>
            <a:r>
              <a:rPr lang="en-US" sz="2600" dirty="0">
                <a:solidFill>
                  <a:srgbClr val="002060"/>
                </a:solidFill>
                <a:latin typeface="+mj-lt"/>
              </a:rPr>
              <a:t>set up, revise or realign existing performance planning, monitoring and reviewing mechanism as well as leaning practices model. </a:t>
            </a:r>
            <a:endParaRPr lang="en-US" sz="2600" dirty="0" smtClean="0">
              <a:solidFill>
                <a:srgbClr val="002060"/>
              </a:solidFill>
              <a:latin typeface="+mj-lt"/>
            </a:endParaRPr>
          </a:p>
          <a:p>
            <a:pPr lvl="3"/>
            <a:endParaRPr lang="en-US" sz="2600" dirty="0">
              <a:solidFill>
                <a:srgbClr val="002060"/>
              </a:solidFill>
              <a:latin typeface="+mj-lt"/>
            </a:endParaRPr>
          </a:p>
          <a:p>
            <a:pPr lvl="3"/>
            <a:endParaRPr lang="en-US" sz="2600" dirty="0" smtClean="0">
              <a:solidFill>
                <a:srgbClr val="002060"/>
              </a:solidFill>
              <a:latin typeface="+mj-lt"/>
            </a:endParaRPr>
          </a:p>
          <a:p>
            <a:pPr lvl="2"/>
            <a:endParaRPr lang="en-US" sz="2800" dirty="0" smtClean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457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64008" y="-137471"/>
            <a:ext cx="12192000" cy="66479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vl="3"/>
            <a:endParaRPr lang="en-GB" sz="4000" b="1" dirty="0" smtClean="0">
              <a:solidFill>
                <a:schemeClr val="accent4"/>
              </a:solidFill>
              <a:latin typeface="+mj-lt"/>
            </a:endParaRPr>
          </a:p>
          <a:p>
            <a:pPr lvl="3"/>
            <a:r>
              <a:rPr lang="en-GB" sz="4000" b="1" dirty="0" smtClean="0">
                <a:solidFill>
                  <a:schemeClr val="accent4"/>
                </a:solidFill>
                <a:latin typeface="+mj-lt"/>
              </a:rPr>
              <a:t>Performance </a:t>
            </a:r>
            <a:r>
              <a:rPr lang="en-GB" sz="4000" b="1" dirty="0">
                <a:solidFill>
                  <a:schemeClr val="accent4"/>
                </a:solidFill>
                <a:latin typeface="+mj-lt"/>
              </a:rPr>
              <a:t>Review, </a:t>
            </a:r>
            <a:r>
              <a:rPr lang="en-GB" sz="4000" b="1" dirty="0" smtClean="0">
                <a:solidFill>
                  <a:schemeClr val="accent4"/>
                </a:solidFill>
                <a:latin typeface="+mj-lt"/>
              </a:rPr>
              <a:t>Training </a:t>
            </a:r>
            <a:r>
              <a:rPr lang="en-GB" sz="4000" b="1" dirty="0">
                <a:solidFill>
                  <a:schemeClr val="accent4"/>
                </a:solidFill>
                <a:latin typeface="+mj-lt"/>
              </a:rPr>
              <a:t>&amp; </a:t>
            </a:r>
            <a:r>
              <a:rPr lang="en-GB" sz="4000" b="1" dirty="0" smtClean="0">
                <a:solidFill>
                  <a:schemeClr val="accent4"/>
                </a:solidFill>
                <a:latin typeface="+mj-lt"/>
              </a:rPr>
              <a:t>Learning </a:t>
            </a:r>
            <a:r>
              <a:rPr lang="en-GB" sz="4000" b="1" dirty="0">
                <a:solidFill>
                  <a:schemeClr val="accent4"/>
                </a:solidFill>
                <a:latin typeface="+mj-lt"/>
              </a:rPr>
              <a:t>Practices</a:t>
            </a:r>
            <a:endParaRPr lang="en-US" sz="4000" b="1" dirty="0">
              <a:solidFill>
                <a:schemeClr val="accent4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3"/>
            <a:r>
              <a:rPr lang="en-US" sz="3200" b="1" dirty="0" smtClean="0">
                <a:solidFill>
                  <a:srgbClr val="002060"/>
                </a:solidFill>
                <a:latin typeface="+mj-lt"/>
              </a:rPr>
              <a:t>The Scope: Performance </a:t>
            </a:r>
            <a:r>
              <a:rPr lang="en-US" sz="3200" b="1" dirty="0">
                <a:solidFill>
                  <a:srgbClr val="002060"/>
                </a:solidFill>
                <a:latin typeface="+mj-lt"/>
              </a:rPr>
              <a:t>planning, monitoring and review </a:t>
            </a:r>
            <a:endParaRPr lang="en-US" sz="3200" b="1" dirty="0" smtClean="0">
              <a:solidFill>
                <a:srgbClr val="002060"/>
              </a:solidFill>
              <a:latin typeface="+mj-lt"/>
            </a:endParaRP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2060"/>
                </a:solidFill>
                <a:latin typeface="+mj-lt"/>
              </a:rPr>
              <a:t>Performance management system includes formal process of planning, monitoring and reviewing 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2060"/>
                </a:solidFill>
                <a:latin typeface="+mj-lt"/>
              </a:rPr>
              <a:t>Performance appraisal and review mechanism: setting performance standards and targets under pre-defined performance criteria  (KRAs /KPIs), conduct formal bi-annual review and annual appraisal 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2060"/>
                </a:solidFill>
                <a:latin typeface="+mj-lt"/>
              </a:rPr>
              <a:t>Appraisal process: conducting appraisal interviews – one to one, one to may or 360 degree feedback analysis 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2060"/>
                </a:solidFill>
                <a:latin typeface="+mj-lt"/>
              </a:rPr>
              <a:t>Framework of competency: competency mapping, competency analysis  competency feedback assessment,  potential assessment for feeder job position 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2060"/>
                </a:solidFill>
                <a:latin typeface="+mj-lt"/>
              </a:rPr>
              <a:t>Behavioral, trait and result-oriented performance appraisals</a:t>
            </a:r>
            <a:endParaRPr lang="en-US" sz="2600" b="1" dirty="0" smtClean="0">
              <a:solidFill>
                <a:srgbClr val="002060"/>
              </a:solidFill>
              <a:latin typeface="+mj-lt"/>
            </a:endParaRPr>
          </a:p>
          <a:p>
            <a:pPr lvl="2"/>
            <a:endParaRPr lang="en-US" sz="2800" dirty="0" smtClean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4236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64008" y="-137471"/>
            <a:ext cx="12192000" cy="65556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vl="3"/>
            <a:endParaRPr lang="en-GB" sz="4000" b="1" dirty="0" smtClean="0">
              <a:solidFill>
                <a:schemeClr val="accent4"/>
              </a:solidFill>
              <a:latin typeface="+mj-lt"/>
            </a:endParaRPr>
          </a:p>
          <a:p>
            <a:pPr lvl="2"/>
            <a:r>
              <a:rPr lang="en-GB" sz="4000" b="1" dirty="0" smtClean="0">
                <a:solidFill>
                  <a:schemeClr val="accent4"/>
                </a:solidFill>
                <a:latin typeface="+mj-lt"/>
              </a:rPr>
              <a:t>Performance </a:t>
            </a:r>
            <a:r>
              <a:rPr lang="en-GB" sz="4000" b="1" dirty="0">
                <a:solidFill>
                  <a:schemeClr val="accent4"/>
                </a:solidFill>
                <a:latin typeface="+mj-lt"/>
              </a:rPr>
              <a:t>Review, </a:t>
            </a:r>
            <a:r>
              <a:rPr lang="en-GB" sz="4000" b="1" dirty="0" smtClean="0">
                <a:solidFill>
                  <a:schemeClr val="accent4"/>
                </a:solidFill>
                <a:latin typeface="+mj-lt"/>
              </a:rPr>
              <a:t>Training </a:t>
            </a:r>
            <a:r>
              <a:rPr lang="en-GB" sz="4000" b="1" dirty="0">
                <a:solidFill>
                  <a:schemeClr val="accent4"/>
                </a:solidFill>
                <a:latin typeface="+mj-lt"/>
              </a:rPr>
              <a:t>&amp; </a:t>
            </a:r>
            <a:r>
              <a:rPr lang="en-GB" sz="4000" b="1" dirty="0" smtClean="0">
                <a:solidFill>
                  <a:schemeClr val="accent4"/>
                </a:solidFill>
                <a:latin typeface="+mj-lt"/>
              </a:rPr>
              <a:t>Learning </a:t>
            </a:r>
            <a:r>
              <a:rPr lang="en-GB" sz="4000" b="1" dirty="0">
                <a:solidFill>
                  <a:schemeClr val="accent4"/>
                </a:solidFill>
                <a:latin typeface="+mj-lt"/>
              </a:rPr>
              <a:t>Practices</a:t>
            </a:r>
            <a:endParaRPr lang="en-US" sz="4000" b="1" dirty="0">
              <a:solidFill>
                <a:schemeClr val="accent4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Training, Development and </a:t>
            </a:r>
            <a:r>
              <a:rPr lang="en-US" sz="2800" b="1" dirty="0">
                <a:solidFill>
                  <a:srgbClr val="002060"/>
                </a:solidFill>
                <a:latin typeface="+mj-lt"/>
              </a:rPr>
              <a:t>Learning Practices </a:t>
            </a:r>
            <a:endParaRPr lang="en-US" sz="2800" b="1" dirty="0" smtClean="0">
              <a:solidFill>
                <a:srgbClr val="002060"/>
              </a:solidFill>
              <a:latin typeface="+mj-lt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2060"/>
                </a:solidFill>
                <a:latin typeface="+mj-lt"/>
              </a:rPr>
              <a:t>Training Planning: Training Need Analysis (TNA): </a:t>
            </a:r>
            <a:r>
              <a:rPr lang="en-US" sz="2600" dirty="0" smtClean="0">
                <a:solidFill>
                  <a:srgbClr val="002060"/>
                </a:solidFill>
                <a:latin typeface="+mj-lt"/>
              </a:rPr>
              <a:t>capturing </a:t>
            </a:r>
            <a:r>
              <a:rPr lang="en-US" sz="2600" dirty="0">
                <a:solidFill>
                  <a:srgbClr val="002060"/>
                </a:solidFill>
                <a:latin typeface="+mj-lt"/>
              </a:rPr>
              <a:t>individual </a:t>
            </a:r>
            <a:r>
              <a:rPr lang="en-US" sz="2600" dirty="0" smtClean="0">
                <a:solidFill>
                  <a:srgbClr val="002060"/>
                </a:solidFill>
                <a:latin typeface="+mj-lt"/>
              </a:rPr>
              <a:t>training </a:t>
            </a:r>
            <a:r>
              <a:rPr lang="en-US" sz="2600" dirty="0">
                <a:solidFill>
                  <a:srgbClr val="002060"/>
                </a:solidFill>
                <a:latin typeface="+mj-lt"/>
              </a:rPr>
              <a:t>needs as well as  departmental or </a:t>
            </a:r>
            <a:r>
              <a:rPr lang="en-US" sz="2600" dirty="0" smtClean="0">
                <a:solidFill>
                  <a:srgbClr val="002060"/>
                </a:solidFill>
                <a:latin typeface="+mj-lt"/>
              </a:rPr>
              <a:t>functional </a:t>
            </a:r>
            <a:r>
              <a:rPr lang="en-US" sz="2600" dirty="0">
                <a:solidFill>
                  <a:srgbClr val="002060"/>
                </a:solidFill>
                <a:latin typeface="+mj-lt"/>
              </a:rPr>
              <a:t>training needs </a:t>
            </a:r>
            <a:r>
              <a:rPr lang="en-US" sz="2600" dirty="0" smtClean="0">
                <a:solidFill>
                  <a:srgbClr val="002060"/>
                </a:solidFill>
                <a:latin typeface="+mj-lt"/>
              </a:rPr>
              <a:t>that </a:t>
            </a:r>
            <a:r>
              <a:rPr lang="en-US" sz="2600" dirty="0">
                <a:solidFill>
                  <a:srgbClr val="002060"/>
                </a:solidFill>
                <a:latin typeface="+mj-lt"/>
              </a:rPr>
              <a:t>requires addressing competency gaps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2060"/>
                </a:solidFill>
                <a:latin typeface="+mj-lt"/>
              </a:rPr>
              <a:t>Preparation of annual training plan, training calendar </a:t>
            </a:r>
            <a:r>
              <a:rPr lang="en-US" sz="2600" dirty="0" smtClean="0">
                <a:solidFill>
                  <a:srgbClr val="002060"/>
                </a:solidFill>
                <a:latin typeface="+mj-lt"/>
              </a:rPr>
              <a:t>and the training </a:t>
            </a:r>
            <a:r>
              <a:rPr lang="en-US" sz="2600" dirty="0">
                <a:solidFill>
                  <a:srgbClr val="002060"/>
                </a:solidFill>
                <a:latin typeface="+mj-lt"/>
              </a:rPr>
              <a:t>budget,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2060"/>
                </a:solidFill>
                <a:latin typeface="+mj-lt"/>
              </a:rPr>
              <a:t>Organizing and conducting training programs: </a:t>
            </a:r>
            <a:r>
              <a:rPr lang="en-US" sz="2600" dirty="0" smtClean="0">
                <a:solidFill>
                  <a:srgbClr val="002060"/>
                </a:solidFill>
                <a:latin typeface="+mj-lt"/>
              </a:rPr>
              <a:t>Training </a:t>
            </a:r>
            <a:r>
              <a:rPr lang="en-US" sz="2600" dirty="0">
                <a:solidFill>
                  <a:srgbClr val="002060"/>
                </a:solidFill>
                <a:latin typeface="+mj-lt"/>
              </a:rPr>
              <a:t>program planning, preparation of a session plan, </a:t>
            </a:r>
            <a:r>
              <a:rPr lang="en-US" sz="2600" dirty="0" smtClean="0">
                <a:solidFill>
                  <a:srgbClr val="002060"/>
                </a:solidFill>
                <a:latin typeface="+mj-lt"/>
              </a:rPr>
              <a:t>selecting </a:t>
            </a:r>
            <a:r>
              <a:rPr lang="en-US" sz="2600" dirty="0">
                <a:solidFill>
                  <a:srgbClr val="002060"/>
                </a:solidFill>
                <a:latin typeface="+mj-lt"/>
              </a:rPr>
              <a:t>appropriate training methodology, build internal and </a:t>
            </a:r>
            <a:r>
              <a:rPr lang="en-US" sz="2600" dirty="0" smtClean="0">
                <a:solidFill>
                  <a:srgbClr val="002060"/>
                </a:solidFill>
                <a:latin typeface="+mj-lt"/>
              </a:rPr>
              <a:t>external </a:t>
            </a:r>
            <a:r>
              <a:rPr lang="en-US" sz="2600" dirty="0">
                <a:solidFill>
                  <a:srgbClr val="002060"/>
                </a:solidFill>
                <a:latin typeface="+mj-lt"/>
              </a:rPr>
              <a:t>resource </a:t>
            </a:r>
            <a:r>
              <a:rPr lang="en-US" sz="2600" dirty="0" smtClean="0">
                <a:solidFill>
                  <a:srgbClr val="002060"/>
                </a:solidFill>
                <a:latin typeface="+mj-lt"/>
              </a:rPr>
              <a:t>fleet</a:t>
            </a:r>
            <a:r>
              <a:rPr lang="en-US" sz="2600" dirty="0">
                <a:solidFill>
                  <a:srgbClr val="002060"/>
                </a:solidFill>
                <a:latin typeface="+mj-lt"/>
              </a:rPr>
              <a:t>, coordinating and administering </a:t>
            </a:r>
            <a:r>
              <a:rPr lang="en-US" sz="2600" dirty="0" smtClean="0">
                <a:solidFill>
                  <a:srgbClr val="002060"/>
                </a:solidFill>
                <a:latin typeface="+mj-lt"/>
              </a:rPr>
              <a:t>a </a:t>
            </a:r>
            <a:r>
              <a:rPr lang="en-US" sz="2600" dirty="0">
                <a:solidFill>
                  <a:srgbClr val="002060"/>
                </a:solidFill>
                <a:latin typeface="+mj-lt"/>
              </a:rPr>
              <a:t>training </a:t>
            </a:r>
            <a:r>
              <a:rPr lang="en-US" sz="2600" dirty="0" smtClean="0">
                <a:solidFill>
                  <a:srgbClr val="002060"/>
                </a:solidFill>
                <a:latin typeface="+mj-lt"/>
              </a:rPr>
              <a:t>program </a:t>
            </a:r>
            <a:r>
              <a:rPr lang="en-US" sz="2600" dirty="0">
                <a:solidFill>
                  <a:srgbClr val="002060"/>
                </a:solidFill>
                <a:latin typeface="+mj-lt"/>
              </a:rPr>
              <a:t>and conduct training evaluation </a:t>
            </a:r>
            <a:endParaRPr lang="en-US" sz="2600" dirty="0" smtClean="0">
              <a:solidFill>
                <a:srgbClr val="002060"/>
              </a:solidFill>
              <a:latin typeface="+mj-lt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2060"/>
                </a:solidFill>
                <a:latin typeface="+mj-lt"/>
              </a:rPr>
              <a:t>Training for the skills needed for future development – professional skills   and leadership development etc.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2060"/>
                </a:solidFill>
                <a:latin typeface="+mj-lt"/>
              </a:rPr>
              <a:t>Various </a:t>
            </a:r>
            <a:r>
              <a:rPr lang="en-US" sz="2600" dirty="0">
                <a:solidFill>
                  <a:srgbClr val="002060"/>
                </a:solidFill>
                <a:latin typeface="+mj-lt"/>
              </a:rPr>
              <a:t>sources of learning: departmental meeting, </a:t>
            </a:r>
            <a:r>
              <a:rPr lang="en-US" sz="2600" dirty="0" smtClean="0">
                <a:solidFill>
                  <a:srgbClr val="002060"/>
                </a:solidFill>
                <a:latin typeface="+mj-lt"/>
              </a:rPr>
              <a:t>performance </a:t>
            </a:r>
            <a:r>
              <a:rPr lang="en-US" sz="2600" dirty="0">
                <a:solidFill>
                  <a:srgbClr val="002060"/>
                </a:solidFill>
                <a:latin typeface="+mj-lt"/>
              </a:rPr>
              <a:t>review discussion, internet etc. </a:t>
            </a:r>
            <a:endParaRPr lang="en-US" sz="2600" dirty="0" smtClean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2534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A mature system has the following characteristics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8229600" cy="44958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Clarity of objectives</a:t>
            </a:r>
          </a:p>
          <a:p>
            <a:pPr lvl="1"/>
            <a:r>
              <a:rPr lang="en-US" dirty="0" smtClean="0"/>
              <a:t>Objectives are stated clearly</a:t>
            </a:r>
          </a:p>
          <a:p>
            <a:pPr lvl="1"/>
            <a:r>
              <a:rPr lang="en-US" dirty="0" smtClean="0"/>
              <a:t>They are shared with all</a:t>
            </a:r>
            <a:endParaRPr lang="en-GB" dirty="0" smtClean="0"/>
          </a:p>
          <a:p>
            <a:r>
              <a:rPr lang="en-US" dirty="0" smtClean="0"/>
              <a:t>Extent to which it is well structured</a:t>
            </a:r>
          </a:p>
          <a:p>
            <a:pPr lvl="1"/>
            <a:r>
              <a:rPr lang="en-US" dirty="0" smtClean="0"/>
              <a:t> Comprehensive and has all components </a:t>
            </a:r>
          </a:p>
          <a:p>
            <a:pPr lvl="1"/>
            <a:r>
              <a:rPr lang="en-US" dirty="0" smtClean="0"/>
              <a:t> Scientifically designed with professional expertise behind</a:t>
            </a:r>
          </a:p>
          <a:p>
            <a:r>
              <a:rPr lang="en-US" dirty="0" smtClean="0"/>
              <a:t>Extent to which it is understood</a:t>
            </a:r>
          </a:p>
          <a:p>
            <a:pPr lvl="1"/>
            <a:r>
              <a:rPr lang="en-US" dirty="0" smtClean="0"/>
              <a:t>They are Communicated to all</a:t>
            </a:r>
          </a:p>
          <a:p>
            <a:pPr lvl="1"/>
            <a:r>
              <a:rPr lang="en-US" dirty="0" smtClean="0"/>
              <a:t>Periodic education/ training  programs are conducted for the users</a:t>
            </a:r>
          </a:p>
          <a:p>
            <a:pPr lvl="1"/>
            <a:r>
              <a:rPr lang="en-US" dirty="0" smtClean="0"/>
              <a:t>Manuals and guidelines are available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099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A mature system has the following characteristics…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905000"/>
            <a:ext cx="8001000" cy="2895600"/>
          </a:xfrm>
        </p:spPr>
        <p:txBody>
          <a:bodyPr>
            <a:normAutofit/>
          </a:bodyPr>
          <a:lstStyle/>
          <a:p>
            <a:r>
              <a:rPr lang="en-US" dirty="0" smtClean="0"/>
              <a:t>How well it is implemented</a:t>
            </a:r>
          </a:p>
          <a:p>
            <a:pPr lvl="1"/>
            <a:r>
              <a:rPr lang="en-US" dirty="0" smtClean="0"/>
              <a:t>Line managers take interest</a:t>
            </a:r>
          </a:p>
          <a:p>
            <a:pPr lvl="1"/>
            <a:r>
              <a:rPr lang="en-US" dirty="0" smtClean="0"/>
              <a:t>HR monitors the same well</a:t>
            </a:r>
          </a:p>
          <a:p>
            <a:r>
              <a:rPr lang="en-US" dirty="0" smtClean="0"/>
              <a:t>Extent to which it meets org. needs </a:t>
            </a:r>
          </a:p>
          <a:p>
            <a:pPr lvl="1"/>
            <a:r>
              <a:rPr lang="en-US" dirty="0" smtClean="0"/>
              <a:t>The system meets current needs and reviewed periodically for its relevance</a:t>
            </a:r>
          </a:p>
          <a:p>
            <a:pPr lvl="1"/>
            <a:r>
              <a:rPr lang="en-US" dirty="0" smtClean="0"/>
              <a:t>Resulting in tangible outcomes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654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636</Words>
  <Application>Microsoft Office PowerPoint</Application>
  <PresentationFormat>Widescreen</PresentationFormat>
  <Paragraphs>102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Workshop on                                                             Strengthening Human Resource Management of Civil Society Organizations </vt:lpstr>
      <vt:lpstr>PowerPoint Presentation</vt:lpstr>
      <vt:lpstr>PowerPoint Presentation</vt:lpstr>
      <vt:lpstr>PowerPoint Presentation</vt:lpstr>
      <vt:lpstr>PowerPoint Presentation</vt:lpstr>
      <vt:lpstr>A mature system has the following characteristics</vt:lpstr>
      <vt:lpstr>A mature system has the following characteristics…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on                                                             Strengthening Human Resource Management of Civil Society Organizations </dc:title>
  <dc:creator>DELL</dc:creator>
  <cp:lastModifiedBy>Microsoft account</cp:lastModifiedBy>
  <cp:revision>54</cp:revision>
  <dcterms:created xsi:type="dcterms:W3CDTF">2021-10-06T10:05:28Z</dcterms:created>
  <dcterms:modified xsi:type="dcterms:W3CDTF">2021-10-11T08:45:40Z</dcterms:modified>
</cp:coreProperties>
</file>