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257" r:id="rId3"/>
    <p:sldId id="258" r:id="rId4"/>
    <p:sldId id="259" r:id="rId5"/>
    <p:sldId id="316" r:id="rId6"/>
    <p:sldId id="261" r:id="rId7"/>
    <p:sldId id="264" r:id="rId8"/>
    <p:sldId id="311" r:id="rId9"/>
    <p:sldId id="306" r:id="rId10"/>
    <p:sldId id="308" r:id="rId11"/>
    <p:sldId id="309" r:id="rId12"/>
    <p:sldId id="317" r:id="rId13"/>
    <p:sldId id="342" r:id="rId14"/>
    <p:sldId id="343" r:id="rId15"/>
    <p:sldId id="344" r:id="rId16"/>
    <p:sldId id="345" r:id="rId17"/>
    <p:sldId id="318" r:id="rId18"/>
    <p:sldId id="319" r:id="rId19"/>
    <p:sldId id="310" r:id="rId20"/>
    <p:sldId id="320" r:id="rId21"/>
    <p:sldId id="321" r:id="rId22"/>
    <p:sldId id="322" r:id="rId23"/>
    <p:sldId id="323" r:id="rId24"/>
    <p:sldId id="324" r:id="rId25"/>
    <p:sldId id="325" r:id="rId26"/>
    <p:sldId id="326" r:id="rId27"/>
    <p:sldId id="327" r:id="rId28"/>
    <p:sldId id="328" r:id="rId29"/>
    <p:sldId id="329" r:id="rId30"/>
    <p:sldId id="330" r:id="rId31"/>
    <p:sldId id="331" r:id="rId32"/>
    <p:sldId id="332" r:id="rId33"/>
    <p:sldId id="348" r:id="rId34"/>
    <p:sldId id="349" r:id="rId35"/>
    <p:sldId id="350" r:id="rId36"/>
    <p:sldId id="358" r:id="rId37"/>
    <p:sldId id="351" r:id="rId38"/>
    <p:sldId id="352" r:id="rId39"/>
    <p:sldId id="353" r:id="rId40"/>
    <p:sldId id="354" r:id="rId41"/>
    <p:sldId id="356" r:id="rId42"/>
    <p:sldId id="357" r:id="rId43"/>
    <p:sldId id="339" r:id="rId44"/>
    <p:sldId id="340" r:id="rId45"/>
    <p:sldId id="305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3" autoAdjust="0"/>
    <p:restoredTop sz="94667" autoAdjust="0"/>
  </p:normalViewPr>
  <p:slideViewPr>
    <p:cSldViewPr>
      <p:cViewPr varScale="1">
        <p:scale>
          <a:sx n="84" d="100"/>
          <a:sy n="84" d="100"/>
        </p:scale>
        <p:origin x="1320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00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685800"/>
            <a:ext cx="8382000" cy="35814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Awareness on                             Performance Management System and Competency Mapping </a:t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5029200"/>
            <a:ext cx="6400800" cy="914400"/>
          </a:xfrm>
        </p:spPr>
        <p:txBody>
          <a:bodyPr>
            <a:normAutofit fontScale="92500"/>
          </a:bodyPr>
          <a:lstStyle/>
          <a:p>
            <a:r>
              <a:rPr lang="en-US" sz="2400" dirty="0" err="1" smtClean="0">
                <a:solidFill>
                  <a:schemeClr val="tx1"/>
                </a:solidFill>
              </a:rPr>
              <a:t>Jagath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Karunathilaka</a:t>
            </a:r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Consultant – Finance and HR  Management of CSOs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98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GB" dirty="0" smtClean="0">
                <a:solidFill>
                  <a:schemeClr val="bg1"/>
                </a:solidFill>
              </a:rPr>
              <a:t>Who Plans Performance ?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77200" cy="4525963"/>
          </a:xfrm>
        </p:spPr>
        <p:txBody>
          <a:bodyPr>
            <a:normAutofit/>
          </a:bodyPr>
          <a:lstStyle/>
          <a:p>
            <a:r>
              <a:rPr lang="en-GB" sz="3600" dirty="0" smtClean="0"/>
              <a:t>Performer</a:t>
            </a:r>
          </a:p>
          <a:p>
            <a:r>
              <a:rPr lang="en-US" sz="3600" dirty="0" smtClean="0"/>
              <a:t>With the help of his supervisor or seniors</a:t>
            </a:r>
          </a:p>
          <a:p>
            <a:r>
              <a:rPr lang="en-US" sz="3600" dirty="0" smtClean="0"/>
              <a:t>In the context of organizational and unit plans</a:t>
            </a:r>
          </a:p>
          <a:p>
            <a:r>
              <a:rPr lang="en-US" sz="3600" dirty="0" smtClean="0"/>
              <a:t>On the basis of previous performance</a:t>
            </a:r>
          </a:p>
          <a:p>
            <a:r>
              <a:rPr lang="en-US" sz="3600" dirty="0" smtClean="0"/>
              <a:t>Using bench marks where possible</a:t>
            </a:r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20352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GB" dirty="0" smtClean="0">
                <a:solidFill>
                  <a:schemeClr val="bg1"/>
                </a:solidFill>
              </a:rPr>
              <a:t>How Frequently ?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Depends on the needs and feasibility</a:t>
            </a:r>
          </a:p>
          <a:p>
            <a:r>
              <a:rPr lang="en-GB" sz="3600" dirty="0" smtClean="0"/>
              <a:t>Every day for self</a:t>
            </a:r>
          </a:p>
          <a:p>
            <a:r>
              <a:rPr lang="en-US" sz="3600" dirty="0" smtClean="0"/>
              <a:t>Once a quarter with boss for review</a:t>
            </a:r>
          </a:p>
          <a:p>
            <a:r>
              <a:rPr lang="en-US" sz="3600" dirty="0" smtClean="0"/>
              <a:t>Once a month or more with the department</a:t>
            </a:r>
          </a:p>
          <a:p>
            <a:r>
              <a:rPr lang="en-US" sz="3600" dirty="0" smtClean="0"/>
              <a:t>Once every half yearly for appraisal</a:t>
            </a:r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97147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GB" dirty="0" smtClean="0">
                <a:solidFill>
                  <a:schemeClr val="bg1"/>
                </a:solidFill>
              </a:rPr>
              <a:t>Components of PMS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696200" cy="4525963"/>
          </a:xfrm>
        </p:spPr>
        <p:txBody>
          <a:bodyPr>
            <a:normAutofit/>
          </a:bodyPr>
          <a:lstStyle/>
          <a:p>
            <a:r>
              <a:rPr lang="en-GB" sz="3600" dirty="0" smtClean="0"/>
              <a:t>KPAs, KRAs, KPI, Objectives, etc.</a:t>
            </a:r>
          </a:p>
          <a:p>
            <a:r>
              <a:rPr lang="en-GB" sz="3600" dirty="0" smtClean="0"/>
              <a:t>Attributes</a:t>
            </a:r>
          </a:p>
          <a:p>
            <a:r>
              <a:rPr lang="en-GB" sz="3600" dirty="0" smtClean="0"/>
              <a:t>Participative planning</a:t>
            </a:r>
          </a:p>
          <a:p>
            <a:r>
              <a:rPr lang="en-GB" sz="3600" dirty="0" smtClean="0"/>
              <a:t>Participative review</a:t>
            </a:r>
          </a:p>
          <a:p>
            <a:r>
              <a:rPr lang="en-GB" sz="3600" dirty="0" smtClean="0"/>
              <a:t>Performance analysis</a:t>
            </a:r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124485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  <a:solidFill>
            <a:schemeClr val="bg2">
              <a:lumMod val="2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en-GB" b="1" dirty="0" smtClean="0">
                <a:solidFill>
                  <a:schemeClr val="bg1"/>
                </a:solidFill>
              </a:rPr>
              <a:t/>
            </a:r>
            <a:br>
              <a:rPr lang="en-GB" b="1" dirty="0" smtClean="0">
                <a:solidFill>
                  <a:schemeClr val="bg1"/>
                </a:solidFill>
              </a:rPr>
            </a:br>
            <a:r>
              <a:rPr lang="en-GB" sz="4800" dirty="0">
                <a:solidFill>
                  <a:schemeClr val="bg1"/>
                </a:solidFill>
              </a:rPr>
              <a:t>Components of </a:t>
            </a:r>
            <a:r>
              <a:rPr lang="en-GB" sz="4800" dirty="0" smtClean="0">
                <a:solidFill>
                  <a:schemeClr val="bg1"/>
                </a:solidFill>
              </a:rPr>
              <a:t>PMS… </a:t>
            </a:r>
            <a:br>
              <a:rPr lang="en-GB" sz="4800" dirty="0" smtClean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1"/>
            <a:ext cx="8229600" cy="3962399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en-GB" sz="4100" b="1" dirty="0" smtClean="0"/>
              <a:t>What </a:t>
            </a:r>
            <a:r>
              <a:rPr lang="en-GB" sz="4100" b="1" dirty="0"/>
              <a:t>is KRA</a:t>
            </a:r>
            <a:r>
              <a:rPr lang="en-GB" sz="4100" b="1" dirty="0" smtClean="0"/>
              <a:t>?</a:t>
            </a:r>
          </a:p>
          <a:p>
            <a:pPr lvl="0"/>
            <a:r>
              <a:rPr lang="en-GB" sz="3600" dirty="0" smtClean="0"/>
              <a:t>Key </a:t>
            </a:r>
            <a:r>
              <a:rPr lang="en-GB" sz="3600" dirty="0"/>
              <a:t>Result Area or KRA refers to general area of outputs or outcomes for which department’s role is responsible </a:t>
            </a:r>
            <a:endParaRPr lang="en-US" sz="3600" dirty="0"/>
          </a:p>
          <a:p>
            <a:pPr lvl="0"/>
            <a:r>
              <a:rPr lang="en-GB" sz="3600" dirty="0"/>
              <a:t>KRA in simple  terms may be defined as primary responsibilities  of an individual, the core area which each person is accountable </a:t>
            </a:r>
            <a:endParaRPr lang="en-US" sz="3600" dirty="0"/>
          </a:p>
          <a:p>
            <a:pPr lvl="0"/>
            <a:r>
              <a:rPr lang="en-GB" sz="3600" dirty="0"/>
              <a:t>KRA enables you to take ownership of your job and to accept responsibility for those area in which achieving results are you’re responsibly. </a:t>
            </a:r>
            <a:endParaRPr lang="en-US" sz="3600" dirty="0"/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245173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066800"/>
          </a:xfrm>
          <a:solidFill>
            <a:schemeClr val="bg2">
              <a:lumMod val="2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en-GB" b="1" dirty="0" smtClean="0">
                <a:solidFill>
                  <a:schemeClr val="bg1"/>
                </a:solidFill>
              </a:rPr>
              <a:t/>
            </a:r>
            <a:br>
              <a:rPr lang="en-GB" b="1" dirty="0" smtClean="0">
                <a:solidFill>
                  <a:schemeClr val="bg1"/>
                </a:solidFill>
              </a:rPr>
            </a:br>
            <a:r>
              <a:rPr lang="en-GB" b="1" dirty="0" smtClean="0">
                <a:solidFill>
                  <a:schemeClr val="bg1"/>
                </a:solidFill>
              </a:rPr>
              <a:t/>
            </a:r>
            <a:br>
              <a:rPr lang="en-GB" b="1" dirty="0" smtClean="0">
                <a:solidFill>
                  <a:schemeClr val="bg1"/>
                </a:solidFill>
              </a:rPr>
            </a:br>
            <a:r>
              <a:rPr lang="en-GB" sz="4800" dirty="0">
                <a:solidFill>
                  <a:schemeClr val="bg1"/>
                </a:solidFill>
              </a:rPr>
              <a:t>Components of </a:t>
            </a:r>
            <a:r>
              <a:rPr lang="en-GB" sz="4800" dirty="0" smtClean="0">
                <a:solidFill>
                  <a:schemeClr val="bg1"/>
                </a:solidFill>
              </a:rPr>
              <a:t>PMS…</a:t>
            </a: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696200" cy="4602163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GB" sz="3500" b="1" dirty="0"/>
              <a:t>Importance of KRA</a:t>
            </a:r>
            <a:endParaRPr lang="en-GB" sz="3500" b="1" dirty="0" smtClean="0"/>
          </a:p>
          <a:p>
            <a:pPr lvl="0"/>
            <a:r>
              <a:rPr lang="en-GB" dirty="0" smtClean="0"/>
              <a:t>Set </a:t>
            </a:r>
            <a:r>
              <a:rPr lang="en-GB" dirty="0"/>
              <a:t>goals and objectives</a:t>
            </a:r>
            <a:endParaRPr lang="en-US" dirty="0"/>
          </a:p>
          <a:p>
            <a:pPr lvl="0"/>
            <a:r>
              <a:rPr lang="en-GB" dirty="0"/>
              <a:t>Prioritize their activities,  and therefore improve their time/work management </a:t>
            </a:r>
            <a:endParaRPr lang="en-US" dirty="0"/>
          </a:p>
          <a:p>
            <a:pPr lvl="0"/>
            <a:r>
              <a:rPr lang="en-GB" dirty="0"/>
              <a:t>Clarify roles of department or individuals </a:t>
            </a:r>
            <a:endParaRPr lang="en-US" dirty="0"/>
          </a:p>
          <a:p>
            <a:pPr lvl="0"/>
            <a:r>
              <a:rPr lang="en-GB" dirty="0"/>
              <a:t>Focus on results rather than activities </a:t>
            </a:r>
            <a:endParaRPr lang="en-US" dirty="0"/>
          </a:p>
          <a:p>
            <a:pPr lvl="0"/>
            <a:r>
              <a:rPr lang="en-GB" dirty="0"/>
              <a:t>Align their roles to the organization’s business or strategic </a:t>
            </a:r>
            <a:r>
              <a:rPr lang="en-GB" dirty="0" smtClean="0"/>
              <a:t>plan</a:t>
            </a:r>
          </a:p>
          <a:p>
            <a:r>
              <a:rPr lang="en-GB" dirty="0"/>
              <a:t>Promote an environment of self-management</a:t>
            </a:r>
            <a:endParaRPr lang="en-US" dirty="0"/>
          </a:p>
          <a:p>
            <a:pPr lvl="0"/>
            <a:endParaRPr lang="en-US" dirty="0"/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2635711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  <a:solidFill>
            <a:schemeClr val="bg2">
              <a:lumMod val="2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en-GB" b="1" dirty="0" smtClean="0">
                <a:solidFill>
                  <a:schemeClr val="bg1"/>
                </a:solidFill>
              </a:rPr>
              <a:t/>
            </a:r>
            <a:br>
              <a:rPr lang="en-GB" b="1" dirty="0" smtClean="0">
                <a:solidFill>
                  <a:schemeClr val="bg1"/>
                </a:solidFill>
              </a:rPr>
            </a:br>
            <a:r>
              <a:rPr lang="en-GB" b="1" dirty="0" smtClean="0">
                <a:solidFill>
                  <a:schemeClr val="bg1"/>
                </a:solidFill>
              </a:rPr>
              <a:t/>
            </a:r>
            <a:br>
              <a:rPr lang="en-GB" b="1" dirty="0" smtClean="0">
                <a:solidFill>
                  <a:schemeClr val="bg1"/>
                </a:solidFill>
              </a:rPr>
            </a:br>
            <a:r>
              <a:rPr lang="en-GB" b="1" dirty="0" smtClean="0">
                <a:solidFill>
                  <a:schemeClr val="bg1"/>
                </a:solidFill>
              </a:rPr>
              <a:t/>
            </a:r>
            <a:br>
              <a:rPr lang="en-GB" b="1" dirty="0" smtClean="0">
                <a:solidFill>
                  <a:schemeClr val="bg1"/>
                </a:solidFill>
              </a:rPr>
            </a:br>
            <a:r>
              <a:rPr lang="en-GB" sz="5400" dirty="0">
                <a:solidFill>
                  <a:schemeClr val="bg1"/>
                </a:solidFill>
              </a:rPr>
              <a:t>Components of PMS</a:t>
            </a:r>
            <a:r>
              <a:rPr lang="en-GB" sz="5400" dirty="0" smtClean="0">
                <a:solidFill>
                  <a:schemeClr val="bg1"/>
                </a:solidFill>
              </a:rPr>
              <a:t>…</a:t>
            </a:r>
            <a:r>
              <a:rPr lang="en-US" sz="4900" dirty="0">
                <a:solidFill>
                  <a:schemeClr val="bg1"/>
                </a:solidFill>
              </a:rPr>
              <a:t/>
            </a:r>
            <a:br>
              <a:rPr lang="en-US" sz="4900" dirty="0">
                <a:solidFill>
                  <a:schemeClr val="bg1"/>
                </a:solidFill>
              </a:rPr>
            </a:br>
            <a:r>
              <a:rPr lang="en-US" sz="4900" dirty="0">
                <a:solidFill>
                  <a:schemeClr val="bg1"/>
                </a:solidFill>
              </a:rPr>
              <a:t/>
            </a:r>
            <a:br>
              <a:rPr lang="en-US" sz="4900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696200" cy="4525963"/>
          </a:xfrm>
        </p:spPr>
        <p:txBody>
          <a:bodyPr>
            <a:normAutofit fontScale="77500" lnSpcReduction="20000"/>
          </a:bodyPr>
          <a:lstStyle/>
          <a:p>
            <a:pPr marL="0" indent="0" fontAlgn="base">
              <a:buNone/>
            </a:pPr>
            <a:r>
              <a:rPr lang="en-US" sz="4100" b="1" dirty="0"/>
              <a:t>What is a KPI</a:t>
            </a:r>
            <a:r>
              <a:rPr lang="en-US" sz="4100" b="1" dirty="0" smtClean="0"/>
              <a:t>?</a:t>
            </a:r>
          </a:p>
          <a:p>
            <a:pPr fontAlgn="base"/>
            <a:r>
              <a:rPr lang="en-US" sz="3600" dirty="0" smtClean="0"/>
              <a:t>KPI </a:t>
            </a:r>
            <a:r>
              <a:rPr lang="en-US" sz="3600" dirty="0"/>
              <a:t>stands for key performance indicator, a quantifiable measure of performance over time for a specific objective. </a:t>
            </a:r>
            <a:endParaRPr lang="en-US" sz="3600" dirty="0" smtClean="0"/>
          </a:p>
          <a:p>
            <a:pPr fontAlgn="base"/>
            <a:r>
              <a:rPr lang="en-US" sz="3600" dirty="0" smtClean="0"/>
              <a:t>KPIs </a:t>
            </a:r>
            <a:r>
              <a:rPr lang="en-US" sz="3600" dirty="0"/>
              <a:t>provide targets for teams to shoot for, milestones to gauge progress, and insights that help people across the organization make better decisions. </a:t>
            </a:r>
            <a:endParaRPr lang="en-US" sz="3600" dirty="0" smtClean="0"/>
          </a:p>
          <a:p>
            <a:pPr fontAlgn="base"/>
            <a:r>
              <a:rPr lang="en-US" sz="3600" dirty="0" smtClean="0"/>
              <a:t>From </a:t>
            </a:r>
            <a:r>
              <a:rPr lang="en-US" sz="3600" dirty="0"/>
              <a:t>finance and HR to production, marketing and sales, key performance indicators help every area of the business move forward at the strategic level.</a:t>
            </a:r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3003748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solidFill>
            <a:schemeClr val="bg2">
              <a:lumMod val="2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en-GB" b="1" dirty="0" smtClean="0">
                <a:solidFill>
                  <a:schemeClr val="bg1"/>
                </a:solidFill>
              </a:rPr>
              <a:t/>
            </a:r>
            <a:br>
              <a:rPr lang="en-GB" b="1" dirty="0" smtClean="0">
                <a:solidFill>
                  <a:schemeClr val="bg1"/>
                </a:solidFill>
              </a:rPr>
            </a:br>
            <a:r>
              <a:rPr lang="en-GB" b="1" dirty="0" smtClean="0">
                <a:solidFill>
                  <a:schemeClr val="bg1"/>
                </a:solidFill>
              </a:rPr>
              <a:t/>
            </a:r>
            <a:br>
              <a:rPr lang="en-GB" b="1" dirty="0" smtClean="0">
                <a:solidFill>
                  <a:schemeClr val="bg1"/>
                </a:solidFill>
              </a:rPr>
            </a:br>
            <a:r>
              <a:rPr lang="en-GB" b="1" dirty="0" smtClean="0">
                <a:solidFill>
                  <a:schemeClr val="bg1"/>
                </a:solidFill>
              </a:rPr>
              <a:t/>
            </a:r>
            <a:br>
              <a:rPr lang="en-GB" b="1" dirty="0" smtClean="0">
                <a:solidFill>
                  <a:schemeClr val="bg1"/>
                </a:solidFill>
              </a:rPr>
            </a:br>
            <a:r>
              <a:rPr lang="en-GB" b="1" dirty="0" smtClean="0">
                <a:solidFill>
                  <a:schemeClr val="bg1"/>
                </a:solidFill>
              </a:rPr>
              <a:t/>
            </a:r>
            <a:br>
              <a:rPr lang="en-GB" b="1" dirty="0" smtClean="0">
                <a:solidFill>
                  <a:schemeClr val="bg1"/>
                </a:solidFill>
              </a:rPr>
            </a:br>
            <a:r>
              <a:rPr lang="en-GB" sz="5400" dirty="0">
                <a:solidFill>
                  <a:schemeClr val="bg1"/>
                </a:solidFill>
              </a:rPr>
              <a:t>Components of PMS</a:t>
            </a:r>
            <a:r>
              <a:rPr lang="en-GB" sz="5400" dirty="0" smtClean="0">
                <a:solidFill>
                  <a:schemeClr val="bg1"/>
                </a:solidFill>
              </a:rPr>
              <a:t>…</a:t>
            </a:r>
            <a:r>
              <a:rPr lang="en-US" sz="4900" dirty="0">
                <a:solidFill>
                  <a:schemeClr val="bg1"/>
                </a:solidFill>
              </a:rPr>
              <a:t/>
            </a:r>
            <a:br>
              <a:rPr lang="en-US" sz="4900" dirty="0">
                <a:solidFill>
                  <a:schemeClr val="bg1"/>
                </a:solidFill>
              </a:rPr>
            </a:br>
            <a:r>
              <a:rPr lang="en-US" sz="4900" dirty="0">
                <a:solidFill>
                  <a:schemeClr val="bg1"/>
                </a:solidFill>
              </a:rPr>
              <a:t/>
            </a:r>
            <a:br>
              <a:rPr lang="en-US" sz="4900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305800" cy="5105400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en-US" b="1" dirty="0"/>
              <a:t>Why Are KPIs Important</a:t>
            </a:r>
            <a:r>
              <a:rPr lang="en-US" b="1" dirty="0" smtClean="0"/>
              <a:t>?</a:t>
            </a:r>
          </a:p>
          <a:p>
            <a:pPr marL="0" indent="0" fontAlgn="base">
              <a:buNone/>
            </a:pPr>
            <a:r>
              <a:rPr lang="en-US" sz="2200" dirty="0" smtClean="0"/>
              <a:t>KPIs </a:t>
            </a:r>
            <a:r>
              <a:rPr lang="en-US" sz="2200" dirty="0"/>
              <a:t>are an important way to ensure your teams are supporting the overall goals of the organization. Here are some of the biggest reasons why you need key performance indicators.</a:t>
            </a:r>
          </a:p>
          <a:p>
            <a:pPr lvl="0" fontAlgn="base"/>
            <a:r>
              <a:rPr lang="en-US" sz="2000" b="1" dirty="0"/>
              <a:t>Keep your teams aligned:</a:t>
            </a:r>
            <a:r>
              <a:rPr lang="en-US" sz="2000" dirty="0"/>
              <a:t> Whether measuring project success or employee performance, KPIs keep teams moving in the same direction.</a:t>
            </a:r>
          </a:p>
          <a:p>
            <a:pPr lvl="0" fontAlgn="base"/>
            <a:r>
              <a:rPr lang="en-US" sz="2000" b="1" dirty="0"/>
              <a:t>Provide a health check:</a:t>
            </a:r>
            <a:r>
              <a:rPr lang="en-US" sz="2000" dirty="0"/>
              <a:t> Key performance indicators give you a realistic look at the health of your organization, from risk factors to financial indicators.</a:t>
            </a:r>
          </a:p>
          <a:p>
            <a:pPr lvl="0" fontAlgn="base"/>
            <a:r>
              <a:rPr lang="en-US" sz="2000" b="1" dirty="0"/>
              <a:t>Make adjustments:</a:t>
            </a:r>
            <a:r>
              <a:rPr lang="en-US" sz="2000" dirty="0"/>
              <a:t> KPIs help you clearly see your successes and failures so you can do more of what’s working, and less of what’s not.</a:t>
            </a:r>
          </a:p>
          <a:p>
            <a:pPr lvl="0" fontAlgn="base"/>
            <a:r>
              <a:rPr lang="en-US" sz="2000" b="1" dirty="0"/>
              <a:t>Hold your teams accountable:</a:t>
            </a:r>
            <a:r>
              <a:rPr lang="en-US" sz="2000" dirty="0"/>
              <a:t> Make sure everyone provides value with key performance indicators that help employees track their progress and help managers move things along.</a:t>
            </a:r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341453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GB" dirty="0" smtClean="0">
                <a:solidFill>
                  <a:schemeClr val="bg1"/>
                </a:solidFill>
              </a:rPr>
              <a:t>Components of PMS…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525963"/>
          </a:xfrm>
        </p:spPr>
        <p:txBody>
          <a:bodyPr>
            <a:normAutofit/>
          </a:bodyPr>
          <a:lstStyle/>
          <a:p>
            <a:r>
              <a:rPr lang="en-GB" sz="3600" dirty="0" smtClean="0"/>
              <a:t>Performance review discussion</a:t>
            </a:r>
          </a:p>
          <a:p>
            <a:r>
              <a:rPr lang="en-GB" sz="3600" dirty="0" smtClean="0"/>
              <a:t>Identification of development needs</a:t>
            </a:r>
          </a:p>
          <a:p>
            <a:r>
              <a:rPr lang="en-GB" sz="3600" dirty="0" smtClean="0"/>
              <a:t>Development actions</a:t>
            </a:r>
          </a:p>
          <a:p>
            <a:r>
              <a:rPr lang="en-GB" sz="3600" dirty="0" smtClean="0"/>
              <a:t>Ratings</a:t>
            </a:r>
          </a:p>
          <a:p>
            <a:r>
              <a:rPr lang="en-US" sz="3600" dirty="0" smtClean="0"/>
              <a:t>Review by review teams for rewards etc</a:t>
            </a:r>
          </a:p>
          <a:p>
            <a:r>
              <a:rPr lang="en-GB" sz="3600" dirty="0" smtClean="0"/>
              <a:t>Documentation</a:t>
            </a:r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6589997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GB" dirty="0" smtClean="0">
                <a:solidFill>
                  <a:schemeClr val="bg1"/>
                </a:solidFill>
              </a:rPr>
              <a:t>Types of PMS Systems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525963"/>
          </a:xfrm>
        </p:spPr>
        <p:txBody>
          <a:bodyPr>
            <a:normAutofit/>
          </a:bodyPr>
          <a:lstStyle/>
          <a:p>
            <a:r>
              <a:rPr lang="en-GB" sz="3600" dirty="0" smtClean="0"/>
              <a:t>Individual appraisals</a:t>
            </a:r>
          </a:p>
          <a:p>
            <a:r>
              <a:rPr lang="en-GB" sz="3600" dirty="0" smtClean="0"/>
              <a:t>Team appraisals</a:t>
            </a:r>
          </a:p>
          <a:p>
            <a:r>
              <a:rPr lang="en-GB" sz="3600" dirty="0" smtClean="0"/>
              <a:t>Upward appraisals</a:t>
            </a:r>
          </a:p>
          <a:p>
            <a:r>
              <a:rPr lang="en-GB" sz="3600" dirty="0" smtClean="0"/>
              <a:t>360 degree appraisals</a:t>
            </a:r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2649711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pPr lvl="0" algn="l"/>
            <a:r>
              <a:rPr lang="en-GB" dirty="0">
                <a:solidFill>
                  <a:schemeClr val="bg1"/>
                </a:solidFill>
              </a:rPr>
              <a:t>Appraisal </a:t>
            </a:r>
            <a:r>
              <a:rPr lang="en-GB" dirty="0" smtClean="0">
                <a:solidFill>
                  <a:schemeClr val="bg1"/>
                </a:solidFill>
              </a:rPr>
              <a:t>Style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Confidential/Open</a:t>
            </a:r>
            <a:endParaRPr lang="en-US" dirty="0"/>
          </a:p>
          <a:p>
            <a:r>
              <a:rPr lang="en-GB" dirty="0" smtClean="0"/>
              <a:t>One </a:t>
            </a:r>
            <a:r>
              <a:rPr lang="en-GB" dirty="0"/>
              <a:t>to one – </a:t>
            </a:r>
            <a:r>
              <a:rPr lang="en-GB" dirty="0" smtClean="0"/>
              <a:t>Face </a:t>
            </a:r>
            <a:r>
              <a:rPr lang="en-GB" dirty="0"/>
              <a:t>to </a:t>
            </a:r>
            <a:r>
              <a:rPr lang="en-GB" dirty="0" smtClean="0"/>
              <a:t>Face </a:t>
            </a:r>
            <a:r>
              <a:rPr lang="en-GB" dirty="0"/>
              <a:t>M</a:t>
            </a:r>
            <a:r>
              <a:rPr lang="en-GB" dirty="0" smtClean="0"/>
              <a:t>eeting </a:t>
            </a:r>
            <a:endParaRPr lang="en-US" dirty="0"/>
          </a:p>
          <a:p>
            <a:r>
              <a:rPr lang="en-GB" dirty="0"/>
              <a:t>One to Many </a:t>
            </a:r>
            <a:r>
              <a:rPr lang="en-GB" dirty="0" smtClean="0"/>
              <a:t>(Committee</a:t>
            </a:r>
            <a:r>
              <a:rPr lang="en-GB" dirty="0"/>
              <a:t>)</a:t>
            </a:r>
            <a:endParaRPr lang="en-US" dirty="0"/>
          </a:p>
          <a:p>
            <a:r>
              <a:rPr lang="en-GB" dirty="0"/>
              <a:t>360 </a:t>
            </a:r>
            <a:r>
              <a:rPr lang="en-GB" dirty="0" smtClean="0"/>
              <a:t>Degree </a:t>
            </a:r>
            <a:r>
              <a:rPr lang="en-GB" dirty="0"/>
              <a:t>F</a:t>
            </a:r>
            <a:r>
              <a:rPr lang="en-GB" dirty="0" smtClean="0"/>
              <a:t>eedback (Competency Analysis)</a:t>
            </a:r>
          </a:p>
          <a:p>
            <a:pPr lvl="1"/>
            <a:r>
              <a:rPr lang="en-GB" dirty="0"/>
              <a:t>Oneself</a:t>
            </a:r>
          </a:p>
          <a:p>
            <a:pPr lvl="1"/>
            <a:r>
              <a:rPr lang="en-GB" dirty="0"/>
              <a:t>Superior </a:t>
            </a:r>
          </a:p>
          <a:p>
            <a:pPr lvl="1"/>
            <a:r>
              <a:rPr lang="en-GB" dirty="0"/>
              <a:t>Peer </a:t>
            </a:r>
          </a:p>
          <a:p>
            <a:pPr lvl="1"/>
            <a:r>
              <a:rPr lang="en-GB" dirty="0"/>
              <a:t>Subordinates </a:t>
            </a:r>
            <a:endParaRPr lang="en-GB" dirty="0" smtClean="0"/>
          </a:p>
          <a:p>
            <a:pPr lvl="0"/>
            <a:r>
              <a:rPr lang="en-GB" dirty="0"/>
              <a:t>Select the appraisal </a:t>
            </a:r>
            <a:r>
              <a:rPr lang="en-GB" dirty="0" smtClean="0"/>
              <a:t>method depends </a:t>
            </a:r>
            <a:r>
              <a:rPr lang="en-GB" dirty="0"/>
              <a:t>on the culture </a:t>
            </a:r>
            <a:r>
              <a:rPr lang="en-GB" dirty="0" smtClean="0"/>
              <a:t>and the structure of BGL </a:t>
            </a:r>
            <a:endParaRPr lang="en-US" dirty="0"/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335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GB" dirty="0" smtClean="0">
                <a:solidFill>
                  <a:schemeClr val="bg1"/>
                </a:solidFill>
              </a:rPr>
              <a:t>Need for PMS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dirty="0" smtClean="0"/>
              <a:t>PMS is the system that ensures organizational objectives are achieved through individual contribution while they are being developed</a:t>
            </a:r>
          </a:p>
          <a:p>
            <a:endParaRPr lang="en-GB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Focus of the Appraisal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GB" sz="2800" dirty="0">
                <a:latin typeface="+mj-lt"/>
              </a:rPr>
              <a:t>Construct appraisal form </a:t>
            </a:r>
            <a:r>
              <a:rPr lang="en-GB" sz="2800" dirty="0" smtClean="0">
                <a:latin typeface="+mj-lt"/>
              </a:rPr>
              <a:t>in determining appraisal  method having concentrated with </a:t>
            </a:r>
            <a:r>
              <a:rPr lang="en-GB" sz="2800" b="1" dirty="0" smtClean="0">
                <a:latin typeface="+mj-lt"/>
              </a:rPr>
              <a:t>accuracy</a:t>
            </a:r>
            <a:r>
              <a:rPr lang="en-GB" sz="2800" dirty="0" smtClean="0">
                <a:latin typeface="+mj-lt"/>
              </a:rPr>
              <a:t> </a:t>
            </a:r>
            <a:r>
              <a:rPr lang="en-GB" sz="2800" dirty="0">
                <a:latin typeface="+mj-lt"/>
              </a:rPr>
              <a:t>and </a:t>
            </a:r>
            <a:r>
              <a:rPr lang="en-GB" sz="2800" b="1" dirty="0" smtClean="0">
                <a:latin typeface="+mj-lt"/>
              </a:rPr>
              <a:t>fairness </a:t>
            </a:r>
            <a:endParaRPr lang="en-GB" sz="2800" dirty="0" smtClean="0">
              <a:latin typeface="+mj-lt"/>
            </a:endParaRPr>
          </a:p>
          <a:p>
            <a:pPr lvl="0"/>
            <a:r>
              <a:rPr lang="en-GB" sz="2800" dirty="0" smtClean="0">
                <a:latin typeface="+mj-lt"/>
              </a:rPr>
              <a:t>Focus </a:t>
            </a:r>
            <a:r>
              <a:rPr lang="en-GB" sz="2800" dirty="0">
                <a:latin typeface="+mj-lt"/>
              </a:rPr>
              <a:t>of the appraisal (either </a:t>
            </a:r>
            <a:r>
              <a:rPr lang="en-GB" sz="2800" b="1" dirty="0">
                <a:latin typeface="+mj-lt"/>
              </a:rPr>
              <a:t>job</a:t>
            </a:r>
            <a:r>
              <a:rPr lang="en-GB" sz="2800" dirty="0">
                <a:latin typeface="+mj-lt"/>
              </a:rPr>
              <a:t> or the </a:t>
            </a:r>
            <a:r>
              <a:rPr lang="en-GB" sz="2800" b="1" dirty="0">
                <a:latin typeface="+mj-lt"/>
              </a:rPr>
              <a:t>person</a:t>
            </a:r>
            <a:r>
              <a:rPr lang="en-GB" sz="2800" dirty="0">
                <a:latin typeface="+mj-lt"/>
              </a:rPr>
              <a:t> or combination of both) </a:t>
            </a:r>
            <a:endParaRPr lang="en-US" sz="2800" dirty="0">
              <a:latin typeface="+mj-lt"/>
            </a:endParaRPr>
          </a:p>
          <a:p>
            <a:pPr lvl="1"/>
            <a:r>
              <a:rPr lang="en-GB" sz="2400" b="1" dirty="0">
                <a:latin typeface="+mj-lt"/>
              </a:rPr>
              <a:t>focus on job </a:t>
            </a:r>
            <a:r>
              <a:rPr lang="en-GB" sz="2400" dirty="0">
                <a:latin typeface="+mj-lt"/>
              </a:rPr>
              <a:t>– appraisal form is more like to ask achieving targets/objectives  - </a:t>
            </a:r>
            <a:r>
              <a:rPr lang="en-GB" sz="2400" i="1" dirty="0">
                <a:latin typeface="+mj-lt"/>
              </a:rPr>
              <a:t>result oriented appraisal</a:t>
            </a:r>
            <a:r>
              <a:rPr lang="en-GB" sz="2400" dirty="0">
                <a:latin typeface="+mj-lt"/>
              </a:rPr>
              <a:t> </a:t>
            </a:r>
            <a:endParaRPr lang="en-US" sz="2400" dirty="0">
              <a:latin typeface="+mj-lt"/>
            </a:endParaRPr>
          </a:p>
          <a:p>
            <a:pPr lvl="1"/>
            <a:r>
              <a:rPr lang="en-GB" sz="2400" b="1" dirty="0">
                <a:latin typeface="+mj-lt"/>
              </a:rPr>
              <a:t>focus on person </a:t>
            </a:r>
            <a:r>
              <a:rPr lang="en-GB" sz="2400" dirty="0">
                <a:latin typeface="+mj-lt"/>
              </a:rPr>
              <a:t>– appraisal form looks jobholders personal attributes (qualities and attitudes)-  </a:t>
            </a:r>
            <a:r>
              <a:rPr lang="en-GB" sz="2400" i="1" dirty="0">
                <a:latin typeface="+mj-lt"/>
              </a:rPr>
              <a:t>personality oriented appraisal</a:t>
            </a:r>
            <a:r>
              <a:rPr lang="en-GB" sz="2400" dirty="0">
                <a:latin typeface="+mj-lt"/>
              </a:rPr>
              <a:t> </a:t>
            </a:r>
            <a:endParaRPr lang="en-US" sz="2400" dirty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24106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Performance Criteria Selected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7500" lnSpcReduction="20000"/>
          </a:bodyPr>
          <a:lstStyle/>
          <a:p>
            <a:r>
              <a:rPr lang="en-GB" sz="3800" dirty="0" smtClean="0"/>
              <a:t>Emphasis </a:t>
            </a:r>
            <a:r>
              <a:rPr lang="en-GB" sz="3800" dirty="0"/>
              <a:t>on individual qualities rather than results (personal attributes and technical attributes)  - depend on how they see things (perception</a:t>
            </a:r>
            <a:r>
              <a:rPr lang="en-GB" sz="3800" dirty="0" smtClean="0"/>
              <a:t>)</a:t>
            </a:r>
            <a:endParaRPr lang="en-US" sz="3800" dirty="0" smtClean="0"/>
          </a:p>
          <a:p>
            <a:r>
              <a:rPr lang="en-GB" sz="3800" dirty="0" smtClean="0"/>
              <a:t>Emphasis on the job and measurable targets agreed by the job holder  - track objective evidence </a:t>
            </a:r>
            <a:endParaRPr lang="en-GB" sz="3800" dirty="0"/>
          </a:p>
          <a:p>
            <a:r>
              <a:rPr lang="en-GB" sz="3800" dirty="0" smtClean="0"/>
              <a:t>How setting performance standards  </a:t>
            </a:r>
            <a:endParaRPr lang="en-US" sz="38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3200" dirty="0"/>
              <a:t>Quantity (how much) </a:t>
            </a:r>
            <a:endParaRPr lang="en-US" sz="32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3200" dirty="0" smtClean="0"/>
              <a:t>Quality </a:t>
            </a:r>
            <a:r>
              <a:rPr lang="en-GB" sz="3200" dirty="0"/>
              <a:t>(how well)</a:t>
            </a:r>
            <a:endParaRPr lang="en-US" sz="32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3200" dirty="0" smtClean="0"/>
              <a:t>Time </a:t>
            </a:r>
            <a:r>
              <a:rPr lang="en-GB" sz="3200" dirty="0"/>
              <a:t>(by what time)  </a:t>
            </a:r>
            <a:endParaRPr lang="en-US" sz="32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3200" dirty="0" smtClean="0"/>
              <a:t>Cost </a:t>
            </a:r>
            <a:r>
              <a:rPr lang="en-GB" sz="3200" dirty="0"/>
              <a:t>savings (at what cost)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5306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Result Oriented Appraisal Form </a:t>
            </a:r>
            <a:endParaRPr lang="en-US" sz="4000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857014"/>
              </p:ext>
            </p:extLst>
          </p:nvPr>
        </p:nvGraphicFramePr>
        <p:xfrm>
          <a:off x="457200" y="1524000"/>
          <a:ext cx="8229600" cy="482092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645920"/>
                <a:gridCol w="2392680"/>
                <a:gridCol w="1219200"/>
                <a:gridCol w="132588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Key Results</a:t>
                      </a:r>
                      <a:r>
                        <a:rPr lang="en-US" sz="2000" baseline="0" dirty="0" smtClean="0"/>
                        <a:t> Areas</a:t>
                      </a:r>
                      <a:endParaRPr 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Targets Set for the period *</a:t>
                      </a:r>
                      <a:endParaRPr 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Achieved </a:t>
                      </a:r>
                      <a:endParaRPr 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Evidence</a:t>
                      </a:r>
                      <a:r>
                        <a:rPr lang="en-US" sz="2000" baseline="0" dirty="0" smtClean="0"/>
                        <a:t> </a:t>
                      </a:r>
                      <a:endParaRPr 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Notes </a:t>
                      </a:r>
                      <a:endParaRPr lang="en-US" sz="2000" dirty="0">
                        <a:latin typeface="+mj-lt"/>
                      </a:endParaRPr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effectLst/>
                        </a:rPr>
                        <a:t>Profitability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effectLst/>
                        </a:rPr>
                        <a:t>Increase profit: sales ratio by 5%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yes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Annual Accounts 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  <a:tr h="518160"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effectLst/>
                        </a:rPr>
                        <a:t>Sales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effectLst/>
                        </a:rPr>
                        <a:t>Achieve gross sales of                </a:t>
                      </a:r>
                      <a:r>
                        <a:rPr lang="en-GB" sz="1800" kern="1200" dirty="0" err="1" smtClean="0">
                          <a:effectLst/>
                        </a:rPr>
                        <a:t>Rs</a:t>
                      </a:r>
                      <a:r>
                        <a:rPr lang="en-GB" sz="1800" kern="1200" dirty="0" smtClean="0">
                          <a:effectLst/>
                        </a:rPr>
                        <a:t> 50Mn 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                   (</a:t>
                      </a:r>
                      <a:r>
                        <a:rPr lang="en-US" sz="1800" dirty="0" err="1" smtClean="0"/>
                        <a:t>Rs</a:t>
                      </a:r>
                      <a:r>
                        <a:rPr lang="en-US" sz="1800" dirty="0" smtClean="0"/>
                        <a:t> 45Mn)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Annual Accounts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effectLst/>
                        </a:rPr>
                        <a:t>Market Share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effectLst/>
                        </a:rPr>
                        <a:t>Maintain present market share at 15%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 (13%)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Industry statistics 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Price cutting by all competitors 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effectLst/>
                        </a:rPr>
                        <a:t>Delivery 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effectLst/>
                        </a:rPr>
                        <a:t>Reduce average delivery time to four weeks 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yes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Customer accounts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effectLst/>
                        </a:rPr>
                        <a:t>Staff performance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effectLst/>
                        </a:rPr>
                        <a:t>Ensure staff costs do not exceeded 55% of total expenditure 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yes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Annual Budget Summery 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* Financial year 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816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5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Appraisal Form for Individual Qualities 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5494932"/>
              </p:ext>
            </p:extLst>
          </p:nvPr>
        </p:nvGraphicFramePr>
        <p:xfrm>
          <a:off x="457200" y="1600200"/>
          <a:ext cx="8229600" cy="299212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Personal Attributes  - Soft Skills/traits (Behavioral Competency)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Leadership (always at the center of activity - ability to influence others)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Initiative and Drive (always acts</a:t>
                      </a:r>
                      <a:r>
                        <a:rPr lang="en-US" sz="1800" baseline="0" dirty="0" smtClean="0"/>
                        <a:t> on own initiative)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Judgment (assesses</a:t>
                      </a:r>
                      <a:r>
                        <a:rPr lang="en-US" sz="1800" baseline="0" dirty="0" smtClean="0"/>
                        <a:t> situation and critical factors)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Decision making ability (make sound decisions at all times) 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Customer Awareness (awar</a:t>
                      </a:r>
                      <a:r>
                        <a:rPr lang="en-US" sz="1800" baseline="0" dirty="0" smtClean="0"/>
                        <a:t>e need for quality, timeliness and price) 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Self –discipline</a:t>
                      </a:r>
                      <a:r>
                        <a:rPr lang="en-US" sz="1800" baseline="0" dirty="0" smtClean="0"/>
                        <a:t> (has well-balanced attitude towards work and leisure) 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Teamwork </a:t>
                      </a:r>
                      <a:r>
                        <a:rPr lang="en-US" sz="1800" b="0" dirty="0" smtClean="0"/>
                        <a:t>(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 collaboratively with a group of people to achieve a goal)</a:t>
                      </a:r>
                      <a:endParaRPr lang="en-US" sz="1800" b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520788"/>
              </p:ext>
            </p:extLst>
          </p:nvPr>
        </p:nvGraphicFramePr>
        <p:xfrm>
          <a:off x="457200" y="4648200"/>
          <a:ext cx="8229600" cy="2093495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8229600"/>
              </a:tblGrid>
              <a:tr h="33688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Technical Attributes – (Technical /Functional Competency)</a:t>
                      </a:r>
                      <a:endParaRPr lang="en-US" sz="2000" dirty="0"/>
                    </a:p>
                  </a:txBody>
                  <a:tcPr/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Technical Knowledge – product/subject knowledge/functional expertise </a:t>
                      </a:r>
                      <a:endParaRPr lang="en-US" sz="18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Quality of Work –rarely make error or mistakes </a:t>
                      </a:r>
                      <a:endParaRPr lang="en-US" sz="1800" dirty="0"/>
                    </a:p>
                  </a:txBody>
                  <a:tcPr/>
                </a:tc>
              </a:tr>
              <a:tr h="42110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Diligence – constantly hardworking </a:t>
                      </a:r>
                      <a:endParaRPr lang="en-US" sz="1800" dirty="0"/>
                    </a:p>
                  </a:txBody>
                  <a:tcPr/>
                </a:tc>
              </a:tr>
              <a:tr h="37699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Cost Consciousness</a:t>
                      </a:r>
                      <a:r>
                        <a:rPr lang="en-US" sz="1800" baseline="0" dirty="0" smtClean="0"/>
                        <a:t> – effort or thought of giving to cost control 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075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5000"/>
            </a:schemeClr>
          </a:solidFill>
        </p:spPr>
        <p:txBody>
          <a:bodyPr>
            <a:normAutofit fontScale="90000"/>
          </a:bodyPr>
          <a:lstStyle/>
          <a:p>
            <a:pPr lvl="0" algn="l"/>
            <a:r>
              <a:rPr lang="en-GB" dirty="0" smtClean="0">
                <a:solidFill>
                  <a:schemeClr val="bg1"/>
                </a:solidFill>
              </a:rPr>
              <a:t/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Performance Rating Generally Used </a:t>
            </a: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3860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Appraisal </a:t>
            </a:r>
            <a:r>
              <a:rPr lang="en-GB" sz="2800" dirty="0"/>
              <a:t>criteria are generally personality oriented or result oriented,  within each measure individual performance  </a:t>
            </a:r>
            <a:endParaRPr lang="en-US" sz="28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2600" dirty="0"/>
              <a:t>Personality oriented – behavioural </a:t>
            </a:r>
            <a:r>
              <a:rPr lang="en-GB" sz="2600" dirty="0" smtClean="0"/>
              <a:t>scale (box </a:t>
            </a:r>
            <a:r>
              <a:rPr lang="en-GB" sz="2600" dirty="0"/>
              <a:t>ticking describing performance)</a:t>
            </a:r>
            <a:endParaRPr lang="en-US" sz="26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2600" dirty="0"/>
              <a:t>Result oriented </a:t>
            </a:r>
            <a:r>
              <a:rPr lang="en-GB" sz="2600" dirty="0" smtClean="0"/>
              <a:t>– Target Vs. Achievement   </a:t>
            </a:r>
            <a:endParaRPr lang="en-US" sz="26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2600" dirty="0"/>
              <a:t>Free written reports – essay type </a:t>
            </a:r>
            <a:endParaRPr lang="en-US" sz="26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2600" dirty="0"/>
              <a:t>Questions set on the appraisal document </a:t>
            </a:r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03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533400"/>
            <a:ext cx="8763000" cy="1143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n-GB" sz="3600" dirty="0" smtClean="0">
                <a:solidFill>
                  <a:schemeClr val="bg1"/>
                </a:solidFill>
              </a:rPr>
              <a:t/>
            </a:r>
            <a:br>
              <a:rPr lang="en-GB" sz="3600" dirty="0" smtClean="0">
                <a:solidFill>
                  <a:schemeClr val="bg1"/>
                </a:solidFill>
              </a:rPr>
            </a:br>
            <a:r>
              <a:rPr lang="en-GB" sz="4000" dirty="0" smtClean="0">
                <a:solidFill>
                  <a:schemeClr val="bg1"/>
                </a:solidFill>
              </a:rPr>
              <a:t>Improvement of the </a:t>
            </a:r>
            <a:r>
              <a:rPr lang="en-GB" sz="4000" dirty="0">
                <a:solidFill>
                  <a:schemeClr val="bg1"/>
                </a:solidFill>
              </a:rPr>
              <a:t>overall performance and culture of an </a:t>
            </a:r>
            <a:r>
              <a:rPr lang="en-GB" sz="4000" dirty="0" smtClean="0">
                <a:solidFill>
                  <a:schemeClr val="bg1"/>
                </a:solidFill>
              </a:rPr>
              <a:t>organization    </a:t>
            </a:r>
            <a:r>
              <a:rPr lang="en-US" sz="3600" dirty="0">
                <a:solidFill>
                  <a:schemeClr val="bg1"/>
                </a:solidFill>
              </a:rPr>
              <a:t/>
            </a:r>
            <a:br>
              <a:rPr lang="en-US" sz="3600" dirty="0">
                <a:solidFill>
                  <a:schemeClr val="bg1"/>
                </a:solidFill>
              </a:rPr>
            </a:b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4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Objectively </a:t>
            </a:r>
            <a:r>
              <a:rPr lang="en-GB" dirty="0"/>
              <a:t>driven system having key feature of;</a:t>
            </a:r>
            <a:endParaRPr lang="en-US" dirty="0"/>
          </a:p>
          <a:p>
            <a:pPr lvl="1"/>
            <a:r>
              <a:rPr lang="en-GB" dirty="0"/>
              <a:t>output criteria based on agreed upon targets/plans under pre-defined KPIs linked with overall business objectives/plans </a:t>
            </a:r>
            <a:r>
              <a:rPr lang="en-GB" dirty="0" smtClean="0"/>
              <a:t> </a:t>
            </a:r>
          </a:p>
          <a:p>
            <a:pPr lvl="2"/>
            <a:r>
              <a:rPr lang="en-GB" dirty="0" smtClean="0"/>
              <a:t>Management By Objectives (MBO)</a:t>
            </a:r>
            <a:endParaRPr lang="en-US" dirty="0"/>
          </a:p>
          <a:p>
            <a:pPr lvl="1"/>
            <a:r>
              <a:rPr lang="en-GB" dirty="0"/>
              <a:t>Input criteria based on </a:t>
            </a:r>
            <a:r>
              <a:rPr lang="en-GB" dirty="0" smtClean="0"/>
              <a:t>competency assessment: competency </a:t>
            </a:r>
            <a:r>
              <a:rPr lang="en-GB" dirty="0"/>
              <a:t>is recognized as input criteria </a:t>
            </a:r>
            <a:endParaRPr lang="en-GB" dirty="0" smtClean="0"/>
          </a:p>
          <a:p>
            <a:pPr lvl="2"/>
            <a:r>
              <a:rPr lang="en-GB" dirty="0" smtClean="0"/>
              <a:t>Competency based HRD practices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7566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solidFill>
            <a:schemeClr val="bg2">
              <a:lumMod val="2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sz="4900" dirty="0" smtClean="0">
                <a:solidFill>
                  <a:schemeClr val="bg1"/>
                </a:solidFill>
              </a:rPr>
              <a:t>Competency as input for organizational effectiveness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0772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Create competency based HRD practices by providing continues ongoing training to change attitude of staff towards better customer service while  focusing on competence development and capacity planning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01142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286000"/>
            <a:ext cx="32766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79134" y="3248027"/>
            <a:ext cx="3479067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533400" y="381000"/>
            <a:ext cx="8305800" cy="144655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Competency and Effectiveness = Raw material &amp; Output</a:t>
            </a:r>
            <a:endParaRPr lang="en-GB" sz="44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97776" y="2170095"/>
            <a:ext cx="386522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Output </a:t>
            </a:r>
          </a:p>
          <a:p>
            <a:r>
              <a:rPr lang="en-US" sz="2800" dirty="0" smtClean="0"/>
              <a:t>(Effectiveness on the job)</a:t>
            </a:r>
            <a:endParaRPr lang="en-GB" sz="2800" dirty="0"/>
          </a:p>
        </p:txBody>
      </p:sp>
      <p:sp>
        <p:nvSpPr>
          <p:cNvPr id="8" name="Rectangle 7"/>
          <p:cNvSpPr/>
          <p:nvPr/>
        </p:nvSpPr>
        <p:spPr>
          <a:xfrm>
            <a:off x="762000" y="5562602"/>
            <a:ext cx="3276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/>
              <a:t>Raw material </a:t>
            </a:r>
          </a:p>
          <a:p>
            <a:r>
              <a:rPr lang="en-GB" sz="2400" dirty="0" smtClean="0"/>
              <a:t>(Competency)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11853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600200"/>
            <a:ext cx="28575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3276600"/>
            <a:ext cx="30480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990601" y="4724400"/>
            <a:ext cx="2529667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 smtClean="0"/>
              <a:t>Raw material </a:t>
            </a:r>
          </a:p>
          <a:p>
            <a:r>
              <a:rPr lang="en-GB" sz="3200" dirty="0" smtClean="0"/>
              <a:t>(Competency)</a:t>
            </a:r>
            <a:endParaRPr lang="en-GB" sz="3200" dirty="0"/>
          </a:p>
        </p:txBody>
      </p:sp>
      <p:sp>
        <p:nvSpPr>
          <p:cNvPr id="5" name="Rectangle 4"/>
          <p:cNvSpPr/>
          <p:nvPr/>
        </p:nvSpPr>
        <p:spPr>
          <a:xfrm>
            <a:off x="4572000" y="1894582"/>
            <a:ext cx="4393510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Output </a:t>
            </a:r>
          </a:p>
          <a:p>
            <a:r>
              <a:rPr lang="en-US" sz="3200" dirty="0" smtClean="0"/>
              <a:t>(Effectiveness on the job)</a:t>
            </a:r>
            <a:endParaRPr lang="en-GB" sz="3200" dirty="0"/>
          </a:p>
        </p:txBody>
      </p:sp>
      <p:sp>
        <p:nvSpPr>
          <p:cNvPr id="6" name="Rectangle 5"/>
          <p:cNvSpPr/>
          <p:nvPr/>
        </p:nvSpPr>
        <p:spPr>
          <a:xfrm>
            <a:off x="838200" y="152402"/>
            <a:ext cx="7924800" cy="1200329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Competency and Effectiveness =           Raw material &amp; Output</a:t>
            </a:r>
            <a:endParaRPr lang="en-GB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96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5000"/>
            </a:schemeClr>
          </a:solidFill>
        </p:spPr>
        <p:txBody>
          <a:bodyPr/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Competency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Competency is an underlying characteristic of a person which enables him/her to deliver superior performance in a given job, role or a situation.</a:t>
            </a:r>
          </a:p>
          <a:p>
            <a:r>
              <a:rPr lang="en-US" dirty="0" smtClean="0"/>
              <a:t>Competencies are seen mainly as inputs.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420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n-GB" dirty="0" smtClean="0">
                <a:solidFill>
                  <a:schemeClr val="bg1"/>
                </a:solidFill>
              </a:rPr>
              <a:t>What is Performance Management?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dirty="0" smtClean="0"/>
              <a:t>Continuous improvements in performance at individual, team and organizational levels in all aspects of performance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5000"/>
            </a:schemeClr>
          </a:solidFill>
        </p:spPr>
        <p:txBody>
          <a:bodyPr/>
          <a:lstStyle/>
          <a:p>
            <a:pPr algn="l"/>
            <a:r>
              <a:rPr lang="en-GB" dirty="0" smtClean="0">
                <a:solidFill>
                  <a:schemeClr val="bg1"/>
                </a:solidFill>
              </a:rPr>
              <a:t>What is a competency?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Competency may take the following forms</a:t>
            </a:r>
          </a:p>
          <a:p>
            <a:pPr>
              <a:buNone/>
            </a:pPr>
            <a:r>
              <a:rPr lang="en-GB" dirty="0" smtClean="0"/>
              <a:t>	</a:t>
            </a:r>
            <a:r>
              <a:rPr lang="en-GB" sz="2400" dirty="0" smtClean="0"/>
              <a:t>– Knowledge</a:t>
            </a:r>
          </a:p>
          <a:p>
            <a:pPr>
              <a:buNone/>
            </a:pPr>
            <a:r>
              <a:rPr lang="en-GB" sz="2400" dirty="0" smtClean="0"/>
              <a:t>	– Skill</a:t>
            </a:r>
          </a:p>
          <a:p>
            <a:pPr>
              <a:buNone/>
            </a:pPr>
            <a:r>
              <a:rPr lang="en-GB" sz="2400" dirty="0" smtClean="0"/>
              <a:t>	– Attitude</a:t>
            </a:r>
          </a:p>
          <a:p>
            <a:pPr>
              <a:buNone/>
            </a:pPr>
            <a:r>
              <a:rPr lang="en-US" sz="2400" dirty="0" smtClean="0"/>
              <a:t>	– Other characteristics of an individual </a:t>
            </a:r>
          </a:p>
          <a:p>
            <a:pPr lvl="2"/>
            <a:r>
              <a:rPr lang="en-GB" dirty="0" smtClean="0"/>
              <a:t>Motives </a:t>
            </a:r>
          </a:p>
          <a:p>
            <a:pPr lvl="2"/>
            <a:r>
              <a:rPr lang="en-GB" dirty="0" smtClean="0"/>
              <a:t>values </a:t>
            </a:r>
          </a:p>
          <a:p>
            <a:pPr lvl="2"/>
            <a:r>
              <a:rPr lang="en-GB" dirty="0" smtClean="0"/>
              <a:t>Self concept etc.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179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5000"/>
            </a:schemeClr>
          </a:solidFill>
        </p:spPr>
        <p:txBody>
          <a:bodyPr/>
          <a:lstStyle/>
          <a:p>
            <a:pPr algn="l"/>
            <a:r>
              <a:rPr lang="en-GB" dirty="0" smtClean="0">
                <a:solidFill>
                  <a:schemeClr val="bg1"/>
                </a:solidFill>
              </a:rPr>
              <a:t>Competency Models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Competency models represent the most critical knowledge, skills and behaviors that drive successful performance with respect to a particular type of job or occupation. </a:t>
            </a:r>
          </a:p>
          <a:p>
            <a:r>
              <a:rPr lang="en-US" dirty="0" smtClean="0"/>
              <a:t>They describe competencies in behavioral terms, using behavioral indicators, so employees can recognize the competencies when demonstrated.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639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5000"/>
            </a:schemeClr>
          </a:solidFill>
        </p:spPr>
        <p:txBody>
          <a:bodyPr/>
          <a:lstStyle/>
          <a:p>
            <a:pPr algn="l"/>
            <a:r>
              <a:rPr lang="en-GB" dirty="0" smtClean="0">
                <a:solidFill>
                  <a:schemeClr val="bg1"/>
                </a:solidFill>
              </a:rPr>
              <a:t>Competency Models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Used as a human resource tool for </a:t>
            </a:r>
          </a:p>
          <a:p>
            <a:pPr lvl="1"/>
            <a:r>
              <a:rPr lang="en-US" dirty="0" smtClean="0"/>
              <a:t>Selection	</a:t>
            </a:r>
          </a:p>
          <a:p>
            <a:pPr lvl="1"/>
            <a:r>
              <a:rPr lang="en-US" dirty="0" smtClean="0"/>
              <a:t>Training and development</a:t>
            </a:r>
          </a:p>
          <a:p>
            <a:pPr lvl="1"/>
            <a:r>
              <a:rPr lang="en-US" dirty="0" smtClean="0"/>
              <a:t>Performance appraisal and </a:t>
            </a:r>
          </a:p>
          <a:p>
            <a:pPr lvl="1"/>
            <a:r>
              <a:rPr lang="en-US" dirty="0" smtClean="0"/>
              <a:t>Succession planning.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67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5000"/>
            </a:schemeClr>
          </a:solidFill>
        </p:spPr>
        <p:txBody>
          <a:bodyPr/>
          <a:lstStyle/>
          <a:p>
            <a:pPr algn="l"/>
            <a:r>
              <a:rPr lang="en-GB" dirty="0">
                <a:solidFill>
                  <a:schemeClr val="bg1"/>
                </a:solidFill>
              </a:rPr>
              <a:t>Framework -</a:t>
            </a:r>
            <a:r>
              <a:rPr lang="en-US" dirty="0">
                <a:solidFill>
                  <a:schemeClr val="bg1"/>
                </a:solidFill>
              </a:rPr>
              <a:t> Core Competencies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62400"/>
          </a:xfrm>
        </p:spPr>
        <p:txBody>
          <a:bodyPr>
            <a:normAutofit/>
          </a:bodyPr>
          <a:lstStyle/>
          <a:p>
            <a:r>
              <a:rPr lang="en-US" dirty="0"/>
              <a:t>Typically, Company’s core competency profile refers set of characteristics that must be possessed by every employee regardless of their organizational level or the position. </a:t>
            </a:r>
          </a:p>
          <a:p>
            <a:r>
              <a:rPr lang="en-US" dirty="0"/>
              <a:t>Core competency profile of the Company is considered as its strategic strength to support the company’s overall mission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529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990600"/>
          </a:xfrm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GB" sz="3600" dirty="0">
                <a:solidFill>
                  <a:schemeClr val="bg1"/>
                </a:solidFill>
              </a:rPr>
              <a:t>Framework -</a:t>
            </a:r>
            <a:r>
              <a:rPr lang="en-US" sz="3600" dirty="0">
                <a:solidFill>
                  <a:schemeClr val="bg1"/>
                </a:solidFill>
              </a:rPr>
              <a:t> Core Competencies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6553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+mj-lt"/>
              </a:rPr>
              <a:t>Core competency profile – Examples </a:t>
            </a:r>
          </a:p>
          <a:p>
            <a:pPr marL="0" indent="0">
              <a:buNone/>
            </a:pPr>
            <a:r>
              <a:rPr lang="en-US" sz="2000" dirty="0">
                <a:latin typeface="+mj-lt"/>
              </a:rPr>
              <a:t>Core competencies or general professional competency profile is comprised with following </a:t>
            </a:r>
            <a:r>
              <a:rPr lang="en-US" sz="2000" dirty="0" smtClean="0">
                <a:latin typeface="+mj-lt"/>
              </a:rPr>
              <a:t>characteristics</a:t>
            </a:r>
            <a:endParaRPr lang="en-US" sz="2800" b="1" dirty="0">
              <a:solidFill>
                <a:schemeClr val="bg2">
                  <a:lumMod val="10000"/>
                </a:schemeClr>
              </a:solidFill>
              <a:latin typeface="+mj-lt"/>
            </a:endParaRPr>
          </a:p>
          <a:p>
            <a:pPr lvl="0"/>
            <a:r>
              <a:rPr lang="en-US" sz="2000" b="1" dirty="0">
                <a:latin typeface="+mj-lt"/>
              </a:rPr>
              <a:t>Dependability / Accountability - </a:t>
            </a:r>
            <a:r>
              <a:rPr lang="en-US" sz="2000" dirty="0">
                <a:latin typeface="+mj-lt"/>
              </a:rPr>
              <a:t>Completion of assignments on time &amp; carries out instructions     </a:t>
            </a:r>
          </a:p>
          <a:p>
            <a:pPr lvl="0"/>
            <a:r>
              <a:rPr lang="en-US" sz="2000" b="1" dirty="0">
                <a:latin typeface="+mj-lt"/>
              </a:rPr>
              <a:t>Learning &amp; Feedback </a:t>
            </a:r>
            <a:r>
              <a:rPr lang="en-US" sz="2000" dirty="0">
                <a:latin typeface="+mj-lt"/>
              </a:rPr>
              <a:t>- Attitude of continuous learning and provision of accurate feedback</a:t>
            </a:r>
          </a:p>
          <a:p>
            <a:pPr lvl="0"/>
            <a:r>
              <a:rPr lang="en-US" sz="2000" b="1" dirty="0">
                <a:latin typeface="+mj-lt"/>
              </a:rPr>
              <a:t>Interpersonal Relations </a:t>
            </a:r>
            <a:r>
              <a:rPr lang="en-US" sz="2000" dirty="0">
                <a:latin typeface="+mj-lt"/>
              </a:rPr>
              <a:t>- Cooperative, considerate &amp; tactful nature in dealing with others          </a:t>
            </a:r>
          </a:p>
          <a:p>
            <a:pPr lvl="0"/>
            <a:r>
              <a:rPr lang="en-US" sz="2000" b="1" dirty="0">
                <a:latin typeface="+mj-lt"/>
              </a:rPr>
              <a:t>Initiative &amp; Leadership </a:t>
            </a:r>
            <a:r>
              <a:rPr lang="en-US" sz="2000" dirty="0">
                <a:latin typeface="+mj-lt"/>
              </a:rPr>
              <a:t>- Recommending &amp; creating own work practices &amp; procedures   </a:t>
            </a:r>
            <a:endParaRPr lang="en-US" sz="2000" dirty="0" smtClean="0">
              <a:latin typeface="+mj-lt"/>
            </a:endParaRPr>
          </a:p>
          <a:p>
            <a:pPr lvl="0"/>
            <a:r>
              <a:rPr lang="en-US" sz="2000" b="1" dirty="0">
                <a:latin typeface="+mj-lt"/>
              </a:rPr>
              <a:t>Communication Skills </a:t>
            </a:r>
            <a:r>
              <a:rPr lang="en-US" sz="2000" dirty="0">
                <a:latin typeface="+mj-lt"/>
              </a:rPr>
              <a:t>- Expression of thoughts clearly &amp; concisely in written &amp; oral form        </a:t>
            </a:r>
          </a:p>
          <a:p>
            <a:pPr lvl="0"/>
            <a:r>
              <a:rPr lang="en-US" sz="2000" b="1" dirty="0">
                <a:latin typeface="+mj-lt"/>
              </a:rPr>
              <a:t>Facing Issues / Problem Solving </a:t>
            </a:r>
            <a:r>
              <a:rPr lang="en-US" sz="2000" dirty="0">
                <a:latin typeface="+mj-lt"/>
              </a:rPr>
              <a:t>- Manner of solving conflicting issues by constructive action </a:t>
            </a:r>
            <a:endParaRPr lang="en-US" sz="2000" dirty="0" smtClean="0">
              <a:latin typeface="+mj-lt"/>
            </a:endParaRPr>
          </a:p>
          <a:p>
            <a:endParaRPr lang="en-US" sz="2000" dirty="0"/>
          </a:p>
          <a:p>
            <a:pPr marL="0" lvl="0" indent="0">
              <a:buNone/>
            </a:pPr>
            <a:r>
              <a:rPr lang="en-US" sz="2000" dirty="0" smtClean="0">
                <a:latin typeface="+mj-lt"/>
              </a:rPr>
              <a:t>           </a:t>
            </a:r>
            <a:endParaRPr lang="en-US" sz="2000" dirty="0">
              <a:latin typeface="+mj-lt"/>
            </a:endParaRPr>
          </a:p>
          <a:p>
            <a:pPr marL="0" lvl="0" indent="0">
              <a:buNone/>
            </a:pPr>
            <a:r>
              <a:rPr lang="en-US" sz="2000" dirty="0" smtClean="0">
                <a:latin typeface="+mj-lt"/>
              </a:rPr>
              <a:t>         </a:t>
            </a:r>
            <a:endParaRPr lang="en-US" sz="2000" dirty="0">
              <a:latin typeface="+mj-lt"/>
            </a:endParaRPr>
          </a:p>
          <a:p>
            <a:endParaRPr lang="en-GB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2996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"/>
            <a:ext cx="8229600" cy="1112520"/>
          </a:xfrm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GB" sz="3600" dirty="0">
                <a:solidFill>
                  <a:schemeClr val="bg1"/>
                </a:solidFill>
              </a:rPr>
              <a:t>Framework -</a:t>
            </a:r>
            <a:r>
              <a:rPr lang="en-US" sz="3600" dirty="0">
                <a:solidFill>
                  <a:schemeClr val="bg1"/>
                </a:solidFill>
              </a:rPr>
              <a:t> Core </a:t>
            </a:r>
            <a:r>
              <a:rPr lang="en-US" sz="3600" dirty="0" smtClean="0">
                <a:solidFill>
                  <a:schemeClr val="bg1"/>
                </a:solidFill>
              </a:rPr>
              <a:t>Competencies…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534400" cy="38862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Core </a:t>
            </a:r>
            <a:r>
              <a:rPr lang="en-US" sz="2000" b="1" dirty="0">
                <a:latin typeface="+mj-lt"/>
              </a:rPr>
              <a:t>competency profile – Examples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endParaRPr lang="en-US" sz="2000" b="1" dirty="0">
              <a:latin typeface="+mj-lt"/>
            </a:endParaRPr>
          </a:p>
          <a:p>
            <a:pPr lvl="0"/>
            <a:r>
              <a:rPr lang="en-US" sz="2000" b="1" dirty="0" smtClean="0">
                <a:latin typeface="+mj-lt"/>
              </a:rPr>
              <a:t>Planning </a:t>
            </a:r>
            <a:r>
              <a:rPr lang="en-US" sz="2000" b="1" dirty="0">
                <a:latin typeface="+mj-lt"/>
              </a:rPr>
              <a:t>&amp; Organization / Making an Impact </a:t>
            </a:r>
            <a:r>
              <a:rPr lang="en-US" sz="2000" dirty="0">
                <a:latin typeface="+mj-lt"/>
              </a:rPr>
              <a:t>- Ability to optimize time, meet deadlines, establish short &amp; long term plans   </a:t>
            </a:r>
          </a:p>
          <a:p>
            <a:pPr lvl="0"/>
            <a:r>
              <a:rPr lang="en-US" sz="2000" b="1" dirty="0">
                <a:latin typeface="+mj-lt"/>
              </a:rPr>
              <a:t>Management Effectiveness / Drive &amp; Resilience- </a:t>
            </a:r>
            <a:r>
              <a:rPr lang="en-US" sz="2000" dirty="0">
                <a:latin typeface="+mj-lt"/>
              </a:rPr>
              <a:t>Skill, involvement &amp; effectiveness     </a:t>
            </a:r>
          </a:p>
          <a:p>
            <a:pPr lvl="0"/>
            <a:r>
              <a:rPr lang="en-US" sz="2000" b="1" dirty="0">
                <a:latin typeface="+mj-lt"/>
              </a:rPr>
              <a:t>Staff Development </a:t>
            </a:r>
            <a:r>
              <a:rPr lang="en-US" sz="2000" dirty="0">
                <a:latin typeface="+mj-lt"/>
              </a:rPr>
              <a:t>(For Managerial Staff) - Guidance &amp; opportunities provided for the development of staff </a:t>
            </a:r>
            <a:endParaRPr lang="en-US" sz="2000" dirty="0" smtClean="0">
              <a:latin typeface="+mj-lt"/>
            </a:endParaRPr>
          </a:p>
          <a:p>
            <a:pPr lvl="0"/>
            <a:r>
              <a:rPr lang="en-US" sz="2000" b="1" dirty="0">
                <a:latin typeface="+mj-lt"/>
              </a:rPr>
              <a:t>Professionalism &amp; Business Focus -</a:t>
            </a:r>
            <a:r>
              <a:rPr lang="en-US" sz="2000" dirty="0">
                <a:latin typeface="+mj-lt"/>
              </a:rPr>
              <a:t>High standards of integrity, competence &amp; clear understanding of effective operational aspects</a:t>
            </a:r>
          </a:p>
          <a:p>
            <a:pPr lvl="0"/>
            <a:r>
              <a:rPr lang="en-US" sz="2000" b="1" dirty="0">
                <a:latin typeface="+mj-lt"/>
              </a:rPr>
              <a:t>Delivering Quality Service - </a:t>
            </a:r>
            <a:r>
              <a:rPr lang="en-US" sz="2000" dirty="0">
                <a:latin typeface="+mj-lt"/>
              </a:rPr>
              <a:t>Monitors and upholds high quality of service and products to </a:t>
            </a:r>
            <a:r>
              <a:rPr lang="en-US" sz="2000" dirty="0" smtClean="0">
                <a:latin typeface="+mj-lt"/>
              </a:rPr>
              <a:t>clients</a:t>
            </a:r>
          </a:p>
          <a:p>
            <a:pPr lvl="0"/>
            <a:endParaRPr lang="en-US" sz="2000" dirty="0">
              <a:latin typeface="+mj-lt"/>
            </a:endParaRPr>
          </a:p>
          <a:p>
            <a:pPr marL="0" lvl="0" indent="0">
              <a:buNone/>
            </a:pPr>
            <a:endParaRPr lang="en-US" sz="2400" dirty="0">
              <a:latin typeface="+mj-lt"/>
            </a:endParaRPr>
          </a:p>
          <a:p>
            <a:endParaRPr lang="en-GB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9124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"/>
            <a:ext cx="8382000" cy="1112520"/>
          </a:xfrm>
          <a:solidFill>
            <a:schemeClr val="bg2">
              <a:lumMod val="2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>
                <a:solidFill>
                  <a:schemeClr val="bg1"/>
                </a:solidFill>
              </a:rPr>
              <a:t>Values cum Organizational Competency                                    for Non Profit Field 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534400" cy="38862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000" b="1" dirty="0" smtClean="0">
              <a:latin typeface="+mj-lt"/>
            </a:endParaRPr>
          </a:p>
          <a:p>
            <a:pPr lvl="0"/>
            <a:endParaRPr lang="en-US" sz="2000" dirty="0">
              <a:latin typeface="+mj-lt"/>
            </a:endParaRPr>
          </a:p>
          <a:p>
            <a:pPr marL="0" lvl="0" indent="0">
              <a:buNone/>
            </a:pPr>
            <a:endParaRPr lang="en-US" sz="2400" dirty="0">
              <a:latin typeface="+mj-lt"/>
            </a:endParaRPr>
          </a:p>
          <a:p>
            <a:endParaRPr lang="en-GB" sz="1800" dirty="0"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1447800"/>
            <a:ext cx="7924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Community Responsibility - </a:t>
            </a:r>
            <a:r>
              <a:rPr lang="en-US" sz="2000" dirty="0"/>
              <a:t>Respect for the communities we work with and serve</a:t>
            </a:r>
            <a:r>
              <a:rPr lang="en-US" sz="2000" i="1" dirty="0"/>
              <a:t> – </a:t>
            </a:r>
            <a:r>
              <a:rPr lang="en-US" sz="2000" dirty="0"/>
              <a:t>sense of community responsibility </a:t>
            </a: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Acting responsibly toward the communities in which we work and for the benefit of the communities that we serve;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Human </a:t>
            </a:r>
            <a:r>
              <a:rPr lang="en-US" sz="2000" b="1" dirty="0"/>
              <a:t>Empowerment:</a:t>
            </a:r>
            <a:r>
              <a:rPr lang="en-US" sz="2000" dirty="0"/>
              <a:t> We trust and delegate to those we work with, so that we can tap into the full human potential of our staff that is yet to be tapped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Productivity Conscious:</a:t>
            </a:r>
            <a:r>
              <a:rPr lang="en-US" sz="2000" dirty="0"/>
              <a:t> We productively use our time at work and ensure that all the work we do is of value to the </a:t>
            </a:r>
            <a:r>
              <a:rPr lang="en-US" sz="2000" dirty="0" smtClean="0"/>
              <a:t>service recipient or </a:t>
            </a:r>
            <a:r>
              <a:rPr lang="en-US" sz="2000" dirty="0"/>
              <a:t>to the </a:t>
            </a:r>
            <a:r>
              <a:rPr lang="en-US" sz="2000" dirty="0" smtClean="0"/>
              <a:t>non profit organizational sustainability.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Responsibility for our </a:t>
            </a:r>
            <a:r>
              <a:rPr lang="en-US" sz="2000" b="1" dirty="0" smtClean="0"/>
              <a:t>Decisions </a:t>
            </a:r>
            <a:r>
              <a:rPr lang="en-US" sz="2000" b="1" dirty="0"/>
              <a:t>and their C</a:t>
            </a:r>
            <a:r>
              <a:rPr lang="en-US" sz="2000" b="1" dirty="0" smtClean="0"/>
              <a:t>onsequences. </a:t>
            </a:r>
            <a:r>
              <a:rPr lang="en-US" sz="2000" dirty="0" smtClean="0"/>
              <a:t>Being </a:t>
            </a:r>
            <a:r>
              <a:rPr lang="en-US" sz="2000" dirty="0"/>
              <a:t>responsible, transparent and accountable for all of our </a:t>
            </a:r>
            <a:r>
              <a:rPr lang="en-US" sz="2000" dirty="0" smtClean="0"/>
              <a:t>actions</a:t>
            </a:r>
            <a:r>
              <a:rPr lang="en-US" sz="2000" dirty="0"/>
              <a:t>; </a:t>
            </a:r>
            <a:r>
              <a:rPr lang="en-US" sz="2000" dirty="0" smtClean="0"/>
              <a:t>and Improving </a:t>
            </a:r>
            <a:r>
              <a:rPr lang="en-US" sz="2000" dirty="0"/>
              <a:t>the accountability, transparency, ethical conduct and </a:t>
            </a:r>
            <a:r>
              <a:rPr lang="en-US" sz="2000" dirty="0" smtClean="0"/>
              <a:t>effectiveness </a:t>
            </a:r>
            <a:r>
              <a:rPr lang="en-US" sz="2000" dirty="0"/>
              <a:t>of the nonprofit field.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Integrity </a:t>
            </a:r>
            <a:r>
              <a:rPr lang="en-US" sz="2000" b="1" dirty="0"/>
              <a:t>in our actions </a:t>
            </a:r>
            <a:r>
              <a:rPr lang="en-US" sz="2000" dirty="0"/>
              <a:t>- Acting honestly, truthfully and with integrity in all our transactions and dealings;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003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68362"/>
          </a:xfrm>
          <a:solidFill>
            <a:schemeClr val="bg2">
              <a:lumMod val="2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Framework </a:t>
            </a:r>
            <a:r>
              <a:rPr lang="en-US" dirty="0">
                <a:solidFill>
                  <a:schemeClr val="bg1"/>
                </a:solidFill>
              </a:rPr>
              <a:t>- Competency Mapping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en-US" sz="2800" dirty="0" smtClean="0"/>
              <a:t>Company </a:t>
            </a:r>
            <a:r>
              <a:rPr lang="en-US" sz="2800" dirty="0"/>
              <a:t>shall undertake the competency mapping exercise as a process of identifying the specific skills, knowledge, abilities, and behaviors required to operate job related tasks in the company. </a:t>
            </a:r>
          </a:p>
          <a:p>
            <a:pPr lvl="0"/>
            <a:r>
              <a:rPr lang="en-US" sz="2800" dirty="0" smtClean="0"/>
              <a:t>Competency</a:t>
            </a:r>
            <a:r>
              <a:rPr lang="en-US" sz="2800" dirty="0"/>
              <a:t> maps are referred as competency profiles or skills profiles of this exercise</a:t>
            </a:r>
            <a:r>
              <a:rPr lang="en-US" sz="2800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4289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bg2">
              <a:lumMod val="2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Procedures </a:t>
            </a:r>
            <a:r>
              <a:rPr lang="en-US" dirty="0">
                <a:solidFill>
                  <a:schemeClr val="bg1"/>
                </a:solidFill>
              </a:rPr>
              <a:t>- Role-Set Based Competency Mapping 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305800" cy="5105400"/>
          </a:xfrm>
        </p:spPr>
        <p:txBody>
          <a:bodyPr>
            <a:normAutofit fontScale="77500" lnSpcReduction="20000"/>
          </a:bodyPr>
          <a:lstStyle/>
          <a:p>
            <a:pPr marL="571500" indent="-571500">
              <a:buFont typeface="+mj-lt"/>
              <a:buAutoNum type="alphaLcParenR"/>
            </a:pPr>
            <a:r>
              <a:rPr lang="en-US" sz="3100" dirty="0"/>
              <a:t>Identify </a:t>
            </a:r>
            <a:r>
              <a:rPr lang="en-US" sz="3100" dirty="0" smtClean="0"/>
              <a:t>Role </a:t>
            </a:r>
            <a:r>
              <a:rPr lang="en-US" sz="3100" dirty="0"/>
              <a:t>Holder (key </a:t>
            </a:r>
            <a:r>
              <a:rPr lang="en-US" sz="3100" dirty="0" smtClean="0"/>
              <a:t>roles </a:t>
            </a:r>
            <a:r>
              <a:rPr lang="en-US" sz="3100" dirty="0"/>
              <a:t>in the </a:t>
            </a:r>
            <a:r>
              <a:rPr lang="en-US" sz="3100" dirty="0" smtClean="0"/>
              <a:t>CSO </a:t>
            </a:r>
            <a:r>
              <a:rPr lang="en-US" sz="3100" dirty="0"/>
              <a:t>as per the organizational structure)</a:t>
            </a:r>
          </a:p>
          <a:p>
            <a:pPr marL="571500" indent="-571500">
              <a:buFont typeface="+mj-lt"/>
              <a:buAutoNum type="alphaLcParenR"/>
            </a:pPr>
            <a:r>
              <a:rPr lang="en-US" sz="3100" dirty="0"/>
              <a:t>Defining role relationship (reporting authority, subordinate, peers etc</a:t>
            </a:r>
            <a:r>
              <a:rPr lang="en-US" sz="3100" dirty="0" smtClean="0"/>
              <a:t>.)</a:t>
            </a:r>
            <a:endParaRPr lang="en-US" sz="3100" dirty="0"/>
          </a:p>
          <a:p>
            <a:pPr marL="571500" indent="-571500">
              <a:buFont typeface="+mj-lt"/>
              <a:buAutoNum type="alphaLcParenR"/>
            </a:pPr>
            <a:r>
              <a:rPr lang="en-US" sz="3100" dirty="0"/>
              <a:t>Identify d</a:t>
            </a:r>
            <a:r>
              <a:rPr lang="en-US" sz="3100" dirty="0" smtClean="0"/>
              <a:t>ivisional KRA </a:t>
            </a:r>
            <a:r>
              <a:rPr lang="en-US" sz="3100" dirty="0"/>
              <a:t>&amp; KPI (where the role holder is located)</a:t>
            </a:r>
          </a:p>
          <a:p>
            <a:pPr marL="571500" indent="-571500">
              <a:buFont typeface="+mj-lt"/>
              <a:buAutoNum type="alphaLcParenR"/>
            </a:pPr>
            <a:r>
              <a:rPr lang="en-US" sz="3100" dirty="0"/>
              <a:t>Identify the objectives of the functions or division </a:t>
            </a:r>
            <a:r>
              <a:rPr lang="en-US" sz="3100" dirty="0" smtClean="0"/>
              <a:t>where </a:t>
            </a:r>
            <a:r>
              <a:rPr lang="en-US" sz="3100" dirty="0"/>
              <a:t>the role is located</a:t>
            </a:r>
          </a:p>
          <a:p>
            <a:pPr marL="571500" indent="-571500">
              <a:buFont typeface="+mj-lt"/>
              <a:buAutoNum type="alphaLcParenR"/>
            </a:pPr>
            <a:r>
              <a:rPr lang="en-US" sz="3100" dirty="0"/>
              <a:t>Identify individual KPAs or KRAs and KPIs of the role holder </a:t>
            </a:r>
            <a:endParaRPr lang="en-US" sz="3100" dirty="0" smtClean="0"/>
          </a:p>
          <a:p>
            <a:pPr marL="571500" indent="-571500">
              <a:buFont typeface="+mj-lt"/>
              <a:buAutoNum type="alphaLcParenR"/>
            </a:pPr>
            <a:r>
              <a:rPr lang="en-US" sz="3100" dirty="0" smtClean="0"/>
              <a:t>List of the tasks &amp; activities as per the JD</a:t>
            </a:r>
          </a:p>
          <a:p>
            <a:pPr marL="571500" indent="-571500">
              <a:buFont typeface="+mj-lt"/>
              <a:buAutoNum type="alphaLcParenR"/>
            </a:pPr>
            <a:r>
              <a:rPr lang="en-US" sz="3100" dirty="0" smtClean="0"/>
              <a:t>List </a:t>
            </a:r>
            <a:r>
              <a:rPr lang="en-US" sz="3100" dirty="0"/>
              <a:t>of the activities expected to be performed by the role holder</a:t>
            </a:r>
          </a:p>
          <a:p>
            <a:pPr marL="571500" indent="-571500">
              <a:buFont typeface="+mj-lt"/>
              <a:buAutoNum type="alphaLcParenR"/>
            </a:pPr>
            <a:r>
              <a:rPr lang="en-US" sz="3100" dirty="0"/>
              <a:t>List of the actual KASOs (*) required to perform the job task effectively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8898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  <a:solidFill>
            <a:schemeClr val="bg2">
              <a:lumMod val="2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Procedures </a:t>
            </a:r>
            <a:r>
              <a:rPr lang="en-US" dirty="0">
                <a:solidFill>
                  <a:schemeClr val="bg1"/>
                </a:solidFill>
              </a:rPr>
              <a:t>- Role-Set Based Competency </a:t>
            </a:r>
            <a:r>
              <a:rPr lang="en-US" dirty="0" smtClean="0">
                <a:solidFill>
                  <a:schemeClr val="bg1"/>
                </a:solidFill>
              </a:rPr>
              <a:t>Mapping… </a:t>
            </a: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3962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Four </a:t>
            </a:r>
            <a:r>
              <a:rPr lang="en-US" sz="2400" dirty="0"/>
              <a:t>areas of competencies could be identified that </a:t>
            </a:r>
            <a:r>
              <a:rPr lang="en-US" sz="2400" dirty="0" smtClean="0"/>
              <a:t>are</a:t>
            </a:r>
          </a:p>
          <a:p>
            <a:pPr lvl="0" fontAlgn="base"/>
            <a:r>
              <a:rPr lang="en-US" sz="2400" b="1" dirty="0"/>
              <a:t>Technical / functional competencies </a:t>
            </a:r>
            <a:r>
              <a:rPr lang="en-US" sz="2400" dirty="0"/>
              <a:t>– KASOs associated with the technology or functional expertise required to perform the </a:t>
            </a:r>
            <a:r>
              <a:rPr lang="en-US" sz="2400" dirty="0" smtClean="0"/>
              <a:t>role </a:t>
            </a:r>
          </a:p>
          <a:p>
            <a:pPr lvl="0" fontAlgn="base"/>
            <a:r>
              <a:rPr lang="en-US" sz="2400" b="1" dirty="0" smtClean="0"/>
              <a:t>Managerial</a:t>
            </a:r>
            <a:r>
              <a:rPr lang="en-US" sz="2400" b="1" dirty="0"/>
              <a:t> </a:t>
            </a:r>
            <a:r>
              <a:rPr lang="en-US" sz="2400" dirty="0"/>
              <a:t>– KASOs required to plan, organize, mobilize and utilize various resources. </a:t>
            </a:r>
            <a:endParaRPr lang="en-US" sz="2400" dirty="0" smtClean="0"/>
          </a:p>
          <a:p>
            <a:pPr lvl="0" fontAlgn="base"/>
            <a:r>
              <a:rPr lang="en-US" sz="2400" b="1" dirty="0" smtClean="0"/>
              <a:t>Human</a:t>
            </a:r>
            <a:r>
              <a:rPr lang="en-US" sz="2400" b="1" dirty="0"/>
              <a:t> and behavioral </a:t>
            </a:r>
            <a:r>
              <a:rPr lang="en-US" sz="2400" dirty="0"/>
              <a:t>– KASOs required to motivate, utilize and develop human </a:t>
            </a:r>
            <a:r>
              <a:rPr lang="en-US" sz="2400" dirty="0" smtClean="0"/>
              <a:t>resources</a:t>
            </a:r>
            <a:endParaRPr lang="en-US" sz="2400" dirty="0"/>
          </a:p>
          <a:p>
            <a:pPr lvl="0" fontAlgn="base"/>
            <a:r>
              <a:rPr lang="en-US" sz="2400" b="1" dirty="0"/>
              <a:t>Conceptual</a:t>
            </a:r>
            <a:r>
              <a:rPr lang="en-US" sz="2400" dirty="0"/>
              <a:t> – abilities to visualize the invisible, think at abstract levels and use the thinking to plan future business. </a:t>
            </a:r>
          </a:p>
        </p:txBody>
      </p:sp>
    </p:spTree>
    <p:extLst>
      <p:ext uri="{BB962C8B-B14F-4D97-AF65-F5344CB8AC3E}">
        <p14:creationId xmlns:p14="http://schemas.microsoft.com/office/powerpoint/2010/main" val="3598908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Why Do we have to Manage Performance?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/>
          </a:bodyPr>
          <a:lstStyle/>
          <a:p>
            <a:r>
              <a:rPr lang="en-GB" sz="3600" dirty="0" smtClean="0"/>
              <a:t>Survival in a competitive world</a:t>
            </a:r>
          </a:p>
          <a:p>
            <a:r>
              <a:rPr lang="en-GB" sz="3600" dirty="0" smtClean="0"/>
              <a:t>Growth and profits</a:t>
            </a:r>
          </a:p>
          <a:p>
            <a:r>
              <a:rPr lang="en-GB" sz="3600" dirty="0" smtClean="0"/>
              <a:t>Establishing an high </a:t>
            </a:r>
            <a:r>
              <a:rPr lang="en-GB" sz="3600" dirty="0"/>
              <a:t>p</a:t>
            </a:r>
            <a:r>
              <a:rPr lang="en-GB" sz="3600" dirty="0" smtClean="0"/>
              <a:t>erformance organization </a:t>
            </a:r>
          </a:p>
          <a:p>
            <a:r>
              <a:rPr lang="en-GB" sz="3600" dirty="0" smtClean="0"/>
              <a:t>To put to use the best talents of people in the organization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19200"/>
          </a:xfrm>
          <a:solidFill>
            <a:schemeClr val="bg2">
              <a:lumMod val="2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Procedures </a:t>
            </a:r>
            <a:r>
              <a:rPr lang="en-US" dirty="0">
                <a:solidFill>
                  <a:schemeClr val="bg1"/>
                </a:solidFill>
              </a:rPr>
              <a:t>- Role-Set Based Competency </a:t>
            </a:r>
            <a:r>
              <a:rPr lang="en-US" dirty="0" smtClean="0">
                <a:solidFill>
                  <a:schemeClr val="bg1"/>
                </a:solidFill>
              </a:rPr>
              <a:t>Mapping… </a:t>
            </a: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1"/>
            <a:ext cx="8305800" cy="45719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KSAOs are commonly referred to as competencies. Four areas of competencies could be identified that </a:t>
            </a:r>
            <a:r>
              <a:rPr lang="en-US" sz="2400" dirty="0" smtClean="0"/>
              <a:t>are</a:t>
            </a:r>
          </a:p>
          <a:p>
            <a:pPr lvl="0"/>
            <a:r>
              <a:rPr lang="en-US" sz="2400" b="1" dirty="0" smtClean="0"/>
              <a:t>Knowledge</a:t>
            </a:r>
            <a:r>
              <a:rPr lang="en-US" sz="2400" b="1" dirty="0"/>
              <a:t>: </a:t>
            </a:r>
            <a:r>
              <a:rPr lang="en-US" sz="2400" dirty="0"/>
              <a:t>Understanding acquired through learning. It is a body of information relevant to job performance. It is what people have to know to be able to perform a job, such as knowledge of policies and procedures for a recruitment process.</a:t>
            </a:r>
          </a:p>
          <a:p>
            <a:r>
              <a:rPr lang="en-US" sz="2400" b="1" dirty="0" smtClean="0"/>
              <a:t>Attitude</a:t>
            </a:r>
            <a:r>
              <a:rPr lang="en-US" sz="2400" b="1" dirty="0"/>
              <a:t>:  </a:t>
            </a:r>
            <a:r>
              <a:rPr lang="en-US" sz="2400" dirty="0"/>
              <a:t>your view point towards the job</a:t>
            </a:r>
          </a:p>
          <a:p>
            <a:pPr lvl="0" fontAlgn="base"/>
            <a:r>
              <a:rPr lang="en-US" sz="2400" b="1" dirty="0"/>
              <a:t>Skills</a:t>
            </a:r>
            <a:r>
              <a:rPr lang="en-US" sz="2400" dirty="0"/>
              <a:t> – Capabilities acquired through practice. It can be financial skill – budgeting, or a verbal skill; making a presentation</a:t>
            </a:r>
          </a:p>
        </p:txBody>
      </p:sp>
    </p:spTree>
    <p:extLst>
      <p:ext uri="{BB962C8B-B14F-4D97-AF65-F5344CB8AC3E}">
        <p14:creationId xmlns:p14="http://schemas.microsoft.com/office/powerpoint/2010/main" val="125419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19200"/>
          </a:xfrm>
          <a:solidFill>
            <a:schemeClr val="bg2">
              <a:lumMod val="2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Procedures </a:t>
            </a:r>
            <a:r>
              <a:rPr lang="en-US" dirty="0">
                <a:solidFill>
                  <a:schemeClr val="bg1"/>
                </a:solidFill>
              </a:rPr>
              <a:t>- Role-Set Based Competency </a:t>
            </a:r>
            <a:r>
              <a:rPr lang="en-US" dirty="0" smtClean="0">
                <a:solidFill>
                  <a:schemeClr val="bg1"/>
                </a:solidFill>
              </a:rPr>
              <a:t>Mapping… </a:t>
            </a: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305800" cy="50291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KSAOs are commonly referred to as competencies. Four areas of competencies could be identified that </a:t>
            </a:r>
            <a:r>
              <a:rPr lang="en-US" sz="2400" dirty="0" smtClean="0"/>
              <a:t>are</a:t>
            </a:r>
          </a:p>
          <a:p>
            <a:r>
              <a:rPr lang="en-US" sz="2400" b="1" dirty="0" smtClean="0"/>
              <a:t>Other</a:t>
            </a:r>
            <a:r>
              <a:rPr lang="en-US" sz="2400" b="1" dirty="0"/>
              <a:t> characteristics </a:t>
            </a:r>
            <a:r>
              <a:rPr lang="en-US" sz="2400" dirty="0"/>
              <a:t>of an individual includes</a:t>
            </a:r>
          </a:p>
          <a:p>
            <a:pPr lvl="1" fontAlgn="base"/>
            <a:r>
              <a:rPr lang="en-US" sz="2200" b="1" dirty="0"/>
              <a:t>Motives: </a:t>
            </a:r>
            <a:r>
              <a:rPr lang="en-US" sz="2200" dirty="0"/>
              <a:t>example - an affiliation oriented person constantly think about having friends, and achievement oriented person wants to accomplish unique things or wants to be better than before. </a:t>
            </a:r>
          </a:p>
          <a:p>
            <a:pPr lvl="1" fontAlgn="base"/>
            <a:r>
              <a:rPr lang="en-US" sz="2200" b="1" dirty="0"/>
              <a:t>Values: </a:t>
            </a:r>
            <a:r>
              <a:rPr lang="en-US" sz="2200" dirty="0"/>
              <a:t>example - honesty, openness, transparency, work values etc. </a:t>
            </a:r>
          </a:p>
          <a:p>
            <a:pPr lvl="1" fontAlgn="base"/>
            <a:r>
              <a:rPr lang="en-US" sz="2200" b="1" dirty="0"/>
              <a:t>Traits:</a:t>
            </a:r>
            <a:r>
              <a:rPr lang="en-US" sz="2200" dirty="0"/>
              <a:t> example- physical qualities like quick reaction time and good eyesight are required to drivers etc. </a:t>
            </a:r>
          </a:p>
          <a:p>
            <a:pPr lvl="1" fontAlgn="base"/>
            <a:r>
              <a:rPr lang="en-US" sz="2200" b="1" dirty="0"/>
              <a:t>Self-concept: </a:t>
            </a:r>
            <a:r>
              <a:rPr lang="en-US" sz="2200" dirty="0"/>
              <a:t>example- self-worth, confidence and attitudes to one’s self. 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0728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22238"/>
            <a:ext cx="8534400" cy="1249362"/>
          </a:xfrm>
          <a:solidFill>
            <a:schemeClr val="bg2">
              <a:lumMod val="2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Overall </a:t>
            </a:r>
            <a:r>
              <a:rPr lang="en-US" b="1" dirty="0">
                <a:solidFill>
                  <a:schemeClr val="bg1"/>
                </a:solidFill>
              </a:rPr>
              <a:t>HR Strategy or HR Mission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5099650"/>
          </a:xfrm>
          <a:solidFill>
            <a:schemeClr val="tx1">
              <a:lumMod val="75000"/>
              <a:lumOff val="25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en-US" sz="3100" dirty="0" smtClean="0">
                <a:solidFill>
                  <a:schemeClr val="bg1"/>
                </a:solidFill>
              </a:rPr>
              <a:t>It provides following </a:t>
            </a:r>
            <a:r>
              <a:rPr lang="en-US" sz="3100" dirty="0">
                <a:solidFill>
                  <a:schemeClr val="bg1"/>
                </a:solidFill>
              </a:rPr>
              <a:t>quality services to the employees of </a:t>
            </a:r>
            <a:r>
              <a:rPr lang="en-US" sz="3100" dirty="0" smtClean="0">
                <a:solidFill>
                  <a:schemeClr val="bg1"/>
                </a:solidFill>
              </a:rPr>
              <a:t>the company    </a:t>
            </a:r>
            <a:endParaRPr lang="en-US" sz="3100" dirty="0">
              <a:solidFill>
                <a:schemeClr val="bg1"/>
              </a:solidFill>
            </a:endParaRPr>
          </a:p>
          <a:p>
            <a:pPr lvl="1"/>
            <a:r>
              <a:rPr lang="en-US" sz="3100" dirty="0">
                <a:solidFill>
                  <a:schemeClr val="bg1"/>
                </a:solidFill>
              </a:rPr>
              <a:t>Recruitment of qualified individuals.</a:t>
            </a:r>
          </a:p>
          <a:p>
            <a:pPr lvl="1"/>
            <a:r>
              <a:rPr lang="en-US" sz="3100" dirty="0">
                <a:solidFill>
                  <a:schemeClr val="bg1"/>
                </a:solidFill>
              </a:rPr>
              <a:t>Retention of valuable employees.    </a:t>
            </a:r>
          </a:p>
          <a:p>
            <a:pPr lvl="1"/>
            <a:r>
              <a:rPr lang="en-US" sz="3100" dirty="0">
                <a:solidFill>
                  <a:schemeClr val="bg1"/>
                </a:solidFill>
              </a:rPr>
              <a:t>Training, development and education to promote individual success and increase overall value to the organization. </a:t>
            </a:r>
          </a:p>
          <a:p>
            <a:pPr lvl="1"/>
            <a:r>
              <a:rPr lang="en-US" sz="3100" dirty="0">
                <a:solidFill>
                  <a:schemeClr val="bg1"/>
                </a:solidFill>
              </a:rPr>
              <a:t>A safe and healthful working environment. Inspiration and encouragement for a high level of employee morale through recognition, effective communication and constant feedback. </a:t>
            </a:r>
          </a:p>
          <a:p>
            <a:pPr lvl="1"/>
            <a:r>
              <a:rPr lang="en-US" sz="3100" dirty="0">
                <a:solidFill>
                  <a:schemeClr val="bg1"/>
                </a:solidFill>
              </a:rPr>
              <a:t>Resources for administering benefits, policies and procedures.     </a:t>
            </a:r>
          </a:p>
          <a:p>
            <a:r>
              <a:rPr lang="en-US" sz="3100" dirty="0">
                <a:solidFill>
                  <a:schemeClr val="bg1"/>
                </a:solidFill>
              </a:rPr>
              <a:t>These services are achieved through a teamwork philosophy that is inspired through effective organizational skills, proactive efforts, and a balance between professionalism and the ability to have employee well being </a:t>
            </a:r>
          </a:p>
        </p:txBody>
      </p:sp>
    </p:spTree>
    <p:extLst>
      <p:ext uri="{BB962C8B-B14F-4D97-AF65-F5344CB8AC3E}">
        <p14:creationId xmlns:p14="http://schemas.microsoft.com/office/powerpoint/2010/main" val="399772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8912"/>
            <a:ext cx="8229600" cy="1143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n-GB" sz="4000" dirty="0" smtClean="0">
                <a:solidFill>
                  <a:schemeClr val="bg1"/>
                </a:solidFill>
              </a:rPr>
              <a:t/>
            </a:r>
            <a:br>
              <a:rPr lang="en-GB" sz="4000" dirty="0" smtClean="0">
                <a:solidFill>
                  <a:schemeClr val="bg1"/>
                </a:solidFill>
              </a:rPr>
            </a:br>
            <a:r>
              <a:rPr lang="en-GB" sz="4000" dirty="0" smtClean="0">
                <a:solidFill>
                  <a:schemeClr val="bg1"/>
                </a:solidFill>
              </a:rPr>
              <a:t>Launch </a:t>
            </a:r>
            <a:r>
              <a:rPr lang="en-GB" sz="4000" dirty="0">
                <a:solidFill>
                  <a:schemeClr val="bg1"/>
                </a:solidFill>
              </a:rPr>
              <a:t>and steps </a:t>
            </a:r>
            <a:r>
              <a:rPr lang="en-GB" sz="4000" dirty="0" smtClean="0">
                <a:solidFill>
                  <a:schemeClr val="bg1"/>
                </a:solidFill>
              </a:rPr>
              <a:t>followed                              –  rolling </a:t>
            </a:r>
            <a:r>
              <a:rPr lang="en-GB" sz="4000" dirty="0">
                <a:solidFill>
                  <a:schemeClr val="bg1"/>
                </a:solidFill>
              </a:rPr>
              <a:t>out </a:t>
            </a:r>
            <a:r>
              <a:rPr lang="en-US" sz="4000" dirty="0">
                <a:solidFill>
                  <a:schemeClr val="bg1"/>
                </a:solidFill>
              </a:rPr>
              <a:t/>
            </a:r>
            <a:br>
              <a:rPr lang="en-US" sz="4000" dirty="0">
                <a:solidFill>
                  <a:schemeClr val="bg1"/>
                </a:solidFill>
              </a:rPr>
            </a:b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Initial </a:t>
            </a:r>
            <a:r>
              <a:rPr lang="en-GB" dirty="0"/>
              <a:t>discussion and awareness 			</a:t>
            </a:r>
            <a:endParaRPr lang="en-US" dirty="0"/>
          </a:p>
          <a:p>
            <a:r>
              <a:rPr lang="en-GB" dirty="0"/>
              <a:t>Preparation – </a:t>
            </a:r>
            <a:r>
              <a:rPr lang="en-GB" dirty="0" smtClean="0"/>
              <a:t>Design </a:t>
            </a:r>
            <a:r>
              <a:rPr lang="en-GB" dirty="0"/>
              <a:t>stage 				 </a:t>
            </a:r>
            <a:endParaRPr lang="en-US" dirty="0"/>
          </a:p>
          <a:p>
            <a:r>
              <a:rPr lang="en-GB" dirty="0" smtClean="0"/>
              <a:t>Testing </a:t>
            </a:r>
            <a:endParaRPr lang="en-US" dirty="0"/>
          </a:p>
          <a:p>
            <a:r>
              <a:rPr lang="en-GB" dirty="0" smtClean="0"/>
              <a:t>Awareness </a:t>
            </a:r>
            <a:r>
              <a:rPr lang="en-GB" dirty="0"/>
              <a:t>– </a:t>
            </a:r>
            <a:r>
              <a:rPr lang="en-GB" dirty="0" smtClean="0"/>
              <a:t>Training </a:t>
            </a:r>
            <a:endParaRPr lang="en-US" dirty="0"/>
          </a:p>
          <a:p>
            <a:r>
              <a:rPr lang="en-GB" dirty="0" smtClean="0"/>
              <a:t>Management Approval </a:t>
            </a:r>
            <a:endParaRPr lang="en-US" dirty="0"/>
          </a:p>
          <a:p>
            <a:r>
              <a:rPr lang="en-GB" dirty="0" smtClean="0"/>
              <a:t>Implementation </a:t>
            </a:r>
            <a:r>
              <a:rPr lang="en-GB" dirty="0"/>
              <a:t>– </a:t>
            </a:r>
            <a:r>
              <a:rPr lang="en-GB" dirty="0" smtClean="0"/>
              <a:t>Trial </a:t>
            </a:r>
            <a:endParaRPr lang="en-US" dirty="0"/>
          </a:p>
          <a:p>
            <a:r>
              <a:rPr lang="en-GB" dirty="0" smtClean="0"/>
              <a:t>Review </a:t>
            </a:r>
            <a:r>
              <a:rPr lang="en-GB" dirty="0"/>
              <a:t>and improve further  		</a:t>
            </a:r>
            <a:endParaRPr lang="en-US" dirty="0"/>
          </a:p>
          <a:p>
            <a:r>
              <a:rPr lang="en-GB" dirty="0"/>
              <a:t>Adopting the </a:t>
            </a:r>
            <a:r>
              <a:rPr lang="en-GB" dirty="0" smtClean="0"/>
              <a:t>PMS </a:t>
            </a:r>
            <a:r>
              <a:rPr lang="en-GB" dirty="0"/>
              <a:t>by circular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88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229600" cy="16002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/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Discussion </a:t>
            </a:r>
            <a:r>
              <a:rPr lang="en-GB" dirty="0">
                <a:solidFill>
                  <a:schemeClr val="bg1"/>
                </a:solidFill>
              </a:rPr>
              <a:t>and </a:t>
            </a:r>
            <a:r>
              <a:rPr lang="en-GB" dirty="0" smtClean="0">
                <a:solidFill>
                  <a:schemeClr val="bg1"/>
                </a:solidFill>
              </a:rPr>
              <a:t>comments</a:t>
            </a: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33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2971800"/>
            <a:ext cx="6800260" cy="769441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Lucida Sans Unicode" pitchFamily="34" charset="0"/>
                <a:cs typeface="Lucida Sans Unicode" pitchFamily="34" charset="0"/>
              </a:rPr>
              <a:t>Thank for the Attention 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555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Renewed Emphasis on Performance Management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Performance Appraisals System (PAS) replaced by Performance Management Systems (PMS)</a:t>
            </a:r>
          </a:p>
          <a:p>
            <a:r>
              <a:rPr lang="en-US" dirty="0" smtClean="0"/>
              <a:t>This is due to change in focus from Appraisal to Performance </a:t>
            </a:r>
          </a:p>
          <a:p>
            <a:r>
              <a:rPr lang="en-US" dirty="0" smtClean="0"/>
              <a:t>In Appraisals the focus is on Appraisal and not so much on Performance</a:t>
            </a:r>
          </a:p>
          <a:p>
            <a:r>
              <a:rPr lang="en-US" dirty="0" smtClean="0"/>
              <a:t>Now the focus is on Performance and its Management</a:t>
            </a:r>
          </a:p>
          <a:p>
            <a:r>
              <a:rPr lang="en-US" dirty="0" smtClean="0"/>
              <a:t>The system themselves are not too different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5084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GB" dirty="0" smtClean="0">
                <a:solidFill>
                  <a:schemeClr val="bg1"/>
                </a:solidFill>
              </a:rPr>
              <a:t>Objectives of PMS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Performance improvements</a:t>
            </a:r>
          </a:p>
          <a:p>
            <a:r>
              <a:rPr lang="en-GB" sz="3600" dirty="0" smtClean="0"/>
              <a:t>Role clarity</a:t>
            </a:r>
          </a:p>
          <a:p>
            <a:r>
              <a:rPr lang="en-GB" sz="3600" dirty="0" smtClean="0"/>
              <a:t>Identification of development needs</a:t>
            </a:r>
          </a:p>
          <a:p>
            <a:r>
              <a:rPr lang="en-GB" sz="3600" dirty="0" smtClean="0"/>
              <a:t>Competence building</a:t>
            </a:r>
          </a:p>
          <a:p>
            <a:r>
              <a:rPr lang="en-US" sz="3600" dirty="0" smtClean="0"/>
              <a:t>Data base for rewards, promotions, recognition and motivation</a:t>
            </a:r>
          </a:p>
          <a:p>
            <a:endParaRPr lang="en-GB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GB" dirty="0" smtClean="0">
                <a:solidFill>
                  <a:schemeClr val="bg1"/>
                </a:solidFill>
              </a:rPr>
              <a:t>Performance Equation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776" y="1600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3600" dirty="0" smtClean="0"/>
              <a:t>Individual Performance = </a:t>
            </a:r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	Ability  X  Motivation  X  Organizational Support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How Do You Plan Performance ?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Identify </a:t>
            </a:r>
            <a:r>
              <a:rPr lang="en-US" dirty="0"/>
              <a:t>K</a:t>
            </a:r>
            <a:r>
              <a:rPr lang="en-US" dirty="0" smtClean="0"/>
              <a:t>ey </a:t>
            </a:r>
            <a:r>
              <a:rPr lang="en-US" dirty="0"/>
              <a:t>P</a:t>
            </a:r>
            <a:r>
              <a:rPr lang="en-US" dirty="0" smtClean="0"/>
              <a:t>erformance Areas – KPA/KRA</a:t>
            </a:r>
          </a:p>
          <a:p>
            <a:r>
              <a:rPr lang="en-GB" dirty="0" smtClean="0"/>
              <a:t>Set goals : objectives</a:t>
            </a:r>
          </a:p>
          <a:p>
            <a:pPr lvl="1"/>
            <a:r>
              <a:rPr lang="en-GB" sz="2400" dirty="0" smtClean="0"/>
              <a:t>Specific  (observable)</a:t>
            </a:r>
          </a:p>
          <a:p>
            <a:pPr lvl="1"/>
            <a:r>
              <a:rPr lang="en-GB" sz="2400" dirty="0" smtClean="0"/>
              <a:t>Measurable  (quantitative –qualitative)</a:t>
            </a:r>
          </a:p>
          <a:p>
            <a:pPr lvl="1"/>
            <a:r>
              <a:rPr lang="en-GB" sz="2400" dirty="0" smtClean="0"/>
              <a:t>Ambitious (challenging)</a:t>
            </a:r>
          </a:p>
          <a:p>
            <a:pPr lvl="1"/>
            <a:r>
              <a:rPr lang="en-GB" sz="2400" dirty="0" smtClean="0"/>
              <a:t>Realistic </a:t>
            </a:r>
          </a:p>
          <a:p>
            <a:pPr lvl="1"/>
            <a:r>
              <a:rPr lang="en-GB" sz="2400" dirty="0" smtClean="0"/>
              <a:t>Time  Bound </a:t>
            </a:r>
          </a:p>
          <a:p>
            <a:r>
              <a:rPr lang="en-GB" dirty="0" smtClean="0"/>
              <a:t>Assign weightages &amp; time estimates</a:t>
            </a:r>
          </a:p>
          <a:p>
            <a:pPr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216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886700" cy="1244108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How Do You Manage                                            Performance ?</a:t>
            </a:r>
            <a:endParaRPr lang="en-US" b="1" dirty="0">
              <a:solidFill>
                <a:schemeClr val="bg1"/>
              </a:solidFill>
              <a:latin typeface="AMALEE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1676400"/>
            <a:ext cx="4800600" cy="432062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800" b="1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we.hSï</a:t>
            </a:r>
            <a:r>
              <a:rPr lang="en-US" sz="2800" b="1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800" b="1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l%ufha</a:t>
            </a:r>
            <a:r>
              <a:rPr lang="en-US" sz="2800" b="1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800" b="1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uQ,sl</a:t>
            </a:r>
            <a:r>
              <a:rPr lang="en-US" sz="2800" b="1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800" b="1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mshjrhka</a:t>
            </a:r>
            <a:endParaRPr lang="en-US" sz="2800" b="1" dirty="0" smtClean="0">
              <a:solidFill>
                <a:schemeClr val="bg2">
                  <a:lumMod val="10000"/>
                </a:schemeClr>
              </a:solidFill>
              <a:latin typeface="AMALEE" pitchFamily="2" charset="0"/>
            </a:endParaRPr>
          </a:p>
          <a:p>
            <a:r>
              <a:rPr lang="en-US" sz="2100" dirty="0" err="1" smtClean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mshjr</a:t>
            </a:r>
            <a:r>
              <a:rPr lang="en-US" sz="2100" dirty="0" smtClean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Footlight MT Light" pitchFamily="18" charset="0"/>
              </a:rPr>
              <a:t>1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Footlight MT Light" pitchFamily="18" charset="0"/>
              </a:rPr>
              <a:t>: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m%Odk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m%;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sM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,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fÌa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;% 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Footlight MT Light" pitchFamily="18" charset="0"/>
              </a:rPr>
              <a:t>(KRA)/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m%Odk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ld¾h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idOk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ks¾Kdhl 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Footlight MT Light" pitchFamily="18" charset="0"/>
              </a:rPr>
              <a:t>(KPI)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l,ska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ksYaph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lr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l&lt;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uKdldÍ;ajh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úiska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,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nd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oSu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Footlight MT Light" pitchFamily="18" charset="0"/>
              </a:rPr>
              <a:t>.</a:t>
            </a:r>
            <a:endParaRPr lang="en-US" sz="2100" dirty="0">
              <a:solidFill>
                <a:schemeClr val="bg2">
                  <a:lumMod val="10000"/>
                </a:schemeClr>
              </a:solidFill>
              <a:latin typeface="AMALEE" pitchFamily="2" charset="0"/>
            </a:endParaRPr>
          </a:p>
          <a:p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mshjr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Footlight MT Light" pitchFamily="18" charset="0"/>
              </a:rPr>
              <a:t>2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Footlight MT Light" pitchFamily="18" charset="0"/>
              </a:rPr>
              <a:t>: 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jd¾Isl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jHdmdßl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yd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fufyhqï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b,lal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Footlight MT Light" pitchFamily="18" charset="0"/>
              </a:rPr>
              <a:t>(Targets) 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l&lt;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uKdldÍ;ajh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úiska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idlÉPd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lr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,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nd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oSu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Footlight MT Light" pitchFamily="18" charset="0"/>
              </a:rPr>
              <a:t>.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ta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wkqj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ld¾;=uh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iuqÉÑ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;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b,lal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msysgqjd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.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ekSu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Footlight MT Light" pitchFamily="18" charset="0"/>
              </a:rPr>
              <a:t>.</a:t>
            </a:r>
            <a:endParaRPr lang="en-US" sz="2100" dirty="0">
              <a:solidFill>
                <a:schemeClr val="bg2">
                  <a:lumMod val="10000"/>
                </a:schemeClr>
              </a:solidFill>
              <a:latin typeface="AMALEE" pitchFamily="2" charset="0"/>
            </a:endParaRPr>
          </a:p>
          <a:p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mshjr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Footlight MT Light" pitchFamily="18" charset="0"/>
              </a:rPr>
              <a:t>3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Footlight MT Light" pitchFamily="18" charset="0"/>
              </a:rPr>
              <a:t>: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jd¾Isl 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Footlight MT Light" pitchFamily="18" charset="0"/>
              </a:rPr>
              <a:t>/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ff;%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hsudisl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b,lal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imqrd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.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ekSu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i|yd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fhduqjk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m%Odk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l%shdldrlï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Footlight MT Light" pitchFamily="18" charset="0"/>
              </a:rPr>
              <a:t>(Key Action)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;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uka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úiska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ie,iqï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lr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.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ekSu</a:t>
            </a:r>
            <a:endParaRPr lang="en-US" sz="2100" dirty="0">
              <a:solidFill>
                <a:schemeClr val="bg2">
                  <a:lumMod val="10000"/>
                </a:schemeClr>
              </a:solidFill>
              <a:latin typeface="Footlight MT Light" pitchFamily="18" charset="0"/>
            </a:endParaRPr>
          </a:p>
          <a:p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mshjr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Footlight MT Light" pitchFamily="18" charset="0"/>
              </a:rPr>
              <a:t>4 :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iqmÍÌl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ks,OdÍka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úiska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ld¾h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idOk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udi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Footlight MT Light" pitchFamily="18" charset="0"/>
              </a:rPr>
              <a:t>3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lg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jrla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iudf,dapkh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lsÍu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Footlight MT Light" pitchFamily="18" charset="0"/>
              </a:rPr>
              <a:t> (Performance Review) 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yd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wjYH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iyh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,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nd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oSu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Footlight MT Light" pitchFamily="18" charset="0"/>
              </a:rPr>
              <a:t>.</a:t>
            </a:r>
            <a:endParaRPr lang="en-US" sz="2100" dirty="0">
              <a:solidFill>
                <a:schemeClr val="bg2">
                  <a:lumMod val="10000"/>
                </a:schemeClr>
              </a:solidFill>
              <a:latin typeface="AMALEE" pitchFamily="2" charset="0"/>
            </a:endParaRPr>
          </a:p>
          <a:p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mshjr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Footlight MT Light" pitchFamily="18" charset="0"/>
              </a:rPr>
              <a:t>5 :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udi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Footlight MT Light" pitchFamily="18" charset="0"/>
              </a:rPr>
              <a:t>6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lg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jrla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ld¾h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idOkh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we.hSu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Footlight MT Light" pitchFamily="18" charset="0"/>
              </a:rPr>
              <a:t>(Performance Evaluation)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yd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jir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wjidk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we.hSfuka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miq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ld¾h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idOkh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u;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úúO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m%;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sodk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,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nd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 err="1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oSu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AMALEE" pitchFamily="2" charset="0"/>
              </a:rPr>
              <a:t> </a:t>
            </a:r>
            <a:r>
              <a:rPr lang="en-US" sz="2100" dirty="0">
                <a:solidFill>
                  <a:schemeClr val="bg2">
                    <a:lumMod val="10000"/>
                  </a:schemeClr>
                </a:solidFill>
                <a:latin typeface="Footlight MT Light" pitchFamily="18" charset="0"/>
              </a:rPr>
              <a:t>(Rewards and Recognition).</a:t>
            </a:r>
            <a:endParaRPr lang="en-US" sz="2100" dirty="0">
              <a:solidFill>
                <a:schemeClr val="bg2">
                  <a:lumMod val="10000"/>
                </a:schemeClr>
              </a:solidFill>
              <a:latin typeface="AMALEE" pitchFamily="2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1600200"/>
            <a:ext cx="2133600" cy="4154984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200" b="1" u="sng" dirty="0" smtClean="0">
                <a:solidFill>
                  <a:schemeClr val="bg1"/>
                </a:solidFill>
                <a:latin typeface="+mj-lt"/>
              </a:rPr>
              <a:t>PM Cycle</a:t>
            </a:r>
            <a:r>
              <a:rPr lang="en-GB" sz="2200" b="1" dirty="0" smtClean="0">
                <a:solidFill>
                  <a:schemeClr val="bg1"/>
                </a:solidFill>
                <a:latin typeface="+mj-lt"/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en-GB" sz="2200" b="1" dirty="0" smtClean="0">
                <a:solidFill>
                  <a:schemeClr val="bg1"/>
                </a:solidFill>
                <a:latin typeface="+mj-lt"/>
              </a:rPr>
              <a:t>Plan </a:t>
            </a:r>
            <a:endParaRPr lang="en-GB" sz="2200" b="1" dirty="0">
              <a:solidFill>
                <a:schemeClr val="bg1"/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en-GB" sz="2200" b="1" dirty="0">
                <a:solidFill>
                  <a:schemeClr val="bg1"/>
                </a:solidFill>
                <a:latin typeface="+mj-lt"/>
              </a:rPr>
              <a:t>Monitor </a:t>
            </a:r>
          </a:p>
          <a:p>
            <a:pPr>
              <a:lnSpc>
                <a:spcPct val="150000"/>
              </a:lnSpc>
            </a:pPr>
            <a:r>
              <a:rPr lang="en-GB" sz="2200" b="1" dirty="0" smtClean="0">
                <a:solidFill>
                  <a:schemeClr val="bg1"/>
                </a:solidFill>
                <a:latin typeface="+mj-lt"/>
              </a:rPr>
              <a:t>Analyse/Review </a:t>
            </a:r>
            <a:endParaRPr lang="en-GB" sz="2200" b="1" dirty="0">
              <a:solidFill>
                <a:schemeClr val="bg1"/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en-GB" sz="2200" b="1" dirty="0" smtClean="0">
                <a:solidFill>
                  <a:schemeClr val="bg1"/>
                </a:solidFill>
                <a:latin typeface="+mj-lt"/>
              </a:rPr>
              <a:t>Evaluate  </a:t>
            </a:r>
            <a:endParaRPr lang="en-GB" sz="2200" b="1" dirty="0">
              <a:solidFill>
                <a:schemeClr val="bg1"/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en-GB" sz="2200" b="1" dirty="0" smtClean="0">
                <a:solidFill>
                  <a:schemeClr val="bg1"/>
                </a:solidFill>
                <a:latin typeface="+mj-lt"/>
              </a:rPr>
              <a:t>Improve</a:t>
            </a:r>
          </a:p>
          <a:p>
            <a:pPr>
              <a:lnSpc>
                <a:spcPct val="150000"/>
              </a:lnSpc>
            </a:pPr>
            <a:r>
              <a:rPr lang="en-GB" sz="2200" b="1" dirty="0" smtClean="0">
                <a:solidFill>
                  <a:schemeClr val="bg1"/>
                </a:solidFill>
                <a:latin typeface="+mj-lt"/>
              </a:rPr>
              <a:t>Develop </a:t>
            </a:r>
            <a:endParaRPr lang="en-GB" sz="2200" b="1" dirty="0">
              <a:solidFill>
                <a:schemeClr val="bg1"/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en-GB" sz="2200" b="1" dirty="0">
                <a:solidFill>
                  <a:schemeClr val="bg1"/>
                </a:solidFill>
                <a:latin typeface="+mj-lt"/>
              </a:rPr>
              <a:t>Reward </a:t>
            </a:r>
          </a:p>
        </p:txBody>
      </p:sp>
    </p:spTree>
    <p:extLst>
      <p:ext uri="{BB962C8B-B14F-4D97-AF65-F5344CB8AC3E}">
        <p14:creationId xmlns:p14="http://schemas.microsoft.com/office/powerpoint/2010/main" val="259400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</TotalTime>
  <Words>1834</Words>
  <Application>Microsoft Office PowerPoint</Application>
  <PresentationFormat>On-screen Show (4:3)</PresentationFormat>
  <Paragraphs>300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AMALEE</vt:lpstr>
      <vt:lpstr>Arial</vt:lpstr>
      <vt:lpstr>Calibri</vt:lpstr>
      <vt:lpstr>Courier New</vt:lpstr>
      <vt:lpstr>Footlight MT Light</vt:lpstr>
      <vt:lpstr>Lucida Sans Unicode</vt:lpstr>
      <vt:lpstr>Office Theme</vt:lpstr>
      <vt:lpstr>Awareness on                             Performance Management System and Competency Mapping  </vt:lpstr>
      <vt:lpstr>Need for PMS </vt:lpstr>
      <vt:lpstr>What is Performance Management?</vt:lpstr>
      <vt:lpstr>Why Do we have to Manage Performance?</vt:lpstr>
      <vt:lpstr>Renewed Emphasis on Performance Management</vt:lpstr>
      <vt:lpstr>Objectives of PMS</vt:lpstr>
      <vt:lpstr>Performance Equation</vt:lpstr>
      <vt:lpstr>How Do You Plan Performance ?</vt:lpstr>
      <vt:lpstr>How Do You Manage                                            Performance ?</vt:lpstr>
      <vt:lpstr>Who Plans Performance ?</vt:lpstr>
      <vt:lpstr>How Frequently ?</vt:lpstr>
      <vt:lpstr>Components of PMS</vt:lpstr>
      <vt:lpstr> Components of PMS…  </vt:lpstr>
      <vt:lpstr>  Components of PMS…  </vt:lpstr>
      <vt:lpstr>   Components of PMS…   </vt:lpstr>
      <vt:lpstr>    Components of PMS…    </vt:lpstr>
      <vt:lpstr>Components of PMS…</vt:lpstr>
      <vt:lpstr>Types of PMS Systems</vt:lpstr>
      <vt:lpstr>Appraisal Style </vt:lpstr>
      <vt:lpstr>Focus of the Appraisal </vt:lpstr>
      <vt:lpstr>Performance Criteria Selected </vt:lpstr>
      <vt:lpstr>Result Oriented Appraisal Form </vt:lpstr>
      <vt:lpstr>Appraisal Form for Individual Qualities </vt:lpstr>
      <vt:lpstr> Performance Rating Generally Used  </vt:lpstr>
      <vt:lpstr> Improvement of the overall performance and culture of an organization     </vt:lpstr>
      <vt:lpstr> Competency as input for organizational effectiveness </vt:lpstr>
      <vt:lpstr>PowerPoint Presentation</vt:lpstr>
      <vt:lpstr>PowerPoint Presentation</vt:lpstr>
      <vt:lpstr>Competency</vt:lpstr>
      <vt:lpstr>What is a competency?</vt:lpstr>
      <vt:lpstr>Competency Models</vt:lpstr>
      <vt:lpstr>Competency Models</vt:lpstr>
      <vt:lpstr>Framework - Core Competencies</vt:lpstr>
      <vt:lpstr>Framework - Core Competencies</vt:lpstr>
      <vt:lpstr>Framework - Core Competencies…</vt:lpstr>
      <vt:lpstr>Values cum Organizational Competency                                    for Non Profit Field </vt:lpstr>
      <vt:lpstr> Framework - Competency Mapping </vt:lpstr>
      <vt:lpstr> Procedures - Role-Set Based Competency Mapping  </vt:lpstr>
      <vt:lpstr> Procedures - Role-Set Based Competency Mapping…  </vt:lpstr>
      <vt:lpstr> Procedures - Role-Set Based Competency Mapping…  </vt:lpstr>
      <vt:lpstr> Procedures - Role-Set Based Competency Mapping…  </vt:lpstr>
      <vt:lpstr>  Overall HR Strategy or HR Mission  </vt:lpstr>
      <vt:lpstr> Launch and steps followed                              –  rolling out  </vt:lpstr>
      <vt:lpstr> Discussion and comments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APPRAISAL AND MANAGEMENT</dc:title>
  <dc:creator>Jagath</dc:creator>
  <cp:lastModifiedBy>Microsoft account</cp:lastModifiedBy>
  <cp:revision>105</cp:revision>
  <dcterms:created xsi:type="dcterms:W3CDTF">2006-08-16T00:00:00Z</dcterms:created>
  <dcterms:modified xsi:type="dcterms:W3CDTF">2021-10-11T02:19:15Z</dcterms:modified>
</cp:coreProperties>
</file>