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315" r:id="rId4"/>
    <p:sldId id="259" r:id="rId5"/>
    <p:sldId id="313" r:id="rId6"/>
    <p:sldId id="314" r:id="rId7"/>
    <p:sldId id="261" r:id="rId8"/>
    <p:sldId id="262" r:id="rId9"/>
    <p:sldId id="263" r:id="rId10"/>
    <p:sldId id="264" r:id="rId11"/>
    <p:sldId id="265" r:id="rId12"/>
    <p:sldId id="266" r:id="rId13"/>
    <p:sldId id="267" r:id="rId14"/>
    <p:sldId id="269" r:id="rId15"/>
    <p:sldId id="268"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C55795-28FB-4091-92CC-CD904CC4F8DE}" type="datetimeFigureOut">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4E2A6-4CF3-4F02-BB21-6193DED7C2E8}" type="slidenum">
              <a:rPr lang="en-US" smtClean="0"/>
              <a:t>‹#›</a:t>
            </a:fld>
            <a:endParaRPr lang="en-US"/>
          </a:p>
        </p:txBody>
      </p:sp>
    </p:spTree>
    <p:extLst>
      <p:ext uri="{BB962C8B-B14F-4D97-AF65-F5344CB8AC3E}">
        <p14:creationId xmlns:p14="http://schemas.microsoft.com/office/powerpoint/2010/main" val="2979307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55795-28FB-4091-92CC-CD904CC4F8DE}" type="datetimeFigureOut">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4E2A6-4CF3-4F02-BB21-6193DED7C2E8}" type="slidenum">
              <a:rPr lang="en-US" smtClean="0"/>
              <a:t>‹#›</a:t>
            </a:fld>
            <a:endParaRPr lang="en-US"/>
          </a:p>
        </p:txBody>
      </p:sp>
    </p:spTree>
    <p:extLst>
      <p:ext uri="{BB962C8B-B14F-4D97-AF65-F5344CB8AC3E}">
        <p14:creationId xmlns:p14="http://schemas.microsoft.com/office/powerpoint/2010/main" val="260880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55795-28FB-4091-92CC-CD904CC4F8DE}" type="datetimeFigureOut">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4E2A6-4CF3-4F02-BB21-6193DED7C2E8}" type="slidenum">
              <a:rPr lang="en-US" smtClean="0"/>
              <a:t>‹#›</a:t>
            </a:fld>
            <a:endParaRPr lang="en-US"/>
          </a:p>
        </p:txBody>
      </p:sp>
    </p:spTree>
    <p:extLst>
      <p:ext uri="{BB962C8B-B14F-4D97-AF65-F5344CB8AC3E}">
        <p14:creationId xmlns:p14="http://schemas.microsoft.com/office/powerpoint/2010/main" val="3395956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55795-28FB-4091-92CC-CD904CC4F8DE}" type="datetimeFigureOut">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4E2A6-4CF3-4F02-BB21-6193DED7C2E8}" type="slidenum">
              <a:rPr lang="en-US" smtClean="0"/>
              <a:t>‹#›</a:t>
            </a:fld>
            <a:endParaRPr lang="en-US"/>
          </a:p>
        </p:txBody>
      </p:sp>
    </p:spTree>
    <p:extLst>
      <p:ext uri="{BB962C8B-B14F-4D97-AF65-F5344CB8AC3E}">
        <p14:creationId xmlns:p14="http://schemas.microsoft.com/office/powerpoint/2010/main" val="956601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C55795-28FB-4091-92CC-CD904CC4F8DE}" type="datetimeFigureOut">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4E2A6-4CF3-4F02-BB21-6193DED7C2E8}" type="slidenum">
              <a:rPr lang="en-US" smtClean="0"/>
              <a:t>‹#›</a:t>
            </a:fld>
            <a:endParaRPr lang="en-US"/>
          </a:p>
        </p:txBody>
      </p:sp>
    </p:spTree>
    <p:extLst>
      <p:ext uri="{BB962C8B-B14F-4D97-AF65-F5344CB8AC3E}">
        <p14:creationId xmlns:p14="http://schemas.microsoft.com/office/powerpoint/2010/main" val="2669379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C55795-28FB-4091-92CC-CD904CC4F8DE}" type="datetimeFigureOut">
              <a:rPr lang="en-US" smtClean="0"/>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4E2A6-4CF3-4F02-BB21-6193DED7C2E8}" type="slidenum">
              <a:rPr lang="en-US" smtClean="0"/>
              <a:t>‹#›</a:t>
            </a:fld>
            <a:endParaRPr lang="en-US"/>
          </a:p>
        </p:txBody>
      </p:sp>
    </p:spTree>
    <p:extLst>
      <p:ext uri="{BB962C8B-B14F-4D97-AF65-F5344CB8AC3E}">
        <p14:creationId xmlns:p14="http://schemas.microsoft.com/office/powerpoint/2010/main" val="1595097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C55795-28FB-4091-92CC-CD904CC4F8DE}" type="datetimeFigureOut">
              <a:rPr lang="en-US" smtClean="0"/>
              <a:t>10/7/2021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4E2A6-4CF3-4F02-BB21-6193DED7C2E8}" type="slidenum">
              <a:rPr lang="en-US" smtClean="0"/>
              <a:t>‹#›</a:t>
            </a:fld>
            <a:endParaRPr lang="en-US"/>
          </a:p>
        </p:txBody>
      </p:sp>
    </p:spTree>
    <p:extLst>
      <p:ext uri="{BB962C8B-B14F-4D97-AF65-F5344CB8AC3E}">
        <p14:creationId xmlns:p14="http://schemas.microsoft.com/office/powerpoint/2010/main" val="1832294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C55795-28FB-4091-92CC-CD904CC4F8DE}" type="datetimeFigureOut">
              <a:rPr lang="en-US" smtClean="0"/>
              <a:t>10/7/2021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4E2A6-4CF3-4F02-BB21-6193DED7C2E8}" type="slidenum">
              <a:rPr lang="en-US" smtClean="0"/>
              <a:t>‹#›</a:t>
            </a:fld>
            <a:endParaRPr lang="en-US"/>
          </a:p>
        </p:txBody>
      </p:sp>
    </p:spTree>
    <p:extLst>
      <p:ext uri="{BB962C8B-B14F-4D97-AF65-F5344CB8AC3E}">
        <p14:creationId xmlns:p14="http://schemas.microsoft.com/office/powerpoint/2010/main" val="2702781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C55795-28FB-4091-92CC-CD904CC4F8DE}" type="datetimeFigureOut">
              <a:rPr lang="en-US" smtClean="0"/>
              <a:t>10/7/2021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4E2A6-4CF3-4F02-BB21-6193DED7C2E8}" type="slidenum">
              <a:rPr lang="en-US" smtClean="0"/>
              <a:t>‹#›</a:t>
            </a:fld>
            <a:endParaRPr lang="en-US"/>
          </a:p>
        </p:txBody>
      </p:sp>
    </p:spTree>
    <p:extLst>
      <p:ext uri="{BB962C8B-B14F-4D97-AF65-F5344CB8AC3E}">
        <p14:creationId xmlns:p14="http://schemas.microsoft.com/office/powerpoint/2010/main" val="2210468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55795-28FB-4091-92CC-CD904CC4F8DE}" type="datetimeFigureOut">
              <a:rPr lang="en-US" smtClean="0"/>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4E2A6-4CF3-4F02-BB21-6193DED7C2E8}" type="slidenum">
              <a:rPr lang="en-US" smtClean="0"/>
              <a:t>‹#›</a:t>
            </a:fld>
            <a:endParaRPr lang="en-US"/>
          </a:p>
        </p:txBody>
      </p:sp>
    </p:spTree>
    <p:extLst>
      <p:ext uri="{BB962C8B-B14F-4D97-AF65-F5344CB8AC3E}">
        <p14:creationId xmlns:p14="http://schemas.microsoft.com/office/powerpoint/2010/main" val="3259778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55795-28FB-4091-92CC-CD904CC4F8DE}" type="datetimeFigureOut">
              <a:rPr lang="en-US" smtClean="0"/>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4E2A6-4CF3-4F02-BB21-6193DED7C2E8}" type="slidenum">
              <a:rPr lang="en-US" smtClean="0"/>
              <a:t>‹#›</a:t>
            </a:fld>
            <a:endParaRPr lang="en-US"/>
          </a:p>
        </p:txBody>
      </p:sp>
    </p:spTree>
    <p:extLst>
      <p:ext uri="{BB962C8B-B14F-4D97-AF65-F5344CB8AC3E}">
        <p14:creationId xmlns:p14="http://schemas.microsoft.com/office/powerpoint/2010/main" val="830370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55795-28FB-4091-92CC-CD904CC4F8DE}" type="datetimeFigureOut">
              <a:rPr lang="en-US" smtClean="0"/>
              <a:t>10/7/2021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4E2A6-4CF3-4F02-BB21-6193DED7C2E8}" type="slidenum">
              <a:rPr lang="en-US" smtClean="0"/>
              <a:t>‹#›</a:t>
            </a:fld>
            <a:endParaRPr lang="en-US"/>
          </a:p>
        </p:txBody>
      </p:sp>
    </p:spTree>
    <p:extLst>
      <p:ext uri="{BB962C8B-B14F-4D97-AF65-F5344CB8AC3E}">
        <p14:creationId xmlns:p14="http://schemas.microsoft.com/office/powerpoint/2010/main" val="2197168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27788"/>
            <a:ext cx="12192000" cy="4301412"/>
          </a:xfrm>
          <a:solidFill>
            <a:schemeClr val="bg1">
              <a:lumMod val="95000"/>
            </a:schemeClr>
          </a:solidFill>
        </p:spPr>
        <p:txBody>
          <a:bodyPr>
            <a:normAutofit/>
          </a:bodyPr>
          <a:lstStyle/>
          <a:p>
            <a:r>
              <a:rPr lang="en-US" b="1" dirty="0" smtClean="0">
                <a:solidFill>
                  <a:srgbClr val="002060"/>
                </a:solidFill>
              </a:rPr>
              <a:t>Workshop on                                                             Strengthening Human Resource Management of Civil Society Organizations </a:t>
            </a:r>
            <a:endParaRPr lang="en-US" b="1" dirty="0">
              <a:solidFill>
                <a:srgbClr val="002060"/>
              </a:solidFill>
            </a:endParaRPr>
          </a:p>
        </p:txBody>
      </p:sp>
      <p:sp>
        <p:nvSpPr>
          <p:cNvPr id="3" name="Subtitle 2"/>
          <p:cNvSpPr>
            <a:spLocks noGrp="1"/>
          </p:cNvSpPr>
          <p:nvPr>
            <p:ph type="subTitle" idx="1"/>
          </p:nvPr>
        </p:nvSpPr>
        <p:spPr>
          <a:xfrm>
            <a:off x="0" y="3573624"/>
            <a:ext cx="12192000" cy="3284376"/>
          </a:xfrm>
          <a:solidFill>
            <a:schemeClr val="accent4">
              <a:lumMod val="60000"/>
              <a:lumOff val="40000"/>
            </a:schemeClr>
          </a:solidFill>
        </p:spPr>
        <p:txBody>
          <a:bodyPr>
            <a:normAutofit/>
          </a:bodyPr>
          <a:lstStyle/>
          <a:p>
            <a:endParaRPr lang="en-US" b="1" dirty="0" smtClean="0"/>
          </a:p>
          <a:p>
            <a:r>
              <a:rPr lang="en-US" sz="2800" b="1" dirty="0" smtClean="0">
                <a:latin typeface="+mj-lt"/>
              </a:rPr>
              <a:t>By </a:t>
            </a:r>
          </a:p>
          <a:p>
            <a:r>
              <a:rPr lang="en-US" sz="3200" b="1" dirty="0" smtClean="0">
                <a:latin typeface="+mj-lt"/>
              </a:rPr>
              <a:t>Jagath </a:t>
            </a:r>
            <a:r>
              <a:rPr lang="en-US" sz="3200" b="1" dirty="0" err="1" smtClean="0">
                <a:latin typeface="+mj-lt"/>
              </a:rPr>
              <a:t>Karunathilaka</a:t>
            </a:r>
            <a:endParaRPr lang="en-US" sz="3200" b="1" dirty="0" smtClean="0">
              <a:latin typeface="+mj-lt"/>
            </a:endParaRPr>
          </a:p>
          <a:p>
            <a:r>
              <a:rPr lang="en-US" sz="2800" b="1" dirty="0">
                <a:latin typeface="+mj-lt"/>
              </a:rPr>
              <a:t>(Through Virtual Meeting – Zoom Technology)</a:t>
            </a:r>
          </a:p>
          <a:p>
            <a:r>
              <a:rPr lang="en-US" sz="2800" b="1" dirty="0" smtClean="0">
                <a:latin typeface="+mj-lt"/>
              </a:rPr>
              <a:t>October 4 –22                                                                                                                         (20 Lesson Hours in 10 Days) </a:t>
            </a:r>
          </a:p>
        </p:txBody>
      </p:sp>
    </p:spTree>
    <p:extLst>
      <p:ext uri="{BB962C8B-B14F-4D97-AF65-F5344CB8AC3E}">
        <p14:creationId xmlns:p14="http://schemas.microsoft.com/office/powerpoint/2010/main" val="25461491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7128105"/>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p>
          <a:p>
            <a:pPr lvl="2"/>
            <a:r>
              <a:rPr lang="en-US" sz="4400" b="1" dirty="0" smtClean="0">
                <a:solidFill>
                  <a:schemeClr val="accent4"/>
                </a:solidFill>
                <a:latin typeface="+mj-lt"/>
              </a:rPr>
              <a:t>Policy </a:t>
            </a:r>
            <a:r>
              <a:rPr lang="en-US" sz="4400" b="1" dirty="0">
                <a:solidFill>
                  <a:schemeClr val="accent4"/>
                </a:solidFill>
                <a:latin typeface="+mj-lt"/>
              </a:rPr>
              <a:t>on </a:t>
            </a:r>
            <a:r>
              <a:rPr lang="en-US" sz="4400" b="1" dirty="0" smtClean="0">
                <a:solidFill>
                  <a:schemeClr val="accent4"/>
                </a:solidFill>
                <a:latin typeface="+mj-lt"/>
              </a:rPr>
              <a:t>Remuneration and Non-Remuneration </a:t>
            </a:r>
            <a:r>
              <a:rPr lang="en-US" sz="4400" b="1" dirty="0">
                <a:solidFill>
                  <a:schemeClr val="accent4"/>
                </a:solidFill>
                <a:latin typeface="+mj-lt"/>
              </a:rPr>
              <a:t>Rewards, and </a:t>
            </a:r>
            <a:r>
              <a:rPr lang="en-US" sz="4400" b="1" dirty="0" smtClean="0">
                <a:solidFill>
                  <a:schemeClr val="accent4"/>
                </a:solidFill>
                <a:latin typeface="+mj-lt"/>
              </a:rPr>
              <a:t>Recognition… </a:t>
            </a:r>
            <a:endParaRPr lang="en-US" sz="4400" dirty="0">
              <a:solidFill>
                <a:schemeClr val="accent4"/>
              </a:solidFill>
              <a:latin typeface="+mj-lt"/>
            </a:endParaRPr>
          </a:p>
          <a:p>
            <a:r>
              <a:rPr lang="en-US" sz="2800" b="1" dirty="0">
                <a:solidFill>
                  <a:srgbClr val="002060"/>
                </a:solidFill>
                <a:latin typeface="+mj-lt"/>
              </a:rPr>
              <a:t> </a:t>
            </a:r>
            <a:endParaRPr lang="en-US" sz="2800" dirty="0" smtClean="0">
              <a:solidFill>
                <a:srgbClr val="002060"/>
              </a:solidFill>
              <a:latin typeface="+mj-lt"/>
            </a:endParaRPr>
          </a:p>
          <a:p>
            <a:pPr marL="1371600" lvl="2" indent="-457200">
              <a:buFont typeface="Arial" panose="020B0604020202020204" pitchFamily="34" charset="0"/>
              <a:buChar char="•"/>
            </a:pPr>
            <a:r>
              <a:rPr lang="en-US" sz="2600" dirty="0" smtClean="0">
                <a:solidFill>
                  <a:srgbClr val="002060"/>
                </a:solidFill>
                <a:latin typeface="+mj-lt"/>
              </a:rPr>
              <a:t>Remuneration is considered the total amount an employee receives for performing a job task. The company provide suitable remuneration package to its employees’ intending to improve their quality of work life and employee well-being.  </a:t>
            </a:r>
            <a:endParaRPr lang="en-US" sz="2600" b="1" dirty="0" smtClean="0">
              <a:solidFill>
                <a:srgbClr val="002060"/>
              </a:solidFill>
              <a:latin typeface="+mj-lt"/>
            </a:endParaRPr>
          </a:p>
          <a:p>
            <a:pPr marL="1371600" lvl="2" indent="-457200">
              <a:buFont typeface="Arial" panose="020B0604020202020204" pitchFamily="34" charset="0"/>
              <a:buChar char="•"/>
            </a:pPr>
            <a:r>
              <a:rPr lang="en-US" sz="2600" dirty="0" smtClean="0">
                <a:solidFill>
                  <a:srgbClr val="002060"/>
                </a:solidFill>
                <a:latin typeface="+mj-lt"/>
              </a:rPr>
              <a:t>Company </a:t>
            </a:r>
            <a:r>
              <a:rPr lang="en-US" sz="2600" dirty="0">
                <a:solidFill>
                  <a:srgbClr val="002060"/>
                </a:solidFill>
                <a:latin typeface="+mj-lt"/>
              </a:rPr>
              <a:t>contribution to the gratuity provision (as retirement benefit) </a:t>
            </a:r>
            <a:r>
              <a:rPr lang="en-US" sz="2600" dirty="0" smtClean="0">
                <a:solidFill>
                  <a:srgbClr val="002060"/>
                </a:solidFill>
                <a:latin typeface="+mj-lt"/>
              </a:rPr>
              <a:t>              as </a:t>
            </a:r>
            <a:r>
              <a:rPr lang="en-US" sz="2600" dirty="0">
                <a:solidFill>
                  <a:srgbClr val="002060"/>
                </a:solidFill>
                <a:latin typeface="+mj-lt"/>
              </a:rPr>
              <a:t>well as to the employees’ provident fund and employees trust fund is considered as deferred compensation, and as such is a component of remuneration.</a:t>
            </a:r>
          </a:p>
          <a:p>
            <a:pPr marL="1371600" lvl="2" indent="-457200">
              <a:buFont typeface="Arial" panose="020B0604020202020204" pitchFamily="34" charset="0"/>
              <a:buChar char="•"/>
            </a:pPr>
            <a:r>
              <a:rPr lang="en-US" sz="2600" dirty="0" smtClean="0">
                <a:solidFill>
                  <a:srgbClr val="002060"/>
                </a:solidFill>
                <a:latin typeface="+mj-lt"/>
              </a:rPr>
              <a:t>Company is </a:t>
            </a:r>
            <a:r>
              <a:rPr lang="en-US" sz="2600" dirty="0">
                <a:solidFill>
                  <a:srgbClr val="002060"/>
                </a:solidFill>
                <a:latin typeface="+mj-lt"/>
              </a:rPr>
              <a:t>committed to provide emoluments to its employees in line with industry standards enabling to attract and retain well-experienced competent employees within the </a:t>
            </a:r>
            <a:r>
              <a:rPr lang="en-US" sz="2600" dirty="0" smtClean="0">
                <a:solidFill>
                  <a:srgbClr val="002060"/>
                </a:solidFill>
                <a:latin typeface="+mj-lt"/>
              </a:rPr>
              <a:t>organization.  </a:t>
            </a:r>
            <a:endParaRPr lang="en-US" sz="2600" dirty="0">
              <a:solidFill>
                <a:srgbClr val="002060"/>
              </a:solidFill>
              <a:latin typeface="+mj-lt"/>
            </a:endParaRPr>
          </a:p>
        </p:txBody>
      </p:sp>
    </p:spTree>
    <p:extLst>
      <p:ext uri="{BB962C8B-B14F-4D97-AF65-F5344CB8AC3E}">
        <p14:creationId xmlns:p14="http://schemas.microsoft.com/office/powerpoint/2010/main" val="92059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7035772"/>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p>
          <a:p>
            <a:pPr lvl="2"/>
            <a:r>
              <a:rPr lang="en-US" sz="4400" b="1" dirty="0" smtClean="0">
                <a:solidFill>
                  <a:schemeClr val="accent4"/>
                </a:solidFill>
                <a:latin typeface="+mj-lt"/>
              </a:rPr>
              <a:t>Policy </a:t>
            </a:r>
            <a:r>
              <a:rPr lang="en-US" sz="4400" b="1" dirty="0">
                <a:solidFill>
                  <a:schemeClr val="accent4"/>
                </a:solidFill>
                <a:latin typeface="+mj-lt"/>
              </a:rPr>
              <a:t>on </a:t>
            </a:r>
            <a:r>
              <a:rPr lang="en-US" sz="4400" b="1" dirty="0" smtClean="0">
                <a:solidFill>
                  <a:schemeClr val="accent4"/>
                </a:solidFill>
                <a:latin typeface="+mj-lt"/>
              </a:rPr>
              <a:t>Remuneration and Non-Remuneration </a:t>
            </a:r>
            <a:r>
              <a:rPr lang="en-US" sz="4400" b="1" dirty="0">
                <a:solidFill>
                  <a:schemeClr val="accent4"/>
                </a:solidFill>
                <a:latin typeface="+mj-lt"/>
              </a:rPr>
              <a:t>Rewards, and </a:t>
            </a:r>
            <a:r>
              <a:rPr lang="en-US" sz="4400" b="1" dirty="0" smtClean="0">
                <a:solidFill>
                  <a:schemeClr val="accent4"/>
                </a:solidFill>
                <a:latin typeface="+mj-lt"/>
              </a:rPr>
              <a:t>Recognition… </a:t>
            </a:r>
            <a:endParaRPr lang="en-US" sz="4400" dirty="0">
              <a:solidFill>
                <a:schemeClr val="accent4"/>
              </a:solidFill>
              <a:latin typeface="+mj-lt"/>
            </a:endParaRPr>
          </a:p>
          <a:p>
            <a:r>
              <a:rPr lang="en-US" sz="2800" b="1" dirty="0">
                <a:solidFill>
                  <a:srgbClr val="002060"/>
                </a:solidFill>
                <a:latin typeface="+mj-lt"/>
              </a:rPr>
              <a:t> </a:t>
            </a:r>
            <a:endParaRPr lang="en-US" sz="2800" dirty="0" smtClean="0">
              <a:solidFill>
                <a:srgbClr val="002060"/>
              </a:solidFill>
              <a:latin typeface="+mj-lt"/>
            </a:endParaRPr>
          </a:p>
          <a:p>
            <a:pPr marL="1371600" lvl="2" indent="-457200">
              <a:buFont typeface="Arial" panose="020B0604020202020204" pitchFamily="34" charset="0"/>
              <a:buChar char="•"/>
            </a:pPr>
            <a:r>
              <a:rPr lang="en-US" sz="2800" dirty="0">
                <a:solidFill>
                  <a:srgbClr val="002060"/>
                </a:solidFill>
                <a:latin typeface="+mj-lt"/>
              </a:rPr>
              <a:t>Company will enhance salaries and other fringe benefits periodically </a:t>
            </a:r>
            <a:r>
              <a:rPr lang="en-US" sz="2800" dirty="0" smtClean="0">
                <a:solidFill>
                  <a:srgbClr val="002060"/>
                </a:solidFill>
                <a:latin typeface="+mj-lt"/>
              </a:rPr>
              <a:t>                  after </a:t>
            </a:r>
            <a:r>
              <a:rPr lang="en-US" sz="2800" dirty="0">
                <a:solidFill>
                  <a:srgbClr val="002060"/>
                </a:solidFill>
                <a:latin typeface="+mj-lt"/>
              </a:rPr>
              <a:t>conducting a salary survey and implement revised salary and </a:t>
            </a:r>
            <a:r>
              <a:rPr lang="en-US" sz="2800" dirty="0" smtClean="0">
                <a:solidFill>
                  <a:srgbClr val="002060"/>
                </a:solidFill>
                <a:latin typeface="+mj-lt"/>
              </a:rPr>
              <a:t>                  benefit </a:t>
            </a:r>
            <a:r>
              <a:rPr lang="en-US" sz="2800" dirty="0">
                <a:solidFill>
                  <a:srgbClr val="002060"/>
                </a:solidFill>
                <a:latin typeface="+mj-lt"/>
              </a:rPr>
              <a:t>structures affordable to the company, depending on present </a:t>
            </a:r>
            <a:r>
              <a:rPr lang="en-US" sz="2800" dirty="0" smtClean="0">
                <a:solidFill>
                  <a:srgbClr val="002060"/>
                </a:solidFill>
                <a:latin typeface="+mj-lt"/>
              </a:rPr>
              <a:t>                   and </a:t>
            </a:r>
            <a:r>
              <a:rPr lang="en-US" sz="2800" dirty="0">
                <a:solidFill>
                  <a:srgbClr val="002060"/>
                </a:solidFill>
                <a:latin typeface="+mj-lt"/>
              </a:rPr>
              <a:t>future business and financial viability.</a:t>
            </a:r>
          </a:p>
          <a:p>
            <a:pPr marL="1371600" lvl="2" indent="-457200">
              <a:buFont typeface="Arial" panose="020B0604020202020204" pitchFamily="34" charset="0"/>
              <a:buChar char="•"/>
            </a:pPr>
            <a:r>
              <a:rPr lang="en-US" sz="2800" dirty="0">
                <a:solidFill>
                  <a:srgbClr val="002060"/>
                </a:solidFill>
                <a:latin typeface="+mj-lt"/>
              </a:rPr>
              <a:t>Employees of </a:t>
            </a:r>
            <a:r>
              <a:rPr lang="en-US" sz="2800" dirty="0" smtClean="0">
                <a:solidFill>
                  <a:srgbClr val="002060"/>
                </a:solidFill>
                <a:latin typeface="+mj-lt"/>
              </a:rPr>
              <a:t>the Company shall </a:t>
            </a:r>
            <a:r>
              <a:rPr lang="en-US" sz="2800" dirty="0">
                <a:solidFill>
                  <a:srgbClr val="002060"/>
                </a:solidFill>
                <a:latin typeface="+mj-lt"/>
              </a:rPr>
              <a:t>benefit from and appreciate non-financial forms of compensation, include awards for recognition, a pleasant work environment, opportunities for career advancement </a:t>
            </a:r>
            <a:r>
              <a:rPr lang="en-US" sz="2800" dirty="0" smtClean="0">
                <a:solidFill>
                  <a:srgbClr val="002060"/>
                </a:solidFill>
                <a:latin typeface="+mj-lt"/>
              </a:rPr>
              <a:t>                  etc</a:t>
            </a:r>
            <a:r>
              <a:rPr lang="en-US" sz="2800" dirty="0">
                <a:solidFill>
                  <a:srgbClr val="002060"/>
                </a:solidFill>
                <a:latin typeface="+mj-lt"/>
              </a:rPr>
              <a:t>. Some of these recognition practice may adopt often more </a:t>
            </a:r>
            <a:r>
              <a:rPr lang="en-US" sz="2800" dirty="0" smtClean="0">
                <a:solidFill>
                  <a:srgbClr val="002060"/>
                </a:solidFill>
                <a:latin typeface="+mj-lt"/>
              </a:rPr>
              <a:t>                    frequent</a:t>
            </a:r>
            <a:r>
              <a:rPr lang="en-US" sz="2800" dirty="0">
                <a:solidFill>
                  <a:srgbClr val="002060"/>
                </a:solidFill>
                <a:latin typeface="+mj-lt"/>
              </a:rPr>
              <a:t>, less expensive, and less formal</a:t>
            </a:r>
            <a:r>
              <a:rPr lang="en-US" sz="2800" dirty="0" smtClean="0">
                <a:solidFill>
                  <a:srgbClr val="002060"/>
                </a:solidFill>
                <a:latin typeface="+mj-lt"/>
              </a:rPr>
              <a:t>.</a:t>
            </a:r>
          </a:p>
          <a:p>
            <a:pPr lvl="2"/>
            <a:endParaRPr lang="en-US" sz="2800" dirty="0">
              <a:solidFill>
                <a:srgbClr val="002060"/>
              </a:solidFill>
              <a:latin typeface="+mj-lt"/>
            </a:endParaRPr>
          </a:p>
        </p:txBody>
      </p:sp>
    </p:spTree>
    <p:extLst>
      <p:ext uri="{BB962C8B-B14F-4D97-AF65-F5344CB8AC3E}">
        <p14:creationId xmlns:p14="http://schemas.microsoft.com/office/powerpoint/2010/main" val="8628858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7097328"/>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p>
          <a:p>
            <a:pPr lvl="2"/>
            <a:r>
              <a:rPr lang="en-US" sz="4400" b="1" dirty="0" smtClean="0">
                <a:solidFill>
                  <a:schemeClr val="accent4"/>
                </a:solidFill>
                <a:latin typeface="+mj-lt"/>
              </a:rPr>
              <a:t>Rewards and Recognition  </a:t>
            </a:r>
            <a:endParaRPr lang="en-US" sz="4400" dirty="0" smtClean="0">
              <a:solidFill>
                <a:schemeClr val="accent4"/>
              </a:solidFill>
              <a:latin typeface="+mj-lt"/>
            </a:endParaRPr>
          </a:p>
          <a:p>
            <a:pPr lvl="2"/>
            <a:r>
              <a:rPr lang="en-US" sz="4400" b="1" dirty="0" smtClean="0">
                <a:solidFill>
                  <a:schemeClr val="accent4"/>
                </a:solidFill>
                <a:latin typeface="+mj-lt"/>
              </a:rPr>
              <a:t>- Policy Framework </a:t>
            </a:r>
            <a:r>
              <a:rPr lang="en-US" sz="2800" b="1" dirty="0">
                <a:solidFill>
                  <a:srgbClr val="002060"/>
                </a:solidFill>
                <a:latin typeface="+mj-lt"/>
              </a:rPr>
              <a:t> </a:t>
            </a:r>
            <a:endParaRPr lang="en-US" sz="2800" dirty="0" smtClean="0">
              <a:solidFill>
                <a:srgbClr val="002060"/>
              </a:solidFill>
              <a:latin typeface="+mj-lt"/>
            </a:endParaRPr>
          </a:p>
          <a:p>
            <a:pPr marL="1371600" lvl="2" indent="-457200">
              <a:buFont typeface="Arial" panose="020B0604020202020204" pitchFamily="34" charset="0"/>
              <a:buChar char="•"/>
            </a:pPr>
            <a:r>
              <a:rPr lang="en-US" sz="2600" dirty="0" smtClean="0">
                <a:solidFill>
                  <a:srgbClr val="002060"/>
                </a:solidFill>
                <a:latin typeface="+mj-lt"/>
              </a:rPr>
              <a:t>The </a:t>
            </a:r>
            <a:r>
              <a:rPr lang="en-US" sz="2600" dirty="0">
                <a:solidFill>
                  <a:srgbClr val="002060"/>
                </a:solidFill>
                <a:latin typeface="+mj-lt"/>
              </a:rPr>
              <a:t>HR division will be overall in control and coordinate with the related divisions in the process of remunerating to the employees and implementing </a:t>
            </a:r>
            <a:r>
              <a:rPr lang="en-US" sz="2600" dirty="0" smtClean="0">
                <a:solidFill>
                  <a:srgbClr val="002060"/>
                </a:solidFill>
                <a:latin typeface="+mj-lt"/>
              </a:rPr>
              <a:t>        a </a:t>
            </a:r>
            <a:r>
              <a:rPr lang="en-US" sz="2600" dirty="0">
                <a:solidFill>
                  <a:srgbClr val="002060"/>
                </a:solidFill>
                <a:latin typeface="+mj-lt"/>
              </a:rPr>
              <a:t>company-wide non-financial employee recognition system.    </a:t>
            </a:r>
          </a:p>
          <a:p>
            <a:pPr marL="1371600" lvl="2" indent="-457200">
              <a:buFont typeface="Arial" panose="020B0604020202020204" pitchFamily="34" charset="0"/>
              <a:buChar char="•"/>
            </a:pPr>
            <a:r>
              <a:rPr lang="en-US" sz="2600" dirty="0" smtClean="0">
                <a:solidFill>
                  <a:srgbClr val="002060"/>
                </a:solidFill>
                <a:latin typeface="+mj-lt"/>
              </a:rPr>
              <a:t>Company has </a:t>
            </a:r>
            <a:r>
              <a:rPr lang="en-US" sz="2600" dirty="0">
                <a:solidFill>
                  <a:srgbClr val="002060"/>
                </a:solidFill>
                <a:latin typeface="+mj-lt"/>
              </a:rPr>
              <a:t>fixed components linked to “base salary” which remuneration </a:t>
            </a:r>
            <a:r>
              <a:rPr lang="en-US" sz="2600" dirty="0" smtClean="0">
                <a:solidFill>
                  <a:srgbClr val="002060"/>
                </a:solidFill>
                <a:latin typeface="+mj-lt"/>
              </a:rPr>
              <a:t>                is </a:t>
            </a:r>
            <a:r>
              <a:rPr lang="en-US" sz="2600" dirty="0">
                <a:solidFill>
                  <a:srgbClr val="002060"/>
                </a:solidFill>
                <a:latin typeface="+mj-lt"/>
              </a:rPr>
              <a:t>paid as periodic compensation. Employees are compensated for spending time at work under this pay plan.</a:t>
            </a:r>
          </a:p>
          <a:p>
            <a:pPr marL="1371600" lvl="2" indent="-457200">
              <a:buFont typeface="Arial" panose="020B0604020202020204" pitchFamily="34" charset="0"/>
              <a:buChar char="•"/>
            </a:pPr>
            <a:r>
              <a:rPr lang="en-US" sz="2600" dirty="0">
                <a:solidFill>
                  <a:srgbClr val="002060"/>
                </a:solidFill>
                <a:latin typeface="+mj-lt"/>
              </a:rPr>
              <a:t>Pay rates are depend on the staffing position, which shall be ranked under different organizational levels in the hierarchy on skill, seniority, or education level etc. Accordingly, salary rates are determined by the job position of the company. </a:t>
            </a:r>
            <a:endParaRPr lang="en-US" sz="2600" dirty="0" smtClean="0">
              <a:solidFill>
                <a:srgbClr val="002060"/>
              </a:solidFill>
              <a:latin typeface="+mj-lt"/>
            </a:endParaRPr>
          </a:p>
          <a:p>
            <a:pPr lvl="2"/>
            <a:endParaRPr lang="en-US" sz="2600" dirty="0">
              <a:solidFill>
                <a:srgbClr val="002060"/>
              </a:solidFill>
              <a:latin typeface="+mj-lt"/>
            </a:endParaRPr>
          </a:p>
          <a:p>
            <a:pPr lvl="2"/>
            <a:endParaRPr lang="en-US" sz="2600" dirty="0">
              <a:solidFill>
                <a:srgbClr val="002060"/>
              </a:solidFill>
              <a:latin typeface="+mj-lt"/>
            </a:endParaRPr>
          </a:p>
        </p:txBody>
      </p:sp>
    </p:spTree>
    <p:extLst>
      <p:ext uri="{BB962C8B-B14F-4D97-AF65-F5344CB8AC3E}">
        <p14:creationId xmlns:p14="http://schemas.microsoft.com/office/powerpoint/2010/main" val="12647552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7208127"/>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p>
          <a:p>
            <a:pPr lvl="1">
              <a:lnSpc>
                <a:spcPct val="115000"/>
              </a:lnSpc>
            </a:pPr>
            <a:r>
              <a:rPr lang="en-US" sz="4800" b="1" dirty="0">
                <a:solidFill>
                  <a:schemeClr val="accent4"/>
                </a:solidFill>
                <a:latin typeface="+mj-lt"/>
              </a:rPr>
              <a:t>	</a:t>
            </a:r>
            <a:r>
              <a:rPr lang="en-US" sz="4400" b="1" dirty="0" smtClean="0">
                <a:solidFill>
                  <a:schemeClr val="accent4"/>
                </a:solidFill>
                <a:latin typeface="+mj-lt"/>
              </a:rPr>
              <a:t>Rewards and Recognition  </a:t>
            </a:r>
            <a:endParaRPr lang="en-US" sz="4400" dirty="0" smtClean="0">
              <a:solidFill>
                <a:schemeClr val="accent4"/>
              </a:solidFill>
              <a:latin typeface="+mj-lt"/>
            </a:endParaRPr>
          </a:p>
          <a:p>
            <a:pPr lvl="3"/>
            <a:r>
              <a:rPr lang="en-US" sz="4400" b="1" dirty="0" smtClean="0">
                <a:solidFill>
                  <a:schemeClr val="accent4"/>
                </a:solidFill>
                <a:latin typeface="+mj-lt"/>
              </a:rPr>
              <a:t>- Policy Framework… </a:t>
            </a:r>
            <a:r>
              <a:rPr lang="en-US" sz="2800" b="1" dirty="0">
                <a:solidFill>
                  <a:srgbClr val="002060"/>
                </a:solidFill>
                <a:latin typeface="+mj-lt"/>
              </a:rPr>
              <a:t> </a:t>
            </a:r>
            <a:endParaRPr lang="en-US" sz="2800" dirty="0" smtClean="0">
              <a:solidFill>
                <a:srgbClr val="002060"/>
              </a:solidFill>
              <a:latin typeface="+mj-lt"/>
            </a:endParaRPr>
          </a:p>
          <a:p>
            <a:pPr marL="1828800" lvl="3" indent="-457200">
              <a:buFont typeface="Arial" panose="020B0604020202020204" pitchFamily="34" charset="0"/>
              <a:buChar char="•"/>
            </a:pPr>
            <a:r>
              <a:rPr lang="en-US" sz="2800" dirty="0" smtClean="0">
                <a:solidFill>
                  <a:srgbClr val="002060"/>
                </a:solidFill>
                <a:latin typeface="+mj-lt"/>
              </a:rPr>
              <a:t>Remuneration </a:t>
            </a:r>
            <a:r>
              <a:rPr lang="en-US" sz="2800" dirty="0">
                <a:solidFill>
                  <a:srgbClr val="002060"/>
                </a:solidFill>
                <a:latin typeface="+mj-lt"/>
              </a:rPr>
              <a:t>package of each employee is strictly confidential.</a:t>
            </a:r>
          </a:p>
          <a:p>
            <a:pPr marL="1828800" lvl="3" indent="-457200">
              <a:buFont typeface="Arial" panose="020B0604020202020204" pitchFamily="34" charset="0"/>
              <a:buChar char="•"/>
            </a:pPr>
            <a:r>
              <a:rPr lang="en-US" sz="2800" dirty="0">
                <a:solidFill>
                  <a:srgbClr val="002060"/>
                </a:solidFill>
                <a:latin typeface="+mj-lt"/>
              </a:rPr>
              <a:t>Rate of pay increase (pay raise) in a financial year will be depend on </a:t>
            </a:r>
            <a:r>
              <a:rPr lang="en-US" sz="2800" dirty="0" smtClean="0">
                <a:solidFill>
                  <a:srgbClr val="002060"/>
                </a:solidFill>
                <a:latin typeface="+mj-lt"/>
              </a:rPr>
              <a:t> the </a:t>
            </a:r>
            <a:r>
              <a:rPr lang="en-US" sz="2800" dirty="0">
                <a:solidFill>
                  <a:srgbClr val="002060"/>
                </a:solidFill>
                <a:latin typeface="+mj-lt"/>
              </a:rPr>
              <a:t>level </a:t>
            </a:r>
            <a:r>
              <a:rPr lang="en-US" sz="2800" dirty="0" smtClean="0">
                <a:solidFill>
                  <a:srgbClr val="002060"/>
                </a:solidFill>
                <a:latin typeface="+mj-lt"/>
              </a:rPr>
              <a:t>of </a:t>
            </a:r>
            <a:r>
              <a:rPr lang="en-US" sz="2800" dirty="0">
                <a:solidFill>
                  <a:srgbClr val="002060"/>
                </a:solidFill>
                <a:latin typeface="+mj-lt"/>
              </a:rPr>
              <a:t>performance, financial affordability, and some other key factors like market condition, rate of inflation, analysis of bi-annual reports on divisional HR statistics with regards to absentee rates, age, gender, turnover, hard-to fill jobs, exceptional individuals and their skills and training identification etc. </a:t>
            </a:r>
            <a:endParaRPr lang="en-US" sz="2800" dirty="0" smtClean="0">
              <a:solidFill>
                <a:srgbClr val="002060"/>
              </a:solidFill>
              <a:latin typeface="+mj-lt"/>
            </a:endParaRPr>
          </a:p>
          <a:p>
            <a:pPr marL="1371600" lvl="2" indent="-457200">
              <a:buFont typeface="Arial" panose="020B0604020202020204" pitchFamily="34" charset="0"/>
              <a:buChar char="•"/>
            </a:pPr>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a:p>
            <a:pPr marL="1371600" lvl="2" indent="-457200">
              <a:buFont typeface="Arial" panose="020B0604020202020204" pitchFamily="34" charset="0"/>
              <a:buChar char="•"/>
            </a:pPr>
            <a:endParaRPr lang="en-US" sz="2800" dirty="0">
              <a:solidFill>
                <a:srgbClr val="002060"/>
              </a:solidFill>
              <a:latin typeface="+mj-lt"/>
            </a:endParaRPr>
          </a:p>
          <a:p>
            <a:pPr marL="1371600" lvl="2" indent="-457200">
              <a:buFont typeface="Arial" panose="020B0604020202020204" pitchFamily="34" charset="0"/>
              <a:buChar char="•"/>
            </a:pPr>
            <a:endParaRPr lang="en-US" sz="2800" dirty="0">
              <a:solidFill>
                <a:srgbClr val="002060"/>
              </a:solidFill>
              <a:latin typeface="+mj-lt"/>
            </a:endParaRPr>
          </a:p>
        </p:txBody>
      </p:sp>
    </p:spTree>
    <p:extLst>
      <p:ext uri="{BB962C8B-B14F-4D97-AF65-F5344CB8AC3E}">
        <p14:creationId xmlns:p14="http://schemas.microsoft.com/office/powerpoint/2010/main" val="19100526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7208127"/>
          </a:xfrm>
          <a:prstGeom prst="rect">
            <a:avLst/>
          </a:prstGeom>
          <a:solidFill>
            <a:schemeClr val="bg1">
              <a:lumMod val="95000"/>
            </a:schemeClr>
          </a:solidFill>
        </p:spPr>
        <p:txBody>
          <a:bodyPr wrap="square">
            <a:spAutoFit/>
          </a:bodyPr>
          <a:lstStyle/>
          <a:p>
            <a:pPr lvl="1">
              <a:lnSpc>
                <a:spcPct val="115000"/>
              </a:lnSpc>
            </a:pPr>
            <a:r>
              <a:rPr lang="en-US" sz="4800" dirty="0" smtClean="0">
                <a:solidFill>
                  <a:schemeClr val="accent4"/>
                </a:solidFill>
                <a:latin typeface="+mj-lt"/>
              </a:rPr>
              <a:t>	</a:t>
            </a:r>
          </a:p>
          <a:p>
            <a:pPr lvl="1">
              <a:lnSpc>
                <a:spcPct val="115000"/>
              </a:lnSpc>
            </a:pPr>
            <a:r>
              <a:rPr lang="en-US" sz="4800" b="1" dirty="0">
                <a:solidFill>
                  <a:schemeClr val="accent4"/>
                </a:solidFill>
                <a:latin typeface="+mj-lt"/>
              </a:rPr>
              <a:t>	</a:t>
            </a:r>
            <a:r>
              <a:rPr lang="en-US" sz="4400" b="1" dirty="0" smtClean="0">
                <a:solidFill>
                  <a:schemeClr val="accent4"/>
                </a:solidFill>
                <a:latin typeface="+mj-lt"/>
              </a:rPr>
              <a:t>Rewards and Recognition  </a:t>
            </a:r>
            <a:endParaRPr lang="en-US" sz="4400" dirty="0" smtClean="0">
              <a:solidFill>
                <a:schemeClr val="accent4"/>
              </a:solidFill>
              <a:latin typeface="+mj-lt"/>
            </a:endParaRPr>
          </a:p>
          <a:p>
            <a:pPr lvl="3"/>
            <a:r>
              <a:rPr lang="en-US" sz="4400" b="1" dirty="0" smtClean="0">
                <a:solidFill>
                  <a:schemeClr val="accent4"/>
                </a:solidFill>
                <a:latin typeface="+mj-lt"/>
              </a:rPr>
              <a:t>- Policy Framework… </a:t>
            </a:r>
            <a:r>
              <a:rPr lang="en-US" sz="2800" b="1" dirty="0">
                <a:solidFill>
                  <a:srgbClr val="002060"/>
                </a:solidFill>
                <a:latin typeface="+mj-lt"/>
              </a:rPr>
              <a:t> </a:t>
            </a:r>
            <a:endParaRPr lang="en-US" sz="2800" dirty="0" smtClean="0">
              <a:solidFill>
                <a:srgbClr val="002060"/>
              </a:solidFill>
              <a:latin typeface="+mj-lt"/>
            </a:endParaRPr>
          </a:p>
          <a:p>
            <a:pPr marL="1828800" lvl="3" indent="-457200">
              <a:buFont typeface="Arial" panose="020B0604020202020204" pitchFamily="34" charset="0"/>
              <a:buChar char="•"/>
            </a:pPr>
            <a:r>
              <a:rPr lang="en-US" sz="2800" dirty="0" smtClean="0">
                <a:solidFill>
                  <a:srgbClr val="002060"/>
                </a:solidFill>
                <a:latin typeface="+mj-lt"/>
              </a:rPr>
              <a:t>If there a trade union in action, pay increase is based on the                    collective agreement  between the company and the trade union. Annual </a:t>
            </a:r>
            <a:r>
              <a:rPr lang="en-US" sz="2800" dirty="0">
                <a:solidFill>
                  <a:srgbClr val="002060"/>
                </a:solidFill>
                <a:latin typeface="+mj-lt"/>
              </a:rPr>
              <a:t>amount of </a:t>
            </a:r>
            <a:r>
              <a:rPr lang="en-US" sz="2800" dirty="0" smtClean="0">
                <a:solidFill>
                  <a:srgbClr val="002060"/>
                </a:solidFill>
                <a:latin typeface="+mj-lt"/>
              </a:rPr>
              <a:t>workers’ </a:t>
            </a:r>
            <a:r>
              <a:rPr lang="en-US" sz="2800" dirty="0">
                <a:solidFill>
                  <a:srgbClr val="002060"/>
                </a:solidFill>
                <a:latin typeface="+mj-lt"/>
              </a:rPr>
              <a:t>pay increase shall be based on the </a:t>
            </a:r>
            <a:r>
              <a:rPr lang="en-US" sz="2800" dirty="0" smtClean="0">
                <a:solidFill>
                  <a:srgbClr val="002060"/>
                </a:solidFill>
                <a:latin typeface="+mj-lt"/>
              </a:rPr>
              <a:t>             demand </a:t>
            </a:r>
            <a:r>
              <a:rPr lang="en-US" sz="2800" dirty="0">
                <a:solidFill>
                  <a:srgbClr val="002060"/>
                </a:solidFill>
                <a:latin typeface="+mj-lt"/>
              </a:rPr>
              <a:t>paper submitted by the </a:t>
            </a:r>
            <a:r>
              <a:rPr lang="en-US" sz="2800" dirty="0" smtClean="0">
                <a:solidFill>
                  <a:srgbClr val="002060"/>
                </a:solidFill>
                <a:latin typeface="+mj-lt"/>
              </a:rPr>
              <a:t>respective </a:t>
            </a:r>
            <a:r>
              <a:rPr lang="en-US" sz="2800" dirty="0">
                <a:solidFill>
                  <a:srgbClr val="002060"/>
                </a:solidFill>
                <a:latin typeface="+mj-lt"/>
              </a:rPr>
              <a:t>trade union, </a:t>
            </a:r>
            <a:r>
              <a:rPr lang="en-US" sz="2800" dirty="0" smtClean="0">
                <a:solidFill>
                  <a:srgbClr val="002060"/>
                </a:solidFill>
                <a:latin typeface="+mj-lt"/>
              </a:rPr>
              <a:t>followed                  by </a:t>
            </a:r>
            <a:r>
              <a:rPr lang="en-US" sz="2800" dirty="0">
                <a:solidFill>
                  <a:srgbClr val="002060"/>
                </a:solidFill>
                <a:latin typeface="+mj-lt"/>
              </a:rPr>
              <a:t>subsequent negotiation between the management </a:t>
            </a:r>
            <a:r>
              <a:rPr lang="en-US" sz="2800" dirty="0" smtClean="0">
                <a:solidFill>
                  <a:srgbClr val="002060"/>
                </a:solidFill>
                <a:latin typeface="+mj-lt"/>
              </a:rPr>
              <a:t>and the union </a:t>
            </a:r>
            <a:r>
              <a:rPr lang="en-US" sz="2800" dirty="0">
                <a:solidFill>
                  <a:srgbClr val="002060"/>
                </a:solidFill>
                <a:latin typeface="+mj-lt"/>
              </a:rPr>
              <a:t>representatives</a:t>
            </a:r>
            <a:r>
              <a:rPr lang="en-US" sz="2800" dirty="0" smtClean="0">
                <a:solidFill>
                  <a:srgbClr val="002060"/>
                </a:solidFill>
                <a:latin typeface="+mj-lt"/>
              </a:rPr>
              <a:t>. Rate </a:t>
            </a:r>
            <a:r>
              <a:rPr lang="en-US" sz="2800" dirty="0">
                <a:solidFill>
                  <a:srgbClr val="002060"/>
                </a:solidFill>
                <a:latin typeface="+mj-lt"/>
              </a:rPr>
              <a:t>of pay increase applicable to the executive </a:t>
            </a:r>
            <a:r>
              <a:rPr lang="en-US" sz="2800" dirty="0" smtClean="0">
                <a:solidFill>
                  <a:srgbClr val="002060"/>
                </a:solidFill>
                <a:latin typeface="+mj-lt"/>
              </a:rPr>
              <a:t>                   and </a:t>
            </a:r>
            <a:r>
              <a:rPr lang="en-US" sz="2800" dirty="0">
                <a:solidFill>
                  <a:srgbClr val="002060"/>
                </a:solidFill>
                <a:latin typeface="+mj-lt"/>
              </a:rPr>
              <a:t>other staff </a:t>
            </a:r>
            <a:r>
              <a:rPr lang="en-US" sz="2800" dirty="0" smtClean="0">
                <a:solidFill>
                  <a:srgbClr val="002060"/>
                </a:solidFill>
                <a:latin typeface="+mj-lt"/>
              </a:rPr>
              <a:t>grade </a:t>
            </a:r>
            <a:r>
              <a:rPr lang="en-US" sz="2800" dirty="0">
                <a:solidFill>
                  <a:srgbClr val="002060"/>
                </a:solidFill>
                <a:latin typeface="+mj-lt"/>
              </a:rPr>
              <a:t>employees as well as the amount to increase </a:t>
            </a:r>
            <a:r>
              <a:rPr lang="en-US" sz="2800" dirty="0" smtClean="0">
                <a:solidFill>
                  <a:srgbClr val="002060"/>
                </a:solidFill>
                <a:latin typeface="+mj-lt"/>
              </a:rPr>
              <a:t>                for </a:t>
            </a:r>
            <a:r>
              <a:rPr lang="en-US" sz="2800" dirty="0">
                <a:solidFill>
                  <a:srgbClr val="002060"/>
                </a:solidFill>
                <a:latin typeface="+mj-lt"/>
              </a:rPr>
              <a:t>worker </a:t>
            </a:r>
            <a:r>
              <a:rPr lang="en-US" sz="2800" dirty="0" smtClean="0">
                <a:solidFill>
                  <a:srgbClr val="002060"/>
                </a:solidFill>
                <a:latin typeface="+mj-lt"/>
              </a:rPr>
              <a:t>category </a:t>
            </a:r>
            <a:r>
              <a:rPr lang="en-US" sz="2800" dirty="0">
                <a:solidFill>
                  <a:srgbClr val="002060"/>
                </a:solidFill>
                <a:latin typeface="+mj-lt"/>
              </a:rPr>
              <a:t>is subject to the approval of the </a:t>
            </a:r>
            <a:r>
              <a:rPr lang="en-US" sz="2800" dirty="0" smtClean="0">
                <a:solidFill>
                  <a:srgbClr val="002060"/>
                </a:solidFill>
                <a:latin typeface="+mj-lt"/>
              </a:rPr>
              <a:t>Company </a:t>
            </a:r>
          </a:p>
          <a:p>
            <a:pPr lvl="3"/>
            <a:r>
              <a:rPr lang="en-US" sz="2800" dirty="0">
                <a:solidFill>
                  <a:srgbClr val="002060"/>
                </a:solidFill>
                <a:latin typeface="+mj-lt"/>
              </a:rPr>
              <a:t>	</a:t>
            </a:r>
            <a:r>
              <a:rPr lang="en-US" sz="2800" dirty="0" smtClean="0">
                <a:solidFill>
                  <a:srgbClr val="002060"/>
                </a:solidFill>
                <a:latin typeface="+mj-lt"/>
              </a:rPr>
              <a:t>Board </a:t>
            </a:r>
            <a:r>
              <a:rPr lang="en-US" sz="2800" dirty="0">
                <a:solidFill>
                  <a:srgbClr val="002060"/>
                </a:solidFill>
                <a:latin typeface="+mj-lt"/>
              </a:rPr>
              <a:t>of </a:t>
            </a:r>
            <a:r>
              <a:rPr lang="en-US" sz="2800" dirty="0" smtClean="0">
                <a:solidFill>
                  <a:srgbClr val="002060"/>
                </a:solidFill>
                <a:latin typeface="+mj-lt"/>
              </a:rPr>
              <a:t>Directors.</a:t>
            </a:r>
          </a:p>
          <a:p>
            <a:pPr marL="1828800" lvl="3" indent="-457200">
              <a:buFont typeface="Arial" panose="020B0604020202020204" pitchFamily="34" charset="0"/>
              <a:buChar char="•"/>
            </a:pPr>
            <a:endParaRPr lang="en-US" sz="2800" dirty="0">
              <a:solidFill>
                <a:srgbClr val="002060"/>
              </a:solidFill>
              <a:latin typeface="+mj-lt"/>
            </a:endParaRPr>
          </a:p>
          <a:p>
            <a:pPr lvl="3"/>
            <a:r>
              <a:rPr lang="en-US" sz="2800" dirty="0" smtClean="0">
                <a:solidFill>
                  <a:srgbClr val="002060"/>
                </a:solidFill>
                <a:latin typeface="+mj-lt"/>
              </a:rPr>
              <a:t>  </a:t>
            </a:r>
            <a:endParaRPr lang="en-US" sz="2800" dirty="0">
              <a:solidFill>
                <a:srgbClr val="002060"/>
              </a:solidFill>
              <a:latin typeface="+mj-lt"/>
            </a:endParaRPr>
          </a:p>
        </p:txBody>
      </p:sp>
    </p:spTree>
    <p:extLst>
      <p:ext uri="{BB962C8B-B14F-4D97-AF65-F5344CB8AC3E}">
        <p14:creationId xmlns:p14="http://schemas.microsoft.com/office/powerpoint/2010/main" val="36390121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6777240"/>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p>
          <a:p>
            <a:pPr>
              <a:lnSpc>
                <a:spcPct val="115000"/>
              </a:lnSpc>
            </a:pPr>
            <a:r>
              <a:rPr lang="en-US" sz="4800" b="1" dirty="0">
                <a:solidFill>
                  <a:schemeClr val="accent4"/>
                </a:solidFill>
                <a:latin typeface="+mj-lt"/>
              </a:rPr>
              <a:t>	</a:t>
            </a:r>
            <a:r>
              <a:rPr lang="en-US" sz="4400" b="1" dirty="0" smtClean="0">
                <a:solidFill>
                  <a:schemeClr val="accent4"/>
                </a:solidFill>
                <a:latin typeface="+mj-lt"/>
              </a:rPr>
              <a:t>Rewards and Recognition  </a:t>
            </a:r>
            <a:endParaRPr lang="en-US" sz="4400" dirty="0" smtClean="0">
              <a:solidFill>
                <a:schemeClr val="accent4"/>
              </a:solidFill>
              <a:latin typeface="+mj-lt"/>
            </a:endParaRPr>
          </a:p>
          <a:p>
            <a:pPr marL="1485900" lvl="2" indent="-571500">
              <a:buFontTx/>
              <a:buChar char="-"/>
            </a:pPr>
            <a:r>
              <a:rPr lang="en-US" sz="4400" b="1" dirty="0" smtClean="0">
                <a:solidFill>
                  <a:schemeClr val="accent4"/>
                </a:solidFill>
                <a:latin typeface="+mj-lt"/>
              </a:rPr>
              <a:t>Policy Framework… </a:t>
            </a:r>
            <a:r>
              <a:rPr lang="en-US" sz="2800" b="1" dirty="0">
                <a:solidFill>
                  <a:srgbClr val="002060"/>
                </a:solidFill>
                <a:latin typeface="+mj-lt"/>
              </a:rPr>
              <a:t> </a:t>
            </a:r>
            <a:endParaRPr lang="en-US" sz="2800" b="1" dirty="0" smtClean="0">
              <a:solidFill>
                <a:srgbClr val="002060"/>
              </a:solidFill>
              <a:latin typeface="+mj-lt"/>
            </a:endParaRPr>
          </a:p>
          <a:p>
            <a:pPr lvl="2"/>
            <a:endParaRPr lang="en-US" sz="2800" b="1" dirty="0" smtClean="0">
              <a:solidFill>
                <a:srgbClr val="002060"/>
              </a:solidFill>
              <a:latin typeface="+mj-lt"/>
            </a:endParaRPr>
          </a:p>
          <a:p>
            <a:pPr marL="1257300" lvl="2" indent="-342900">
              <a:buFont typeface="Arial" panose="020B0604020202020204" pitchFamily="34" charset="0"/>
              <a:buChar char="•"/>
            </a:pPr>
            <a:r>
              <a:rPr lang="en-US" sz="2800" dirty="0" smtClean="0">
                <a:solidFill>
                  <a:srgbClr val="002060"/>
                </a:solidFill>
                <a:latin typeface="+mj-lt"/>
              </a:rPr>
              <a:t>The </a:t>
            </a:r>
            <a:r>
              <a:rPr lang="en-US" sz="2800" dirty="0">
                <a:solidFill>
                  <a:srgbClr val="002060"/>
                </a:solidFill>
                <a:latin typeface="+mj-lt"/>
              </a:rPr>
              <a:t>pay increase (a pay raise) shall be achieved by employees after reaching a certain </a:t>
            </a:r>
            <a:r>
              <a:rPr lang="en-US" sz="2800" dirty="0" smtClean="0">
                <a:solidFill>
                  <a:srgbClr val="002060"/>
                </a:solidFill>
                <a:latin typeface="+mj-lt"/>
              </a:rPr>
              <a:t>performance level</a:t>
            </a:r>
            <a:r>
              <a:rPr lang="en-US" sz="2800" dirty="0">
                <a:solidFill>
                  <a:srgbClr val="002060"/>
                </a:solidFill>
                <a:latin typeface="+mj-lt"/>
              </a:rPr>
              <a:t>. There is no provision for salary increases merely for increasing length of service</a:t>
            </a:r>
            <a:r>
              <a:rPr lang="en-US" sz="2800" dirty="0" smtClean="0">
                <a:solidFill>
                  <a:srgbClr val="002060"/>
                </a:solidFill>
                <a:latin typeface="+mj-lt"/>
              </a:rPr>
              <a:t>.</a:t>
            </a:r>
          </a:p>
          <a:p>
            <a:pPr marL="1257300" lvl="2" indent="-342900">
              <a:buFont typeface="Arial" panose="020B0604020202020204" pitchFamily="34" charset="0"/>
              <a:buChar char="•"/>
            </a:pPr>
            <a:r>
              <a:rPr lang="en-US" sz="2800" dirty="0" smtClean="0">
                <a:solidFill>
                  <a:srgbClr val="002060"/>
                </a:solidFill>
                <a:latin typeface="+mj-lt"/>
              </a:rPr>
              <a:t>In </a:t>
            </a:r>
            <a:r>
              <a:rPr lang="en-US" sz="2800" dirty="0">
                <a:solidFill>
                  <a:srgbClr val="002060"/>
                </a:solidFill>
                <a:latin typeface="+mj-lt"/>
              </a:rPr>
              <a:t>addition to the special increment granted </a:t>
            </a:r>
            <a:r>
              <a:rPr lang="en-US" sz="2800" dirty="0" smtClean="0">
                <a:solidFill>
                  <a:srgbClr val="002060"/>
                </a:solidFill>
                <a:latin typeface="+mj-lt"/>
              </a:rPr>
              <a:t>upon the finance capability              of the CSO, there will an arrangement to pay annual </a:t>
            </a:r>
            <a:r>
              <a:rPr lang="en-US" sz="2800" dirty="0">
                <a:solidFill>
                  <a:srgbClr val="002060"/>
                </a:solidFill>
                <a:latin typeface="+mj-lt"/>
              </a:rPr>
              <a:t>salary increments within the prevailing salary scales, which increases </a:t>
            </a:r>
            <a:r>
              <a:rPr lang="en-US" sz="2800" dirty="0" smtClean="0">
                <a:solidFill>
                  <a:srgbClr val="002060"/>
                </a:solidFill>
                <a:latin typeface="+mj-lt"/>
              </a:rPr>
              <a:t>would </a:t>
            </a:r>
            <a:r>
              <a:rPr lang="en-US" sz="2800" dirty="0">
                <a:solidFill>
                  <a:srgbClr val="002060"/>
                </a:solidFill>
                <a:latin typeface="+mj-lt"/>
              </a:rPr>
              <a:t>be effective </a:t>
            </a:r>
            <a:r>
              <a:rPr lang="en-US" sz="2800" dirty="0" smtClean="0">
                <a:solidFill>
                  <a:srgbClr val="002060"/>
                </a:solidFill>
                <a:latin typeface="+mj-lt"/>
              </a:rPr>
              <a:t>             from </a:t>
            </a:r>
            <a:r>
              <a:rPr lang="en-US" sz="2800" dirty="0">
                <a:solidFill>
                  <a:srgbClr val="002060"/>
                </a:solidFill>
                <a:latin typeface="+mj-lt"/>
              </a:rPr>
              <a:t>the date of appointments or promotions. </a:t>
            </a:r>
          </a:p>
          <a:p>
            <a:pPr marL="1371600" lvl="2" indent="-457200">
              <a:buFontTx/>
              <a:buChar char="-"/>
            </a:pPr>
            <a:endParaRPr lang="en-US" sz="2800" dirty="0" smtClean="0">
              <a:solidFill>
                <a:srgbClr val="002060"/>
              </a:solidFill>
              <a:latin typeface="+mj-lt"/>
            </a:endParaRPr>
          </a:p>
          <a:p>
            <a:pPr marL="1371600" lvl="2" indent="-457200">
              <a:buFontTx/>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21240461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6777240"/>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p>
          <a:p>
            <a:pPr>
              <a:lnSpc>
                <a:spcPct val="115000"/>
              </a:lnSpc>
            </a:pPr>
            <a:r>
              <a:rPr lang="en-US" sz="4800" b="1" dirty="0">
                <a:solidFill>
                  <a:schemeClr val="accent4"/>
                </a:solidFill>
                <a:latin typeface="+mj-lt"/>
              </a:rPr>
              <a:t>	</a:t>
            </a:r>
            <a:r>
              <a:rPr lang="en-US" sz="4400" b="1" dirty="0" smtClean="0">
                <a:solidFill>
                  <a:schemeClr val="accent4"/>
                </a:solidFill>
                <a:latin typeface="+mj-lt"/>
              </a:rPr>
              <a:t>Rewards and Recognition  </a:t>
            </a:r>
            <a:endParaRPr lang="en-US" sz="4400" dirty="0" smtClean="0">
              <a:solidFill>
                <a:schemeClr val="accent4"/>
              </a:solidFill>
              <a:latin typeface="+mj-lt"/>
            </a:endParaRPr>
          </a:p>
          <a:p>
            <a:pPr marL="1485900" lvl="2" indent="-571500">
              <a:buFontTx/>
              <a:buChar char="-"/>
            </a:pPr>
            <a:r>
              <a:rPr lang="en-US" sz="4400" b="1" dirty="0" smtClean="0">
                <a:solidFill>
                  <a:schemeClr val="accent4"/>
                </a:solidFill>
                <a:latin typeface="+mj-lt"/>
              </a:rPr>
              <a:t>Policy Framework… </a:t>
            </a:r>
            <a:r>
              <a:rPr lang="en-US" sz="2800" b="1" dirty="0">
                <a:solidFill>
                  <a:srgbClr val="002060"/>
                </a:solidFill>
                <a:latin typeface="+mj-lt"/>
              </a:rPr>
              <a:t> </a:t>
            </a:r>
            <a:endParaRPr lang="en-US" sz="2800" b="1" dirty="0" smtClean="0">
              <a:solidFill>
                <a:srgbClr val="002060"/>
              </a:solidFill>
              <a:latin typeface="+mj-lt"/>
            </a:endParaRPr>
          </a:p>
          <a:p>
            <a:pPr lvl="2"/>
            <a:endParaRPr lang="en-US" sz="2800" b="1" dirty="0" smtClean="0">
              <a:solidFill>
                <a:srgbClr val="002060"/>
              </a:solidFill>
              <a:latin typeface="+mj-lt"/>
            </a:endParaRPr>
          </a:p>
          <a:p>
            <a:pPr marL="1371600" lvl="2" indent="-457200">
              <a:buFont typeface="Arial" panose="020B0604020202020204" pitchFamily="34" charset="0"/>
              <a:buChar char="•"/>
            </a:pPr>
            <a:r>
              <a:rPr lang="en-US" sz="2800" dirty="0">
                <a:solidFill>
                  <a:srgbClr val="002060"/>
                </a:solidFill>
                <a:latin typeface="+mj-lt"/>
              </a:rPr>
              <a:t>Attendance incentives will be paid to the non-executive staff and </a:t>
            </a:r>
            <a:r>
              <a:rPr lang="en-US" sz="2800" dirty="0" smtClean="0">
                <a:solidFill>
                  <a:srgbClr val="002060"/>
                </a:solidFill>
                <a:latin typeface="+mj-lt"/>
              </a:rPr>
              <a:t>field officers as </a:t>
            </a:r>
            <a:r>
              <a:rPr lang="en-US" sz="2800" dirty="0">
                <a:solidFill>
                  <a:srgbClr val="002060"/>
                </a:solidFill>
                <a:latin typeface="+mj-lt"/>
              </a:rPr>
              <a:t>a variable salary component to encourage attending to work  regularly or </a:t>
            </a:r>
            <a:r>
              <a:rPr lang="en-US" sz="2800" dirty="0" smtClean="0">
                <a:solidFill>
                  <a:srgbClr val="002060"/>
                </a:solidFill>
                <a:latin typeface="+mj-lt"/>
              </a:rPr>
              <a:t>avoid </a:t>
            </a:r>
            <a:r>
              <a:rPr lang="en-US" sz="2800" dirty="0">
                <a:solidFill>
                  <a:srgbClr val="002060"/>
                </a:solidFill>
                <a:latin typeface="+mj-lt"/>
              </a:rPr>
              <a:t>absent from work </a:t>
            </a:r>
          </a:p>
          <a:p>
            <a:pPr marL="1371600" lvl="2" indent="-457200">
              <a:buFont typeface="Arial" panose="020B0604020202020204" pitchFamily="34" charset="0"/>
              <a:buChar char="•"/>
            </a:pPr>
            <a:r>
              <a:rPr lang="en-US" sz="2800" dirty="0" smtClean="0">
                <a:solidFill>
                  <a:srgbClr val="002060"/>
                </a:solidFill>
                <a:latin typeface="+mj-lt"/>
              </a:rPr>
              <a:t>Motivate </a:t>
            </a:r>
            <a:r>
              <a:rPr lang="en-US" sz="2800" dirty="0">
                <a:solidFill>
                  <a:srgbClr val="002060"/>
                </a:solidFill>
                <a:latin typeface="+mj-lt"/>
              </a:rPr>
              <a:t>the employees with the prospects of being promoted to a </a:t>
            </a:r>
            <a:r>
              <a:rPr lang="en-US" sz="2800" dirty="0" smtClean="0">
                <a:solidFill>
                  <a:srgbClr val="002060"/>
                </a:solidFill>
                <a:latin typeface="+mj-lt"/>
              </a:rPr>
              <a:t>               higher </a:t>
            </a:r>
            <a:r>
              <a:rPr lang="en-US" sz="2800" dirty="0">
                <a:solidFill>
                  <a:srgbClr val="002060"/>
                </a:solidFill>
                <a:latin typeface="+mj-lt"/>
              </a:rPr>
              <a:t>pay rate</a:t>
            </a:r>
            <a:r>
              <a:rPr lang="en-US" sz="2800" dirty="0" smtClean="0">
                <a:solidFill>
                  <a:srgbClr val="002060"/>
                </a:solidFill>
                <a:latin typeface="+mj-lt"/>
              </a:rPr>
              <a:t>.</a:t>
            </a:r>
          </a:p>
          <a:p>
            <a:pPr marL="1371600" lvl="2" indent="-457200">
              <a:buFont typeface="Arial" panose="020B0604020202020204" pitchFamily="34" charset="0"/>
              <a:buChar char="•"/>
            </a:pPr>
            <a:r>
              <a:rPr lang="en-US" sz="2800" dirty="0">
                <a:solidFill>
                  <a:srgbClr val="002060"/>
                </a:solidFill>
                <a:latin typeface="+mj-lt"/>
              </a:rPr>
              <a:t>HR division is responsible for robust non-financial recognition system </a:t>
            </a:r>
            <a:r>
              <a:rPr lang="en-US" sz="2800" dirty="0" smtClean="0">
                <a:solidFill>
                  <a:srgbClr val="002060"/>
                </a:solidFill>
                <a:latin typeface="+mj-lt"/>
              </a:rPr>
              <a:t>           be in </a:t>
            </a:r>
            <a:r>
              <a:rPr lang="en-US" sz="2800" dirty="0">
                <a:solidFill>
                  <a:srgbClr val="002060"/>
                </a:solidFill>
                <a:latin typeface="+mj-lt"/>
              </a:rPr>
              <a:t>place, which should be useful to maintain a pleasant work </a:t>
            </a:r>
            <a:r>
              <a:rPr lang="en-US" sz="2800" dirty="0" smtClean="0">
                <a:solidFill>
                  <a:srgbClr val="002060"/>
                </a:solidFill>
                <a:latin typeface="+mj-lt"/>
              </a:rPr>
              <a:t>                 environment </a:t>
            </a:r>
            <a:r>
              <a:rPr lang="en-US" sz="2800" dirty="0">
                <a:solidFill>
                  <a:srgbClr val="002060"/>
                </a:solidFill>
                <a:latin typeface="+mj-lt"/>
              </a:rPr>
              <a:t>in the company. </a:t>
            </a:r>
            <a:endParaRPr lang="en-US" sz="2800" dirty="0" smtClean="0">
              <a:solidFill>
                <a:srgbClr val="002060"/>
              </a:solidFill>
              <a:latin typeface="+mj-lt"/>
            </a:endParaRPr>
          </a:p>
          <a:p>
            <a:pPr marL="1371600" lvl="2" indent="-457200">
              <a:buFontTx/>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26069120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5250668"/>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Payment </a:t>
            </a:r>
            <a:r>
              <a:rPr lang="en-US" sz="4400" b="1" dirty="0">
                <a:solidFill>
                  <a:schemeClr val="accent4"/>
                </a:solidFill>
                <a:latin typeface="+mj-lt"/>
              </a:rPr>
              <a:t>of Salaries and Overtime </a:t>
            </a:r>
            <a:endParaRPr lang="en-US" sz="4400" b="1" dirty="0" smtClean="0">
              <a:solidFill>
                <a:schemeClr val="accent4"/>
              </a:solidFill>
              <a:latin typeface="+mj-lt"/>
            </a:endParaRPr>
          </a:p>
          <a:p>
            <a:pPr marL="1828800" lvl="3" indent="-457200">
              <a:buFont typeface="Arial" panose="020B0604020202020204" pitchFamily="34" charset="0"/>
              <a:buChar char="•"/>
            </a:pPr>
            <a:r>
              <a:rPr lang="en-US" sz="2800" dirty="0" smtClean="0">
                <a:solidFill>
                  <a:srgbClr val="002060"/>
                </a:solidFill>
                <a:latin typeface="+mj-lt"/>
              </a:rPr>
              <a:t>An </a:t>
            </a:r>
            <a:r>
              <a:rPr lang="en-US" sz="2800" dirty="0">
                <a:solidFill>
                  <a:srgbClr val="002060"/>
                </a:solidFill>
                <a:latin typeface="+mj-lt"/>
              </a:rPr>
              <a:t>employee shall begin to draw the salary as stated in the letter of appointment with effect from the date he/she assumes the duties.</a:t>
            </a:r>
          </a:p>
          <a:p>
            <a:pPr marL="1828800" lvl="3" indent="-457200">
              <a:buFont typeface="Arial" panose="020B0604020202020204" pitchFamily="34" charset="0"/>
              <a:buChar char="•"/>
            </a:pPr>
            <a:r>
              <a:rPr lang="en-US" sz="2800" dirty="0">
                <a:solidFill>
                  <a:srgbClr val="002060"/>
                </a:solidFill>
                <a:latin typeface="+mj-lt"/>
              </a:rPr>
              <a:t>The monthly salaries applicable to the employees of the company </a:t>
            </a:r>
            <a:r>
              <a:rPr lang="en-US" sz="2800" dirty="0" smtClean="0">
                <a:solidFill>
                  <a:srgbClr val="002060"/>
                </a:solidFill>
                <a:latin typeface="+mj-lt"/>
              </a:rPr>
              <a:t>             shall </a:t>
            </a:r>
            <a:r>
              <a:rPr lang="en-US" sz="2800" dirty="0">
                <a:solidFill>
                  <a:srgbClr val="002060"/>
                </a:solidFill>
                <a:latin typeface="+mj-lt"/>
              </a:rPr>
              <a:t>be those approved by the </a:t>
            </a:r>
            <a:r>
              <a:rPr lang="en-US" sz="2800" dirty="0" smtClean="0">
                <a:solidFill>
                  <a:srgbClr val="002060"/>
                </a:solidFill>
                <a:latin typeface="+mj-lt"/>
              </a:rPr>
              <a:t>ED/CEO </a:t>
            </a:r>
            <a:r>
              <a:rPr lang="en-US" sz="2800" dirty="0">
                <a:solidFill>
                  <a:srgbClr val="002060"/>
                </a:solidFill>
                <a:latin typeface="+mj-lt"/>
              </a:rPr>
              <a:t>or/and the Board of Directors of the company. Any revision of a salary will be effective as from the date on which such revision is ordered by the company unless exclusively stated otherwise in the order</a:t>
            </a:r>
            <a:r>
              <a:rPr lang="en-US" sz="2800" dirty="0" smtClean="0">
                <a:solidFill>
                  <a:srgbClr val="002060"/>
                </a:solidFill>
                <a:latin typeface="+mj-lt"/>
              </a:rPr>
              <a:t>.</a:t>
            </a:r>
            <a:endParaRPr lang="en-US" sz="2800" dirty="0">
              <a:solidFill>
                <a:srgbClr val="002060"/>
              </a:solidFill>
              <a:latin typeface="+mj-lt"/>
            </a:endParaRPr>
          </a:p>
          <a:p>
            <a:pPr marL="1828800" lvl="3" indent="-457200">
              <a:buFont typeface="Arial" panose="020B0604020202020204" pitchFamily="34" charset="0"/>
              <a:buChar char="•"/>
            </a:pPr>
            <a:endParaRPr lang="en-US" sz="2800" dirty="0" smtClean="0">
              <a:solidFill>
                <a:srgbClr val="002060"/>
              </a:solidFill>
              <a:latin typeface="+mj-lt"/>
            </a:endParaRPr>
          </a:p>
          <a:p>
            <a:pPr marL="1828800" lvl="3" indent="-457200">
              <a:buFont typeface="Arial" panose="020B0604020202020204" pitchFamily="34" charset="0"/>
              <a:buChar char="•"/>
            </a:pPr>
            <a:endParaRPr lang="en-US" sz="2800" dirty="0">
              <a:solidFill>
                <a:srgbClr val="002060"/>
              </a:solidFill>
              <a:latin typeface="+mj-lt"/>
            </a:endParaRPr>
          </a:p>
          <a:p>
            <a:pPr marL="1371600" lvl="2" indent="-457200">
              <a:buFontTx/>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11237079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5250668"/>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Payment </a:t>
            </a:r>
            <a:r>
              <a:rPr lang="en-US" sz="4400" b="1" dirty="0">
                <a:solidFill>
                  <a:schemeClr val="accent4"/>
                </a:solidFill>
                <a:latin typeface="+mj-lt"/>
              </a:rPr>
              <a:t>of Salaries and </a:t>
            </a:r>
            <a:r>
              <a:rPr lang="en-US" sz="4400" b="1" dirty="0" smtClean="0">
                <a:solidFill>
                  <a:schemeClr val="accent4"/>
                </a:solidFill>
                <a:latin typeface="+mj-lt"/>
              </a:rPr>
              <a:t>Overtime… </a:t>
            </a:r>
          </a:p>
          <a:p>
            <a:pPr marL="1371600" lvl="2" indent="-457200">
              <a:buFont typeface="Arial" panose="020B0604020202020204" pitchFamily="34" charset="0"/>
              <a:buChar char="•"/>
            </a:pPr>
            <a:r>
              <a:rPr lang="en-US" sz="2800" dirty="0" smtClean="0">
                <a:solidFill>
                  <a:srgbClr val="002060"/>
                </a:solidFill>
                <a:latin typeface="+mj-lt"/>
              </a:rPr>
              <a:t>The </a:t>
            </a:r>
            <a:r>
              <a:rPr lang="en-US" sz="2800" dirty="0">
                <a:solidFill>
                  <a:srgbClr val="002060"/>
                </a:solidFill>
                <a:latin typeface="+mj-lt"/>
              </a:rPr>
              <a:t>Company will contribute 12% to Employees Provident Fund and </a:t>
            </a:r>
            <a:r>
              <a:rPr lang="en-US" sz="2800" dirty="0" smtClean="0">
                <a:solidFill>
                  <a:srgbClr val="002060"/>
                </a:solidFill>
                <a:latin typeface="+mj-lt"/>
              </a:rPr>
              <a:t>              3</a:t>
            </a:r>
            <a:r>
              <a:rPr lang="en-US" sz="2800" dirty="0">
                <a:solidFill>
                  <a:srgbClr val="002060"/>
                </a:solidFill>
                <a:latin typeface="+mj-lt"/>
              </a:rPr>
              <a:t>% to Employees Trust Fund. Employee contribution of 8% to the Employees Provident Fund will be deducted from their monthly salary. These contribution will be computed based on the “base salary” or “consolidated salary” of an employee. </a:t>
            </a:r>
          </a:p>
          <a:p>
            <a:pPr marL="1371600" lvl="2" indent="-457200">
              <a:buFont typeface="Arial" panose="020B0604020202020204" pitchFamily="34" charset="0"/>
              <a:buChar char="•"/>
            </a:pPr>
            <a:r>
              <a:rPr lang="en-US" sz="2800" dirty="0">
                <a:solidFill>
                  <a:srgbClr val="002060"/>
                </a:solidFill>
                <a:latin typeface="+mj-lt"/>
              </a:rPr>
              <a:t>Applicable tax on monthly emoluments should be paid by the employee </a:t>
            </a:r>
            <a:r>
              <a:rPr lang="en-US" sz="2800" dirty="0" smtClean="0">
                <a:solidFill>
                  <a:srgbClr val="002060"/>
                </a:solidFill>
                <a:latin typeface="+mj-lt"/>
              </a:rPr>
              <a:t> in </a:t>
            </a:r>
            <a:r>
              <a:rPr lang="en-US" sz="2800" dirty="0">
                <a:solidFill>
                  <a:srgbClr val="002060"/>
                </a:solidFill>
                <a:latin typeface="+mj-lt"/>
              </a:rPr>
              <a:t>terms of the tax laws in the country.   </a:t>
            </a:r>
          </a:p>
          <a:p>
            <a:pPr marL="1828800" lvl="3" indent="-457200">
              <a:buFont typeface="Arial" panose="020B0604020202020204" pitchFamily="34" charset="0"/>
              <a:buChar char="•"/>
            </a:pPr>
            <a:endParaRPr lang="en-US" sz="2800" dirty="0" smtClean="0">
              <a:solidFill>
                <a:srgbClr val="002060"/>
              </a:solidFill>
              <a:latin typeface="+mj-lt"/>
            </a:endParaRPr>
          </a:p>
          <a:p>
            <a:pPr marL="1828800" lvl="3" indent="-457200">
              <a:buFont typeface="Arial" panose="020B0604020202020204" pitchFamily="34" charset="0"/>
              <a:buChar char="•"/>
            </a:pPr>
            <a:endParaRPr lang="en-US" sz="2800" dirty="0">
              <a:solidFill>
                <a:srgbClr val="002060"/>
              </a:solidFill>
              <a:latin typeface="+mj-lt"/>
            </a:endParaRPr>
          </a:p>
          <a:p>
            <a:pPr marL="1371600" lvl="2" indent="-457200">
              <a:buFontTx/>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28432425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5250668"/>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Payment </a:t>
            </a:r>
            <a:r>
              <a:rPr lang="en-US" sz="4400" b="1" dirty="0">
                <a:solidFill>
                  <a:schemeClr val="accent4"/>
                </a:solidFill>
                <a:latin typeface="+mj-lt"/>
              </a:rPr>
              <a:t>of Salaries and </a:t>
            </a:r>
            <a:r>
              <a:rPr lang="en-US" sz="4400" b="1" dirty="0" smtClean="0">
                <a:solidFill>
                  <a:schemeClr val="accent4"/>
                </a:solidFill>
                <a:latin typeface="+mj-lt"/>
              </a:rPr>
              <a:t>Overtime… </a:t>
            </a:r>
          </a:p>
          <a:p>
            <a:pPr marL="1371600" lvl="2" indent="-457200">
              <a:buFont typeface="Arial" panose="020B0604020202020204" pitchFamily="34" charset="0"/>
              <a:buChar char="•"/>
            </a:pPr>
            <a:r>
              <a:rPr lang="en-US" sz="2800" dirty="0" smtClean="0">
                <a:solidFill>
                  <a:srgbClr val="002060"/>
                </a:solidFill>
                <a:latin typeface="+mj-lt"/>
              </a:rPr>
              <a:t>An </a:t>
            </a:r>
            <a:r>
              <a:rPr lang="en-US" sz="2800" dirty="0">
                <a:solidFill>
                  <a:srgbClr val="002060"/>
                </a:solidFill>
                <a:latin typeface="+mj-lt"/>
              </a:rPr>
              <a:t>employee should not receive the salary for any period during </a:t>
            </a:r>
            <a:r>
              <a:rPr lang="en-US" sz="2800" dirty="0" smtClean="0">
                <a:solidFill>
                  <a:srgbClr val="002060"/>
                </a:solidFill>
                <a:latin typeface="+mj-lt"/>
              </a:rPr>
              <a:t>                     which </a:t>
            </a:r>
            <a:r>
              <a:rPr lang="en-US" sz="2800" dirty="0">
                <a:solidFill>
                  <a:srgbClr val="002060"/>
                </a:solidFill>
                <a:latin typeface="+mj-lt"/>
              </a:rPr>
              <a:t>he has been absent from duty without leave.   </a:t>
            </a:r>
          </a:p>
          <a:p>
            <a:pPr marL="1371600" lvl="2" indent="-457200">
              <a:buFont typeface="Arial" panose="020B0604020202020204" pitchFamily="34" charset="0"/>
              <a:buChar char="•"/>
            </a:pPr>
            <a:r>
              <a:rPr lang="en-US" sz="2800" dirty="0">
                <a:solidFill>
                  <a:srgbClr val="002060"/>
                </a:solidFill>
                <a:latin typeface="+mj-lt"/>
              </a:rPr>
              <a:t>In respect of each day in any week on which a person has been on </a:t>
            </a:r>
            <a:r>
              <a:rPr lang="en-US" sz="2800" dirty="0" smtClean="0">
                <a:solidFill>
                  <a:srgbClr val="002060"/>
                </a:solidFill>
                <a:latin typeface="+mj-lt"/>
              </a:rPr>
              <a:t>leave  </a:t>
            </a:r>
            <a:r>
              <a:rPr lang="en-US" sz="2800" dirty="0">
                <a:solidFill>
                  <a:srgbClr val="002060"/>
                </a:solidFill>
                <a:latin typeface="+mj-lt"/>
              </a:rPr>
              <a:t>or on holiday with full remuneration allowed to him by the company. </a:t>
            </a:r>
            <a:r>
              <a:rPr lang="en-US" sz="2800" dirty="0" smtClean="0">
                <a:solidFill>
                  <a:srgbClr val="002060"/>
                </a:solidFill>
                <a:latin typeface="+mj-lt"/>
              </a:rPr>
              <a:t>                   In </a:t>
            </a:r>
            <a:r>
              <a:rPr lang="en-US" sz="2800" dirty="0">
                <a:solidFill>
                  <a:srgbClr val="002060"/>
                </a:solidFill>
                <a:latin typeface="+mj-lt"/>
              </a:rPr>
              <a:t>respect of each week during which he has worked for a total period </a:t>
            </a:r>
            <a:r>
              <a:rPr lang="en-US" sz="2800" dirty="0" smtClean="0">
                <a:solidFill>
                  <a:srgbClr val="002060"/>
                </a:solidFill>
                <a:latin typeface="+mj-lt"/>
              </a:rPr>
              <a:t>           not </a:t>
            </a:r>
            <a:r>
              <a:rPr lang="en-US" sz="2800" dirty="0">
                <a:solidFill>
                  <a:srgbClr val="002060"/>
                </a:solidFill>
                <a:latin typeface="+mj-lt"/>
              </a:rPr>
              <a:t>less than twenty-eight hours, exclusive of any period of overtime work, be allowed weekend with full remuneration.</a:t>
            </a:r>
          </a:p>
          <a:p>
            <a:pPr marL="1371600" lvl="2" indent="-457200">
              <a:buFont typeface="Arial" panose="020B0604020202020204" pitchFamily="34" charset="0"/>
              <a:buChar char="•"/>
            </a:pPr>
            <a:r>
              <a:rPr lang="en-US" sz="2800" dirty="0">
                <a:solidFill>
                  <a:srgbClr val="002060"/>
                </a:solidFill>
                <a:latin typeface="+mj-lt"/>
              </a:rPr>
              <a:t>The salaries of employees shall be subjected to the employee’s performance appraisal  </a:t>
            </a:r>
            <a:endParaRPr lang="en-US" sz="2800" dirty="0" smtClean="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28934905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0039"/>
            <a:ext cx="12192000" cy="7478970"/>
          </a:xfrm>
          <a:prstGeom prst="rect">
            <a:avLst/>
          </a:prstGeom>
          <a:solidFill>
            <a:schemeClr val="bg1">
              <a:lumMod val="95000"/>
            </a:schemeClr>
          </a:solidFill>
        </p:spPr>
        <p:txBody>
          <a:bodyPr wrap="square">
            <a:spAutoFit/>
          </a:bodyPr>
          <a:lstStyle/>
          <a:p>
            <a:pPr lvl="1"/>
            <a:endParaRPr lang="en-US" sz="4800" b="1" dirty="0" smtClean="0">
              <a:solidFill>
                <a:schemeClr val="accent4"/>
              </a:solidFill>
              <a:latin typeface="+mj-lt"/>
            </a:endParaRPr>
          </a:p>
          <a:p>
            <a:pPr lvl="1"/>
            <a:r>
              <a:rPr lang="en-US" sz="4800" b="1" dirty="0" smtClean="0">
                <a:solidFill>
                  <a:schemeClr val="accent4"/>
                </a:solidFill>
                <a:latin typeface="+mj-lt"/>
              </a:rPr>
              <a:t>Lesson Plans of HR Management of CSO</a:t>
            </a:r>
          </a:p>
          <a:p>
            <a:pPr lvl="1"/>
            <a:endParaRPr lang="en-US" sz="4800" dirty="0" smtClean="0">
              <a:solidFill>
                <a:schemeClr val="accent4"/>
              </a:solidFill>
              <a:latin typeface="+mj-lt"/>
            </a:endParaRPr>
          </a:p>
          <a:p>
            <a:pPr lvl="1"/>
            <a:endParaRPr lang="en-US" sz="4800" dirty="0">
              <a:solidFill>
                <a:schemeClr val="accent4"/>
              </a:solidFill>
              <a:latin typeface="+mj-lt"/>
            </a:endParaRPr>
          </a:p>
          <a:p>
            <a:pPr lvl="1"/>
            <a:endParaRPr lang="en-US" sz="4800" dirty="0" smtClean="0">
              <a:solidFill>
                <a:schemeClr val="accent4"/>
              </a:solidFill>
              <a:latin typeface="+mj-lt"/>
            </a:endParaRPr>
          </a:p>
          <a:p>
            <a:pPr lvl="1"/>
            <a:endParaRPr lang="en-US" sz="4800" dirty="0">
              <a:solidFill>
                <a:schemeClr val="accent4"/>
              </a:solidFill>
              <a:latin typeface="+mj-lt"/>
            </a:endParaRPr>
          </a:p>
          <a:p>
            <a:pPr lvl="1"/>
            <a:endParaRPr lang="en-US" sz="4800" dirty="0" smtClean="0">
              <a:solidFill>
                <a:schemeClr val="accent4"/>
              </a:solidFill>
              <a:latin typeface="+mj-lt"/>
            </a:endParaRPr>
          </a:p>
          <a:p>
            <a:pPr lvl="1"/>
            <a:endParaRPr lang="en-US" sz="4800" dirty="0">
              <a:solidFill>
                <a:schemeClr val="accent4"/>
              </a:solidFill>
              <a:latin typeface="+mj-lt"/>
            </a:endParaRPr>
          </a:p>
          <a:p>
            <a:pPr lvl="1"/>
            <a:endParaRPr lang="en-US" sz="4800" dirty="0" smtClean="0">
              <a:solidFill>
                <a:schemeClr val="accent4"/>
              </a:solidFill>
              <a:latin typeface="+mj-lt"/>
            </a:endParaRPr>
          </a:p>
          <a:p>
            <a:pPr lvl="1"/>
            <a:endParaRPr lang="en-US" sz="4800" dirty="0" smtClean="0">
              <a:solidFill>
                <a:schemeClr val="accent4"/>
              </a:solidFill>
              <a:latin typeface="+mj-lt"/>
            </a:endParaRPr>
          </a:p>
        </p:txBody>
      </p:sp>
      <p:graphicFrame>
        <p:nvGraphicFramePr>
          <p:cNvPr id="3" name="Table 2"/>
          <p:cNvGraphicFramePr>
            <a:graphicFrameLocks noGrp="1"/>
          </p:cNvGraphicFramePr>
          <p:nvPr>
            <p:extLst>
              <p:ext uri="{D42A27DB-BD31-4B8C-83A1-F6EECF244321}">
                <p14:modId xmlns:p14="http://schemas.microsoft.com/office/powerpoint/2010/main" val="2222175340"/>
              </p:ext>
            </p:extLst>
          </p:nvPr>
        </p:nvGraphicFramePr>
        <p:xfrm>
          <a:off x="612648" y="1426464"/>
          <a:ext cx="10835640" cy="5157216"/>
        </p:xfrm>
        <a:graphic>
          <a:graphicData uri="http://schemas.openxmlformats.org/drawingml/2006/table">
            <a:tbl>
              <a:tblPr firstRow="1" firstCol="1" bandRow="1">
                <a:tableStyleId>{9DCAF9ED-07DC-4A11-8D7F-57B35C25682E}</a:tableStyleId>
              </a:tblPr>
              <a:tblGrid>
                <a:gridCol w="1261684"/>
                <a:gridCol w="4654484"/>
                <a:gridCol w="2367077"/>
                <a:gridCol w="2552395"/>
              </a:tblGrid>
              <a:tr h="437674">
                <a:tc>
                  <a:txBody>
                    <a:bodyPr/>
                    <a:lstStyle/>
                    <a:p>
                      <a:pPr marL="0" marR="0" algn="ctr">
                        <a:lnSpc>
                          <a:spcPct val="115000"/>
                        </a:lnSpc>
                        <a:spcBef>
                          <a:spcPts val="0"/>
                        </a:spcBef>
                        <a:spcAft>
                          <a:spcPts val="0"/>
                        </a:spcAft>
                      </a:pPr>
                      <a:r>
                        <a:rPr lang="en-US" sz="1600" dirty="0" smtClean="0">
                          <a:effectLst/>
                          <a:latin typeface="+mn-lt"/>
                          <a:ea typeface="Calibri" panose="020F0502020204030204" pitchFamily="34" charset="0"/>
                          <a:cs typeface="Times New Roman" panose="02020603050405020304" pitchFamily="18" charset="0"/>
                        </a:rPr>
                        <a:t>Chapter No</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nchor="ctr"/>
                </a:tc>
                <a:tc>
                  <a:txBody>
                    <a:bodyPr/>
                    <a:lstStyle/>
                    <a:p>
                      <a:pPr marL="0" marR="0" algn="ctr">
                        <a:lnSpc>
                          <a:spcPct val="115000"/>
                        </a:lnSpc>
                        <a:spcBef>
                          <a:spcPts val="0"/>
                        </a:spcBef>
                        <a:spcAft>
                          <a:spcPts val="0"/>
                        </a:spcAft>
                      </a:pPr>
                      <a:r>
                        <a:rPr lang="en-US" sz="1600">
                          <a:effectLst/>
                        </a:rPr>
                        <a:t>Lesson Topics</a:t>
                      </a:r>
                      <a:endParaRPr lang="en-US" sz="1600">
                        <a:effectLst/>
                        <a:latin typeface="+mn-lt"/>
                        <a:ea typeface="Calibri" panose="020F0502020204030204" pitchFamily="34" charset="0"/>
                        <a:cs typeface="Times New Roman" panose="02020603050405020304" pitchFamily="18" charset="0"/>
                      </a:endParaRPr>
                    </a:p>
                  </a:txBody>
                  <a:tcPr marL="58258" marR="58258" marT="0" marB="0" anchor="ctr"/>
                </a:tc>
                <a:tc>
                  <a:txBody>
                    <a:bodyPr/>
                    <a:lstStyle/>
                    <a:p>
                      <a:pPr marL="0" marR="0" algn="ctr">
                        <a:lnSpc>
                          <a:spcPct val="115000"/>
                        </a:lnSpc>
                        <a:spcBef>
                          <a:spcPts val="0"/>
                        </a:spcBef>
                        <a:spcAft>
                          <a:spcPts val="0"/>
                        </a:spcAft>
                      </a:pPr>
                      <a:r>
                        <a:rPr lang="en-US" sz="1600">
                          <a:effectLst/>
                        </a:rPr>
                        <a:t>Scheduled Date</a:t>
                      </a:r>
                      <a:endParaRPr lang="en-US" sz="1600">
                        <a:effectLst/>
                        <a:latin typeface="+mn-lt"/>
                        <a:ea typeface="Calibri" panose="020F0502020204030204" pitchFamily="34" charset="0"/>
                        <a:cs typeface="Times New Roman" panose="02020603050405020304" pitchFamily="18" charset="0"/>
                      </a:endParaRPr>
                    </a:p>
                  </a:txBody>
                  <a:tcPr marL="58258" marR="58258" marT="0" marB="0" anchor="ctr"/>
                </a:tc>
                <a:tc>
                  <a:txBody>
                    <a:bodyPr/>
                    <a:lstStyle/>
                    <a:p>
                      <a:pPr marL="0" marR="0" algn="ctr">
                        <a:lnSpc>
                          <a:spcPct val="115000"/>
                        </a:lnSpc>
                        <a:spcBef>
                          <a:spcPts val="0"/>
                        </a:spcBef>
                        <a:spcAft>
                          <a:spcPts val="0"/>
                        </a:spcAft>
                      </a:pPr>
                      <a:r>
                        <a:rPr lang="en-US" sz="1600">
                          <a:effectLst/>
                        </a:rPr>
                        <a:t>Timing</a:t>
                      </a:r>
                      <a:endParaRPr lang="en-US" sz="1600">
                        <a:effectLst/>
                        <a:latin typeface="+mn-lt"/>
                        <a:ea typeface="Calibri" panose="020F0502020204030204" pitchFamily="34" charset="0"/>
                        <a:cs typeface="Times New Roman" panose="02020603050405020304" pitchFamily="18" charset="0"/>
                      </a:endParaRPr>
                    </a:p>
                  </a:txBody>
                  <a:tcPr marL="58258" marR="58258" marT="0" marB="0" anchor="ctr"/>
                </a:tc>
              </a:tr>
              <a:tr h="376142">
                <a:tc>
                  <a:txBody>
                    <a:bodyPr/>
                    <a:lstStyle/>
                    <a:p>
                      <a:pPr marL="0" marR="0" algn="ctr">
                        <a:lnSpc>
                          <a:spcPct val="115000"/>
                        </a:lnSpc>
                        <a:spcBef>
                          <a:spcPts val="0"/>
                        </a:spcBef>
                        <a:spcAft>
                          <a:spcPts val="0"/>
                        </a:spcAft>
                      </a:pPr>
                      <a:r>
                        <a:rPr lang="en-US" sz="1600" dirty="0">
                          <a:solidFill>
                            <a:schemeClr val="bg1"/>
                          </a:solidFill>
                          <a:effectLst/>
                        </a:rPr>
                        <a:t>1</a:t>
                      </a:r>
                      <a:endParaRPr lang="en-US" sz="1600" dirty="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c>
                  <a:txBody>
                    <a:bodyPr/>
                    <a:lstStyle/>
                    <a:p>
                      <a:pPr marL="0" marR="0" algn="l">
                        <a:lnSpc>
                          <a:spcPct val="115000"/>
                        </a:lnSpc>
                        <a:spcBef>
                          <a:spcPts val="0"/>
                        </a:spcBef>
                        <a:spcAft>
                          <a:spcPts val="0"/>
                        </a:spcAft>
                      </a:pPr>
                      <a:r>
                        <a:rPr lang="en-US" sz="1600" dirty="0">
                          <a:solidFill>
                            <a:schemeClr val="bg1"/>
                          </a:solidFill>
                          <a:effectLst/>
                        </a:rPr>
                        <a:t>Business Code </a:t>
                      </a:r>
                      <a:r>
                        <a:rPr lang="en-US" sz="1600" dirty="0" smtClean="0">
                          <a:solidFill>
                            <a:schemeClr val="bg1"/>
                          </a:solidFill>
                          <a:effectLst/>
                        </a:rPr>
                        <a:t>Practice,</a:t>
                      </a:r>
                      <a:r>
                        <a:rPr lang="en-US" sz="1600" baseline="0" dirty="0" smtClean="0">
                          <a:solidFill>
                            <a:schemeClr val="bg1"/>
                          </a:solidFill>
                          <a:effectLst/>
                        </a:rPr>
                        <a:t> </a:t>
                      </a:r>
                      <a:r>
                        <a:rPr lang="en-US" sz="1600" dirty="0" smtClean="0">
                          <a:solidFill>
                            <a:schemeClr val="bg1"/>
                          </a:solidFill>
                          <a:effectLst/>
                        </a:rPr>
                        <a:t>Compliance and Data Security</a:t>
                      </a:r>
                      <a:endParaRPr lang="en-US" sz="1600" dirty="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c rowSpan="2">
                  <a:txBody>
                    <a:bodyPr/>
                    <a:lstStyle/>
                    <a:p>
                      <a:pPr marL="0" marR="0" algn="l">
                        <a:lnSpc>
                          <a:spcPct val="115000"/>
                        </a:lnSpc>
                        <a:spcBef>
                          <a:spcPts val="0"/>
                        </a:spcBef>
                        <a:spcAft>
                          <a:spcPts val="0"/>
                        </a:spcAft>
                      </a:pPr>
                      <a:r>
                        <a:rPr lang="en-US" sz="1600" dirty="0">
                          <a:solidFill>
                            <a:schemeClr val="bg1"/>
                          </a:solidFill>
                          <a:effectLst/>
                        </a:rPr>
                        <a:t>Monday, </a:t>
                      </a:r>
                      <a:r>
                        <a:rPr lang="en-US" sz="1600" dirty="0" smtClean="0">
                          <a:solidFill>
                            <a:schemeClr val="bg1"/>
                          </a:solidFill>
                          <a:effectLst/>
                        </a:rPr>
                        <a:t>4</a:t>
                      </a:r>
                      <a:r>
                        <a:rPr lang="en-US" sz="1600" baseline="30000" dirty="0" smtClean="0">
                          <a:solidFill>
                            <a:schemeClr val="bg1"/>
                          </a:solidFill>
                          <a:effectLst/>
                        </a:rPr>
                        <a:t>th</a:t>
                      </a:r>
                      <a:r>
                        <a:rPr lang="en-US" sz="1600" dirty="0" smtClean="0">
                          <a:solidFill>
                            <a:schemeClr val="bg1"/>
                          </a:solidFill>
                          <a:effectLst/>
                        </a:rPr>
                        <a:t> </a:t>
                      </a:r>
                      <a:r>
                        <a:rPr lang="en-US" sz="1600" dirty="0">
                          <a:solidFill>
                            <a:schemeClr val="bg1"/>
                          </a:solidFill>
                          <a:effectLst/>
                        </a:rPr>
                        <a:t>October</a:t>
                      </a:r>
                      <a:endParaRPr lang="en-US" sz="1600" dirty="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c rowSpan="2">
                  <a:txBody>
                    <a:bodyPr/>
                    <a:lstStyle/>
                    <a:p>
                      <a:pPr marL="0" marR="0" algn="ctr">
                        <a:lnSpc>
                          <a:spcPct val="115000"/>
                        </a:lnSpc>
                        <a:spcBef>
                          <a:spcPts val="0"/>
                        </a:spcBef>
                        <a:spcAft>
                          <a:spcPts val="0"/>
                        </a:spcAft>
                      </a:pPr>
                      <a:r>
                        <a:rPr lang="en-US" sz="1600">
                          <a:solidFill>
                            <a:schemeClr val="bg1"/>
                          </a:solidFill>
                          <a:effectLst/>
                        </a:rPr>
                        <a:t>10.00– 12.00am</a:t>
                      </a:r>
                      <a:endParaRPr lang="en-US" sz="160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r>
              <a:tr h="384048">
                <a:tc>
                  <a:txBody>
                    <a:bodyPr/>
                    <a:lstStyle/>
                    <a:p>
                      <a:pPr marL="0" marR="0" algn="ctr">
                        <a:lnSpc>
                          <a:spcPct val="115000"/>
                        </a:lnSpc>
                        <a:spcBef>
                          <a:spcPts val="0"/>
                        </a:spcBef>
                        <a:spcAft>
                          <a:spcPts val="0"/>
                        </a:spcAft>
                      </a:pPr>
                      <a:r>
                        <a:rPr lang="en-US" sz="1600" dirty="0">
                          <a:solidFill>
                            <a:schemeClr val="bg1"/>
                          </a:solidFill>
                          <a:effectLst/>
                        </a:rPr>
                        <a:t>2</a:t>
                      </a:r>
                      <a:endParaRPr lang="en-US" sz="1600" dirty="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c>
                  <a:txBody>
                    <a:bodyPr/>
                    <a:lstStyle/>
                    <a:p>
                      <a:pPr marL="0" marR="0" algn="l">
                        <a:lnSpc>
                          <a:spcPct val="115000"/>
                        </a:lnSpc>
                        <a:spcBef>
                          <a:spcPts val="0"/>
                        </a:spcBef>
                        <a:spcAft>
                          <a:spcPts val="0"/>
                        </a:spcAft>
                      </a:pPr>
                      <a:r>
                        <a:rPr lang="en-US" sz="1600" dirty="0">
                          <a:solidFill>
                            <a:schemeClr val="bg1"/>
                          </a:solidFill>
                          <a:effectLst/>
                        </a:rPr>
                        <a:t>Employment Practices</a:t>
                      </a:r>
                      <a:endParaRPr lang="en-US" sz="1600" dirty="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c vMerge="1">
                  <a:txBody>
                    <a:bodyPr/>
                    <a:lstStyle/>
                    <a:p>
                      <a:endParaRPr lang="en-US"/>
                    </a:p>
                  </a:txBody>
                  <a:tcPr/>
                </a:tc>
                <a:tc vMerge="1">
                  <a:txBody>
                    <a:bodyPr/>
                    <a:lstStyle/>
                    <a:p>
                      <a:endParaRPr lang="en-US"/>
                    </a:p>
                  </a:txBody>
                  <a:tcPr/>
                </a:tc>
              </a:tr>
              <a:tr h="406613">
                <a:tc>
                  <a:txBody>
                    <a:bodyPr/>
                    <a:lstStyle/>
                    <a:p>
                      <a:pPr marL="0" marR="0" algn="ctr">
                        <a:lnSpc>
                          <a:spcPct val="115000"/>
                        </a:lnSpc>
                        <a:spcBef>
                          <a:spcPts val="0"/>
                        </a:spcBef>
                        <a:spcAft>
                          <a:spcPts val="0"/>
                        </a:spcAft>
                      </a:pPr>
                      <a:r>
                        <a:rPr lang="en-US" sz="1600">
                          <a:solidFill>
                            <a:schemeClr val="bg1"/>
                          </a:solidFill>
                          <a:effectLst/>
                        </a:rPr>
                        <a:t>3</a:t>
                      </a:r>
                      <a:endParaRPr lang="en-US" sz="160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c>
                  <a:txBody>
                    <a:bodyPr/>
                    <a:lstStyle/>
                    <a:p>
                      <a:pPr marL="0" marR="0" algn="l">
                        <a:lnSpc>
                          <a:spcPct val="115000"/>
                        </a:lnSpc>
                        <a:spcBef>
                          <a:spcPts val="0"/>
                        </a:spcBef>
                        <a:spcAft>
                          <a:spcPts val="0"/>
                        </a:spcAft>
                      </a:pPr>
                      <a:r>
                        <a:rPr lang="en-US" sz="1600" dirty="0">
                          <a:solidFill>
                            <a:schemeClr val="bg1"/>
                          </a:solidFill>
                          <a:effectLst/>
                        </a:rPr>
                        <a:t>Recruitment, Selection and Induction  </a:t>
                      </a:r>
                      <a:endParaRPr lang="en-US" sz="1600" dirty="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c>
                  <a:txBody>
                    <a:bodyPr/>
                    <a:lstStyle/>
                    <a:p>
                      <a:pPr marL="0" marR="0" algn="l">
                        <a:lnSpc>
                          <a:spcPct val="115000"/>
                        </a:lnSpc>
                        <a:spcBef>
                          <a:spcPts val="0"/>
                        </a:spcBef>
                        <a:spcAft>
                          <a:spcPts val="0"/>
                        </a:spcAft>
                      </a:pPr>
                      <a:r>
                        <a:rPr lang="en-US" sz="1600" dirty="0">
                          <a:solidFill>
                            <a:schemeClr val="bg1"/>
                          </a:solidFill>
                          <a:effectLst/>
                        </a:rPr>
                        <a:t>Tuesday, </a:t>
                      </a:r>
                      <a:r>
                        <a:rPr lang="en-US" sz="1600" dirty="0" smtClean="0">
                          <a:solidFill>
                            <a:schemeClr val="bg1"/>
                          </a:solidFill>
                          <a:effectLst/>
                        </a:rPr>
                        <a:t>5</a:t>
                      </a:r>
                      <a:r>
                        <a:rPr lang="en-US" sz="1600" baseline="30000" dirty="0" smtClean="0">
                          <a:solidFill>
                            <a:schemeClr val="bg1"/>
                          </a:solidFill>
                          <a:effectLst/>
                        </a:rPr>
                        <a:t>th</a:t>
                      </a:r>
                      <a:r>
                        <a:rPr lang="en-US" sz="1600" dirty="0" smtClean="0">
                          <a:solidFill>
                            <a:schemeClr val="bg1"/>
                          </a:solidFill>
                          <a:effectLst/>
                        </a:rPr>
                        <a:t> </a:t>
                      </a:r>
                      <a:r>
                        <a:rPr lang="en-US" sz="1600" dirty="0">
                          <a:solidFill>
                            <a:schemeClr val="bg1"/>
                          </a:solidFill>
                          <a:effectLst/>
                        </a:rPr>
                        <a:t>October</a:t>
                      </a:r>
                      <a:endParaRPr lang="en-US" sz="1600" dirty="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c>
                  <a:txBody>
                    <a:bodyPr/>
                    <a:lstStyle/>
                    <a:p>
                      <a:pPr marL="0" marR="0" algn="ctr">
                        <a:lnSpc>
                          <a:spcPct val="115000"/>
                        </a:lnSpc>
                        <a:spcBef>
                          <a:spcPts val="0"/>
                        </a:spcBef>
                        <a:spcAft>
                          <a:spcPts val="0"/>
                        </a:spcAft>
                      </a:pPr>
                      <a:r>
                        <a:rPr lang="en-US" sz="1600">
                          <a:solidFill>
                            <a:schemeClr val="bg1"/>
                          </a:solidFill>
                          <a:effectLst/>
                        </a:rPr>
                        <a:t>10.00–11.30am</a:t>
                      </a:r>
                      <a:endParaRPr lang="en-US" sz="160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r>
              <a:tr h="426624">
                <a:tc>
                  <a:txBody>
                    <a:bodyPr/>
                    <a:lstStyle/>
                    <a:p>
                      <a:pPr marL="0" marR="0" algn="ctr">
                        <a:lnSpc>
                          <a:spcPct val="115000"/>
                        </a:lnSpc>
                        <a:spcBef>
                          <a:spcPts val="0"/>
                        </a:spcBef>
                        <a:spcAft>
                          <a:spcPts val="0"/>
                        </a:spcAft>
                      </a:pPr>
                      <a:r>
                        <a:rPr lang="en-US" sz="1600" dirty="0">
                          <a:solidFill>
                            <a:schemeClr val="bg1"/>
                          </a:solidFill>
                          <a:effectLst/>
                        </a:rPr>
                        <a:t>4</a:t>
                      </a:r>
                      <a:endParaRPr lang="en-US" sz="1600" dirty="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c>
                  <a:txBody>
                    <a:bodyPr/>
                    <a:lstStyle/>
                    <a:p>
                      <a:pPr marL="0" marR="0" algn="l">
                        <a:lnSpc>
                          <a:spcPct val="115000"/>
                        </a:lnSpc>
                        <a:spcBef>
                          <a:spcPts val="0"/>
                        </a:spcBef>
                        <a:spcAft>
                          <a:spcPts val="0"/>
                        </a:spcAft>
                      </a:pPr>
                      <a:r>
                        <a:rPr lang="en-US" sz="1600" dirty="0">
                          <a:solidFill>
                            <a:schemeClr val="bg1"/>
                          </a:solidFill>
                          <a:effectLst/>
                        </a:rPr>
                        <a:t>General Terms and Conditions of Employment</a:t>
                      </a:r>
                      <a:endParaRPr lang="en-US" sz="1600" dirty="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c>
                  <a:txBody>
                    <a:bodyPr/>
                    <a:lstStyle/>
                    <a:p>
                      <a:pPr marL="0" marR="0" algn="l">
                        <a:lnSpc>
                          <a:spcPct val="115000"/>
                        </a:lnSpc>
                        <a:spcBef>
                          <a:spcPts val="0"/>
                        </a:spcBef>
                        <a:spcAft>
                          <a:spcPts val="0"/>
                        </a:spcAft>
                      </a:pPr>
                      <a:r>
                        <a:rPr lang="en-US" sz="1600" dirty="0">
                          <a:solidFill>
                            <a:schemeClr val="bg1"/>
                          </a:solidFill>
                          <a:effectLst/>
                        </a:rPr>
                        <a:t>Wednesday, </a:t>
                      </a:r>
                      <a:r>
                        <a:rPr lang="en-US" sz="1600" dirty="0" smtClean="0">
                          <a:solidFill>
                            <a:schemeClr val="bg1"/>
                          </a:solidFill>
                          <a:effectLst/>
                        </a:rPr>
                        <a:t>6</a:t>
                      </a:r>
                      <a:r>
                        <a:rPr lang="en-US" sz="1600" baseline="30000" dirty="0" smtClean="0">
                          <a:solidFill>
                            <a:schemeClr val="bg1"/>
                          </a:solidFill>
                          <a:effectLst/>
                        </a:rPr>
                        <a:t>th</a:t>
                      </a:r>
                      <a:r>
                        <a:rPr lang="en-US" sz="1600" dirty="0" smtClean="0">
                          <a:solidFill>
                            <a:schemeClr val="bg1"/>
                          </a:solidFill>
                          <a:effectLst/>
                        </a:rPr>
                        <a:t> </a:t>
                      </a:r>
                      <a:r>
                        <a:rPr lang="en-US" sz="1600" dirty="0">
                          <a:solidFill>
                            <a:schemeClr val="bg1"/>
                          </a:solidFill>
                          <a:effectLst/>
                        </a:rPr>
                        <a:t>October</a:t>
                      </a:r>
                      <a:endParaRPr lang="en-US" sz="1600" dirty="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c>
                  <a:txBody>
                    <a:bodyPr/>
                    <a:lstStyle/>
                    <a:p>
                      <a:pPr marL="0" marR="0" algn="ctr">
                        <a:lnSpc>
                          <a:spcPct val="115000"/>
                        </a:lnSpc>
                        <a:spcBef>
                          <a:spcPts val="0"/>
                        </a:spcBef>
                        <a:spcAft>
                          <a:spcPts val="0"/>
                        </a:spcAft>
                      </a:pPr>
                      <a:r>
                        <a:rPr lang="en-US" sz="1600" dirty="0">
                          <a:solidFill>
                            <a:schemeClr val="bg1"/>
                          </a:solidFill>
                          <a:effectLst/>
                        </a:rPr>
                        <a:t>10.00–12.00am</a:t>
                      </a:r>
                      <a:endParaRPr lang="en-US" sz="1600" dirty="0">
                        <a:solidFill>
                          <a:schemeClr val="bg1"/>
                        </a:solidFill>
                        <a:effectLst/>
                        <a:latin typeface="+mn-lt"/>
                        <a:ea typeface="Calibri" panose="020F0502020204030204" pitchFamily="34" charset="0"/>
                        <a:cs typeface="Times New Roman" panose="02020603050405020304" pitchFamily="18" charset="0"/>
                      </a:endParaRPr>
                    </a:p>
                  </a:txBody>
                  <a:tcPr marL="58258" marR="58258" marT="0" marB="0">
                    <a:solidFill>
                      <a:srgbClr val="002060"/>
                    </a:solidFill>
                  </a:tcPr>
                </a:tc>
              </a:tr>
              <a:tr h="406613">
                <a:tc>
                  <a:txBody>
                    <a:bodyPr/>
                    <a:lstStyle/>
                    <a:p>
                      <a:pPr marL="0" marR="0" algn="ctr">
                        <a:lnSpc>
                          <a:spcPct val="115000"/>
                        </a:lnSpc>
                        <a:spcBef>
                          <a:spcPts val="0"/>
                        </a:spcBef>
                        <a:spcAft>
                          <a:spcPts val="0"/>
                        </a:spcAft>
                      </a:pPr>
                      <a:r>
                        <a:rPr lang="en-US" sz="1600" dirty="0">
                          <a:effectLst/>
                        </a:rPr>
                        <a:t>5</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solidFill>
                      <a:srgbClr val="FFFF00"/>
                    </a:solidFill>
                  </a:tcPr>
                </a:tc>
                <a:tc>
                  <a:txBody>
                    <a:bodyPr/>
                    <a:lstStyle/>
                    <a:p>
                      <a:pPr marL="0" marR="0" algn="l">
                        <a:lnSpc>
                          <a:spcPct val="115000"/>
                        </a:lnSpc>
                        <a:spcBef>
                          <a:spcPts val="0"/>
                        </a:spcBef>
                        <a:spcAft>
                          <a:spcPts val="0"/>
                        </a:spcAft>
                      </a:pPr>
                      <a:r>
                        <a:rPr lang="en-US" sz="1600" dirty="0">
                          <a:effectLst/>
                        </a:rPr>
                        <a:t>Rewards and Recognition</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solidFill>
                      <a:srgbClr val="FFFF00"/>
                    </a:solidFill>
                  </a:tcPr>
                </a:tc>
                <a:tc>
                  <a:txBody>
                    <a:bodyPr/>
                    <a:lstStyle/>
                    <a:p>
                      <a:pPr marL="0" marR="0" algn="l">
                        <a:lnSpc>
                          <a:spcPct val="115000"/>
                        </a:lnSpc>
                        <a:spcBef>
                          <a:spcPts val="0"/>
                        </a:spcBef>
                        <a:spcAft>
                          <a:spcPts val="0"/>
                        </a:spcAft>
                      </a:pPr>
                      <a:r>
                        <a:rPr lang="en-US" sz="1600" dirty="0" smtClean="0">
                          <a:effectLst/>
                        </a:rPr>
                        <a:t>Thursday, 7</a:t>
                      </a:r>
                      <a:r>
                        <a:rPr lang="en-US" sz="1600" baseline="30000" dirty="0" smtClean="0">
                          <a:effectLst/>
                        </a:rPr>
                        <a:t>th</a:t>
                      </a:r>
                      <a:r>
                        <a:rPr lang="en-US" sz="1600" dirty="0" smtClean="0">
                          <a:effectLst/>
                        </a:rPr>
                        <a:t> </a:t>
                      </a:r>
                      <a:r>
                        <a:rPr lang="en-US" sz="1600" dirty="0">
                          <a:effectLst/>
                        </a:rPr>
                        <a:t>October</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solidFill>
                      <a:srgbClr val="FFFF00"/>
                    </a:solidFill>
                  </a:tcPr>
                </a:tc>
                <a:tc>
                  <a:txBody>
                    <a:bodyPr/>
                    <a:lstStyle/>
                    <a:p>
                      <a:pPr marL="0" marR="0" algn="ctr">
                        <a:lnSpc>
                          <a:spcPct val="115000"/>
                        </a:lnSpc>
                        <a:spcBef>
                          <a:spcPts val="0"/>
                        </a:spcBef>
                        <a:spcAft>
                          <a:spcPts val="0"/>
                        </a:spcAft>
                      </a:pPr>
                      <a:r>
                        <a:rPr lang="en-US" sz="1600" dirty="0">
                          <a:effectLst/>
                        </a:rPr>
                        <a:t>10.00–11.30am</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solidFill>
                      <a:srgbClr val="FFFF00"/>
                    </a:solidFill>
                  </a:tcPr>
                </a:tc>
              </a:tr>
              <a:tr h="406613">
                <a:tc>
                  <a:txBody>
                    <a:bodyPr/>
                    <a:lstStyle/>
                    <a:p>
                      <a:pPr marL="0" marR="0" algn="ctr">
                        <a:lnSpc>
                          <a:spcPct val="115000"/>
                        </a:lnSpc>
                        <a:spcBef>
                          <a:spcPts val="0"/>
                        </a:spcBef>
                        <a:spcAft>
                          <a:spcPts val="0"/>
                        </a:spcAft>
                      </a:pPr>
                      <a:r>
                        <a:rPr lang="en-US" sz="1600">
                          <a:effectLst/>
                        </a:rPr>
                        <a:t>6</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l">
                        <a:lnSpc>
                          <a:spcPct val="115000"/>
                        </a:lnSpc>
                        <a:spcBef>
                          <a:spcPts val="0"/>
                        </a:spcBef>
                        <a:spcAft>
                          <a:spcPts val="0"/>
                        </a:spcAft>
                      </a:pPr>
                      <a:r>
                        <a:rPr lang="en-GB" sz="1600">
                          <a:effectLst/>
                        </a:rPr>
                        <a:t>Performance Review, Training &amp; Learning Practices</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l">
                        <a:lnSpc>
                          <a:spcPct val="115000"/>
                        </a:lnSpc>
                        <a:spcBef>
                          <a:spcPts val="0"/>
                        </a:spcBef>
                        <a:spcAft>
                          <a:spcPts val="0"/>
                        </a:spcAft>
                      </a:pPr>
                      <a:r>
                        <a:rPr lang="en-US" sz="1600" dirty="0">
                          <a:effectLst/>
                        </a:rPr>
                        <a:t>Monday</a:t>
                      </a:r>
                      <a:r>
                        <a:rPr lang="en-US" sz="1600" dirty="0" smtClean="0">
                          <a:effectLst/>
                        </a:rPr>
                        <a:t>, </a:t>
                      </a:r>
                      <a:r>
                        <a:rPr lang="en-US" sz="1600" dirty="0">
                          <a:effectLst/>
                        </a:rPr>
                        <a:t>11</a:t>
                      </a:r>
                      <a:r>
                        <a:rPr lang="en-US" sz="1600" baseline="30000" dirty="0">
                          <a:effectLst/>
                        </a:rPr>
                        <a:t>th</a:t>
                      </a:r>
                      <a:r>
                        <a:rPr lang="en-US" sz="1600" dirty="0">
                          <a:effectLst/>
                        </a:rPr>
                        <a:t> October</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ctr">
                        <a:lnSpc>
                          <a:spcPct val="115000"/>
                        </a:lnSpc>
                        <a:spcBef>
                          <a:spcPts val="0"/>
                        </a:spcBef>
                        <a:spcAft>
                          <a:spcPts val="0"/>
                        </a:spcAft>
                      </a:pPr>
                      <a:r>
                        <a:rPr lang="en-US" sz="1600" dirty="0">
                          <a:effectLst/>
                        </a:rPr>
                        <a:t>9.00–12.00am</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tc>
              </a:tr>
              <a:tr h="406613">
                <a:tc>
                  <a:txBody>
                    <a:bodyPr/>
                    <a:lstStyle/>
                    <a:p>
                      <a:pPr marL="0" marR="0" algn="ctr">
                        <a:lnSpc>
                          <a:spcPct val="115000"/>
                        </a:lnSpc>
                        <a:spcBef>
                          <a:spcPts val="0"/>
                        </a:spcBef>
                        <a:spcAft>
                          <a:spcPts val="0"/>
                        </a:spcAft>
                      </a:pPr>
                      <a:r>
                        <a:rPr lang="en-US" sz="1600">
                          <a:effectLst/>
                        </a:rPr>
                        <a:t>7</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l">
                        <a:lnSpc>
                          <a:spcPct val="115000"/>
                        </a:lnSpc>
                        <a:spcBef>
                          <a:spcPts val="0"/>
                        </a:spcBef>
                        <a:spcAft>
                          <a:spcPts val="0"/>
                        </a:spcAft>
                      </a:pPr>
                      <a:r>
                        <a:rPr lang="en-US" sz="1600">
                          <a:effectLst/>
                        </a:rPr>
                        <a:t>Superannuation and Severance</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l">
                        <a:lnSpc>
                          <a:spcPct val="115000"/>
                        </a:lnSpc>
                        <a:spcBef>
                          <a:spcPts val="0"/>
                        </a:spcBef>
                        <a:spcAft>
                          <a:spcPts val="0"/>
                        </a:spcAft>
                      </a:pPr>
                      <a:r>
                        <a:rPr lang="en-US" sz="1600" dirty="0">
                          <a:effectLst/>
                        </a:rPr>
                        <a:t>Tuesday,  </a:t>
                      </a:r>
                      <a:r>
                        <a:rPr lang="en-US" sz="1600" dirty="0" smtClean="0">
                          <a:effectLst/>
                        </a:rPr>
                        <a:t>12</a:t>
                      </a:r>
                      <a:r>
                        <a:rPr lang="en-US" sz="1600" baseline="30000" dirty="0" smtClean="0">
                          <a:effectLst/>
                        </a:rPr>
                        <a:t>th</a:t>
                      </a:r>
                      <a:r>
                        <a:rPr lang="en-US" sz="1600" dirty="0" smtClean="0">
                          <a:effectLst/>
                        </a:rPr>
                        <a:t> </a:t>
                      </a:r>
                      <a:r>
                        <a:rPr lang="en-US" sz="1600" dirty="0">
                          <a:effectLst/>
                        </a:rPr>
                        <a:t>October</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ctr">
                        <a:lnSpc>
                          <a:spcPct val="115000"/>
                        </a:lnSpc>
                        <a:spcBef>
                          <a:spcPts val="0"/>
                        </a:spcBef>
                        <a:spcAft>
                          <a:spcPts val="0"/>
                        </a:spcAft>
                      </a:pPr>
                      <a:r>
                        <a:rPr lang="en-US" sz="1600">
                          <a:effectLst/>
                        </a:rPr>
                        <a:t>10.00–11.30am</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r>
              <a:tr h="406613">
                <a:tc>
                  <a:txBody>
                    <a:bodyPr/>
                    <a:lstStyle/>
                    <a:p>
                      <a:pPr marL="0" marR="0" algn="ctr">
                        <a:lnSpc>
                          <a:spcPct val="115000"/>
                        </a:lnSpc>
                        <a:spcBef>
                          <a:spcPts val="0"/>
                        </a:spcBef>
                        <a:spcAft>
                          <a:spcPts val="0"/>
                        </a:spcAft>
                      </a:pPr>
                      <a:r>
                        <a:rPr lang="en-US" sz="1600">
                          <a:effectLst/>
                        </a:rPr>
                        <a:t>8</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l">
                        <a:lnSpc>
                          <a:spcPct val="115000"/>
                        </a:lnSpc>
                        <a:spcBef>
                          <a:spcPts val="0"/>
                        </a:spcBef>
                        <a:spcAft>
                          <a:spcPts val="0"/>
                        </a:spcAft>
                      </a:pPr>
                      <a:r>
                        <a:rPr lang="en-US" sz="1600">
                          <a:effectLst/>
                        </a:rPr>
                        <a:t>Conflict and Grievance Management</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l">
                        <a:lnSpc>
                          <a:spcPct val="115000"/>
                        </a:lnSpc>
                        <a:spcBef>
                          <a:spcPts val="0"/>
                        </a:spcBef>
                        <a:spcAft>
                          <a:spcPts val="0"/>
                        </a:spcAft>
                      </a:pPr>
                      <a:r>
                        <a:rPr lang="en-US" sz="1600" dirty="0">
                          <a:effectLst/>
                        </a:rPr>
                        <a:t>Wednesday,  </a:t>
                      </a:r>
                      <a:r>
                        <a:rPr lang="en-US" sz="1600" dirty="0" smtClean="0">
                          <a:effectLst/>
                        </a:rPr>
                        <a:t>13</a:t>
                      </a:r>
                      <a:r>
                        <a:rPr lang="en-US" sz="1600" baseline="30000" dirty="0" smtClean="0">
                          <a:effectLst/>
                        </a:rPr>
                        <a:t>th</a:t>
                      </a:r>
                      <a:r>
                        <a:rPr lang="en-US" sz="1600" dirty="0" smtClean="0">
                          <a:effectLst/>
                        </a:rPr>
                        <a:t> </a:t>
                      </a:r>
                      <a:r>
                        <a:rPr lang="en-US" sz="1600" dirty="0">
                          <a:effectLst/>
                        </a:rPr>
                        <a:t>October</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ctr">
                        <a:lnSpc>
                          <a:spcPct val="115000"/>
                        </a:lnSpc>
                        <a:spcBef>
                          <a:spcPts val="0"/>
                        </a:spcBef>
                        <a:spcAft>
                          <a:spcPts val="0"/>
                        </a:spcAft>
                      </a:pPr>
                      <a:r>
                        <a:rPr lang="en-US" sz="1600">
                          <a:effectLst/>
                        </a:rPr>
                        <a:t>10.00–11.30am</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r>
              <a:tr h="406613">
                <a:tc>
                  <a:txBody>
                    <a:bodyPr/>
                    <a:lstStyle/>
                    <a:p>
                      <a:pPr marL="0" marR="0" algn="ctr">
                        <a:lnSpc>
                          <a:spcPct val="115000"/>
                        </a:lnSpc>
                        <a:spcBef>
                          <a:spcPts val="0"/>
                        </a:spcBef>
                        <a:spcAft>
                          <a:spcPts val="0"/>
                        </a:spcAft>
                      </a:pPr>
                      <a:r>
                        <a:rPr lang="en-US" sz="1600">
                          <a:effectLst/>
                        </a:rPr>
                        <a:t>9</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l">
                        <a:lnSpc>
                          <a:spcPct val="115000"/>
                        </a:lnSpc>
                        <a:spcBef>
                          <a:spcPts val="0"/>
                        </a:spcBef>
                        <a:spcAft>
                          <a:spcPts val="0"/>
                        </a:spcAft>
                      </a:pPr>
                      <a:r>
                        <a:rPr lang="en-US" sz="1600">
                          <a:effectLst/>
                        </a:rPr>
                        <a:t>Disciplinary Management</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l">
                        <a:lnSpc>
                          <a:spcPct val="115000"/>
                        </a:lnSpc>
                        <a:spcBef>
                          <a:spcPts val="0"/>
                        </a:spcBef>
                        <a:spcAft>
                          <a:spcPts val="0"/>
                        </a:spcAft>
                      </a:pPr>
                      <a:r>
                        <a:rPr lang="en-US" sz="1600" dirty="0" smtClean="0">
                          <a:effectLst/>
                        </a:rPr>
                        <a:t>Thursday, 14</a:t>
                      </a:r>
                      <a:r>
                        <a:rPr lang="en-US" sz="1600" baseline="30000" dirty="0" smtClean="0">
                          <a:effectLst/>
                        </a:rPr>
                        <a:t>th</a:t>
                      </a:r>
                      <a:r>
                        <a:rPr lang="en-US" sz="1600" dirty="0" smtClean="0">
                          <a:effectLst/>
                        </a:rPr>
                        <a:t> </a:t>
                      </a:r>
                      <a:r>
                        <a:rPr lang="en-US" sz="1600" dirty="0">
                          <a:effectLst/>
                        </a:rPr>
                        <a:t>October</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ctr">
                        <a:lnSpc>
                          <a:spcPct val="115000"/>
                        </a:lnSpc>
                        <a:spcBef>
                          <a:spcPts val="0"/>
                        </a:spcBef>
                        <a:spcAft>
                          <a:spcPts val="0"/>
                        </a:spcAft>
                      </a:pPr>
                      <a:r>
                        <a:rPr lang="en-US" sz="1600">
                          <a:effectLst/>
                        </a:rPr>
                        <a:t>9.00–12.00am</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r>
              <a:tr h="609919">
                <a:tc>
                  <a:txBody>
                    <a:bodyPr/>
                    <a:lstStyle/>
                    <a:p>
                      <a:pPr marL="0" marR="0" algn="ctr">
                        <a:lnSpc>
                          <a:spcPct val="115000"/>
                        </a:lnSpc>
                        <a:spcBef>
                          <a:spcPts val="0"/>
                        </a:spcBef>
                        <a:spcAft>
                          <a:spcPts val="0"/>
                        </a:spcAft>
                      </a:pPr>
                      <a:r>
                        <a:rPr lang="en-US" sz="1600">
                          <a:effectLst/>
                        </a:rPr>
                        <a:t>10</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l">
                        <a:lnSpc>
                          <a:spcPct val="115000"/>
                        </a:lnSpc>
                        <a:spcBef>
                          <a:spcPts val="0"/>
                        </a:spcBef>
                        <a:spcAft>
                          <a:spcPts val="0"/>
                        </a:spcAft>
                      </a:pPr>
                      <a:r>
                        <a:rPr lang="en-US" sz="1600">
                          <a:effectLst/>
                        </a:rPr>
                        <a:t>Employment Law &amp; Employee Rights</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l">
                        <a:lnSpc>
                          <a:spcPct val="115000"/>
                        </a:lnSpc>
                        <a:spcBef>
                          <a:spcPts val="0"/>
                        </a:spcBef>
                        <a:spcAft>
                          <a:spcPts val="0"/>
                        </a:spcAft>
                      </a:pPr>
                      <a:r>
                        <a:rPr lang="en-US" sz="1600" dirty="0" smtClean="0">
                          <a:effectLst/>
                        </a:rPr>
                        <a:t>Thursday, 21</a:t>
                      </a:r>
                      <a:r>
                        <a:rPr lang="en-US" sz="1600" baseline="30000" dirty="0" smtClean="0">
                          <a:effectLst/>
                        </a:rPr>
                        <a:t>st</a:t>
                      </a:r>
                      <a:r>
                        <a:rPr lang="en-US" sz="1600" dirty="0" smtClean="0">
                          <a:effectLst/>
                        </a:rPr>
                        <a:t>  </a:t>
                      </a:r>
                      <a:r>
                        <a:rPr lang="en-US" sz="1600" dirty="0">
                          <a:effectLst/>
                        </a:rPr>
                        <a:t>October</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ctr">
                        <a:lnSpc>
                          <a:spcPct val="115000"/>
                        </a:lnSpc>
                        <a:spcBef>
                          <a:spcPts val="0"/>
                        </a:spcBef>
                        <a:spcAft>
                          <a:spcPts val="0"/>
                        </a:spcAft>
                      </a:pPr>
                      <a:r>
                        <a:rPr lang="en-US" sz="1600">
                          <a:effectLst/>
                        </a:rPr>
                        <a:t>10.00–12.00am</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r>
              <a:tr h="483131">
                <a:tc>
                  <a:txBody>
                    <a:bodyPr/>
                    <a:lstStyle/>
                    <a:p>
                      <a:pPr marL="0" marR="0" algn="ctr">
                        <a:lnSpc>
                          <a:spcPct val="115000"/>
                        </a:lnSpc>
                        <a:spcBef>
                          <a:spcPts val="0"/>
                        </a:spcBef>
                        <a:spcAft>
                          <a:spcPts val="0"/>
                        </a:spcAft>
                      </a:pPr>
                      <a:r>
                        <a:rPr lang="en-US" sz="1600" dirty="0">
                          <a:effectLst/>
                        </a:rPr>
                        <a:t>11</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l">
                        <a:lnSpc>
                          <a:spcPct val="115000"/>
                        </a:lnSpc>
                        <a:spcBef>
                          <a:spcPts val="0"/>
                        </a:spcBef>
                        <a:spcAft>
                          <a:spcPts val="0"/>
                        </a:spcAft>
                      </a:pPr>
                      <a:r>
                        <a:rPr lang="en-US" sz="1600">
                          <a:effectLst/>
                        </a:rPr>
                        <a:t>Current Issues &amp; Trends in HRM</a:t>
                      </a:r>
                      <a:endParaRPr lang="en-US" sz="160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l">
                        <a:lnSpc>
                          <a:spcPct val="115000"/>
                        </a:lnSpc>
                        <a:spcBef>
                          <a:spcPts val="0"/>
                        </a:spcBef>
                        <a:spcAft>
                          <a:spcPts val="0"/>
                        </a:spcAft>
                      </a:pPr>
                      <a:r>
                        <a:rPr lang="en-US" sz="1600" dirty="0">
                          <a:effectLst/>
                        </a:rPr>
                        <a:t>Friday</a:t>
                      </a:r>
                      <a:r>
                        <a:rPr lang="en-US" sz="1600" dirty="0" smtClean="0">
                          <a:effectLst/>
                        </a:rPr>
                        <a:t>, 22</a:t>
                      </a:r>
                      <a:r>
                        <a:rPr lang="en-US" sz="1600" baseline="30000" dirty="0" smtClean="0">
                          <a:effectLst/>
                        </a:rPr>
                        <a:t>nd</a:t>
                      </a:r>
                      <a:r>
                        <a:rPr lang="en-US" sz="1600" dirty="0" smtClean="0">
                          <a:effectLst/>
                        </a:rPr>
                        <a:t> </a:t>
                      </a:r>
                      <a:r>
                        <a:rPr lang="en-US" sz="1600" dirty="0">
                          <a:effectLst/>
                        </a:rPr>
                        <a:t>October</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tc>
                <a:tc>
                  <a:txBody>
                    <a:bodyPr/>
                    <a:lstStyle/>
                    <a:p>
                      <a:pPr marL="0" marR="0" algn="ctr">
                        <a:lnSpc>
                          <a:spcPct val="115000"/>
                        </a:lnSpc>
                        <a:spcBef>
                          <a:spcPts val="0"/>
                        </a:spcBef>
                        <a:spcAft>
                          <a:spcPts val="0"/>
                        </a:spcAft>
                      </a:pPr>
                      <a:r>
                        <a:rPr lang="en-US" sz="1600" dirty="0">
                          <a:effectLst/>
                        </a:rPr>
                        <a:t>10.00–11.30am</a:t>
                      </a:r>
                      <a:endParaRPr lang="en-US" sz="1600" dirty="0">
                        <a:effectLst/>
                        <a:latin typeface="+mn-lt"/>
                        <a:ea typeface="Calibri" panose="020F0502020204030204" pitchFamily="34" charset="0"/>
                        <a:cs typeface="Times New Roman" panose="02020603050405020304" pitchFamily="18" charset="0"/>
                      </a:endParaRPr>
                    </a:p>
                  </a:txBody>
                  <a:tcPr marL="58258" marR="58258" marT="0" marB="0"/>
                </a:tc>
              </a:tr>
            </a:tbl>
          </a:graphicData>
        </a:graphic>
      </p:graphicFrame>
    </p:spTree>
    <p:extLst>
      <p:ext uri="{BB962C8B-B14F-4D97-AF65-F5344CB8AC3E}">
        <p14:creationId xmlns:p14="http://schemas.microsoft.com/office/powerpoint/2010/main" val="40888183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6112443"/>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Payment </a:t>
            </a:r>
            <a:r>
              <a:rPr lang="en-US" sz="4400" b="1" dirty="0">
                <a:solidFill>
                  <a:schemeClr val="accent4"/>
                </a:solidFill>
                <a:latin typeface="+mj-lt"/>
              </a:rPr>
              <a:t>of Salaries and </a:t>
            </a:r>
            <a:r>
              <a:rPr lang="en-US" sz="4400" b="1" dirty="0" smtClean="0">
                <a:solidFill>
                  <a:schemeClr val="accent4"/>
                </a:solidFill>
                <a:latin typeface="+mj-lt"/>
              </a:rPr>
              <a:t>Overtime… </a:t>
            </a:r>
          </a:p>
          <a:p>
            <a:pPr marL="1371600" lvl="2" indent="-457200">
              <a:buFont typeface="Arial" panose="020B0604020202020204" pitchFamily="34" charset="0"/>
              <a:buChar char="•"/>
            </a:pPr>
            <a:r>
              <a:rPr lang="en-US" sz="2800" dirty="0">
                <a:solidFill>
                  <a:srgbClr val="002060"/>
                </a:solidFill>
                <a:latin typeface="+mj-lt"/>
              </a:rPr>
              <a:t>An officer who has vacated his post will not be entitled to any salary </a:t>
            </a:r>
            <a:r>
              <a:rPr lang="en-US" sz="2800" dirty="0" smtClean="0">
                <a:solidFill>
                  <a:srgbClr val="002060"/>
                </a:solidFill>
                <a:latin typeface="+mj-lt"/>
              </a:rPr>
              <a:t>              from </a:t>
            </a:r>
            <a:r>
              <a:rPr lang="en-US" sz="2800" dirty="0">
                <a:solidFill>
                  <a:srgbClr val="002060"/>
                </a:solidFill>
                <a:latin typeface="+mj-lt"/>
              </a:rPr>
              <a:t>the date of such vacation. Further, one month’s salary, in lieu of notice, should be recovered from any money payable to him.</a:t>
            </a:r>
          </a:p>
          <a:p>
            <a:pPr marL="1371600" lvl="2" indent="-457200">
              <a:buFont typeface="Arial" panose="020B0604020202020204" pitchFamily="34" charset="0"/>
              <a:buChar char="•"/>
            </a:pPr>
            <a:r>
              <a:rPr lang="en-US" sz="2800" dirty="0">
                <a:solidFill>
                  <a:srgbClr val="002060"/>
                </a:solidFill>
                <a:latin typeface="+mj-lt"/>
              </a:rPr>
              <a:t>When an officer who is entitled to a monthly salary enters service on </a:t>
            </a:r>
            <a:r>
              <a:rPr lang="en-US" sz="2800" dirty="0" smtClean="0">
                <a:solidFill>
                  <a:srgbClr val="002060"/>
                </a:solidFill>
                <a:latin typeface="+mj-lt"/>
              </a:rPr>
              <a:t>               first </a:t>
            </a:r>
            <a:r>
              <a:rPr lang="en-US" sz="2800" dirty="0">
                <a:solidFill>
                  <a:srgbClr val="002060"/>
                </a:solidFill>
                <a:latin typeface="+mj-lt"/>
              </a:rPr>
              <a:t>appointment on a day other than the first day of the month, or </a:t>
            </a:r>
            <a:r>
              <a:rPr lang="en-US" sz="2800" dirty="0" smtClean="0">
                <a:solidFill>
                  <a:srgbClr val="002060"/>
                </a:solidFill>
                <a:latin typeface="+mj-lt"/>
              </a:rPr>
              <a:t>              when </a:t>
            </a:r>
            <a:r>
              <a:rPr lang="en-US" sz="2800" dirty="0">
                <a:solidFill>
                  <a:srgbClr val="002060"/>
                </a:solidFill>
                <a:latin typeface="+mj-lt"/>
              </a:rPr>
              <a:t>he is on no-pay leave for any part of a month, the salary payable </a:t>
            </a:r>
            <a:r>
              <a:rPr lang="en-US" sz="2800" dirty="0" smtClean="0">
                <a:solidFill>
                  <a:srgbClr val="002060"/>
                </a:solidFill>
                <a:latin typeface="+mj-lt"/>
              </a:rPr>
              <a:t>               to </a:t>
            </a:r>
            <a:r>
              <a:rPr lang="en-US" sz="2800" dirty="0">
                <a:solidFill>
                  <a:srgbClr val="002060"/>
                </a:solidFill>
                <a:latin typeface="+mj-lt"/>
              </a:rPr>
              <a:t>him for that month will be in proportion to the number of days in </a:t>
            </a:r>
            <a:r>
              <a:rPr lang="en-US" sz="2800" dirty="0" smtClean="0">
                <a:solidFill>
                  <a:srgbClr val="002060"/>
                </a:solidFill>
                <a:latin typeface="+mj-lt"/>
              </a:rPr>
              <a:t>                that </a:t>
            </a:r>
            <a:r>
              <a:rPr lang="en-US" sz="2800" dirty="0">
                <a:solidFill>
                  <a:srgbClr val="002060"/>
                </a:solidFill>
                <a:latin typeface="+mj-lt"/>
              </a:rPr>
              <a:t>part of the month he worked.  </a:t>
            </a:r>
            <a:endParaRPr lang="en-US" sz="2800" dirty="0" smtClean="0">
              <a:solidFill>
                <a:srgbClr val="002060"/>
              </a:solidFill>
              <a:latin typeface="+mj-lt"/>
            </a:endParaRPr>
          </a:p>
          <a:p>
            <a:pPr marL="1371600" lvl="2" indent="-457200">
              <a:buFont typeface="Arial" panose="020B0604020202020204" pitchFamily="34" charset="0"/>
              <a:buChar char="•"/>
            </a:pPr>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a:p>
            <a:pPr marL="1371600" lvl="2" indent="-457200">
              <a:buFont typeface="Arial" panose="020B0604020202020204" pitchFamily="34" charset="0"/>
              <a:buChar char="•"/>
            </a:pPr>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13718742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5681555"/>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Payment </a:t>
            </a:r>
            <a:r>
              <a:rPr lang="en-US" sz="4400" b="1" dirty="0">
                <a:solidFill>
                  <a:schemeClr val="accent4"/>
                </a:solidFill>
                <a:latin typeface="+mj-lt"/>
              </a:rPr>
              <a:t>of Salaries and </a:t>
            </a:r>
            <a:r>
              <a:rPr lang="en-US" sz="4400" b="1" dirty="0" smtClean="0">
                <a:solidFill>
                  <a:schemeClr val="accent4"/>
                </a:solidFill>
                <a:latin typeface="+mj-lt"/>
              </a:rPr>
              <a:t>Overtime… </a:t>
            </a:r>
          </a:p>
          <a:p>
            <a:pPr marL="1371600" lvl="2" indent="-457200">
              <a:buFont typeface="Arial" panose="020B0604020202020204" pitchFamily="34" charset="0"/>
              <a:buChar char="•"/>
            </a:pPr>
            <a:r>
              <a:rPr lang="en-US" sz="2800" dirty="0">
                <a:solidFill>
                  <a:srgbClr val="002060"/>
                </a:solidFill>
                <a:latin typeface="+mj-lt"/>
              </a:rPr>
              <a:t>An employee worked any one day exceeded </a:t>
            </a:r>
            <a:r>
              <a:rPr lang="en-US" sz="2800" dirty="0" smtClean="0">
                <a:solidFill>
                  <a:srgbClr val="002060"/>
                </a:solidFill>
                <a:latin typeface="+mj-lt"/>
              </a:rPr>
              <a:t>nine </a:t>
            </a:r>
            <a:r>
              <a:rPr lang="en-US" sz="2800" dirty="0">
                <a:solidFill>
                  <a:srgbClr val="002060"/>
                </a:solidFill>
                <a:latin typeface="+mj-lt"/>
              </a:rPr>
              <a:t>hours and, in any one week exceeded forty-five hours is entitle for overtime. However, executive staff are not entitled to be paid for overtime work. Overtime is payable only to other officers when it is extremely necessary and when the work cannot be completed within the course of normal working hours by the staff. Prior approval shall be obtained from the relevant authority for overtime.     </a:t>
            </a:r>
          </a:p>
          <a:p>
            <a:pPr marL="1371600" lvl="2" indent="-457200">
              <a:buFont typeface="Arial" panose="020B0604020202020204" pitchFamily="34" charset="0"/>
              <a:buChar char="•"/>
            </a:pPr>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a:p>
            <a:pPr marL="1371600" lvl="2" indent="-457200">
              <a:buFont typeface="Arial" panose="020B0604020202020204" pitchFamily="34" charset="0"/>
              <a:buChar char="•"/>
            </a:pPr>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2603824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5989332"/>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Payment </a:t>
            </a:r>
            <a:r>
              <a:rPr lang="en-US" sz="4400" b="1" dirty="0">
                <a:solidFill>
                  <a:schemeClr val="accent4"/>
                </a:solidFill>
                <a:latin typeface="+mj-lt"/>
              </a:rPr>
              <a:t>of Salaries and </a:t>
            </a:r>
            <a:r>
              <a:rPr lang="en-US" sz="4400" b="1" dirty="0" smtClean="0">
                <a:solidFill>
                  <a:schemeClr val="accent4"/>
                </a:solidFill>
                <a:latin typeface="+mj-lt"/>
              </a:rPr>
              <a:t>Overtime… </a:t>
            </a:r>
          </a:p>
          <a:p>
            <a:pPr marL="1371600" lvl="2" indent="-457200">
              <a:buFont typeface="Arial" panose="020B0604020202020204" pitchFamily="34" charset="0"/>
              <a:buChar char="•"/>
            </a:pPr>
            <a:r>
              <a:rPr lang="en-US" sz="2600" dirty="0">
                <a:solidFill>
                  <a:srgbClr val="002060"/>
                </a:solidFill>
                <a:latin typeface="+mj-lt"/>
              </a:rPr>
              <a:t>Executive staff, who are not entitled to claim overtime can be called upon to work on a Saturday, Sunday or a Mercantile holiday in connection with the </a:t>
            </a:r>
            <a:r>
              <a:rPr lang="en-US" sz="2600" dirty="0" err="1">
                <a:solidFill>
                  <a:srgbClr val="002060"/>
                </a:solidFill>
                <a:latin typeface="+mj-lt"/>
              </a:rPr>
              <a:t>programme</a:t>
            </a:r>
            <a:r>
              <a:rPr lang="en-US" sz="2600" dirty="0">
                <a:solidFill>
                  <a:srgbClr val="002060"/>
                </a:solidFill>
                <a:latin typeface="+mj-lt"/>
              </a:rPr>
              <a:t> of work which is of a priority or continuous nature is eligible a </a:t>
            </a:r>
            <a:r>
              <a:rPr lang="en-US" sz="2600" dirty="0" smtClean="0">
                <a:solidFill>
                  <a:srgbClr val="002060"/>
                </a:solidFill>
                <a:latin typeface="+mj-lt"/>
              </a:rPr>
              <a:t>           day’s </a:t>
            </a:r>
            <a:r>
              <a:rPr lang="en-US" sz="2600" dirty="0">
                <a:solidFill>
                  <a:srgbClr val="002060"/>
                </a:solidFill>
                <a:latin typeface="+mj-lt"/>
              </a:rPr>
              <a:t>payment subject to the following: </a:t>
            </a:r>
          </a:p>
          <a:p>
            <a:pPr marL="1943100" lvl="3" indent="-571500">
              <a:buFont typeface="+mj-lt"/>
              <a:buAutoNum type="romanLcPeriod"/>
            </a:pPr>
            <a:r>
              <a:rPr lang="en-US" sz="2400" dirty="0">
                <a:solidFill>
                  <a:srgbClr val="002060"/>
                </a:solidFill>
                <a:latin typeface="+mj-lt"/>
              </a:rPr>
              <a:t>He / she shall work for not less than 9 hours a day (shift workers 8 hours and general shift workers 9 hours) entitled to the full day pay. For the work performed not less than </a:t>
            </a:r>
            <a:r>
              <a:rPr lang="en-US" sz="2400" dirty="0" smtClean="0">
                <a:solidFill>
                  <a:srgbClr val="002060"/>
                </a:solidFill>
                <a:latin typeface="+mj-lt"/>
              </a:rPr>
              <a:t>4 1/2 </a:t>
            </a:r>
            <a:r>
              <a:rPr lang="en-US" sz="2400" dirty="0">
                <a:solidFill>
                  <a:srgbClr val="002060"/>
                </a:solidFill>
                <a:latin typeface="+mj-lt"/>
              </a:rPr>
              <a:t>entitled to the half day pay.</a:t>
            </a:r>
          </a:p>
          <a:p>
            <a:pPr marL="1943100" lvl="3" indent="-571500">
              <a:buFont typeface="+mj-lt"/>
              <a:buAutoNum type="romanLcPeriod"/>
            </a:pPr>
            <a:r>
              <a:rPr lang="en-US" sz="2400" dirty="0">
                <a:solidFill>
                  <a:srgbClr val="002060"/>
                </a:solidFill>
                <a:latin typeface="+mj-lt"/>
              </a:rPr>
              <a:t>Maximum number of days for which payment can be made in a </a:t>
            </a:r>
            <a:r>
              <a:rPr lang="en-US" sz="2400" dirty="0" smtClean="0">
                <a:solidFill>
                  <a:srgbClr val="002060"/>
                </a:solidFill>
                <a:latin typeface="+mj-lt"/>
              </a:rPr>
              <a:t> month </a:t>
            </a:r>
            <a:r>
              <a:rPr lang="en-US" sz="2400" dirty="0">
                <a:solidFill>
                  <a:srgbClr val="002060"/>
                </a:solidFill>
                <a:latin typeface="+mj-lt"/>
              </a:rPr>
              <a:t>not exceeding number of days communicated through </a:t>
            </a:r>
            <a:r>
              <a:rPr lang="en-US" sz="2400" dirty="0" smtClean="0">
                <a:solidFill>
                  <a:srgbClr val="002060"/>
                </a:solidFill>
                <a:latin typeface="+mj-lt"/>
              </a:rPr>
              <a:t>internal </a:t>
            </a:r>
            <a:r>
              <a:rPr lang="en-US" sz="2400" dirty="0">
                <a:solidFill>
                  <a:srgbClr val="002060"/>
                </a:solidFill>
                <a:latin typeface="+mj-lt"/>
              </a:rPr>
              <a:t>circulars or memos. This shall be subject to the approval </a:t>
            </a:r>
            <a:r>
              <a:rPr lang="en-US" sz="2400" dirty="0" smtClean="0">
                <a:solidFill>
                  <a:srgbClr val="002060"/>
                </a:solidFill>
                <a:latin typeface="+mj-lt"/>
              </a:rPr>
              <a:t>of ED/CEO.</a:t>
            </a:r>
            <a:endParaRPr lang="en-US" sz="2400" dirty="0">
              <a:solidFill>
                <a:srgbClr val="002060"/>
              </a:solidFill>
              <a:latin typeface="+mj-lt"/>
            </a:endParaRPr>
          </a:p>
          <a:p>
            <a:pPr marL="1943100" lvl="3" indent="-571500">
              <a:buFont typeface="+mj-lt"/>
              <a:buAutoNum type="romanLcPeriod"/>
            </a:pPr>
            <a:r>
              <a:rPr lang="en-US" sz="2400" dirty="0">
                <a:solidFill>
                  <a:srgbClr val="002060"/>
                </a:solidFill>
                <a:latin typeface="+mj-lt"/>
              </a:rPr>
              <a:t>Prior approval of the </a:t>
            </a:r>
            <a:r>
              <a:rPr lang="en-US" sz="2400" dirty="0" smtClean="0">
                <a:solidFill>
                  <a:srgbClr val="002060"/>
                </a:solidFill>
                <a:latin typeface="+mj-lt"/>
              </a:rPr>
              <a:t>ED/CEO </a:t>
            </a:r>
            <a:r>
              <a:rPr lang="en-US" sz="2400" dirty="0">
                <a:solidFill>
                  <a:srgbClr val="002060"/>
                </a:solidFill>
                <a:latin typeface="+mj-lt"/>
              </a:rPr>
              <a:t>should be obtained for work on holiday </a:t>
            </a:r>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a:p>
            <a:pPr lvl="2"/>
            <a:endParaRPr lang="en-US" sz="2800" dirty="0" smtClean="0">
              <a:solidFill>
                <a:srgbClr val="002060"/>
              </a:solidFill>
              <a:latin typeface="+mj-lt"/>
            </a:endParaRPr>
          </a:p>
        </p:txBody>
      </p:sp>
    </p:spTree>
    <p:extLst>
      <p:ext uri="{BB962C8B-B14F-4D97-AF65-F5344CB8AC3E}">
        <p14:creationId xmlns:p14="http://schemas.microsoft.com/office/powerpoint/2010/main" val="13310895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6173998"/>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Payment </a:t>
            </a:r>
            <a:r>
              <a:rPr lang="en-US" sz="4400" b="1" dirty="0">
                <a:solidFill>
                  <a:schemeClr val="accent4"/>
                </a:solidFill>
                <a:latin typeface="+mj-lt"/>
              </a:rPr>
              <a:t>of Salaries and </a:t>
            </a:r>
            <a:r>
              <a:rPr lang="en-US" sz="4400" b="1" dirty="0" smtClean="0">
                <a:solidFill>
                  <a:schemeClr val="accent4"/>
                </a:solidFill>
                <a:latin typeface="+mj-lt"/>
              </a:rPr>
              <a:t>Overtime… </a:t>
            </a:r>
          </a:p>
          <a:p>
            <a:pPr marL="1371600" lvl="2" indent="-457200">
              <a:buFont typeface="Arial" panose="020B0604020202020204" pitchFamily="34" charset="0"/>
              <a:buChar char="•"/>
            </a:pPr>
            <a:r>
              <a:rPr lang="en-US" sz="2800" dirty="0">
                <a:solidFill>
                  <a:srgbClr val="002060"/>
                </a:solidFill>
                <a:latin typeface="+mj-lt"/>
              </a:rPr>
              <a:t>In case of an employee (who does not come under the executive </a:t>
            </a:r>
            <a:r>
              <a:rPr lang="en-US" sz="2800" dirty="0" smtClean="0">
                <a:solidFill>
                  <a:srgbClr val="002060"/>
                </a:solidFill>
                <a:latin typeface="+mj-lt"/>
              </a:rPr>
              <a:t>   category</a:t>
            </a:r>
            <a:r>
              <a:rPr lang="en-US" sz="2800" dirty="0">
                <a:solidFill>
                  <a:srgbClr val="002060"/>
                </a:solidFill>
                <a:latin typeface="+mj-lt"/>
              </a:rPr>
              <a:t>) who has to work before and / or after office hours, holidays </a:t>
            </a:r>
            <a:r>
              <a:rPr lang="en-US" sz="2800" dirty="0" smtClean="0">
                <a:solidFill>
                  <a:srgbClr val="002060"/>
                </a:solidFill>
                <a:latin typeface="+mj-lt"/>
              </a:rPr>
              <a:t>          and </a:t>
            </a:r>
            <a:r>
              <a:rPr lang="en-US" sz="2800" dirty="0">
                <a:solidFill>
                  <a:srgbClr val="002060"/>
                </a:solidFill>
                <a:latin typeface="+mj-lt"/>
              </a:rPr>
              <a:t>weekends is eligible for overtime at the rate of 1 ½ of the hourly </a:t>
            </a:r>
            <a:r>
              <a:rPr lang="en-US" sz="2800" dirty="0" smtClean="0">
                <a:solidFill>
                  <a:srgbClr val="002060"/>
                </a:solidFill>
                <a:latin typeface="+mj-lt"/>
              </a:rPr>
              <a:t>rate</a:t>
            </a:r>
            <a:r>
              <a:rPr lang="en-US" sz="2800" dirty="0">
                <a:solidFill>
                  <a:srgbClr val="002060"/>
                </a:solidFill>
                <a:latin typeface="+mj-lt"/>
              </a:rPr>
              <a:t>;</a:t>
            </a:r>
          </a:p>
          <a:p>
            <a:pPr marL="1828800" lvl="3" indent="-457200">
              <a:buFont typeface="Arial" panose="020B0604020202020204" pitchFamily="34" charset="0"/>
              <a:buChar char="•"/>
            </a:pPr>
            <a:r>
              <a:rPr lang="en-US" sz="2800" dirty="0">
                <a:solidFill>
                  <a:srgbClr val="002060"/>
                </a:solidFill>
                <a:latin typeface="+mj-lt"/>
              </a:rPr>
              <a:t>Non-executive staff category (monthly salary/ 240 x 1 </a:t>
            </a:r>
            <a:r>
              <a:rPr lang="en-US" sz="2800" dirty="0" smtClean="0">
                <a:solidFill>
                  <a:srgbClr val="002060"/>
                </a:solidFill>
                <a:latin typeface="+mj-lt"/>
              </a:rPr>
              <a:t>½) and, </a:t>
            </a:r>
          </a:p>
          <a:p>
            <a:pPr marL="1828800" lvl="3" indent="-457200">
              <a:buFont typeface="Arial" panose="020B0604020202020204" pitchFamily="34" charset="0"/>
              <a:buChar char="•"/>
            </a:pPr>
            <a:r>
              <a:rPr lang="en-US" sz="2800" dirty="0">
                <a:solidFill>
                  <a:srgbClr val="002060"/>
                </a:solidFill>
                <a:latin typeface="+mj-lt"/>
              </a:rPr>
              <a:t>Worker category </a:t>
            </a:r>
            <a:r>
              <a:rPr lang="en-US" sz="2800" dirty="0" smtClean="0">
                <a:solidFill>
                  <a:srgbClr val="002060"/>
                </a:solidFill>
                <a:latin typeface="+mj-lt"/>
              </a:rPr>
              <a:t>under wages board (monthly </a:t>
            </a:r>
            <a:r>
              <a:rPr lang="en-US" sz="2800" dirty="0">
                <a:solidFill>
                  <a:srgbClr val="002060"/>
                </a:solidFill>
                <a:latin typeface="+mj-lt"/>
              </a:rPr>
              <a:t>salary/ 200x 1 ½), </a:t>
            </a:r>
            <a:r>
              <a:rPr lang="en-US" sz="2800" dirty="0" smtClean="0">
                <a:solidFill>
                  <a:srgbClr val="002060"/>
                </a:solidFill>
                <a:latin typeface="+mj-lt"/>
              </a:rPr>
              <a:t>subject to </a:t>
            </a:r>
            <a:r>
              <a:rPr lang="en-US" sz="2800" dirty="0">
                <a:solidFill>
                  <a:srgbClr val="002060"/>
                </a:solidFill>
                <a:latin typeface="+mj-lt"/>
              </a:rPr>
              <a:t>the following: </a:t>
            </a:r>
          </a:p>
          <a:p>
            <a:pPr marL="2286000" lvl="4" indent="-457200">
              <a:buFont typeface="Arial" panose="020B0604020202020204" pitchFamily="34" charset="0"/>
              <a:buChar char="•"/>
            </a:pPr>
            <a:r>
              <a:rPr lang="en-US" sz="2400" dirty="0">
                <a:solidFill>
                  <a:srgbClr val="002060"/>
                </a:solidFill>
                <a:latin typeface="+mj-lt"/>
              </a:rPr>
              <a:t>Maximum number of overtime for which payment can be made in a month, </a:t>
            </a:r>
            <a:r>
              <a:rPr lang="en-US" sz="2400" dirty="0" smtClean="0">
                <a:solidFill>
                  <a:srgbClr val="002060"/>
                </a:solidFill>
                <a:latin typeface="+mj-lt"/>
              </a:rPr>
              <a:t> not </a:t>
            </a:r>
            <a:r>
              <a:rPr lang="en-US" sz="2400" dirty="0">
                <a:solidFill>
                  <a:srgbClr val="002060"/>
                </a:solidFill>
                <a:latin typeface="+mj-lt"/>
              </a:rPr>
              <a:t>exceeding number of hours, communicated through internal circulars or memos. This shall be subject to the approval of </a:t>
            </a:r>
            <a:r>
              <a:rPr lang="en-US" sz="2400" dirty="0" smtClean="0">
                <a:solidFill>
                  <a:srgbClr val="002060"/>
                </a:solidFill>
                <a:latin typeface="+mj-lt"/>
              </a:rPr>
              <a:t>ED/CEO.</a:t>
            </a:r>
            <a:endParaRPr lang="en-US" sz="2400" dirty="0">
              <a:solidFill>
                <a:srgbClr val="002060"/>
              </a:solidFill>
              <a:latin typeface="+mj-lt"/>
            </a:endParaRPr>
          </a:p>
          <a:p>
            <a:pPr marL="2286000" lvl="4" indent="-457200">
              <a:buFont typeface="Arial" panose="020B0604020202020204" pitchFamily="34" charset="0"/>
              <a:buChar char="•"/>
            </a:pPr>
            <a:r>
              <a:rPr lang="en-US" sz="2400" dirty="0">
                <a:solidFill>
                  <a:srgbClr val="002060"/>
                </a:solidFill>
                <a:latin typeface="+mj-lt"/>
              </a:rPr>
              <a:t>Prior approval of the relevant authority should be obtained for work other </a:t>
            </a:r>
            <a:r>
              <a:rPr lang="en-US" sz="2400" dirty="0" smtClean="0">
                <a:solidFill>
                  <a:srgbClr val="002060"/>
                </a:solidFill>
                <a:latin typeface="+mj-lt"/>
              </a:rPr>
              <a:t>          than </a:t>
            </a:r>
            <a:r>
              <a:rPr lang="en-US" sz="2400" dirty="0">
                <a:solidFill>
                  <a:srgbClr val="002060"/>
                </a:solidFill>
                <a:latin typeface="+mj-lt"/>
              </a:rPr>
              <a:t>normal hours and holidays </a:t>
            </a:r>
          </a:p>
          <a:p>
            <a:pPr marL="2286000" lvl="4" indent="-457200">
              <a:buFont typeface="Arial" panose="020B0604020202020204" pitchFamily="34" charset="0"/>
              <a:buChar char="•"/>
            </a:pPr>
            <a:r>
              <a:rPr lang="en-US" sz="2400" dirty="0">
                <a:solidFill>
                  <a:srgbClr val="002060"/>
                </a:solidFill>
                <a:latin typeface="+mj-lt"/>
              </a:rPr>
              <a:t>If he worked on full moon day, day’s pay or hourly </a:t>
            </a:r>
            <a:r>
              <a:rPr lang="en-US" sz="2400" dirty="0" smtClean="0">
                <a:solidFill>
                  <a:srgbClr val="002060"/>
                </a:solidFill>
                <a:latin typeface="+mj-lt"/>
              </a:rPr>
              <a:t>rate</a:t>
            </a:r>
          </a:p>
          <a:p>
            <a:pPr marL="2286000" lvl="4"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15516633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5681555"/>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Payment </a:t>
            </a:r>
            <a:r>
              <a:rPr lang="en-US" sz="4400" b="1" dirty="0">
                <a:solidFill>
                  <a:schemeClr val="accent4"/>
                </a:solidFill>
                <a:latin typeface="+mj-lt"/>
              </a:rPr>
              <a:t>of Salaries and </a:t>
            </a:r>
            <a:r>
              <a:rPr lang="en-US" sz="4400" b="1" dirty="0" smtClean="0">
                <a:solidFill>
                  <a:schemeClr val="accent4"/>
                </a:solidFill>
                <a:latin typeface="+mj-lt"/>
              </a:rPr>
              <a:t>Overtime… </a:t>
            </a:r>
          </a:p>
          <a:p>
            <a:pPr marL="1371600" lvl="2" indent="-457200">
              <a:buFont typeface="Arial" panose="020B0604020202020204" pitchFamily="34" charset="0"/>
              <a:buChar char="•"/>
            </a:pPr>
            <a:r>
              <a:rPr lang="en-US" sz="2800" dirty="0">
                <a:solidFill>
                  <a:srgbClr val="002060"/>
                </a:solidFill>
                <a:latin typeface="+mj-lt"/>
              </a:rPr>
              <a:t>Salaries with regard to executives and non-executive staff category </a:t>
            </a:r>
            <a:r>
              <a:rPr lang="en-US" sz="2800" dirty="0" smtClean="0">
                <a:solidFill>
                  <a:srgbClr val="002060"/>
                </a:solidFill>
                <a:latin typeface="+mj-lt"/>
              </a:rPr>
              <a:t>          will </a:t>
            </a:r>
            <a:r>
              <a:rPr lang="en-US" sz="2800" dirty="0">
                <a:solidFill>
                  <a:srgbClr val="002060"/>
                </a:solidFill>
                <a:latin typeface="+mj-lt"/>
              </a:rPr>
              <a:t>be paid at the last date of every </a:t>
            </a:r>
            <a:r>
              <a:rPr lang="en-US" sz="2800" dirty="0" smtClean="0">
                <a:solidFill>
                  <a:srgbClr val="002060"/>
                </a:solidFill>
                <a:latin typeface="+mj-lt"/>
              </a:rPr>
              <a:t>month and </a:t>
            </a:r>
            <a:r>
              <a:rPr lang="en-US" sz="2800" dirty="0">
                <a:solidFill>
                  <a:srgbClr val="002060"/>
                </a:solidFill>
                <a:latin typeface="+mj-lt"/>
              </a:rPr>
              <a:t>will be credited to the personal bank accounts nominated by the employee. If the salary or wages date fallen to the non-working day, payment will be made on an earlier date</a:t>
            </a:r>
          </a:p>
          <a:p>
            <a:pPr marL="1371600" lvl="2" indent="-457200">
              <a:buFont typeface="Arial" panose="020B0604020202020204" pitchFamily="34" charset="0"/>
              <a:buChar char="•"/>
            </a:pPr>
            <a:r>
              <a:rPr lang="en-US" sz="2800" dirty="0">
                <a:solidFill>
                  <a:srgbClr val="002060"/>
                </a:solidFill>
                <a:latin typeface="+mj-lt"/>
              </a:rPr>
              <a:t>A salary calendar may be declared in advance indicating the dates of paying monthly salaries/wages any calendar year</a:t>
            </a:r>
            <a:r>
              <a:rPr lang="en-US" sz="2800" dirty="0" smtClean="0">
                <a:solidFill>
                  <a:srgbClr val="002060"/>
                </a:solidFill>
                <a:latin typeface="+mj-lt"/>
              </a:rPr>
              <a:t>.</a:t>
            </a:r>
          </a:p>
          <a:p>
            <a:pPr marL="1371600" lvl="2" indent="-457200">
              <a:buFont typeface="Arial" panose="020B0604020202020204" pitchFamily="34" charset="0"/>
              <a:buChar char="•"/>
            </a:pPr>
            <a:r>
              <a:rPr lang="en-US" sz="2800" dirty="0">
                <a:solidFill>
                  <a:srgbClr val="002060"/>
                </a:solidFill>
                <a:latin typeface="+mj-lt"/>
              </a:rPr>
              <a:t>Information relating to the salaries is required to be kept confidential </a:t>
            </a:r>
            <a:r>
              <a:rPr lang="en-US" sz="2800" dirty="0" smtClean="0">
                <a:solidFill>
                  <a:srgbClr val="002060"/>
                </a:solidFill>
                <a:latin typeface="+mj-lt"/>
              </a:rPr>
              <a:t>              at </a:t>
            </a:r>
            <a:r>
              <a:rPr lang="en-US" sz="2800" dirty="0">
                <a:solidFill>
                  <a:srgbClr val="002060"/>
                </a:solidFill>
                <a:latin typeface="+mj-lt"/>
              </a:rPr>
              <a:t>all times. </a:t>
            </a:r>
          </a:p>
          <a:p>
            <a:pPr lvl="2"/>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30418504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5681555"/>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Payment </a:t>
            </a:r>
            <a:r>
              <a:rPr lang="en-US" sz="4400" b="1" dirty="0">
                <a:solidFill>
                  <a:schemeClr val="accent4"/>
                </a:solidFill>
                <a:latin typeface="+mj-lt"/>
              </a:rPr>
              <a:t>of Salaries and </a:t>
            </a:r>
            <a:r>
              <a:rPr lang="en-US" sz="4400" b="1" dirty="0" smtClean="0">
                <a:solidFill>
                  <a:schemeClr val="accent4"/>
                </a:solidFill>
                <a:latin typeface="+mj-lt"/>
              </a:rPr>
              <a:t>Overtime… </a:t>
            </a:r>
          </a:p>
          <a:p>
            <a:pPr marL="1371600" lvl="2" indent="-457200">
              <a:buFont typeface="Arial" panose="020B0604020202020204" pitchFamily="34" charset="0"/>
              <a:buChar char="•"/>
            </a:pPr>
            <a:r>
              <a:rPr lang="en-US" sz="2800" dirty="0">
                <a:solidFill>
                  <a:srgbClr val="002060"/>
                </a:solidFill>
                <a:latin typeface="+mj-lt"/>
              </a:rPr>
              <a:t>In the event of an error in pay the discrepancy should be brought to </a:t>
            </a:r>
            <a:r>
              <a:rPr lang="en-US" sz="2800" dirty="0" smtClean="0">
                <a:solidFill>
                  <a:srgbClr val="002060"/>
                </a:solidFill>
                <a:latin typeface="+mj-lt"/>
              </a:rPr>
              <a:t>                   the </a:t>
            </a:r>
            <a:r>
              <a:rPr lang="en-US" sz="2800" dirty="0">
                <a:solidFill>
                  <a:srgbClr val="002060"/>
                </a:solidFill>
                <a:latin typeface="+mj-lt"/>
              </a:rPr>
              <a:t>attention of the Finance division and HR division where the corrections will be made at the earliest.</a:t>
            </a:r>
          </a:p>
          <a:p>
            <a:pPr marL="1371600" lvl="2" indent="-457200">
              <a:buFont typeface="Arial" panose="020B0604020202020204" pitchFamily="34" charset="0"/>
              <a:buChar char="•"/>
            </a:pPr>
            <a:r>
              <a:rPr lang="en-US" sz="2800" dirty="0">
                <a:solidFill>
                  <a:srgbClr val="002060"/>
                </a:solidFill>
                <a:latin typeface="+mj-lt"/>
              </a:rPr>
              <a:t>Staff grades below non-executive grade are eligible for overtime. The payment of overtime will be paid in terms of the law (Shop &amp; Office Act) </a:t>
            </a:r>
          </a:p>
          <a:p>
            <a:pPr marL="1371600" lvl="2" indent="-457200">
              <a:buFont typeface="Arial" panose="020B0604020202020204" pitchFamily="34" charset="0"/>
              <a:buChar char="•"/>
            </a:pPr>
            <a:r>
              <a:rPr lang="en-US" sz="2800" dirty="0">
                <a:solidFill>
                  <a:srgbClr val="002060"/>
                </a:solidFill>
                <a:latin typeface="+mj-lt"/>
              </a:rPr>
              <a:t>Worker grades are eligible for overtime. The payment of overtime will be paid in terms of the law (wages board ordnance and Shop &amp; Office Act). </a:t>
            </a:r>
          </a:p>
          <a:p>
            <a:pPr lvl="2"/>
            <a:endParaRPr lang="en-US" sz="2800" dirty="0" smtClean="0">
              <a:solidFill>
                <a:srgbClr val="002060"/>
              </a:solidFill>
              <a:latin typeface="+mj-lt"/>
            </a:endParaRPr>
          </a:p>
          <a:p>
            <a:pPr lvl="2"/>
            <a:endParaRPr lang="en-US" sz="2800" dirty="0" smtClean="0">
              <a:solidFill>
                <a:srgbClr val="002060"/>
              </a:solidFill>
              <a:latin typeface="+mj-lt"/>
            </a:endParaRPr>
          </a:p>
          <a:p>
            <a:pPr lvl="2"/>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15619791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5681555"/>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Payment </a:t>
            </a:r>
            <a:r>
              <a:rPr lang="en-US" sz="4400" b="1" dirty="0">
                <a:solidFill>
                  <a:schemeClr val="accent4"/>
                </a:solidFill>
                <a:latin typeface="+mj-lt"/>
              </a:rPr>
              <a:t>of Salaries and </a:t>
            </a:r>
            <a:r>
              <a:rPr lang="en-US" sz="4400" b="1" dirty="0" smtClean="0">
                <a:solidFill>
                  <a:schemeClr val="accent4"/>
                </a:solidFill>
                <a:latin typeface="+mj-lt"/>
              </a:rPr>
              <a:t>Overtime… </a:t>
            </a:r>
          </a:p>
          <a:p>
            <a:pPr marL="1371600" lvl="2" indent="-457200">
              <a:buFont typeface="Arial" panose="020B0604020202020204" pitchFamily="34" charset="0"/>
              <a:buChar char="•"/>
            </a:pPr>
            <a:r>
              <a:rPr lang="en-US" sz="2800" dirty="0">
                <a:solidFill>
                  <a:srgbClr val="002060"/>
                </a:solidFill>
                <a:latin typeface="+mj-lt"/>
              </a:rPr>
              <a:t>Annual pay raise will be made to the executive and non-executive staff category based on the percentage increase to each and every individuals of the company, taking into account of the performance appraisal report, which increase would be effective from April 1</a:t>
            </a:r>
            <a:r>
              <a:rPr lang="en-US" sz="2800" baseline="30000" dirty="0">
                <a:solidFill>
                  <a:srgbClr val="002060"/>
                </a:solidFill>
                <a:latin typeface="+mj-lt"/>
              </a:rPr>
              <a:t>st.</a:t>
            </a:r>
            <a:endParaRPr lang="en-US" sz="2800" dirty="0">
              <a:solidFill>
                <a:srgbClr val="002060"/>
              </a:solidFill>
              <a:latin typeface="+mj-lt"/>
            </a:endParaRPr>
          </a:p>
          <a:p>
            <a:pPr marL="1371600" lvl="2" indent="-457200">
              <a:buFont typeface="Arial" panose="020B0604020202020204" pitchFamily="34" charset="0"/>
              <a:buChar char="•"/>
            </a:pPr>
            <a:r>
              <a:rPr lang="en-US" sz="2800" dirty="0">
                <a:solidFill>
                  <a:srgbClr val="002060"/>
                </a:solidFill>
                <a:latin typeface="+mj-lt"/>
              </a:rPr>
              <a:t>Annual pay increase will be made to the worker category based on the amount agreed with the trade union at the negotiation. The increment value agreed at the final negotiation with the </a:t>
            </a:r>
            <a:r>
              <a:rPr lang="en-US" sz="2800" dirty="0" smtClean="0">
                <a:solidFill>
                  <a:srgbClr val="002060"/>
                </a:solidFill>
                <a:latin typeface="+mj-lt"/>
              </a:rPr>
              <a:t>management will </a:t>
            </a:r>
            <a:r>
              <a:rPr lang="en-US" sz="2800" dirty="0">
                <a:solidFill>
                  <a:srgbClr val="002060"/>
                </a:solidFill>
                <a:latin typeface="+mj-lt"/>
              </a:rPr>
              <a:t>be paid </a:t>
            </a:r>
            <a:r>
              <a:rPr lang="en-US" sz="2800" dirty="0" smtClean="0">
                <a:solidFill>
                  <a:srgbClr val="002060"/>
                </a:solidFill>
                <a:latin typeface="+mj-lt"/>
              </a:rPr>
              <a:t>  to </a:t>
            </a:r>
            <a:r>
              <a:rPr lang="en-US" sz="2800" dirty="0">
                <a:solidFill>
                  <a:srgbClr val="002060"/>
                </a:solidFill>
                <a:latin typeface="+mj-lt"/>
              </a:rPr>
              <a:t>all workers irrespective of their performance level and the service length</a:t>
            </a:r>
            <a:r>
              <a:rPr lang="en-US" sz="2800" dirty="0" smtClean="0">
                <a:solidFill>
                  <a:srgbClr val="002060"/>
                </a:solidFill>
                <a:latin typeface="+mj-lt"/>
              </a:rPr>
              <a:t>.</a:t>
            </a:r>
          </a:p>
          <a:p>
            <a:pPr lvl="2"/>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11648288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5681555"/>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Payment </a:t>
            </a:r>
            <a:r>
              <a:rPr lang="en-US" sz="4400" b="1" dirty="0">
                <a:solidFill>
                  <a:schemeClr val="accent4"/>
                </a:solidFill>
                <a:latin typeface="+mj-lt"/>
              </a:rPr>
              <a:t>of Salaries and </a:t>
            </a:r>
            <a:r>
              <a:rPr lang="en-US" sz="4400" b="1" dirty="0" smtClean="0">
                <a:solidFill>
                  <a:schemeClr val="accent4"/>
                </a:solidFill>
                <a:latin typeface="+mj-lt"/>
              </a:rPr>
              <a:t>Overtime… </a:t>
            </a:r>
          </a:p>
          <a:p>
            <a:pPr marL="1371600" lvl="2" indent="-457200">
              <a:buFont typeface="Arial" panose="020B0604020202020204" pitchFamily="34" charset="0"/>
              <a:buChar char="•"/>
            </a:pPr>
            <a:r>
              <a:rPr lang="en-US" sz="2800" dirty="0">
                <a:solidFill>
                  <a:srgbClr val="002060"/>
                </a:solidFill>
                <a:latin typeface="+mj-lt"/>
              </a:rPr>
              <a:t>In addition to the special increment, non-executives and worker category employee will be paid annual salary increments effective from the date of appointments or promotions. </a:t>
            </a:r>
          </a:p>
          <a:p>
            <a:pPr marL="1371600" lvl="2" indent="-457200">
              <a:buFont typeface="Arial" panose="020B0604020202020204" pitchFamily="34" charset="0"/>
              <a:buChar char="•"/>
            </a:pPr>
            <a:r>
              <a:rPr lang="en-US" sz="2800" dirty="0">
                <a:solidFill>
                  <a:srgbClr val="002060"/>
                </a:solidFill>
                <a:latin typeface="+mj-lt"/>
              </a:rPr>
              <a:t>In the case of forfeiting an increment the employee will be notified in detailed writing by the HR division of the reasons for such action. </a:t>
            </a:r>
          </a:p>
          <a:p>
            <a:pPr marL="1371600" lvl="2" indent="-457200">
              <a:buFont typeface="Arial" panose="020B0604020202020204" pitchFamily="34" charset="0"/>
              <a:buChar char="•"/>
            </a:pPr>
            <a:r>
              <a:rPr lang="en-US" sz="2800" dirty="0">
                <a:solidFill>
                  <a:srgbClr val="002060"/>
                </a:solidFill>
                <a:latin typeface="+mj-lt"/>
              </a:rPr>
              <a:t>On promotion the salary of the employee concerned will be compared with the salary range of the position. If the salary of the promoted employee was below that level, the salary will be adjusted accordingly.</a:t>
            </a:r>
          </a:p>
          <a:p>
            <a:pPr marL="1371600" lvl="2" indent="-457200">
              <a:buFont typeface="Arial" panose="020B0604020202020204" pitchFamily="34" charset="0"/>
              <a:buChar char="•"/>
            </a:pPr>
            <a:r>
              <a:rPr lang="en-US" sz="2800" dirty="0">
                <a:solidFill>
                  <a:srgbClr val="002060"/>
                </a:solidFill>
                <a:latin typeface="+mj-lt"/>
              </a:rPr>
              <a:t>A deferment or suspension for disciplinary reasons should be made following a disciplinary procedure</a:t>
            </a:r>
            <a:r>
              <a:rPr lang="en-US" sz="2800" dirty="0" smtClean="0">
                <a:solidFill>
                  <a:srgbClr val="002060"/>
                </a:solidFill>
                <a:latin typeface="+mj-lt"/>
              </a:rPr>
              <a:t>.</a:t>
            </a:r>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6052231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5804666"/>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scheme</a:t>
            </a:r>
          </a:p>
          <a:p>
            <a:r>
              <a:rPr lang="en-US" sz="3200" b="1" dirty="0" smtClean="0">
                <a:solidFill>
                  <a:srgbClr val="002060"/>
                </a:solidFill>
                <a:latin typeface="+mj-lt"/>
              </a:rPr>
              <a:t>	</a:t>
            </a:r>
            <a:r>
              <a:rPr lang="en-US" sz="2800" b="1" dirty="0" smtClean="0">
                <a:solidFill>
                  <a:srgbClr val="002060"/>
                </a:solidFill>
                <a:latin typeface="+mj-lt"/>
              </a:rPr>
              <a:t>Eligibility </a:t>
            </a:r>
            <a:r>
              <a:rPr lang="en-US" sz="2800" b="1" dirty="0">
                <a:solidFill>
                  <a:srgbClr val="002060"/>
                </a:solidFill>
                <a:latin typeface="+mj-lt"/>
              </a:rPr>
              <a:t>criteria: </a:t>
            </a:r>
            <a:endParaRPr lang="en-US" sz="2800" dirty="0">
              <a:solidFill>
                <a:srgbClr val="002060"/>
              </a:solidFill>
              <a:latin typeface="+mj-lt"/>
            </a:endParaRPr>
          </a:p>
          <a:p>
            <a:pPr marL="1371600" lvl="2" indent="-457200">
              <a:buFont typeface="Arial" panose="020B0604020202020204" pitchFamily="34" charset="0"/>
              <a:buChar char="•"/>
            </a:pPr>
            <a:r>
              <a:rPr lang="en-US" sz="2800" dirty="0">
                <a:solidFill>
                  <a:srgbClr val="002060"/>
                </a:solidFill>
                <a:latin typeface="+mj-lt"/>
              </a:rPr>
              <a:t>Employee contributed medical insurance scheme is voluntary to the permanent employees of the company. </a:t>
            </a:r>
            <a:endParaRPr lang="en-US" sz="2800" dirty="0" smtClean="0">
              <a:solidFill>
                <a:srgbClr val="002060"/>
              </a:solidFill>
              <a:latin typeface="+mj-lt"/>
            </a:endParaRPr>
          </a:p>
          <a:p>
            <a:pPr marL="1371600" lvl="2" indent="-457200">
              <a:buFont typeface="Arial" panose="020B0604020202020204" pitchFamily="34" charset="0"/>
              <a:buChar char="•"/>
            </a:pPr>
            <a:r>
              <a:rPr lang="en-US" sz="2800" dirty="0" smtClean="0">
                <a:solidFill>
                  <a:srgbClr val="002060"/>
                </a:solidFill>
                <a:latin typeface="+mj-lt"/>
              </a:rPr>
              <a:t>The </a:t>
            </a:r>
            <a:r>
              <a:rPr lang="en-US" sz="2800" dirty="0">
                <a:solidFill>
                  <a:srgbClr val="002060"/>
                </a:solidFill>
                <a:latin typeface="+mj-lt"/>
              </a:rPr>
              <a:t>employees who newly join the company could enter into this </a:t>
            </a:r>
            <a:r>
              <a:rPr lang="en-US" sz="2800" dirty="0" smtClean="0">
                <a:solidFill>
                  <a:srgbClr val="002060"/>
                </a:solidFill>
                <a:latin typeface="+mj-lt"/>
              </a:rPr>
              <a:t>             scheme </a:t>
            </a:r>
            <a:r>
              <a:rPr lang="en-US" sz="2800" dirty="0">
                <a:solidFill>
                  <a:srgbClr val="002060"/>
                </a:solidFill>
                <a:latin typeface="+mj-lt"/>
              </a:rPr>
              <a:t>just after completing their probation period</a:t>
            </a:r>
            <a:r>
              <a:rPr lang="en-US" sz="2800" dirty="0" smtClean="0">
                <a:solidFill>
                  <a:srgbClr val="002060"/>
                </a:solidFill>
                <a:latin typeface="+mj-lt"/>
              </a:rPr>
              <a:t>.</a:t>
            </a:r>
          </a:p>
          <a:p>
            <a:pPr marL="1371600" lvl="2" indent="-457200">
              <a:buFont typeface="Arial" panose="020B0604020202020204" pitchFamily="34" charset="0"/>
              <a:buChar char="•"/>
            </a:pPr>
            <a:r>
              <a:rPr lang="en-US" sz="2800" dirty="0">
                <a:solidFill>
                  <a:srgbClr val="002060"/>
                </a:solidFill>
                <a:latin typeface="+mj-lt"/>
              </a:rPr>
              <a:t>They will be entitled to claim benefits from the date of entering into </a:t>
            </a:r>
            <a:r>
              <a:rPr lang="en-US" sz="2800" dirty="0" smtClean="0">
                <a:solidFill>
                  <a:srgbClr val="002060"/>
                </a:solidFill>
                <a:latin typeface="+mj-lt"/>
              </a:rPr>
              <a:t>           the </a:t>
            </a:r>
            <a:r>
              <a:rPr lang="en-US" sz="2800" dirty="0">
                <a:solidFill>
                  <a:srgbClr val="002060"/>
                </a:solidFill>
                <a:latin typeface="+mj-lt"/>
              </a:rPr>
              <a:t>medical insurance scheme. If entered mid of the year such </a:t>
            </a:r>
            <a:r>
              <a:rPr lang="en-US" sz="2800" dirty="0" smtClean="0">
                <a:solidFill>
                  <a:srgbClr val="002060"/>
                </a:solidFill>
                <a:latin typeface="+mj-lt"/>
              </a:rPr>
              <a:t>                  benefits </a:t>
            </a:r>
            <a:r>
              <a:rPr lang="en-US" sz="2800" dirty="0">
                <a:solidFill>
                  <a:srgbClr val="002060"/>
                </a:solidFill>
                <a:latin typeface="+mj-lt"/>
              </a:rPr>
              <a:t>will be received based on a proportional basis during the remaining period of the year. </a:t>
            </a:r>
          </a:p>
          <a:p>
            <a:pPr lvl="2"/>
            <a:endParaRPr lang="en-US" sz="2800" dirty="0" smtClean="0">
              <a:solidFill>
                <a:srgbClr val="002060"/>
              </a:solidFill>
              <a:latin typeface="+mj-lt"/>
            </a:endParaRPr>
          </a:p>
        </p:txBody>
      </p:sp>
    </p:spTree>
    <p:extLst>
      <p:ext uri="{BB962C8B-B14F-4D97-AF65-F5344CB8AC3E}">
        <p14:creationId xmlns:p14="http://schemas.microsoft.com/office/powerpoint/2010/main" val="40048713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5804666"/>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endParaRPr lang="en-US" sz="3200" b="1" dirty="0">
              <a:solidFill>
                <a:srgbClr val="002060"/>
              </a:solidFill>
              <a:latin typeface="+mj-lt"/>
            </a:endParaRPr>
          </a:p>
          <a:p>
            <a:r>
              <a:rPr lang="en-US" sz="3200" b="1" dirty="0" smtClean="0">
                <a:solidFill>
                  <a:srgbClr val="002060"/>
                </a:solidFill>
                <a:latin typeface="+mj-lt"/>
              </a:rPr>
              <a:t>	</a:t>
            </a:r>
            <a:r>
              <a:rPr lang="en-US" sz="2800" b="1" dirty="0" smtClean="0">
                <a:solidFill>
                  <a:srgbClr val="002060"/>
                </a:solidFill>
                <a:latin typeface="+mj-lt"/>
              </a:rPr>
              <a:t>Eligibility </a:t>
            </a:r>
            <a:r>
              <a:rPr lang="en-US" sz="2800" b="1" dirty="0">
                <a:solidFill>
                  <a:srgbClr val="002060"/>
                </a:solidFill>
                <a:latin typeface="+mj-lt"/>
              </a:rPr>
              <a:t>criteria: </a:t>
            </a:r>
            <a:endParaRPr lang="en-US" sz="2800" dirty="0">
              <a:solidFill>
                <a:srgbClr val="002060"/>
              </a:solidFill>
              <a:latin typeface="+mj-lt"/>
            </a:endParaRPr>
          </a:p>
          <a:p>
            <a:pPr marL="1371600" lvl="2" indent="-457200">
              <a:buFont typeface="Arial" panose="020B0604020202020204" pitchFamily="34" charset="0"/>
              <a:buChar char="•"/>
            </a:pPr>
            <a:r>
              <a:rPr lang="en-US" sz="2800" dirty="0" smtClean="0">
                <a:solidFill>
                  <a:srgbClr val="002060"/>
                </a:solidFill>
                <a:latin typeface="+mj-lt"/>
              </a:rPr>
              <a:t>The </a:t>
            </a:r>
            <a:r>
              <a:rPr lang="en-US" sz="2800" dirty="0">
                <a:solidFill>
                  <a:srgbClr val="002060"/>
                </a:solidFill>
                <a:latin typeface="+mj-lt"/>
              </a:rPr>
              <a:t>requests made by such employees on childbirth shall only be accepted only with regard to the childbirths that takes place subsequent to completion of nine (09) months from the date of joining the company.   </a:t>
            </a:r>
          </a:p>
          <a:p>
            <a:pPr marL="1371600" lvl="2" indent="-457200">
              <a:buFont typeface="Arial" panose="020B0604020202020204" pitchFamily="34" charset="0"/>
              <a:buChar char="•"/>
            </a:pPr>
            <a:r>
              <a:rPr lang="en-US" sz="2800" dirty="0">
                <a:solidFill>
                  <a:srgbClr val="002060"/>
                </a:solidFill>
                <a:latin typeface="+mj-lt"/>
              </a:rPr>
              <a:t>If sons and daughters above the age of 21 years who are dependents of the employee could enter to the medical insurance scheme under special circumstances </a:t>
            </a:r>
          </a:p>
          <a:p>
            <a:pPr marL="1371600" lvl="2" indent="-457200">
              <a:buFont typeface="Arial" panose="020B0604020202020204" pitchFamily="34" charset="0"/>
              <a:buChar char="•"/>
            </a:pPr>
            <a:r>
              <a:rPr lang="en-US" sz="2800" dirty="0">
                <a:solidFill>
                  <a:srgbClr val="002060"/>
                </a:solidFill>
                <a:latin typeface="+mj-lt"/>
              </a:rPr>
              <a:t>Eligible employees will be given the membership card  </a:t>
            </a:r>
          </a:p>
          <a:p>
            <a:pPr lvl="2"/>
            <a:r>
              <a:rPr lang="en-US" sz="2800" dirty="0" smtClean="0">
                <a:solidFill>
                  <a:srgbClr val="002060"/>
                </a:solidFill>
                <a:latin typeface="+mj-lt"/>
              </a:rPr>
              <a:t> </a:t>
            </a:r>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4166363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7023461"/>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p>
          <a:p>
            <a:pPr>
              <a:lnSpc>
                <a:spcPct val="115000"/>
              </a:lnSpc>
            </a:pPr>
            <a:r>
              <a:rPr lang="en-US" sz="4800" b="1" dirty="0">
                <a:solidFill>
                  <a:schemeClr val="accent4"/>
                </a:solidFill>
                <a:latin typeface="+mj-lt"/>
              </a:rPr>
              <a:t>	</a:t>
            </a:r>
            <a:r>
              <a:rPr lang="en-US" sz="4800" b="1" dirty="0" smtClean="0">
                <a:solidFill>
                  <a:schemeClr val="accent4"/>
                </a:solidFill>
                <a:latin typeface="+mj-lt"/>
              </a:rPr>
              <a:t>Chapter </a:t>
            </a:r>
            <a:r>
              <a:rPr lang="en-US" sz="4800" b="1" dirty="0" smtClean="0">
                <a:solidFill>
                  <a:schemeClr val="accent4"/>
                </a:solidFill>
                <a:latin typeface="+mj-lt"/>
              </a:rPr>
              <a:t>5: </a:t>
            </a:r>
            <a:r>
              <a:rPr lang="en-US" sz="4800" b="1" dirty="0" smtClean="0">
                <a:solidFill>
                  <a:schemeClr val="accent4"/>
                </a:solidFill>
                <a:effectLst/>
                <a:latin typeface="+mj-lt"/>
              </a:rPr>
              <a:t>Rewards </a:t>
            </a:r>
            <a:r>
              <a:rPr lang="en-US" sz="4800" b="1" dirty="0" smtClean="0">
                <a:solidFill>
                  <a:schemeClr val="accent4"/>
                </a:solidFill>
                <a:effectLst/>
                <a:latin typeface="+mj-lt"/>
              </a:rPr>
              <a:t>and Recognition</a:t>
            </a:r>
            <a:endParaRPr lang="en-US" sz="4800" b="1" dirty="0" smtClean="0">
              <a:solidFill>
                <a:schemeClr val="accent4"/>
              </a:solidFill>
              <a:effectLst/>
              <a:latin typeface="+mj-lt"/>
              <a:ea typeface="Calibri" panose="020F0502020204030204" pitchFamily="34" charset="0"/>
              <a:cs typeface="Times New Roman" panose="02020603050405020304" pitchFamily="18" charset="0"/>
            </a:endParaRPr>
          </a:p>
          <a:p>
            <a:pPr lvl="2"/>
            <a:r>
              <a:rPr lang="en-US" sz="3200" b="1" dirty="0" smtClean="0">
                <a:solidFill>
                  <a:srgbClr val="002060"/>
                </a:solidFill>
                <a:latin typeface="+mj-lt"/>
              </a:rPr>
              <a:t>The Scope  </a:t>
            </a:r>
          </a:p>
          <a:p>
            <a:pPr marL="1371600" lvl="2" indent="-457200">
              <a:buFont typeface="Arial" panose="020B0604020202020204" pitchFamily="34" charset="0"/>
              <a:buChar char="•"/>
            </a:pPr>
            <a:r>
              <a:rPr lang="en-US" sz="2800" dirty="0">
                <a:solidFill>
                  <a:srgbClr val="002060"/>
                </a:solidFill>
                <a:latin typeface="+mj-lt"/>
              </a:rPr>
              <a:t>Remuneration structure include base salary and other allowances, pay increase, overtime rates etc.</a:t>
            </a:r>
          </a:p>
          <a:p>
            <a:pPr marL="1371600" lvl="2" indent="-457200">
              <a:buFont typeface="Arial" panose="020B0604020202020204" pitchFamily="34" charset="0"/>
              <a:buChar char="•"/>
            </a:pPr>
            <a:r>
              <a:rPr lang="en-US" sz="2800" dirty="0">
                <a:solidFill>
                  <a:srgbClr val="002060"/>
                </a:solidFill>
                <a:latin typeface="+mj-lt"/>
              </a:rPr>
              <a:t>Payment of salaries and overtime, pay administration and  pay records including EPF/ETF</a:t>
            </a:r>
          </a:p>
          <a:p>
            <a:pPr marL="1371600" lvl="2" indent="-457200">
              <a:buFont typeface="Arial" panose="020B0604020202020204" pitchFamily="34" charset="0"/>
              <a:buChar char="•"/>
            </a:pPr>
            <a:r>
              <a:rPr lang="en-US" sz="2800" dirty="0">
                <a:solidFill>
                  <a:srgbClr val="002060"/>
                </a:solidFill>
                <a:latin typeface="+mj-lt"/>
              </a:rPr>
              <a:t>Other fringe benefits like bonus, attendance incentives, leave encashment, salary advance, festival advance, and medical benefits etc. </a:t>
            </a:r>
          </a:p>
          <a:p>
            <a:pPr marL="1371600" lvl="2" indent="-457200">
              <a:buFont typeface="Arial" panose="020B0604020202020204" pitchFamily="34" charset="0"/>
              <a:buChar char="•"/>
            </a:pPr>
            <a:r>
              <a:rPr lang="en-US" sz="2800" dirty="0">
                <a:solidFill>
                  <a:srgbClr val="002060"/>
                </a:solidFill>
                <a:latin typeface="+mj-lt"/>
              </a:rPr>
              <a:t>Employee well-being practices like annual trip,  family gathering events </a:t>
            </a:r>
          </a:p>
          <a:p>
            <a:pPr marL="1371600" lvl="2" indent="-457200">
              <a:buFont typeface="Arial" panose="020B0604020202020204" pitchFamily="34" charset="0"/>
              <a:buChar char="•"/>
            </a:pPr>
            <a:r>
              <a:rPr lang="en-US" sz="2800" dirty="0">
                <a:solidFill>
                  <a:srgbClr val="002060"/>
                </a:solidFill>
                <a:latin typeface="+mj-lt"/>
              </a:rPr>
              <a:t>HR practices on non – remuneration recognition like commendation, appreciation, staff retreat etc.</a:t>
            </a:r>
            <a:endParaRPr lang="en-US" sz="2800" dirty="0" smtClean="0">
              <a:solidFill>
                <a:srgbClr val="002060"/>
              </a:solidFill>
              <a:latin typeface="+mj-lt"/>
            </a:endParaRPr>
          </a:p>
          <a:p>
            <a:pPr lvl="2"/>
            <a:endParaRPr lang="en-US" sz="2800" dirty="0" smtClean="0">
              <a:solidFill>
                <a:srgbClr val="002060"/>
              </a:solidFill>
              <a:latin typeface="+mj-lt"/>
            </a:endParaRPr>
          </a:p>
          <a:p>
            <a:pPr lvl="2"/>
            <a:endParaRPr lang="en-US" sz="2800" dirty="0" smtClean="0">
              <a:solidFill>
                <a:srgbClr val="002060"/>
              </a:solidFill>
              <a:latin typeface="+mj-lt"/>
            </a:endParaRPr>
          </a:p>
        </p:txBody>
      </p:sp>
    </p:spTree>
    <p:extLst>
      <p:ext uri="{BB962C8B-B14F-4D97-AF65-F5344CB8AC3E}">
        <p14:creationId xmlns:p14="http://schemas.microsoft.com/office/powerpoint/2010/main" val="21457996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173998"/>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endParaRPr lang="en-US" sz="3200" b="1" dirty="0">
              <a:solidFill>
                <a:srgbClr val="002060"/>
              </a:solidFill>
              <a:latin typeface="+mj-lt"/>
            </a:endParaRPr>
          </a:p>
          <a:p>
            <a:pPr lvl="2"/>
            <a:endParaRPr lang="en-US" sz="2800" b="1" dirty="0" smtClean="0">
              <a:solidFill>
                <a:srgbClr val="002060"/>
              </a:solidFill>
              <a:latin typeface="+mj-lt"/>
            </a:endParaRPr>
          </a:p>
          <a:p>
            <a:pPr lvl="2"/>
            <a:r>
              <a:rPr lang="en-US" sz="2800" b="1" dirty="0" smtClean="0">
                <a:solidFill>
                  <a:srgbClr val="002060"/>
                </a:solidFill>
                <a:latin typeface="+mj-lt"/>
              </a:rPr>
              <a:t>Contribution </a:t>
            </a:r>
            <a:r>
              <a:rPr lang="en-US" sz="2800" b="1" dirty="0">
                <a:solidFill>
                  <a:srgbClr val="002060"/>
                </a:solidFill>
                <a:latin typeface="+mj-lt"/>
              </a:rPr>
              <a:t>to the medical scheme: </a:t>
            </a:r>
            <a:endParaRPr lang="en-US" sz="2800" dirty="0">
              <a:solidFill>
                <a:srgbClr val="002060"/>
              </a:solidFill>
              <a:latin typeface="+mj-lt"/>
            </a:endParaRPr>
          </a:p>
          <a:p>
            <a:pPr marL="1371600" lvl="2" indent="-457200">
              <a:buFont typeface="Arial" panose="020B0604020202020204" pitchFamily="34" charset="0"/>
              <a:buChar char="•"/>
            </a:pPr>
            <a:r>
              <a:rPr lang="en-US" sz="2800" dirty="0">
                <a:solidFill>
                  <a:srgbClr val="002060"/>
                </a:solidFill>
                <a:latin typeface="+mj-lt"/>
              </a:rPr>
              <a:t>Medical scheme is a joint scheme. Company will contribute 50% to the executive category and 25% to the no-executive category. The balance portion of the premium cost be borne by the employees</a:t>
            </a:r>
          </a:p>
          <a:p>
            <a:pPr marL="1371600" lvl="2" indent="-457200">
              <a:buFont typeface="Arial" panose="020B0604020202020204" pitchFamily="34" charset="0"/>
              <a:buChar char="•"/>
            </a:pPr>
            <a:r>
              <a:rPr lang="en-US" sz="2800" dirty="0">
                <a:solidFill>
                  <a:srgbClr val="002060"/>
                </a:solidFill>
                <a:latin typeface="+mj-lt"/>
              </a:rPr>
              <a:t>The monthly contribution that should be paid by the employee will be charged from the monthly salary. </a:t>
            </a:r>
          </a:p>
          <a:p>
            <a:pPr marL="1371600" lvl="2" indent="-457200">
              <a:buFont typeface="Arial" panose="020B0604020202020204" pitchFamily="34" charset="0"/>
              <a:buChar char="•"/>
            </a:pPr>
            <a:r>
              <a:rPr lang="en-US" sz="2800" dirty="0">
                <a:solidFill>
                  <a:srgbClr val="002060"/>
                </a:solidFill>
                <a:latin typeface="+mj-lt"/>
              </a:rPr>
              <a:t>Additional amount will be charged from the employee if number of </a:t>
            </a:r>
            <a:r>
              <a:rPr lang="en-US" sz="2800" dirty="0" smtClean="0">
                <a:solidFill>
                  <a:srgbClr val="002060"/>
                </a:solidFill>
                <a:latin typeface="+mj-lt"/>
              </a:rPr>
              <a:t>             family </a:t>
            </a:r>
            <a:r>
              <a:rPr lang="en-US" sz="2800" dirty="0">
                <a:solidFill>
                  <a:srgbClr val="002060"/>
                </a:solidFill>
                <a:latin typeface="+mj-lt"/>
              </a:rPr>
              <a:t>members exceeding the limit provided by the insurer as per their agreement (Say; more than 4 members including the employee). </a:t>
            </a:r>
            <a:endParaRPr lang="en-US" sz="2800" dirty="0" smtClean="0">
              <a:solidFill>
                <a:srgbClr val="002060"/>
              </a:solidFill>
              <a:latin typeface="+mj-lt"/>
            </a:endParaRPr>
          </a:p>
          <a:p>
            <a:pPr lvl="2"/>
            <a:endParaRPr lang="en-US" sz="2800" dirty="0" smtClean="0">
              <a:solidFill>
                <a:srgbClr val="002060"/>
              </a:solidFill>
              <a:latin typeface="+mj-lt"/>
            </a:endParaRPr>
          </a:p>
        </p:txBody>
      </p:sp>
    </p:spTree>
    <p:extLst>
      <p:ext uri="{BB962C8B-B14F-4D97-AF65-F5344CB8AC3E}">
        <p14:creationId xmlns:p14="http://schemas.microsoft.com/office/powerpoint/2010/main" val="21562749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173998"/>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endParaRPr lang="en-US" sz="3200" b="1" dirty="0">
              <a:solidFill>
                <a:srgbClr val="002060"/>
              </a:solidFill>
              <a:latin typeface="+mj-lt"/>
            </a:endParaRPr>
          </a:p>
          <a:p>
            <a:pPr lvl="2"/>
            <a:endParaRPr lang="en-US" sz="2800" b="1" dirty="0" smtClean="0">
              <a:solidFill>
                <a:srgbClr val="002060"/>
              </a:solidFill>
              <a:latin typeface="+mj-lt"/>
            </a:endParaRPr>
          </a:p>
          <a:p>
            <a:pPr lvl="2"/>
            <a:r>
              <a:rPr lang="en-US" sz="2800" b="1" dirty="0">
                <a:solidFill>
                  <a:srgbClr val="002060"/>
                </a:solidFill>
                <a:latin typeface="+mj-lt"/>
              </a:rPr>
              <a:t>Beneficiaries </a:t>
            </a:r>
            <a:endParaRPr lang="en-US" sz="2800" dirty="0">
              <a:solidFill>
                <a:srgbClr val="002060"/>
              </a:solidFill>
              <a:latin typeface="+mj-lt"/>
            </a:endParaRPr>
          </a:p>
          <a:p>
            <a:pPr marL="1371600" lvl="2" indent="-457200">
              <a:buFont typeface="Arial" panose="020B0604020202020204" pitchFamily="34" charset="0"/>
              <a:buChar char="•"/>
            </a:pPr>
            <a:r>
              <a:rPr lang="en-US" sz="2800" dirty="0">
                <a:solidFill>
                  <a:srgbClr val="002060"/>
                </a:solidFill>
                <a:latin typeface="+mj-lt"/>
              </a:rPr>
              <a:t>The medical benefit is entitled to the employee, spouse, and dependent children below 21 years. </a:t>
            </a:r>
          </a:p>
          <a:p>
            <a:pPr marL="1371600" lvl="2" indent="-457200">
              <a:buFont typeface="Arial" panose="020B0604020202020204" pitchFamily="34" charset="0"/>
              <a:buChar char="•"/>
            </a:pPr>
            <a:r>
              <a:rPr lang="en-US" sz="2800" dirty="0">
                <a:solidFill>
                  <a:srgbClr val="002060"/>
                </a:solidFill>
                <a:latin typeface="+mj-lt"/>
              </a:rPr>
              <a:t>After the child is 21 years of age considered under special circumstances </a:t>
            </a:r>
          </a:p>
          <a:p>
            <a:pPr marL="1371600" lvl="2" indent="-457200">
              <a:buFont typeface="Arial" panose="020B0604020202020204" pitchFamily="34" charset="0"/>
              <a:buChar char="•"/>
            </a:pPr>
            <a:r>
              <a:rPr lang="en-US" sz="2800" dirty="0">
                <a:solidFill>
                  <a:srgbClr val="002060"/>
                </a:solidFill>
                <a:latin typeface="+mj-lt"/>
              </a:rPr>
              <a:t>If both the spouses are employees of the company, they are entitled to receive benefits as separate persons under this medical scheme. </a:t>
            </a:r>
          </a:p>
          <a:p>
            <a:pPr marL="1371600" lvl="2" indent="-457200">
              <a:buFont typeface="Arial" panose="020B0604020202020204" pitchFamily="34" charset="0"/>
              <a:buChar char="•"/>
            </a:pPr>
            <a:r>
              <a:rPr lang="en-US" sz="2800" dirty="0">
                <a:solidFill>
                  <a:srgbClr val="002060"/>
                </a:solidFill>
                <a:latin typeface="+mj-lt"/>
              </a:rPr>
              <a:t>However, such a spouse cannot enter in to this scheme as a dependent. </a:t>
            </a:r>
            <a:r>
              <a:rPr lang="en-US" sz="2800" dirty="0" smtClean="0">
                <a:solidFill>
                  <a:srgbClr val="002060"/>
                </a:solidFill>
                <a:latin typeface="+mj-lt"/>
              </a:rPr>
              <a:t> At </a:t>
            </a:r>
            <a:r>
              <a:rPr lang="en-US" sz="2800" dirty="0">
                <a:solidFill>
                  <a:srgbClr val="002060"/>
                </a:solidFill>
                <a:latin typeface="+mj-lt"/>
              </a:rPr>
              <a:t>the same time, in reimbursement of the expenses on childbirth both the husband and wife are considered as a single family unit</a:t>
            </a:r>
            <a:r>
              <a:rPr lang="en-US" sz="2800" dirty="0" smtClean="0">
                <a:solidFill>
                  <a:srgbClr val="002060"/>
                </a:solidFill>
                <a:latin typeface="+mj-lt"/>
              </a:rPr>
              <a:t>.</a:t>
            </a: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22846282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7035772"/>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endParaRPr lang="en-US" sz="3200" b="1" dirty="0">
              <a:solidFill>
                <a:srgbClr val="002060"/>
              </a:solidFill>
              <a:latin typeface="+mj-lt"/>
            </a:endParaRPr>
          </a:p>
          <a:p>
            <a:pPr lvl="2"/>
            <a:endParaRPr lang="en-US" sz="2800" b="1" dirty="0" smtClean="0">
              <a:solidFill>
                <a:srgbClr val="002060"/>
              </a:solidFill>
              <a:latin typeface="+mj-lt"/>
            </a:endParaRPr>
          </a:p>
          <a:p>
            <a:pPr lvl="2"/>
            <a:r>
              <a:rPr lang="en-US" sz="2800" b="1" dirty="0">
                <a:solidFill>
                  <a:srgbClr val="002060"/>
                </a:solidFill>
                <a:latin typeface="+mj-lt"/>
              </a:rPr>
              <a:t>Procedure of reimbursement of expenses;</a:t>
            </a:r>
            <a:endParaRPr lang="en-US" sz="2800" dirty="0">
              <a:solidFill>
                <a:srgbClr val="002060"/>
              </a:solidFill>
              <a:latin typeface="+mj-lt"/>
            </a:endParaRPr>
          </a:p>
          <a:p>
            <a:pPr marL="1371600" lvl="2" indent="-457200">
              <a:buFont typeface="Arial" panose="020B0604020202020204" pitchFamily="34" charset="0"/>
              <a:buChar char="•"/>
            </a:pPr>
            <a:r>
              <a:rPr lang="en-US" sz="2800" dirty="0">
                <a:solidFill>
                  <a:srgbClr val="002060"/>
                </a:solidFill>
                <a:latin typeface="+mj-lt"/>
              </a:rPr>
              <a:t>The employee shall apply for reimbursements only subsequent to the complete payment of all the relevant bills. Payment of such bills is not undertaken by the company directly. </a:t>
            </a:r>
          </a:p>
          <a:p>
            <a:pPr marL="1371600" lvl="2" indent="-457200">
              <a:buFont typeface="Arial" panose="020B0604020202020204" pitchFamily="34" charset="0"/>
              <a:buChar char="•"/>
            </a:pPr>
            <a:r>
              <a:rPr lang="en-US" sz="2800" dirty="0">
                <a:solidFill>
                  <a:srgbClr val="002060"/>
                </a:solidFill>
                <a:latin typeface="+mj-lt"/>
              </a:rPr>
              <a:t>However, when made a request, action shall be taken to inform the insurer by the HR division about the hospital, nursing home by taking </a:t>
            </a:r>
            <a:r>
              <a:rPr lang="en-US" sz="2800" dirty="0" smtClean="0">
                <a:solidFill>
                  <a:srgbClr val="002060"/>
                </a:solidFill>
                <a:latin typeface="+mj-lt"/>
              </a:rPr>
              <a:t>            into </a:t>
            </a:r>
            <a:r>
              <a:rPr lang="en-US" sz="2800" dirty="0">
                <a:solidFill>
                  <a:srgbClr val="002060"/>
                </a:solidFill>
                <a:latin typeface="+mj-lt"/>
              </a:rPr>
              <a:t>account the facts related to the said request.  In an instance of admission to a hospital it shall be informed as soon as possible. </a:t>
            </a:r>
            <a:r>
              <a:rPr lang="en-US" sz="2800" dirty="0" smtClean="0">
                <a:solidFill>
                  <a:srgbClr val="002060"/>
                </a:solidFill>
                <a:latin typeface="+mj-lt"/>
              </a:rPr>
              <a:t>           Employee </a:t>
            </a:r>
            <a:r>
              <a:rPr lang="en-US" sz="2800" dirty="0">
                <a:solidFill>
                  <a:srgbClr val="002060"/>
                </a:solidFill>
                <a:latin typeface="+mj-lt"/>
              </a:rPr>
              <a:t>should inform the discharge from the hospital as well</a:t>
            </a:r>
            <a:r>
              <a:rPr lang="en-US" sz="2800" dirty="0" smtClean="0">
                <a:solidFill>
                  <a:srgbClr val="002060"/>
                </a:solidFill>
                <a:latin typeface="+mj-lt"/>
              </a:rPr>
              <a:t>.</a:t>
            </a:r>
          </a:p>
          <a:p>
            <a:pPr marL="1371600" lvl="2" indent="-457200">
              <a:buFont typeface="Arial" panose="020B0604020202020204" pitchFamily="34" charset="0"/>
              <a:buChar char="•"/>
            </a:pPr>
            <a:endParaRPr lang="en-US" sz="2800" dirty="0">
              <a:solidFill>
                <a:srgbClr val="002060"/>
              </a:solidFill>
              <a:latin typeface="+mj-lt"/>
            </a:endParaRPr>
          </a:p>
          <a:p>
            <a:pPr marL="1371600" lvl="2" indent="-457200">
              <a:buFont typeface="Arial" panose="020B0604020202020204" pitchFamily="34" charset="0"/>
              <a:buChar char="•"/>
            </a:pPr>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33870490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7466659"/>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endParaRPr lang="en-US" sz="3200" b="1" dirty="0">
              <a:solidFill>
                <a:srgbClr val="002060"/>
              </a:solidFill>
              <a:latin typeface="+mj-lt"/>
            </a:endParaRPr>
          </a:p>
          <a:p>
            <a:pPr lvl="2"/>
            <a:endParaRPr lang="en-US" sz="2800" b="1" dirty="0" smtClean="0">
              <a:solidFill>
                <a:srgbClr val="002060"/>
              </a:solidFill>
              <a:latin typeface="+mj-lt"/>
            </a:endParaRPr>
          </a:p>
          <a:p>
            <a:pPr lvl="2"/>
            <a:r>
              <a:rPr lang="en-US" sz="2800" b="1" dirty="0">
                <a:solidFill>
                  <a:srgbClr val="002060"/>
                </a:solidFill>
                <a:latin typeface="+mj-lt"/>
              </a:rPr>
              <a:t>Procedure of reimbursement of </a:t>
            </a:r>
            <a:r>
              <a:rPr lang="en-US" sz="2800" b="1" dirty="0" smtClean="0">
                <a:solidFill>
                  <a:srgbClr val="002060"/>
                </a:solidFill>
                <a:latin typeface="+mj-lt"/>
              </a:rPr>
              <a:t>expenses…</a:t>
            </a:r>
          </a:p>
          <a:p>
            <a:pPr marL="1371600" lvl="2" indent="-457200" fontAlgn="base">
              <a:buFont typeface="Arial" panose="020B0604020202020204" pitchFamily="34" charset="0"/>
              <a:buChar char="•"/>
            </a:pPr>
            <a:r>
              <a:rPr lang="en-US" sz="2800" dirty="0">
                <a:solidFill>
                  <a:srgbClr val="002060"/>
                </a:solidFill>
                <a:latin typeface="+mj-lt"/>
              </a:rPr>
              <a:t>The insurance card to be produced at the time of admission. Every hospitalization/discharge should be informed to the insurer through customer care Hot Line. If any amount exceeded the limit that the employee is entitled, he/she will have to pay the excess amount to the hospital at the time of discharge.</a:t>
            </a:r>
          </a:p>
          <a:p>
            <a:pPr marL="1371600" lvl="2" indent="-457200">
              <a:buFont typeface="Arial" panose="020B0604020202020204" pitchFamily="34" charset="0"/>
              <a:buChar char="•"/>
            </a:pPr>
            <a:r>
              <a:rPr lang="en-US" sz="2800" dirty="0">
                <a:solidFill>
                  <a:srgbClr val="002060"/>
                </a:solidFill>
                <a:latin typeface="+mj-lt"/>
              </a:rPr>
              <a:t>All the requests for reimbursement of medical expenses shall be submitted to the HR division within 30 days from the date the expenses are made. The late requests are not accepted. </a:t>
            </a:r>
          </a:p>
          <a:p>
            <a:pPr marL="1371600" lvl="2" indent="-457200">
              <a:buFont typeface="Arial" panose="020B0604020202020204" pitchFamily="34" charset="0"/>
              <a:buChar char="•"/>
            </a:pPr>
            <a:r>
              <a:rPr lang="en-US" sz="2800" dirty="0">
                <a:solidFill>
                  <a:srgbClr val="002060"/>
                </a:solidFill>
                <a:latin typeface="+mj-lt"/>
              </a:rPr>
              <a:t>Expenses on hospitalization can be reimbursed only if the patient is admitted to a paid ward in a nursing home or a government hospital, approved by the insurer. </a:t>
            </a:r>
            <a:endParaRPr lang="en-US" sz="2800" dirty="0" smtClean="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2116591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173998"/>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endParaRPr lang="en-US" sz="3200" b="1" dirty="0">
              <a:solidFill>
                <a:srgbClr val="002060"/>
              </a:solidFill>
              <a:latin typeface="+mj-lt"/>
            </a:endParaRPr>
          </a:p>
          <a:p>
            <a:pPr lvl="2"/>
            <a:endParaRPr lang="en-US" sz="2800" b="1" dirty="0" smtClean="0">
              <a:solidFill>
                <a:srgbClr val="002060"/>
              </a:solidFill>
              <a:latin typeface="+mj-lt"/>
            </a:endParaRPr>
          </a:p>
          <a:p>
            <a:pPr lvl="2"/>
            <a:r>
              <a:rPr lang="en-US" sz="2800" b="1" dirty="0">
                <a:solidFill>
                  <a:srgbClr val="002060"/>
                </a:solidFill>
                <a:latin typeface="+mj-lt"/>
              </a:rPr>
              <a:t>Procedure of reimbursement of </a:t>
            </a:r>
            <a:r>
              <a:rPr lang="en-US" sz="2800" b="1" dirty="0" smtClean="0">
                <a:solidFill>
                  <a:srgbClr val="002060"/>
                </a:solidFill>
                <a:latin typeface="+mj-lt"/>
              </a:rPr>
              <a:t>expenses…</a:t>
            </a:r>
          </a:p>
          <a:p>
            <a:pPr marL="1371600" lvl="2" indent="-457200">
              <a:buFont typeface="Arial" panose="020B0604020202020204" pitchFamily="34" charset="0"/>
              <a:buChar char="•"/>
            </a:pPr>
            <a:r>
              <a:rPr lang="en-US" sz="2800" dirty="0">
                <a:solidFill>
                  <a:srgbClr val="002060"/>
                </a:solidFill>
                <a:latin typeface="+mj-lt"/>
              </a:rPr>
              <a:t>The medical expenses will be reimbursed if incentive payment for obtaining treatment from government hospitals only when submitted a medical certificate obtained from a registered government/national/basic/district hospital on the related treatments.</a:t>
            </a:r>
          </a:p>
          <a:p>
            <a:pPr marL="1371600" lvl="2" indent="-457200">
              <a:buFont typeface="Arial" panose="020B0604020202020204" pitchFamily="34" charset="0"/>
              <a:buChar char="•"/>
            </a:pPr>
            <a:r>
              <a:rPr lang="en-US" sz="2800" dirty="0">
                <a:solidFill>
                  <a:srgbClr val="002060"/>
                </a:solidFill>
                <a:latin typeface="+mj-lt"/>
              </a:rPr>
              <a:t>When requests are made to reimburse medical expenses incurred at a private nursing home that shall be submitted in the due format and if any other bills or documents supporting the request are available those shall be submitted along with the related claim form.</a:t>
            </a: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24330778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604885"/>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endParaRPr lang="en-US" sz="3200" b="1" dirty="0">
              <a:solidFill>
                <a:srgbClr val="002060"/>
              </a:solidFill>
              <a:latin typeface="+mj-lt"/>
            </a:endParaRPr>
          </a:p>
          <a:p>
            <a:pPr lvl="2"/>
            <a:endParaRPr lang="en-US" sz="2800" b="1" dirty="0" smtClean="0">
              <a:solidFill>
                <a:srgbClr val="002060"/>
              </a:solidFill>
              <a:latin typeface="+mj-lt"/>
            </a:endParaRPr>
          </a:p>
          <a:p>
            <a:pPr lvl="2"/>
            <a:r>
              <a:rPr lang="en-US" sz="2800" b="1" dirty="0" smtClean="0">
                <a:solidFill>
                  <a:srgbClr val="002060"/>
                </a:solidFill>
                <a:latin typeface="+mj-lt"/>
              </a:rPr>
              <a:t>Procedure </a:t>
            </a:r>
            <a:r>
              <a:rPr lang="en-US" sz="2800" b="1" dirty="0">
                <a:solidFill>
                  <a:srgbClr val="002060"/>
                </a:solidFill>
                <a:latin typeface="+mj-lt"/>
              </a:rPr>
              <a:t>of reimbursement of </a:t>
            </a:r>
            <a:r>
              <a:rPr lang="en-US" sz="2800" b="1" dirty="0" smtClean="0">
                <a:solidFill>
                  <a:srgbClr val="002060"/>
                </a:solidFill>
                <a:latin typeface="+mj-lt"/>
              </a:rPr>
              <a:t>expenses…</a:t>
            </a:r>
          </a:p>
          <a:p>
            <a:pPr marL="1257300" lvl="2" indent="-342900">
              <a:buFont typeface="Arial" panose="020B0604020202020204" pitchFamily="34" charset="0"/>
              <a:buChar char="•"/>
            </a:pPr>
            <a:r>
              <a:rPr lang="en-US" sz="2800" dirty="0">
                <a:solidFill>
                  <a:srgbClr val="002060"/>
                </a:solidFill>
                <a:latin typeface="+mj-lt"/>
              </a:rPr>
              <a:t>In each year, the requests on all the medical expenses that were </a:t>
            </a:r>
            <a:r>
              <a:rPr lang="en-US" sz="2800" dirty="0" smtClean="0">
                <a:solidFill>
                  <a:srgbClr val="002060"/>
                </a:solidFill>
                <a:latin typeface="+mj-lt"/>
              </a:rPr>
              <a:t>                 incurred </a:t>
            </a:r>
            <a:r>
              <a:rPr lang="en-US" sz="2800" dirty="0">
                <a:solidFill>
                  <a:srgbClr val="002060"/>
                </a:solidFill>
                <a:latin typeface="+mj-lt"/>
              </a:rPr>
              <a:t>in the month of December before 25</a:t>
            </a:r>
            <a:r>
              <a:rPr lang="en-US" sz="2800" baseline="30000" dirty="0">
                <a:solidFill>
                  <a:srgbClr val="002060"/>
                </a:solidFill>
                <a:latin typeface="+mj-lt"/>
              </a:rPr>
              <a:t>th</a:t>
            </a:r>
            <a:r>
              <a:rPr lang="en-US" sz="2800" dirty="0">
                <a:solidFill>
                  <a:srgbClr val="002060"/>
                </a:solidFill>
                <a:latin typeface="+mj-lt"/>
              </a:rPr>
              <a:t> day of the month </a:t>
            </a:r>
            <a:r>
              <a:rPr lang="en-US" sz="2800" dirty="0" smtClean="0">
                <a:solidFill>
                  <a:srgbClr val="002060"/>
                </a:solidFill>
                <a:latin typeface="+mj-lt"/>
              </a:rPr>
              <a:t>                      shall </a:t>
            </a:r>
            <a:r>
              <a:rPr lang="en-US" sz="2800" dirty="0">
                <a:solidFill>
                  <a:srgbClr val="002060"/>
                </a:solidFill>
                <a:latin typeface="+mj-lt"/>
              </a:rPr>
              <a:t>be submitted prior to the 10</a:t>
            </a:r>
            <a:r>
              <a:rPr lang="en-US" sz="2800" baseline="30000" dirty="0">
                <a:solidFill>
                  <a:srgbClr val="002060"/>
                </a:solidFill>
                <a:latin typeface="+mj-lt"/>
              </a:rPr>
              <a:t>th</a:t>
            </a:r>
            <a:r>
              <a:rPr lang="en-US" sz="2800" dirty="0">
                <a:solidFill>
                  <a:srgbClr val="002060"/>
                </a:solidFill>
                <a:latin typeface="+mj-lt"/>
              </a:rPr>
              <a:t> day of the month of January in the subsequent year. The requests on the expenses incurred on 26</a:t>
            </a:r>
            <a:r>
              <a:rPr lang="en-US" sz="2800" baseline="30000" dirty="0">
                <a:solidFill>
                  <a:srgbClr val="002060"/>
                </a:solidFill>
                <a:latin typeface="+mj-lt"/>
              </a:rPr>
              <a:t>th</a:t>
            </a:r>
            <a:r>
              <a:rPr lang="en-US" sz="2800" dirty="0">
                <a:solidFill>
                  <a:srgbClr val="002060"/>
                </a:solidFill>
                <a:latin typeface="+mj-lt"/>
              </a:rPr>
              <a:t> day of December and the period in between 26</a:t>
            </a:r>
            <a:r>
              <a:rPr lang="en-US" sz="2800" baseline="30000" dirty="0">
                <a:solidFill>
                  <a:srgbClr val="002060"/>
                </a:solidFill>
                <a:latin typeface="+mj-lt"/>
              </a:rPr>
              <a:t>th</a:t>
            </a:r>
            <a:r>
              <a:rPr lang="en-US" sz="2800" dirty="0">
                <a:solidFill>
                  <a:srgbClr val="002060"/>
                </a:solidFill>
                <a:latin typeface="+mj-lt"/>
              </a:rPr>
              <a:t> and 31</a:t>
            </a:r>
            <a:r>
              <a:rPr lang="en-US" sz="2800" baseline="30000" dirty="0">
                <a:solidFill>
                  <a:srgbClr val="002060"/>
                </a:solidFill>
                <a:latin typeface="+mj-lt"/>
              </a:rPr>
              <a:t>st</a:t>
            </a:r>
            <a:r>
              <a:rPr lang="en-US" sz="2800" dirty="0">
                <a:solidFill>
                  <a:srgbClr val="002060"/>
                </a:solidFill>
                <a:latin typeface="+mj-lt"/>
              </a:rPr>
              <a:t> days of December </a:t>
            </a:r>
            <a:r>
              <a:rPr lang="en-US" sz="2800" dirty="0" smtClean="0">
                <a:solidFill>
                  <a:srgbClr val="002060"/>
                </a:solidFill>
                <a:latin typeface="+mj-lt"/>
              </a:rPr>
              <a:t>               shall </a:t>
            </a:r>
            <a:r>
              <a:rPr lang="en-US" sz="2800" dirty="0">
                <a:solidFill>
                  <a:srgbClr val="002060"/>
                </a:solidFill>
                <a:latin typeface="+mj-lt"/>
              </a:rPr>
              <a:t>be submitted before 15</a:t>
            </a:r>
            <a:r>
              <a:rPr lang="en-US" sz="2800" baseline="30000" dirty="0">
                <a:solidFill>
                  <a:srgbClr val="002060"/>
                </a:solidFill>
                <a:latin typeface="+mj-lt"/>
              </a:rPr>
              <a:t>th</a:t>
            </a:r>
            <a:r>
              <a:rPr lang="en-US" sz="2800" dirty="0">
                <a:solidFill>
                  <a:srgbClr val="002060"/>
                </a:solidFill>
                <a:latin typeface="+mj-lt"/>
              </a:rPr>
              <a:t> of January of the subsequent </a:t>
            </a:r>
            <a:r>
              <a:rPr lang="en-US" sz="2800" dirty="0" smtClean="0">
                <a:solidFill>
                  <a:srgbClr val="002060"/>
                </a:solidFill>
                <a:latin typeface="+mj-lt"/>
              </a:rPr>
              <a:t>year</a:t>
            </a:r>
          </a:p>
          <a:p>
            <a:pPr marL="1257300" lvl="2" indent="-342900">
              <a:buFont typeface="Arial" panose="020B0604020202020204" pitchFamily="34" charset="0"/>
              <a:buChar char="•"/>
            </a:pPr>
            <a:endParaRPr lang="en-US" sz="2800" dirty="0">
              <a:solidFill>
                <a:srgbClr val="002060"/>
              </a:solidFill>
              <a:latin typeface="+mj-lt"/>
            </a:endParaRPr>
          </a:p>
          <a:p>
            <a:pPr marL="1257300" lvl="2" indent="-342900">
              <a:buFont typeface="Arial" panose="020B0604020202020204" pitchFamily="34" charset="0"/>
              <a:buChar char="•"/>
            </a:pPr>
            <a:endParaRPr lang="en-US" sz="2800" dirty="0" smtClean="0">
              <a:solidFill>
                <a:srgbClr val="002060"/>
              </a:solidFill>
              <a:latin typeface="+mj-lt"/>
            </a:endParaRPr>
          </a:p>
          <a:p>
            <a:pPr marL="1257300" lvl="2" indent="-342900">
              <a:buFont typeface="Arial" panose="020B0604020202020204" pitchFamily="34" charset="0"/>
              <a:buChar char="•"/>
            </a:pPr>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24397260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604885"/>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endParaRPr lang="en-US" sz="3200" b="1" dirty="0">
              <a:solidFill>
                <a:srgbClr val="002060"/>
              </a:solidFill>
              <a:latin typeface="+mj-lt"/>
            </a:endParaRPr>
          </a:p>
          <a:p>
            <a:pPr lvl="2"/>
            <a:endParaRPr lang="en-US" sz="2800" b="1" dirty="0" smtClean="0">
              <a:solidFill>
                <a:srgbClr val="002060"/>
              </a:solidFill>
              <a:latin typeface="+mj-lt"/>
            </a:endParaRPr>
          </a:p>
          <a:p>
            <a:pPr lvl="2"/>
            <a:r>
              <a:rPr lang="en-US" sz="2800" b="1" dirty="0" smtClean="0">
                <a:solidFill>
                  <a:srgbClr val="002060"/>
                </a:solidFill>
                <a:latin typeface="+mj-lt"/>
              </a:rPr>
              <a:t>Procedure </a:t>
            </a:r>
            <a:r>
              <a:rPr lang="en-US" sz="2800" b="1" dirty="0">
                <a:solidFill>
                  <a:srgbClr val="002060"/>
                </a:solidFill>
                <a:latin typeface="+mj-lt"/>
              </a:rPr>
              <a:t>of reimbursement of </a:t>
            </a:r>
            <a:r>
              <a:rPr lang="en-US" sz="2800" b="1" dirty="0" smtClean="0">
                <a:solidFill>
                  <a:srgbClr val="002060"/>
                </a:solidFill>
                <a:latin typeface="+mj-lt"/>
              </a:rPr>
              <a:t>expenses…</a:t>
            </a:r>
          </a:p>
          <a:p>
            <a:pPr marL="1257300" lvl="2" indent="-342900">
              <a:buFont typeface="Arial" panose="020B0604020202020204" pitchFamily="34" charset="0"/>
              <a:buChar char="•"/>
            </a:pPr>
            <a:r>
              <a:rPr lang="en-US" sz="2800" dirty="0" smtClean="0">
                <a:solidFill>
                  <a:srgbClr val="002060"/>
                </a:solidFill>
                <a:latin typeface="+mj-lt"/>
              </a:rPr>
              <a:t>If </a:t>
            </a:r>
            <a:r>
              <a:rPr lang="en-US" sz="2800" dirty="0">
                <a:solidFill>
                  <a:srgbClr val="002060"/>
                </a:solidFill>
                <a:latin typeface="+mj-lt"/>
              </a:rPr>
              <a:t>a change takes place with regard to the civil status of an individual, </a:t>
            </a:r>
            <a:r>
              <a:rPr lang="en-US" sz="2800" dirty="0" smtClean="0">
                <a:solidFill>
                  <a:srgbClr val="002060"/>
                </a:solidFill>
                <a:latin typeface="+mj-lt"/>
              </a:rPr>
              <a:t>                   that </a:t>
            </a:r>
            <a:r>
              <a:rPr lang="en-US" sz="2800" dirty="0">
                <a:solidFill>
                  <a:srgbClr val="002060"/>
                </a:solidFill>
                <a:latin typeface="+mj-lt"/>
              </a:rPr>
              <a:t>shall be informed to the HR division within a month of the change. </a:t>
            </a:r>
            <a:r>
              <a:rPr lang="en-US" sz="2800" dirty="0" smtClean="0">
                <a:solidFill>
                  <a:srgbClr val="002060"/>
                </a:solidFill>
                <a:latin typeface="+mj-lt"/>
              </a:rPr>
              <a:t>                       If </a:t>
            </a:r>
            <a:r>
              <a:rPr lang="en-US" sz="2800" dirty="0">
                <a:solidFill>
                  <a:srgbClr val="002060"/>
                </a:solidFill>
                <a:latin typeface="+mj-lt"/>
              </a:rPr>
              <a:t>a person entered into this scheme as a dependent on the grounds </a:t>
            </a:r>
            <a:r>
              <a:rPr lang="en-US" sz="2800" dirty="0" smtClean="0">
                <a:solidFill>
                  <a:srgbClr val="002060"/>
                </a:solidFill>
                <a:latin typeface="+mj-lt"/>
              </a:rPr>
              <a:t>                           of </a:t>
            </a:r>
            <a:r>
              <a:rPr lang="en-US" sz="2800" dirty="0">
                <a:solidFill>
                  <a:srgbClr val="002060"/>
                </a:solidFill>
                <a:latin typeface="+mj-lt"/>
              </a:rPr>
              <a:t>civil status, age or employment has become a non-dependent that </a:t>
            </a:r>
            <a:r>
              <a:rPr lang="en-US" sz="2800" dirty="0" smtClean="0">
                <a:solidFill>
                  <a:srgbClr val="002060"/>
                </a:solidFill>
                <a:latin typeface="+mj-lt"/>
              </a:rPr>
              <a:t>                   shall </a:t>
            </a:r>
            <a:r>
              <a:rPr lang="en-US" sz="2800" dirty="0">
                <a:solidFill>
                  <a:srgbClr val="002060"/>
                </a:solidFill>
                <a:latin typeface="+mj-lt"/>
              </a:rPr>
              <a:t>be informed to the HR division within a month of the date the </a:t>
            </a:r>
            <a:r>
              <a:rPr lang="en-US" sz="2800" dirty="0" smtClean="0">
                <a:solidFill>
                  <a:srgbClr val="002060"/>
                </a:solidFill>
                <a:latin typeface="+mj-lt"/>
              </a:rPr>
              <a:t>                change </a:t>
            </a:r>
            <a:r>
              <a:rPr lang="en-US" sz="2800" dirty="0">
                <a:solidFill>
                  <a:srgbClr val="002060"/>
                </a:solidFill>
                <a:latin typeface="+mj-lt"/>
              </a:rPr>
              <a:t>took place. The claims made on non-entered dependent </a:t>
            </a:r>
            <a:r>
              <a:rPr lang="en-US" sz="2800" dirty="0" smtClean="0">
                <a:solidFill>
                  <a:srgbClr val="002060"/>
                </a:solidFill>
                <a:latin typeface="+mj-lt"/>
              </a:rPr>
              <a:t>  individuals </a:t>
            </a:r>
            <a:r>
              <a:rPr lang="en-US" sz="2800" dirty="0">
                <a:solidFill>
                  <a:srgbClr val="002060"/>
                </a:solidFill>
                <a:latin typeface="+mj-lt"/>
              </a:rPr>
              <a:t>will not be undertaken.   </a:t>
            </a:r>
            <a:endParaRPr lang="en-US" sz="2800" dirty="0" smtClean="0">
              <a:solidFill>
                <a:srgbClr val="002060"/>
              </a:solidFill>
              <a:latin typeface="+mj-lt"/>
            </a:endParaRPr>
          </a:p>
          <a:p>
            <a:pPr marL="1257300" lvl="2" indent="-342900">
              <a:buFont typeface="Arial" panose="020B0604020202020204" pitchFamily="34" charset="0"/>
              <a:buChar char="•"/>
            </a:pPr>
            <a:endParaRPr lang="en-US" sz="2800" dirty="0">
              <a:solidFill>
                <a:srgbClr val="002060"/>
              </a:solidFill>
              <a:latin typeface="+mj-lt"/>
            </a:endParaRPr>
          </a:p>
          <a:p>
            <a:pPr lvl="2"/>
            <a:endParaRPr lang="en-US" sz="2800" dirty="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314239558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604885"/>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endParaRPr lang="en-US" sz="3200" b="1" dirty="0">
              <a:solidFill>
                <a:srgbClr val="002060"/>
              </a:solidFill>
              <a:latin typeface="+mj-lt"/>
            </a:endParaRPr>
          </a:p>
          <a:p>
            <a:pPr lvl="2"/>
            <a:r>
              <a:rPr lang="en-US" sz="2800" b="1" dirty="0" smtClean="0">
                <a:solidFill>
                  <a:srgbClr val="002060"/>
                </a:solidFill>
                <a:latin typeface="+mj-lt"/>
              </a:rPr>
              <a:t>Procedure </a:t>
            </a:r>
            <a:r>
              <a:rPr lang="en-US" sz="2800" b="1" dirty="0">
                <a:solidFill>
                  <a:srgbClr val="002060"/>
                </a:solidFill>
                <a:latin typeface="+mj-lt"/>
              </a:rPr>
              <a:t>of reimbursement of </a:t>
            </a:r>
            <a:r>
              <a:rPr lang="en-US" sz="2800" b="1" dirty="0" smtClean="0">
                <a:solidFill>
                  <a:srgbClr val="002060"/>
                </a:solidFill>
                <a:latin typeface="+mj-lt"/>
              </a:rPr>
              <a:t>expenses…</a:t>
            </a:r>
          </a:p>
          <a:p>
            <a:pPr marL="1371600" lvl="2" indent="-457200">
              <a:buFont typeface="Arial" panose="020B0604020202020204" pitchFamily="34" charset="0"/>
              <a:buChar char="•"/>
            </a:pPr>
            <a:r>
              <a:rPr lang="en-US" sz="2800" dirty="0">
                <a:solidFill>
                  <a:srgbClr val="002060"/>
                </a:solidFill>
                <a:latin typeface="+mj-lt"/>
              </a:rPr>
              <a:t>The task of governance and control over this medical benefits scheme </a:t>
            </a:r>
            <a:r>
              <a:rPr lang="en-US" sz="2800" dirty="0" smtClean="0">
                <a:solidFill>
                  <a:srgbClr val="002060"/>
                </a:solidFill>
                <a:latin typeface="+mj-lt"/>
              </a:rPr>
              <a:t>               is </a:t>
            </a:r>
            <a:r>
              <a:rPr lang="en-US" sz="2800" dirty="0">
                <a:solidFill>
                  <a:srgbClr val="002060"/>
                </a:solidFill>
                <a:latin typeface="+mj-lt"/>
              </a:rPr>
              <a:t>solely on the agreement of the insurer with the company and, </a:t>
            </a:r>
            <a:r>
              <a:rPr lang="en-US" sz="2800" dirty="0" smtClean="0">
                <a:solidFill>
                  <a:srgbClr val="002060"/>
                </a:solidFill>
                <a:latin typeface="+mj-lt"/>
              </a:rPr>
              <a:t>                         the </a:t>
            </a:r>
            <a:r>
              <a:rPr lang="en-US" sz="2800" dirty="0">
                <a:solidFill>
                  <a:srgbClr val="002060"/>
                </a:solidFill>
                <a:latin typeface="+mj-lt"/>
              </a:rPr>
              <a:t>decisions of the HR manager of the company with regard to the interpretations of the rules and regulations and the matters that have </a:t>
            </a:r>
            <a:r>
              <a:rPr lang="en-US" sz="2800" dirty="0" smtClean="0">
                <a:solidFill>
                  <a:srgbClr val="002060"/>
                </a:solidFill>
                <a:latin typeface="+mj-lt"/>
              </a:rPr>
              <a:t>             not </a:t>
            </a:r>
            <a:r>
              <a:rPr lang="en-US" sz="2800" dirty="0">
                <a:solidFill>
                  <a:srgbClr val="002060"/>
                </a:solidFill>
                <a:latin typeface="+mj-lt"/>
              </a:rPr>
              <a:t>been included in the said rules and regulations will be the final </a:t>
            </a:r>
            <a:r>
              <a:rPr lang="en-US" sz="2800" dirty="0" smtClean="0">
                <a:solidFill>
                  <a:srgbClr val="002060"/>
                </a:solidFill>
                <a:latin typeface="+mj-lt"/>
              </a:rPr>
              <a:t>                 and </a:t>
            </a:r>
            <a:r>
              <a:rPr lang="en-US" sz="2800" dirty="0">
                <a:solidFill>
                  <a:srgbClr val="002060"/>
                </a:solidFill>
                <a:latin typeface="+mj-lt"/>
              </a:rPr>
              <a:t>conclusive.   </a:t>
            </a:r>
          </a:p>
          <a:p>
            <a:pPr marL="1371600" lvl="2" indent="-457200">
              <a:buFont typeface="Arial" panose="020B0604020202020204" pitchFamily="34" charset="0"/>
              <a:buChar char="•"/>
            </a:pPr>
            <a:r>
              <a:rPr lang="en-US" sz="2800" dirty="0">
                <a:solidFill>
                  <a:srgbClr val="002060"/>
                </a:solidFill>
                <a:latin typeface="+mj-lt"/>
              </a:rPr>
              <a:t>Consideration of requests for reimbursements: The HR division will act according to the terms and conditions of the insurer agreement and executive level officer nominated to resolve issues and troubleshooting with regard to the requests received for reimbursement of expenses. </a:t>
            </a:r>
            <a:endParaRPr lang="en-US" sz="2800" dirty="0" smtClean="0">
              <a:solidFill>
                <a:srgbClr val="002060"/>
              </a:solidFill>
              <a:latin typeface="+mj-lt"/>
            </a:endParaRPr>
          </a:p>
          <a:p>
            <a:pPr marL="1371600" lvl="2" indent="-457200">
              <a:buFont typeface="Arial" panose="020B0604020202020204" pitchFamily="34" charset="0"/>
              <a:buChar char="•"/>
            </a:pPr>
            <a:endParaRPr lang="en-US" sz="2800" dirty="0" smtClean="0">
              <a:solidFill>
                <a:srgbClr val="002060"/>
              </a:solidFill>
              <a:latin typeface="+mj-lt"/>
            </a:endParaRPr>
          </a:p>
        </p:txBody>
      </p:sp>
    </p:spTree>
    <p:extLst>
      <p:ext uri="{BB962C8B-B14F-4D97-AF65-F5344CB8AC3E}">
        <p14:creationId xmlns:p14="http://schemas.microsoft.com/office/powerpoint/2010/main" val="176678736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266331"/>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endParaRPr lang="en-US" sz="3200" b="1" dirty="0">
              <a:solidFill>
                <a:srgbClr val="002060"/>
              </a:solidFill>
              <a:latin typeface="+mj-lt"/>
            </a:endParaRPr>
          </a:p>
          <a:p>
            <a:pPr lvl="2"/>
            <a:r>
              <a:rPr lang="en-US" sz="2800" b="1" dirty="0" smtClean="0">
                <a:solidFill>
                  <a:srgbClr val="002060"/>
                </a:solidFill>
                <a:latin typeface="+mj-lt"/>
              </a:rPr>
              <a:t>Procedure </a:t>
            </a:r>
            <a:r>
              <a:rPr lang="en-US" sz="2800" b="1" dirty="0">
                <a:solidFill>
                  <a:srgbClr val="002060"/>
                </a:solidFill>
                <a:latin typeface="+mj-lt"/>
              </a:rPr>
              <a:t>of reimbursement of </a:t>
            </a:r>
            <a:r>
              <a:rPr lang="en-US" sz="2800" b="1" dirty="0" smtClean="0">
                <a:solidFill>
                  <a:srgbClr val="002060"/>
                </a:solidFill>
                <a:latin typeface="+mj-lt"/>
              </a:rPr>
              <a:t>expenses…</a:t>
            </a:r>
          </a:p>
          <a:p>
            <a:pPr marL="1371600" lvl="2" indent="-457200">
              <a:buFont typeface="Arial" panose="020B0604020202020204" pitchFamily="34" charset="0"/>
              <a:buChar char="•"/>
            </a:pPr>
            <a:r>
              <a:rPr lang="en-US" sz="2600" dirty="0">
                <a:solidFill>
                  <a:srgbClr val="002060"/>
                </a:solidFill>
                <a:latin typeface="+mj-lt"/>
              </a:rPr>
              <a:t>Misuse of facilities: If proven that the facilities provided under </a:t>
            </a:r>
            <a:r>
              <a:rPr lang="en-US" sz="2600" dirty="0" smtClean="0">
                <a:solidFill>
                  <a:srgbClr val="002060"/>
                </a:solidFill>
                <a:latin typeface="+mj-lt"/>
              </a:rPr>
              <a:t>this medical </a:t>
            </a:r>
            <a:r>
              <a:rPr lang="en-US" sz="2600" dirty="0">
                <a:solidFill>
                  <a:srgbClr val="002060"/>
                </a:solidFill>
                <a:latin typeface="+mj-lt"/>
              </a:rPr>
              <a:t>scheme has been misused, the HR manager can decide on suspending the benefits of such a member. In addition to that </a:t>
            </a:r>
            <a:r>
              <a:rPr lang="en-US" sz="2600" dirty="0" smtClean="0">
                <a:solidFill>
                  <a:srgbClr val="002060"/>
                </a:solidFill>
                <a:latin typeface="+mj-lt"/>
              </a:rPr>
              <a:t>any other </a:t>
            </a:r>
            <a:r>
              <a:rPr lang="en-US" sz="2600" dirty="0">
                <a:solidFill>
                  <a:srgbClr val="002060"/>
                </a:solidFill>
                <a:latin typeface="+mj-lt"/>
              </a:rPr>
              <a:t>disciplinary action </a:t>
            </a:r>
            <a:r>
              <a:rPr lang="en-US" sz="2600" dirty="0" smtClean="0">
                <a:solidFill>
                  <a:srgbClr val="002060"/>
                </a:solidFill>
                <a:latin typeface="+mj-lt"/>
              </a:rPr>
              <a:t>           can </a:t>
            </a:r>
            <a:r>
              <a:rPr lang="en-US" sz="2600" dirty="0">
                <a:solidFill>
                  <a:srgbClr val="002060"/>
                </a:solidFill>
                <a:latin typeface="+mj-lt"/>
              </a:rPr>
              <a:t>be taken according to the regulations </a:t>
            </a:r>
            <a:r>
              <a:rPr lang="en-US" sz="2600" dirty="0" smtClean="0">
                <a:solidFill>
                  <a:srgbClr val="002060"/>
                </a:solidFill>
                <a:latin typeface="+mj-lt"/>
              </a:rPr>
              <a:t>of </a:t>
            </a:r>
            <a:r>
              <a:rPr lang="en-US" sz="2600" dirty="0">
                <a:solidFill>
                  <a:srgbClr val="002060"/>
                </a:solidFill>
                <a:latin typeface="+mj-lt"/>
              </a:rPr>
              <a:t>the company. In such cases the benefits entitled to the dependents </a:t>
            </a:r>
            <a:r>
              <a:rPr lang="en-US" sz="2600" dirty="0" smtClean="0">
                <a:solidFill>
                  <a:srgbClr val="002060"/>
                </a:solidFill>
                <a:latin typeface="+mj-lt"/>
              </a:rPr>
              <a:t>  also </a:t>
            </a:r>
            <a:r>
              <a:rPr lang="en-US" sz="2600" dirty="0">
                <a:solidFill>
                  <a:srgbClr val="002060"/>
                </a:solidFill>
                <a:latin typeface="+mj-lt"/>
              </a:rPr>
              <a:t>will be automatically cancelled. </a:t>
            </a:r>
          </a:p>
          <a:p>
            <a:pPr marL="1371600" lvl="2" indent="-457200">
              <a:buFont typeface="Arial" panose="020B0604020202020204" pitchFamily="34" charset="0"/>
              <a:buChar char="•"/>
            </a:pPr>
            <a:r>
              <a:rPr lang="en-US" sz="2600" dirty="0">
                <a:solidFill>
                  <a:srgbClr val="002060"/>
                </a:solidFill>
                <a:latin typeface="+mj-lt"/>
              </a:rPr>
              <a:t>The </a:t>
            </a:r>
            <a:r>
              <a:rPr lang="en-US" sz="2600" dirty="0" smtClean="0">
                <a:solidFill>
                  <a:srgbClr val="002060"/>
                </a:solidFill>
                <a:latin typeface="+mj-lt"/>
              </a:rPr>
              <a:t>management </a:t>
            </a:r>
            <a:r>
              <a:rPr lang="en-US" sz="2600" dirty="0">
                <a:solidFill>
                  <a:srgbClr val="002060"/>
                </a:solidFill>
                <a:latin typeface="+mj-lt"/>
              </a:rPr>
              <a:t>has the sole authority to change, remove, add or </a:t>
            </a:r>
            <a:r>
              <a:rPr lang="en-US" sz="2600" dirty="0" smtClean="0">
                <a:solidFill>
                  <a:srgbClr val="002060"/>
                </a:solidFill>
                <a:latin typeface="+mj-lt"/>
              </a:rPr>
              <a:t>amend </a:t>
            </a:r>
            <a:r>
              <a:rPr lang="en-US" sz="2600" dirty="0">
                <a:solidFill>
                  <a:srgbClr val="002060"/>
                </a:solidFill>
                <a:latin typeface="+mj-lt"/>
              </a:rPr>
              <a:t>these rules in any instance the company feels it is required or applicable to </a:t>
            </a:r>
            <a:r>
              <a:rPr lang="en-US" sz="2600" dirty="0" smtClean="0">
                <a:solidFill>
                  <a:srgbClr val="002060"/>
                </a:solidFill>
                <a:latin typeface="+mj-lt"/>
              </a:rPr>
              <a:t>           do </a:t>
            </a:r>
            <a:r>
              <a:rPr lang="en-US" sz="2600" dirty="0">
                <a:solidFill>
                  <a:srgbClr val="002060"/>
                </a:solidFill>
                <a:latin typeface="+mj-lt"/>
              </a:rPr>
              <a:t>so in future benefits provided through insurer.</a:t>
            </a:r>
          </a:p>
          <a:p>
            <a:pPr marL="1371600" lvl="2" indent="-457200">
              <a:buFont typeface="Arial" panose="020B0604020202020204" pitchFamily="34" charset="0"/>
              <a:buChar char="•"/>
            </a:pPr>
            <a:r>
              <a:rPr lang="en-US" sz="2600" dirty="0">
                <a:solidFill>
                  <a:srgbClr val="002060"/>
                </a:solidFill>
                <a:latin typeface="+mj-lt"/>
              </a:rPr>
              <a:t>Reimbursement of medical expenses will be made in terms of the company regulations and subject to the limits/conditions agreed with the insurer.  </a:t>
            </a:r>
            <a:endParaRPr lang="en-US" sz="2600" dirty="0" smtClean="0">
              <a:solidFill>
                <a:srgbClr val="002060"/>
              </a:solidFill>
              <a:latin typeface="+mj-lt"/>
            </a:endParaRPr>
          </a:p>
          <a:p>
            <a:pPr marL="1371600" lvl="2" indent="-457200">
              <a:buFont typeface="Arial" panose="020B0604020202020204" pitchFamily="34" charset="0"/>
              <a:buChar char="•"/>
            </a:pPr>
            <a:endParaRPr lang="en-US" sz="2600" dirty="0" smtClean="0">
              <a:solidFill>
                <a:srgbClr val="002060"/>
              </a:solidFill>
              <a:latin typeface="+mj-lt"/>
            </a:endParaRPr>
          </a:p>
        </p:txBody>
      </p:sp>
    </p:spTree>
    <p:extLst>
      <p:ext uri="{BB962C8B-B14F-4D97-AF65-F5344CB8AC3E}">
        <p14:creationId xmlns:p14="http://schemas.microsoft.com/office/powerpoint/2010/main" val="346204262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666440"/>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endParaRPr lang="en-US" sz="3200" b="1" dirty="0">
              <a:solidFill>
                <a:srgbClr val="002060"/>
              </a:solidFill>
              <a:latin typeface="+mj-lt"/>
            </a:endParaRPr>
          </a:p>
          <a:p>
            <a:pPr lvl="2"/>
            <a:r>
              <a:rPr lang="en-US" sz="2800" b="1" dirty="0" smtClean="0">
                <a:solidFill>
                  <a:srgbClr val="002060"/>
                </a:solidFill>
                <a:latin typeface="+mj-lt"/>
              </a:rPr>
              <a:t>Medical </a:t>
            </a:r>
            <a:r>
              <a:rPr lang="en-US" sz="2800" b="1" dirty="0">
                <a:solidFill>
                  <a:srgbClr val="002060"/>
                </a:solidFill>
                <a:latin typeface="+mj-lt"/>
              </a:rPr>
              <a:t>Benefits</a:t>
            </a:r>
            <a:r>
              <a:rPr lang="en-US" sz="2800" b="1" dirty="0" smtClean="0">
                <a:solidFill>
                  <a:srgbClr val="002060"/>
                </a:solidFill>
                <a:latin typeface="+mj-lt"/>
              </a:rPr>
              <a:t>:</a:t>
            </a:r>
          </a:p>
          <a:p>
            <a:pPr marL="1257300" lvl="2" indent="-342900">
              <a:buFont typeface="Arial" panose="020B0604020202020204" pitchFamily="34" charset="0"/>
              <a:buChar char="•"/>
            </a:pPr>
            <a:r>
              <a:rPr lang="en-US" sz="2400" b="1" dirty="0">
                <a:solidFill>
                  <a:srgbClr val="002060"/>
                </a:solidFill>
                <a:latin typeface="+mj-lt"/>
              </a:rPr>
              <a:t>Medicine under </a:t>
            </a:r>
            <a:r>
              <a:rPr lang="en-US" sz="2400" b="1" dirty="0" smtClean="0">
                <a:solidFill>
                  <a:srgbClr val="002060"/>
                </a:solidFill>
                <a:latin typeface="+mj-lt"/>
              </a:rPr>
              <a:t>Out-door </a:t>
            </a:r>
            <a:r>
              <a:rPr lang="en-US" sz="2400" b="1" dirty="0">
                <a:solidFill>
                  <a:srgbClr val="002060"/>
                </a:solidFill>
                <a:latin typeface="+mj-lt"/>
              </a:rPr>
              <a:t>Treatment (OPD</a:t>
            </a:r>
            <a:r>
              <a:rPr lang="en-US" sz="2400" b="1" dirty="0" smtClean="0">
                <a:solidFill>
                  <a:srgbClr val="002060"/>
                </a:solidFill>
                <a:latin typeface="+mj-lt"/>
              </a:rPr>
              <a:t>): S</a:t>
            </a:r>
            <a:r>
              <a:rPr lang="en-US" sz="2400" dirty="0" smtClean="0">
                <a:solidFill>
                  <a:srgbClr val="002060"/>
                </a:solidFill>
                <a:latin typeface="+mj-lt"/>
              </a:rPr>
              <a:t>pecialist </a:t>
            </a:r>
            <a:r>
              <a:rPr lang="en-US" sz="2400" dirty="0">
                <a:solidFill>
                  <a:srgbClr val="002060"/>
                </a:solidFill>
                <a:latin typeface="+mj-lt"/>
              </a:rPr>
              <a:t>consultation fees, medical expenses including doctor consultation </a:t>
            </a:r>
            <a:r>
              <a:rPr lang="en-US" sz="2400" dirty="0" smtClean="0">
                <a:solidFill>
                  <a:srgbClr val="002060"/>
                </a:solidFill>
                <a:latin typeface="+mj-lt"/>
              </a:rPr>
              <a:t>fees</a:t>
            </a:r>
            <a:r>
              <a:rPr lang="en-US" sz="2400" dirty="0">
                <a:solidFill>
                  <a:srgbClr val="002060"/>
                </a:solidFill>
                <a:latin typeface="+mj-lt"/>
              </a:rPr>
              <a:t>, purchasing of drugs and laboratory </a:t>
            </a:r>
            <a:r>
              <a:rPr lang="en-US" sz="2400" dirty="0" smtClean="0">
                <a:solidFill>
                  <a:srgbClr val="002060"/>
                </a:solidFill>
                <a:latin typeface="+mj-lt"/>
              </a:rPr>
              <a:t>               tests </a:t>
            </a:r>
            <a:r>
              <a:rPr lang="en-US" sz="2400" dirty="0">
                <a:solidFill>
                  <a:srgbClr val="002060"/>
                </a:solidFill>
                <a:latin typeface="+mj-lt"/>
              </a:rPr>
              <a:t>including eye treatment </a:t>
            </a:r>
            <a:r>
              <a:rPr lang="en-US" sz="2400" dirty="0" smtClean="0">
                <a:solidFill>
                  <a:srgbClr val="002060"/>
                </a:solidFill>
                <a:latin typeface="+mj-lt"/>
              </a:rPr>
              <a:t> and dental </a:t>
            </a:r>
            <a:r>
              <a:rPr lang="en-US" sz="2400" dirty="0">
                <a:solidFill>
                  <a:srgbClr val="002060"/>
                </a:solidFill>
                <a:latin typeface="+mj-lt"/>
              </a:rPr>
              <a:t>treatment (Filling and Extraction only)  </a:t>
            </a:r>
            <a:r>
              <a:rPr lang="en-US" sz="2400" dirty="0" smtClean="0">
                <a:solidFill>
                  <a:srgbClr val="002060"/>
                </a:solidFill>
                <a:latin typeface="+mj-lt"/>
              </a:rPr>
              <a:t>             within </a:t>
            </a:r>
            <a:r>
              <a:rPr lang="en-US" sz="2400" dirty="0">
                <a:solidFill>
                  <a:srgbClr val="002060"/>
                </a:solidFill>
                <a:latin typeface="+mj-lt"/>
              </a:rPr>
              <a:t>the annual </a:t>
            </a:r>
            <a:r>
              <a:rPr lang="en-US" sz="2400" dirty="0" smtClean="0">
                <a:solidFill>
                  <a:srgbClr val="002060"/>
                </a:solidFill>
                <a:latin typeface="+mj-lt"/>
              </a:rPr>
              <a:t>limit </a:t>
            </a:r>
            <a:r>
              <a:rPr lang="en-US" sz="2400" dirty="0" err="1" smtClean="0">
                <a:solidFill>
                  <a:srgbClr val="002060"/>
                </a:solidFill>
                <a:latin typeface="+mj-lt"/>
              </a:rPr>
              <a:t>Rs</a:t>
            </a:r>
            <a:r>
              <a:rPr lang="en-US" sz="2400" dirty="0" smtClean="0">
                <a:solidFill>
                  <a:srgbClr val="002060"/>
                </a:solidFill>
                <a:latin typeface="+mj-lt"/>
              </a:rPr>
              <a:t> </a:t>
            </a:r>
            <a:r>
              <a:rPr lang="en-US" sz="2400" dirty="0" err="1" smtClean="0">
                <a:solidFill>
                  <a:srgbClr val="002060"/>
                </a:solidFill>
                <a:latin typeface="+mj-lt"/>
              </a:rPr>
              <a:t>xxxx</a:t>
            </a:r>
            <a:r>
              <a:rPr lang="en-US" sz="2400" dirty="0" smtClean="0">
                <a:solidFill>
                  <a:srgbClr val="002060"/>
                </a:solidFill>
                <a:latin typeface="+mj-lt"/>
              </a:rPr>
              <a:t>/- </a:t>
            </a:r>
          </a:p>
          <a:p>
            <a:pPr marL="1257300" lvl="2" indent="-342900">
              <a:buFont typeface="Arial" panose="020B0604020202020204" pitchFamily="34" charset="0"/>
              <a:buChar char="•"/>
            </a:pPr>
            <a:r>
              <a:rPr lang="en-US" sz="2400" b="1" dirty="0">
                <a:solidFill>
                  <a:srgbClr val="002060"/>
                </a:solidFill>
                <a:latin typeface="+mj-lt"/>
              </a:rPr>
              <a:t>Hospitalization for  </a:t>
            </a:r>
            <a:r>
              <a:rPr lang="en-US" sz="2400" b="1" dirty="0" smtClean="0">
                <a:solidFill>
                  <a:srgbClr val="002060"/>
                </a:solidFill>
                <a:latin typeface="+mj-lt"/>
              </a:rPr>
              <a:t>In-door </a:t>
            </a:r>
            <a:r>
              <a:rPr lang="en-US" sz="2400" b="1" dirty="0">
                <a:solidFill>
                  <a:srgbClr val="002060"/>
                </a:solidFill>
                <a:latin typeface="+mj-lt"/>
              </a:rPr>
              <a:t>Treatment </a:t>
            </a:r>
            <a:r>
              <a:rPr lang="en-US" sz="2400" b="1" dirty="0" smtClean="0">
                <a:solidFill>
                  <a:srgbClr val="002060"/>
                </a:solidFill>
                <a:latin typeface="+mj-lt"/>
              </a:rPr>
              <a:t>: </a:t>
            </a:r>
            <a:r>
              <a:rPr lang="en-US" sz="2400" dirty="0">
                <a:solidFill>
                  <a:srgbClr val="002060"/>
                </a:solidFill>
                <a:latin typeface="+mj-lt"/>
              </a:rPr>
              <a:t>All expenses as stated in the policy including physiotherapy treatment, radium and radiology treatment, pathological tests, x –rays, scans within the annual limit </a:t>
            </a:r>
            <a:r>
              <a:rPr lang="en-US" sz="2400" dirty="0" err="1" smtClean="0">
                <a:solidFill>
                  <a:srgbClr val="002060"/>
                </a:solidFill>
                <a:latin typeface="+mj-lt"/>
              </a:rPr>
              <a:t>RSxxxx</a:t>
            </a:r>
            <a:r>
              <a:rPr lang="en-US" sz="2400" dirty="0" smtClean="0">
                <a:solidFill>
                  <a:srgbClr val="002060"/>
                </a:solidFill>
                <a:latin typeface="+mj-lt"/>
              </a:rPr>
              <a:t>/-and </a:t>
            </a:r>
            <a:r>
              <a:rPr lang="en-US" sz="2400" dirty="0">
                <a:solidFill>
                  <a:srgbClr val="002060"/>
                </a:solidFill>
                <a:latin typeface="+mj-lt"/>
              </a:rPr>
              <a:t>subject to the per event limit, and special condition on maximum room charges  and ICU charges per </a:t>
            </a:r>
            <a:r>
              <a:rPr lang="en-US" sz="2400" dirty="0" smtClean="0">
                <a:solidFill>
                  <a:srgbClr val="002060"/>
                </a:solidFill>
                <a:latin typeface="+mj-lt"/>
              </a:rPr>
              <a:t>day  also </a:t>
            </a:r>
            <a:r>
              <a:rPr lang="en-US" sz="2400" dirty="0">
                <a:solidFill>
                  <a:srgbClr val="002060"/>
                </a:solidFill>
                <a:latin typeface="+mj-lt"/>
              </a:rPr>
              <a:t>the expenses incurred for travel within Sri Lanka to obtain emergency treatment ( Ambulance </a:t>
            </a:r>
            <a:r>
              <a:rPr lang="en-US" sz="2400" dirty="0" smtClean="0">
                <a:solidFill>
                  <a:srgbClr val="002060"/>
                </a:solidFill>
                <a:latin typeface="+mj-lt"/>
              </a:rPr>
              <a:t> Charges </a:t>
            </a:r>
            <a:r>
              <a:rPr lang="en-US" sz="2400" dirty="0">
                <a:solidFill>
                  <a:srgbClr val="002060"/>
                </a:solidFill>
                <a:latin typeface="+mj-lt"/>
              </a:rPr>
              <a:t>only)</a:t>
            </a:r>
          </a:p>
          <a:p>
            <a:pPr marL="1257300" lvl="2" indent="-342900">
              <a:buFont typeface="Arial" panose="020B0604020202020204" pitchFamily="34" charset="0"/>
              <a:buChar char="•"/>
            </a:pPr>
            <a:r>
              <a:rPr lang="en-US" sz="2400" b="1" dirty="0">
                <a:solidFill>
                  <a:srgbClr val="002060"/>
                </a:solidFill>
                <a:latin typeface="+mj-lt"/>
              </a:rPr>
              <a:t>Cost of Spectacles:  </a:t>
            </a:r>
            <a:r>
              <a:rPr lang="en-US" sz="2400" dirty="0">
                <a:solidFill>
                  <a:srgbClr val="002060"/>
                </a:solidFill>
                <a:latin typeface="+mj-lt"/>
              </a:rPr>
              <a:t>if there any vision correction prescribed by an eye specialist for employee only (once in two years within Indoor limit)       </a:t>
            </a:r>
          </a:p>
          <a:p>
            <a:pPr marL="2171700" lvl="4" indent="-342900">
              <a:buFont typeface="Arial" panose="020B0604020202020204" pitchFamily="34" charset="0"/>
              <a:buChar char="•"/>
            </a:pPr>
            <a:endParaRPr lang="en-US" sz="2400" dirty="0" smtClean="0">
              <a:solidFill>
                <a:srgbClr val="002060"/>
              </a:solidFill>
              <a:latin typeface="+mj-lt"/>
            </a:endParaRPr>
          </a:p>
        </p:txBody>
      </p:sp>
    </p:spTree>
    <p:extLst>
      <p:ext uri="{BB962C8B-B14F-4D97-AF65-F5344CB8AC3E}">
        <p14:creationId xmlns:p14="http://schemas.microsoft.com/office/powerpoint/2010/main" val="37840609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6974217"/>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800" b="1" dirty="0" smtClean="0">
                <a:solidFill>
                  <a:schemeClr val="accent4"/>
                </a:solidFill>
                <a:latin typeface="+mj-lt"/>
              </a:rPr>
              <a:t>Chapter </a:t>
            </a:r>
            <a:r>
              <a:rPr lang="en-US" sz="4800" b="1" dirty="0">
                <a:solidFill>
                  <a:schemeClr val="accent4"/>
                </a:solidFill>
                <a:latin typeface="+mj-lt"/>
              </a:rPr>
              <a:t>5</a:t>
            </a:r>
            <a:r>
              <a:rPr lang="en-US" sz="4800" b="1" dirty="0" smtClean="0">
                <a:solidFill>
                  <a:schemeClr val="accent4"/>
                </a:solidFill>
                <a:latin typeface="+mj-lt"/>
              </a:rPr>
              <a:t>: </a:t>
            </a:r>
            <a:r>
              <a:rPr lang="en-US" sz="4800" b="1" dirty="0" smtClean="0">
                <a:solidFill>
                  <a:schemeClr val="accent4"/>
                </a:solidFill>
                <a:effectLst/>
                <a:latin typeface="+mj-lt"/>
              </a:rPr>
              <a:t>Rewards and Recognition</a:t>
            </a:r>
            <a:endParaRPr lang="en-US" sz="4800" b="1" dirty="0" smtClean="0">
              <a:solidFill>
                <a:schemeClr val="accent4"/>
              </a:solidFill>
              <a:effectLst/>
              <a:latin typeface="+mj-lt"/>
              <a:ea typeface="Calibri" panose="020F0502020204030204" pitchFamily="34" charset="0"/>
              <a:cs typeface="Times New Roman" panose="02020603050405020304" pitchFamily="18" charset="0"/>
            </a:endParaRPr>
          </a:p>
          <a:p>
            <a:pPr lvl="2"/>
            <a:r>
              <a:rPr lang="en-US" sz="2800" b="1" dirty="0" smtClean="0">
                <a:solidFill>
                  <a:srgbClr val="002060"/>
                </a:solidFill>
                <a:latin typeface="+mj-lt"/>
              </a:rPr>
              <a:t>About This Chapter</a:t>
            </a:r>
          </a:p>
          <a:p>
            <a:pPr lvl="2"/>
            <a:r>
              <a:rPr lang="en-US" sz="2800" dirty="0" smtClean="0">
                <a:solidFill>
                  <a:srgbClr val="002060"/>
                </a:solidFill>
                <a:latin typeface="+mj-lt"/>
              </a:rPr>
              <a:t>Rewards </a:t>
            </a:r>
            <a:r>
              <a:rPr lang="en-US" sz="2800" dirty="0">
                <a:solidFill>
                  <a:srgbClr val="002060"/>
                </a:solidFill>
                <a:latin typeface="+mj-lt"/>
              </a:rPr>
              <a:t>and Recognition is a system where people are acknowledged </a:t>
            </a:r>
            <a:endParaRPr lang="en-US" sz="2800" dirty="0" smtClean="0">
              <a:solidFill>
                <a:srgbClr val="002060"/>
              </a:solidFill>
              <a:latin typeface="+mj-lt"/>
            </a:endParaRPr>
          </a:p>
          <a:p>
            <a:pPr lvl="2"/>
            <a:r>
              <a:rPr lang="en-US" sz="2800" dirty="0" smtClean="0">
                <a:solidFill>
                  <a:srgbClr val="002060"/>
                </a:solidFill>
                <a:latin typeface="+mj-lt"/>
              </a:rPr>
              <a:t>for </a:t>
            </a:r>
            <a:r>
              <a:rPr lang="en-US" sz="2800" dirty="0">
                <a:solidFill>
                  <a:srgbClr val="002060"/>
                </a:solidFill>
                <a:latin typeface="+mj-lt"/>
              </a:rPr>
              <a:t>their performance in </a:t>
            </a:r>
            <a:r>
              <a:rPr lang="en-US" sz="2800" b="1" u="sng" dirty="0">
                <a:solidFill>
                  <a:srgbClr val="002060"/>
                </a:solidFill>
                <a:latin typeface="+mj-lt"/>
              </a:rPr>
              <a:t>intrinsic or extrinsic </a:t>
            </a:r>
            <a:r>
              <a:rPr lang="en-US" sz="2800" dirty="0">
                <a:solidFill>
                  <a:srgbClr val="002060"/>
                </a:solidFill>
                <a:latin typeface="+mj-lt"/>
              </a:rPr>
              <a:t>ways. Recognition &amp; </a:t>
            </a:r>
            <a:endParaRPr lang="en-US" sz="2800" dirty="0" smtClean="0">
              <a:solidFill>
                <a:srgbClr val="002060"/>
              </a:solidFill>
              <a:latin typeface="+mj-lt"/>
            </a:endParaRPr>
          </a:p>
          <a:p>
            <a:pPr lvl="2"/>
            <a:r>
              <a:rPr lang="en-US" sz="2800" dirty="0" smtClean="0">
                <a:solidFill>
                  <a:srgbClr val="002060"/>
                </a:solidFill>
                <a:latin typeface="+mj-lt"/>
              </a:rPr>
              <a:t>Reward is </a:t>
            </a:r>
            <a:r>
              <a:rPr lang="en-US" sz="2800" dirty="0">
                <a:solidFill>
                  <a:srgbClr val="002060"/>
                </a:solidFill>
                <a:latin typeface="+mj-lt"/>
              </a:rPr>
              <a:t>present in a work environment where there is appropriate acknowledgement and appreciation of employees' efforts in a fair and </a:t>
            </a:r>
            <a:endParaRPr lang="en-US" sz="2800" dirty="0" smtClean="0">
              <a:solidFill>
                <a:srgbClr val="002060"/>
              </a:solidFill>
              <a:latin typeface="+mj-lt"/>
            </a:endParaRPr>
          </a:p>
          <a:p>
            <a:pPr lvl="2"/>
            <a:r>
              <a:rPr lang="en-US" sz="2800" dirty="0" smtClean="0">
                <a:solidFill>
                  <a:srgbClr val="002060"/>
                </a:solidFill>
                <a:latin typeface="+mj-lt"/>
              </a:rPr>
              <a:t>timely </a:t>
            </a:r>
            <a:r>
              <a:rPr lang="en-US" sz="2800" dirty="0">
                <a:solidFill>
                  <a:srgbClr val="002060"/>
                </a:solidFill>
                <a:latin typeface="+mj-lt"/>
              </a:rPr>
              <a:t>manner. </a:t>
            </a:r>
            <a:endParaRPr lang="en-US" sz="2800" dirty="0" smtClean="0">
              <a:solidFill>
                <a:srgbClr val="002060"/>
              </a:solidFill>
              <a:latin typeface="+mj-lt"/>
            </a:endParaRPr>
          </a:p>
          <a:p>
            <a:pPr lvl="2"/>
            <a:endParaRPr lang="en-US" sz="2800" dirty="0">
              <a:solidFill>
                <a:srgbClr val="002060"/>
              </a:solidFill>
              <a:latin typeface="+mj-lt"/>
            </a:endParaRPr>
          </a:p>
          <a:p>
            <a:pPr lvl="2"/>
            <a:r>
              <a:rPr lang="en-US" sz="2800" dirty="0" smtClean="0">
                <a:solidFill>
                  <a:srgbClr val="002060"/>
                </a:solidFill>
                <a:latin typeface="+mj-lt"/>
              </a:rPr>
              <a:t>The </a:t>
            </a:r>
            <a:r>
              <a:rPr lang="en-US" sz="2800" dirty="0">
                <a:solidFill>
                  <a:srgbClr val="002060"/>
                </a:solidFill>
                <a:latin typeface="+mj-lt"/>
              </a:rPr>
              <a:t>rewards and recognition chapter of this workshop </a:t>
            </a:r>
            <a:endParaRPr lang="en-US" sz="2800" dirty="0" smtClean="0">
              <a:solidFill>
                <a:srgbClr val="002060"/>
              </a:solidFill>
              <a:latin typeface="+mj-lt"/>
            </a:endParaRPr>
          </a:p>
          <a:p>
            <a:pPr lvl="2"/>
            <a:r>
              <a:rPr lang="en-US" sz="2800" dirty="0" smtClean="0">
                <a:solidFill>
                  <a:srgbClr val="002060"/>
                </a:solidFill>
                <a:latin typeface="+mj-lt"/>
              </a:rPr>
              <a:t>is </a:t>
            </a:r>
            <a:r>
              <a:rPr lang="en-US" sz="2800" dirty="0">
                <a:solidFill>
                  <a:srgbClr val="002060"/>
                </a:solidFill>
                <a:latin typeface="+mj-lt"/>
              </a:rPr>
              <a:t>designed you to learn about intrinsic or extrinsic ways of rewards </a:t>
            </a:r>
            <a:endParaRPr lang="en-US" sz="2800" dirty="0" smtClean="0">
              <a:solidFill>
                <a:srgbClr val="002060"/>
              </a:solidFill>
              <a:latin typeface="+mj-lt"/>
            </a:endParaRPr>
          </a:p>
          <a:p>
            <a:pPr lvl="2"/>
            <a:r>
              <a:rPr lang="en-US" sz="2800" dirty="0" smtClean="0">
                <a:solidFill>
                  <a:srgbClr val="002060"/>
                </a:solidFill>
                <a:latin typeface="+mj-lt"/>
              </a:rPr>
              <a:t>that can </a:t>
            </a:r>
            <a:r>
              <a:rPr lang="en-US" sz="2800" dirty="0">
                <a:solidFill>
                  <a:srgbClr val="002060"/>
                </a:solidFill>
                <a:latin typeface="+mj-lt"/>
              </a:rPr>
              <a:t>help you to set up, revise or realign existing remuneration </a:t>
            </a:r>
            <a:endParaRPr lang="en-US" sz="2800" dirty="0" smtClean="0">
              <a:solidFill>
                <a:srgbClr val="002060"/>
              </a:solidFill>
              <a:latin typeface="+mj-lt"/>
            </a:endParaRPr>
          </a:p>
          <a:p>
            <a:pPr lvl="2"/>
            <a:r>
              <a:rPr lang="en-US" sz="2800" dirty="0" smtClean="0">
                <a:solidFill>
                  <a:srgbClr val="002060"/>
                </a:solidFill>
                <a:latin typeface="+mj-lt"/>
              </a:rPr>
              <a:t>and benefit </a:t>
            </a:r>
            <a:r>
              <a:rPr lang="en-US" sz="2800" dirty="0">
                <a:solidFill>
                  <a:srgbClr val="002060"/>
                </a:solidFill>
                <a:latin typeface="+mj-lt"/>
              </a:rPr>
              <a:t>systems in order to meet organizational objectives and </a:t>
            </a:r>
            <a:endParaRPr lang="en-US" sz="2800" dirty="0" smtClean="0">
              <a:solidFill>
                <a:srgbClr val="002060"/>
              </a:solidFill>
              <a:latin typeface="+mj-lt"/>
            </a:endParaRPr>
          </a:p>
          <a:p>
            <a:pPr lvl="2"/>
            <a:r>
              <a:rPr lang="en-US" sz="2800" dirty="0" smtClean="0">
                <a:solidFill>
                  <a:srgbClr val="002060"/>
                </a:solidFill>
                <a:latin typeface="+mj-lt"/>
              </a:rPr>
              <a:t>the legal </a:t>
            </a:r>
            <a:r>
              <a:rPr lang="en-US" sz="2800" dirty="0">
                <a:solidFill>
                  <a:srgbClr val="002060"/>
                </a:solidFill>
                <a:latin typeface="+mj-lt"/>
              </a:rPr>
              <a:t>requirements</a:t>
            </a:r>
            <a:r>
              <a:rPr lang="en-US" sz="2800" dirty="0" smtClean="0">
                <a:solidFill>
                  <a:srgbClr val="002060"/>
                </a:solidFill>
                <a:latin typeface="+mj-lt"/>
              </a:rPr>
              <a:t>.</a:t>
            </a:r>
          </a:p>
          <a:p>
            <a:pPr lvl="2"/>
            <a:endParaRPr lang="en-US" sz="2800" dirty="0">
              <a:solidFill>
                <a:srgbClr val="002060"/>
              </a:solidFill>
              <a:latin typeface="+mj-lt"/>
            </a:endParaRPr>
          </a:p>
          <a:p>
            <a:pPr lvl="2"/>
            <a:endParaRPr lang="en-US" sz="2800" dirty="0" smtClean="0">
              <a:solidFill>
                <a:srgbClr val="002060"/>
              </a:solidFill>
              <a:latin typeface="+mj-lt"/>
            </a:endParaRPr>
          </a:p>
        </p:txBody>
      </p:sp>
    </p:spTree>
    <p:extLst>
      <p:ext uri="{BB962C8B-B14F-4D97-AF65-F5344CB8AC3E}">
        <p14:creationId xmlns:p14="http://schemas.microsoft.com/office/powerpoint/2010/main" val="13689105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574107"/>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endParaRPr lang="en-US" sz="3200" b="1" dirty="0">
              <a:solidFill>
                <a:srgbClr val="002060"/>
              </a:solidFill>
              <a:latin typeface="+mj-lt"/>
            </a:endParaRPr>
          </a:p>
          <a:p>
            <a:pPr lvl="2"/>
            <a:r>
              <a:rPr lang="en-US" sz="2800" b="1" dirty="0" smtClean="0">
                <a:solidFill>
                  <a:srgbClr val="002060"/>
                </a:solidFill>
                <a:latin typeface="+mj-lt"/>
              </a:rPr>
              <a:t>Medical Benefits:</a:t>
            </a:r>
          </a:p>
          <a:p>
            <a:pPr marL="1257300" lvl="2" indent="-342900">
              <a:buFont typeface="Arial" panose="020B0604020202020204" pitchFamily="34" charset="0"/>
              <a:buChar char="•"/>
            </a:pPr>
            <a:r>
              <a:rPr lang="en-US" sz="2400" b="1" dirty="0" smtClean="0">
                <a:solidFill>
                  <a:srgbClr val="002060"/>
                </a:solidFill>
                <a:latin typeface="+mj-lt"/>
              </a:rPr>
              <a:t>Other Benefits: </a:t>
            </a:r>
          </a:p>
          <a:p>
            <a:pPr marL="1714500" lvl="3" indent="-342900">
              <a:buFont typeface="Wingdings" panose="05000000000000000000" pitchFamily="2" charset="2"/>
              <a:buChar char="ü"/>
            </a:pPr>
            <a:r>
              <a:rPr lang="en-US" sz="2400" dirty="0" smtClean="0">
                <a:solidFill>
                  <a:srgbClr val="002060"/>
                </a:solidFill>
                <a:latin typeface="+mj-lt"/>
              </a:rPr>
              <a:t>Incentive </a:t>
            </a:r>
            <a:r>
              <a:rPr lang="en-US" sz="2400" dirty="0">
                <a:solidFill>
                  <a:srgbClr val="002060"/>
                </a:solidFill>
                <a:latin typeface="+mj-lt"/>
              </a:rPr>
              <a:t>payment for obtaining treatment from Government Hospitals</a:t>
            </a:r>
          </a:p>
          <a:p>
            <a:pPr lvl="4"/>
            <a:r>
              <a:rPr lang="en-US" sz="2400" dirty="0">
                <a:solidFill>
                  <a:srgbClr val="002060"/>
                </a:solidFill>
                <a:latin typeface="+mj-lt"/>
              </a:rPr>
              <a:t>- </a:t>
            </a:r>
            <a:r>
              <a:rPr lang="en-US" sz="2400" dirty="0" smtClean="0">
                <a:solidFill>
                  <a:srgbClr val="002060"/>
                </a:solidFill>
                <a:latin typeface="+mj-lt"/>
              </a:rPr>
              <a:t>   General </a:t>
            </a:r>
            <a:r>
              <a:rPr lang="en-US" sz="2400" dirty="0">
                <a:solidFill>
                  <a:srgbClr val="002060"/>
                </a:solidFill>
                <a:latin typeface="+mj-lt"/>
              </a:rPr>
              <a:t>Treatments </a:t>
            </a:r>
          </a:p>
          <a:p>
            <a:pPr marL="2114550" lvl="4" indent="-285750">
              <a:buFontTx/>
              <a:buChar char="-"/>
            </a:pPr>
            <a:r>
              <a:rPr lang="en-US" sz="2400" dirty="0" smtClean="0">
                <a:solidFill>
                  <a:srgbClr val="002060"/>
                </a:solidFill>
                <a:latin typeface="+mj-lt"/>
              </a:rPr>
              <a:t> Maternity</a:t>
            </a:r>
          </a:p>
          <a:p>
            <a:pPr lvl="4"/>
            <a:r>
              <a:rPr lang="en-US" sz="2400" dirty="0" smtClean="0">
                <a:solidFill>
                  <a:srgbClr val="002060"/>
                </a:solidFill>
                <a:latin typeface="+mj-lt"/>
              </a:rPr>
              <a:t>Hospitalization in a non-paying ward in a government hospital(maximum for 15 days) payable within indoor limit of </a:t>
            </a:r>
            <a:r>
              <a:rPr lang="en-US" sz="2400" dirty="0" err="1" smtClean="0">
                <a:solidFill>
                  <a:srgbClr val="002060"/>
                </a:solidFill>
                <a:latin typeface="+mj-lt"/>
              </a:rPr>
              <a:t>Rs</a:t>
            </a:r>
            <a:r>
              <a:rPr lang="en-US" sz="2400" dirty="0" smtClean="0">
                <a:solidFill>
                  <a:srgbClr val="002060"/>
                </a:solidFill>
                <a:latin typeface="+mj-lt"/>
              </a:rPr>
              <a:t> </a:t>
            </a:r>
            <a:r>
              <a:rPr lang="en-US" sz="2400" dirty="0" err="1" smtClean="0">
                <a:solidFill>
                  <a:srgbClr val="002060"/>
                </a:solidFill>
                <a:latin typeface="+mj-lt"/>
              </a:rPr>
              <a:t>xxxx</a:t>
            </a:r>
            <a:r>
              <a:rPr lang="en-US" sz="2400" dirty="0" smtClean="0">
                <a:solidFill>
                  <a:srgbClr val="002060"/>
                </a:solidFill>
                <a:latin typeface="+mj-lt"/>
              </a:rPr>
              <a:t>/- per day</a:t>
            </a:r>
          </a:p>
          <a:p>
            <a:pPr marL="1714500" lvl="3" indent="-342900">
              <a:buFont typeface="Wingdings" panose="05000000000000000000" pitchFamily="2" charset="2"/>
              <a:buChar char="ü"/>
            </a:pPr>
            <a:r>
              <a:rPr lang="en-US" sz="2400" dirty="0" smtClean="0">
                <a:solidFill>
                  <a:srgbClr val="002060"/>
                </a:solidFill>
                <a:latin typeface="+mj-lt"/>
              </a:rPr>
              <a:t>Birth of Twin child (</a:t>
            </a:r>
            <a:r>
              <a:rPr lang="en-US" sz="2400" dirty="0" err="1" smtClean="0">
                <a:solidFill>
                  <a:srgbClr val="002060"/>
                </a:solidFill>
                <a:latin typeface="+mj-lt"/>
              </a:rPr>
              <a:t>Rsxxxx</a:t>
            </a:r>
            <a:r>
              <a:rPr lang="en-US" sz="2400" dirty="0" smtClean="0">
                <a:solidFill>
                  <a:srgbClr val="002060"/>
                </a:solidFill>
                <a:latin typeface="+mj-lt"/>
              </a:rPr>
              <a:t>/-)</a:t>
            </a:r>
          </a:p>
          <a:p>
            <a:pPr marL="1714500" lvl="3" indent="-342900">
              <a:buFont typeface="Wingdings" panose="05000000000000000000" pitchFamily="2" charset="2"/>
              <a:buChar char="ü"/>
            </a:pPr>
            <a:r>
              <a:rPr lang="en-US" sz="2400" dirty="0">
                <a:solidFill>
                  <a:srgbClr val="002060"/>
                </a:solidFill>
                <a:latin typeface="+mj-lt"/>
              </a:rPr>
              <a:t>Major surgeries – </a:t>
            </a:r>
            <a:r>
              <a:rPr lang="en-US" sz="2400" dirty="0" smtClean="0">
                <a:solidFill>
                  <a:srgbClr val="002060"/>
                </a:solidFill>
                <a:latin typeface="+mj-lt"/>
              </a:rPr>
              <a:t>Critical </a:t>
            </a:r>
            <a:r>
              <a:rPr lang="en-US" sz="2400" dirty="0">
                <a:solidFill>
                  <a:srgbClr val="002060"/>
                </a:solidFill>
                <a:latin typeface="+mj-lt"/>
              </a:rPr>
              <a:t>illness cover for special treatment such as surgery in respect of brain, kidney or heart and  continued medication under critical illness cover for Heart Surgery, Kidney, Lung Transplant, Brain Surgery or any other major surgery be done subject to the annual limit</a:t>
            </a:r>
          </a:p>
          <a:p>
            <a:pPr lvl="3"/>
            <a:endParaRPr lang="en-US" sz="2400" dirty="0">
              <a:solidFill>
                <a:srgbClr val="002060"/>
              </a:solidFill>
              <a:latin typeface="+mj-lt"/>
            </a:endParaRPr>
          </a:p>
          <a:p>
            <a:endParaRPr lang="en-US" dirty="0" smtClean="0"/>
          </a:p>
        </p:txBody>
      </p:sp>
    </p:spTree>
    <p:extLst>
      <p:ext uri="{BB962C8B-B14F-4D97-AF65-F5344CB8AC3E}">
        <p14:creationId xmlns:p14="http://schemas.microsoft.com/office/powerpoint/2010/main" val="6436953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931128"/>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p>
          <a:p>
            <a:pPr>
              <a:lnSpc>
                <a:spcPct val="115000"/>
              </a:lnSpc>
            </a:pPr>
            <a:r>
              <a:rPr lang="en-US" sz="4800" b="1" dirty="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a:solidFill>
                <a:schemeClr val="accent4"/>
              </a:solidFill>
              <a:latin typeface="+mj-lt"/>
            </a:endParaRPr>
          </a:p>
          <a:p>
            <a:r>
              <a:rPr lang="en-US" b="1" dirty="0"/>
              <a:t> 	</a:t>
            </a:r>
            <a:r>
              <a:rPr lang="en-US" sz="3200" b="1" dirty="0" smtClean="0">
                <a:solidFill>
                  <a:srgbClr val="002060"/>
                </a:solidFill>
                <a:latin typeface="+mj-lt"/>
              </a:rPr>
              <a:t>Medical </a:t>
            </a:r>
            <a:r>
              <a:rPr lang="en-US" sz="3200" b="1" dirty="0">
                <a:solidFill>
                  <a:srgbClr val="002060"/>
                </a:solidFill>
                <a:latin typeface="+mj-lt"/>
              </a:rPr>
              <a:t>benefit </a:t>
            </a:r>
            <a:r>
              <a:rPr lang="en-US" sz="3200" b="1" dirty="0" smtClean="0">
                <a:solidFill>
                  <a:srgbClr val="002060"/>
                </a:solidFill>
                <a:latin typeface="+mj-lt"/>
              </a:rPr>
              <a:t>scheme…</a:t>
            </a:r>
          </a:p>
          <a:p>
            <a:r>
              <a:rPr lang="en-US" sz="3200" b="1" dirty="0">
                <a:solidFill>
                  <a:srgbClr val="002060"/>
                </a:solidFill>
                <a:latin typeface="+mj-lt"/>
              </a:rPr>
              <a:t>	</a:t>
            </a:r>
            <a:endParaRPr lang="en-US" sz="3200" b="1" dirty="0" smtClean="0">
              <a:solidFill>
                <a:srgbClr val="002060"/>
              </a:solidFill>
              <a:latin typeface="+mj-lt"/>
            </a:endParaRPr>
          </a:p>
          <a:p>
            <a:r>
              <a:rPr lang="en-US" sz="2800" b="1" dirty="0" smtClean="0">
                <a:solidFill>
                  <a:srgbClr val="002060"/>
                </a:solidFill>
                <a:latin typeface="+mj-lt"/>
              </a:rPr>
              <a:t>	Procedure </a:t>
            </a:r>
            <a:r>
              <a:rPr lang="en-US" sz="2800" b="1" dirty="0">
                <a:solidFill>
                  <a:srgbClr val="002060"/>
                </a:solidFill>
                <a:latin typeface="+mj-lt"/>
              </a:rPr>
              <a:t>of reimbursement of </a:t>
            </a:r>
            <a:r>
              <a:rPr lang="en-US" sz="2800" b="1" dirty="0" smtClean="0">
                <a:solidFill>
                  <a:srgbClr val="002060"/>
                </a:solidFill>
                <a:latin typeface="+mj-lt"/>
              </a:rPr>
              <a:t>expenses</a:t>
            </a:r>
          </a:p>
          <a:p>
            <a:r>
              <a:rPr lang="en-US" sz="2800" b="1" dirty="0">
                <a:solidFill>
                  <a:srgbClr val="002060"/>
                </a:solidFill>
                <a:latin typeface="+mj-lt"/>
              </a:rPr>
              <a:t>	</a:t>
            </a:r>
            <a:r>
              <a:rPr lang="en-US" sz="2800" dirty="0" smtClean="0">
                <a:solidFill>
                  <a:srgbClr val="002060"/>
                </a:solidFill>
                <a:latin typeface="+mj-lt"/>
              </a:rPr>
              <a:t>Submit </a:t>
            </a:r>
            <a:r>
              <a:rPr lang="en-US" sz="2800" dirty="0">
                <a:solidFill>
                  <a:srgbClr val="002060"/>
                </a:solidFill>
                <a:latin typeface="+mj-lt"/>
              </a:rPr>
              <a:t>of claims for reimbursement should be done within 30 days </a:t>
            </a:r>
            <a:endParaRPr lang="en-US" sz="2800" dirty="0" smtClean="0">
              <a:solidFill>
                <a:srgbClr val="002060"/>
              </a:solidFill>
              <a:latin typeface="+mj-lt"/>
            </a:endParaRPr>
          </a:p>
          <a:p>
            <a:r>
              <a:rPr lang="en-US" sz="2800" dirty="0">
                <a:solidFill>
                  <a:srgbClr val="002060"/>
                </a:solidFill>
                <a:latin typeface="+mj-lt"/>
              </a:rPr>
              <a:t>	</a:t>
            </a:r>
            <a:r>
              <a:rPr lang="en-US" sz="2800" dirty="0" smtClean="0">
                <a:solidFill>
                  <a:srgbClr val="002060"/>
                </a:solidFill>
                <a:latin typeface="+mj-lt"/>
              </a:rPr>
              <a:t>period </a:t>
            </a:r>
            <a:r>
              <a:rPr lang="en-US" sz="2800" dirty="0">
                <a:solidFill>
                  <a:srgbClr val="002060"/>
                </a:solidFill>
                <a:latin typeface="+mj-lt"/>
              </a:rPr>
              <a:t>by </a:t>
            </a:r>
            <a:r>
              <a:rPr lang="en-US" sz="2800" dirty="0" smtClean="0">
                <a:solidFill>
                  <a:srgbClr val="002060"/>
                </a:solidFill>
                <a:latin typeface="+mj-lt"/>
              </a:rPr>
              <a:t>attaching the </a:t>
            </a:r>
            <a:r>
              <a:rPr lang="en-US" sz="2800" dirty="0">
                <a:solidFill>
                  <a:srgbClr val="002060"/>
                </a:solidFill>
                <a:latin typeface="+mj-lt"/>
              </a:rPr>
              <a:t>medical bills to the signed claim form within </a:t>
            </a:r>
            <a:endParaRPr lang="en-US" sz="2800" dirty="0" smtClean="0">
              <a:solidFill>
                <a:srgbClr val="002060"/>
              </a:solidFill>
              <a:latin typeface="+mj-lt"/>
            </a:endParaRPr>
          </a:p>
          <a:p>
            <a:r>
              <a:rPr lang="en-US" sz="2800" dirty="0">
                <a:solidFill>
                  <a:srgbClr val="002060"/>
                </a:solidFill>
                <a:latin typeface="+mj-lt"/>
              </a:rPr>
              <a:t>	</a:t>
            </a:r>
            <a:r>
              <a:rPr lang="en-US" sz="2800" dirty="0" smtClean="0">
                <a:solidFill>
                  <a:srgbClr val="002060"/>
                </a:solidFill>
                <a:latin typeface="+mj-lt"/>
              </a:rPr>
              <a:t>the </a:t>
            </a:r>
            <a:r>
              <a:rPr lang="en-US" sz="2800" dirty="0">
                <a:solidFill>
                  <a:srgbClr val="002060"/>
                </a:solidFill>
                <a:latin typeface="+mj-lt"/>
              </a:rPr>
              <a:t>policy </a:t>
            </a:r>
            <a:r>
              <a:rPr lang="en-US" sz="2800" dirty="0" smtClean="0">
                <a:solidFill>
                  <a:srgbClr val="002060"/>
                </a:solidFill>
                <a:latin typeface="+mj-lt"/>
              </a:rPr>
              <a:t>period</a:t>
            </a:r>
          </a:p>
          <a:p>
            <a:endParaRPr lang="en-US" sz="2800" dirty="0">
              <a:solidFill>
                <a:srgbClr val="002060"/>
              </a:solidFill>
              <a:latin typeface="+mj-lt"/>
            </a:endParaRPr>
          </a:p>
          <a:p>
            <a:endParaRPr lang="en-US" sz="2800" dirty="0" smtClean="0">
              <a:solidFill>
                <a:srgbClr val="002060"/>
              </a:solidFill>
              <a:latin typeface="+mj-lt"/>
            </a:endParaRPr>
          </a:p>
          <a:p>
            <a:endParaRPr lang="en-US" sz="2800" dirty="0">
              <a:solidFill>
                <a:srgbClr val="002060"/>
              </a:solidFill>
              <a:latin typeface="+mj-lt"/>
            </a:endParaRPr>
          </a:p>
          <a:p>
            <a:endParaRPr lang="en-US" sz="2800" dirty="0" smtClean="0">
              <a:solidFill>
                <a:srgbClr val="002060"/>
              </a:solidFill>
              <a:latin typeface="+mj-lt"/>
            </a:endParaRPr>
          </a:p>
          <a:p>
            <a:endParaRPr lang="en-US" sz="2800" dirty="0">
              <a:solidFill>
                <a:srgbClr val="002060"/>
              </a:solidFill>
              <a:latin typeface="+mj-lt"/>
            </a:endParaRPr>
          </a:p>
          <a:p>
            <a:endParaRPr lang="en-US" dirty="0" smtClean="0"/>
          </a:p>
        </p:txBody>
      </p:sp>
    </p:spTree>
    <p:extLst>
      <p:ext uri="{BB962C8B-B14F-4D97-AF65-F5344CB8AC3E}">
        <p14:creationId xmlns:p14="http://schemas.microsoft.com/office/powerpoint/2010/main" val="349641724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454075"/>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smtClean="0">
              <a:solidFill>
                <a:schemeClr val="accent4"/>
              </a:solidFill>
              <a:latin typeface="+mj-lt"/>
            </a:endParaRPr>
          </a:p>
          <a:p>
            <a:pPr>
              <a:lnSpc>
                <a:spcPct val="115000"/>
              </a:lnSpc>
            </a:pPr>
            <a:r>
              <a:rPr lang="en-US" sz="2800" b="1" dirty="0">
                <a:latin typeface="+mj-lt"/>
              </a:rPr>
              <a:t> </a:t>
            </a:r>
            <a:r>
              <a:rPr lang="en-US" sz="2800" b="1" dirty="0" smtClean="0">
                <a:latin typeface="+mj-lt"/>
              </a:rPr>
              <a:t>	</a:t>
            </a:r>
            <a:r>
              <a:rPr lang="en-US" sz="2800" b="1" dirty="0" smtClean="0">
                <a:solidFill>
                  <a:srgbClr val="002060"/>
                </a:solidFill>
                <a:latin typeface="+mj-lt"/>
              </a:rPr>
              <a:t>Attendance incentive</a:t>
            </a:r>
            <a:endParaRPr lang="en-US" sz="2800" dirty="0">
              <a:solidFill>
                <a:srgbClr val="002060"/>
              </a:solidFill>
              <a:latin typeface="+mj-lt"/>
            </a:endParaRPr>
          </a:p>
          <a:p>
            <a:pPr marL="1257300" lvl="2" indent="-342900">
              <a:buFont typeface="Arial" panose="020B0604020202020204" pitchFamily="34" charset="0"/>
              <a:buChar char="•"/>
            </a:pPr>
            <a:r>
              <a:rPr lang="en-US" sz="2800" dirty="0" smtClean="0">
                <a:solidFill>
                  <a:srgbClr val="002060"/>
                </a:solidFill>
                <a:latin typeface="+mj-lt"/>
              </a:rPr>
              <a:t>Attendance </a:t>
            </a:r>
            <a:r>
              <a:rPr lang="en-US" sz="2800" dirty="0">
                <a:solidFill>
                  <a:srgbClr val="002060"/>
                </a:solidFill>
                <a:latin typeface="+mj-lt"/>
              </a:rPr>
              <a:t>incentives are entitled to those who are under non-executive category </a:t>
            </a:r>
            <a:r>
              <a:rPr lang="en-US" sz="2800" dirty="0" smtClean="0">
                <a:solidFill>
                  <a:srgbClr val="002060"/>
                </a:solidFill>
                <a:latin typeface="+mj-lt"/>
              </a:rPr>
              <a:t>and </a:t>
            </a:r>
            <a:r>
              <a:rPr lang="en-US" sz="2800" dirty="0">
                <a:solidFill>
                  <a:srgbClr val="002060"/>
                </a:solidFill>
                <a:latin typeface="+mj-lt"/>
              </a:rPr>
              <a:t>worker category as per the attendance incentive structure of the company. </a:t>
            </a:r>
          </a:p>
          <a:p>
            <a:pPr marL="1257300" lvl="2" indent="-342900">
              <a:buFont typeface="Arial" panose="020B0604020202020204" pitchFamily="34" charset="0"/>
              <a:buChar char="•"/>
            </a:pPr>
            <a:r>
              <a:rPr lang="en-US" sz="2800" dirty="0">
                <a:solidFill>
                  <a:srgbClr val="002060"/>
                </a:solidFill>
                <a:latin typeface="+mj-lt"/>
              </a:rPr>
              <a:t>Attendance incentives will be prepared by HR division through the verification of monthly attendance reports generated from the HR system. </a:t>
            </a:r>
          </a:p>
          <a:p>
            <a:pPr marL="1257300" lvl="2" indent="-342900">
              <a:buFont typeface="Arial" panose="020B0604020202020204" pitchFamily="34" charset="0"/>
              <a:buChar char="•"/>
            </a:pPr>
            <a:r>
              <a:rPr lang="en-US" sz="2800" dirty="0">
                <a:solidFill>
                  <a:srgbClr val="002060"/>
                </a:solidFill>
                <a:latin typeface="+mj-lt"/>
              </a:rPr>
              <a:t>This will paid as a fixed allowance. If someone attending all the working days or </a:t>
            </a:r>
            <a:r>
              <a:rPr lang="en-US" sz="2800" dirty="0" smtClean="0">
                <a:solidFill>
                  <a:srgbClr val="002060"/>
                </a:solidFill>
                <a:latin typeface="+mj-lt"/>
              </a:rPr>
              <a:t>only </a:t>
            </a:r>
            <a:r>
              <a:rPr lang="en-US" sz="2800" dirty="0">
                <a:solidFill>
                  <a:srgbClr val="002060"/>
                </a:solidFill>
                <a:latin typeface="+mj-lt"/>
              </a:rPr>
              <a:t>one absent during the month, full amount of attendance incentive will be paid.  </a:t>
            </a:r>
            <a:r>
              <a:rPr lang="en-US" sz="2800" dirty="0" smtClean="0">
                <a:solidFill>
                  <a:srgbClr val="002060"/>
                </a:solidFill>
                <a:latin typeface="+mj-lt"/>
              </a:rPr>
              <a:t>If someone </a:t>
            </a:r>
            <a:r>
              <a:rPr lang="en-US" sz="2800" dirty="0">
                <a:solidFill>
                  <a:srgbClr val="002060"/>
                </a:solidFill>
                <a:latin typeface="+mj-lt"/>
              </a:rPr>
              <a:t>is absent 2 or 3 days a month, they will be paid proportionately. </a:t>
            </a:r>
            <a:r>
              <a:rPr lang="en-US" sz="2800" dirty="0" smtClean="0">
                <a:solidFill>
                  <a:srgbClr val="002060"/>
                </a:solidFill>
                <a:latin typeface="+mj-lt"/>
              </a:rPr>
              <a:t>If </a:t>
            </a:r>
            <a:r>
              <a:rPr lang="en-US" sz="2800" dirty="0">
                <a:solidFill>
                  <a:srgbClr val="002060"/>
                </a:solidFill>
                <a:latin typeface="+mj-lt"/>
              </a:rPr>
              <a:t>someone is absent 4 days or more than that no attendance allowance will paid </a:t>
            </a:r>
            <a:r>
              <a:rPr lang="en-US" sz="2800" dirty="0" smtClean="0">
                <a:solidFill>
                  <a:srgbClr val="002060"/>
                </a:solidFill>
                <a:latin typeface="+mj-lt"/>
              </a:rPr>
              <a:t>in </a:t>
            </a:r>
            <a:r>
              <a:rPr lang="en-US" sz="2800" dirty="0">
                <a:solidFill>
                  <a:srgbClr val="002060"/>
                </a:solidFill>
                <a:latin typeface="+mj-lt"/>
              </a:rPr>
              <a:t>such case. </a:t>
            </a:r>
            <a:endParaRPr lang="en-US" sz="2800" dirty="0" smtClean="0">
              <a:solidFill>
                <a:srgbClr val="002060"/>
              </a:solidFill>
              <a:latin typeface="+mj-lt"/>
            </a:endParaRPr>
          </a:p>
          <a:p>
            <a:endParaRPr lang="en-US" sz="2800" dirty="0">
              <a:solidFill>
                <a:srgbClr val="002060"/>
              </a:solidFill>
              <a:latin typeface="+mj-lt"/>
            </a:endParaRPr>
          </a:p>
          <a:p>
            <a:endParaRPr lang="en-US" dirty="0" smtClean="0"/>
          </a:p>
        </p:txBody>
      </p:sp>
    </p:spTree>
    <p:extLst>
      <p:ext uri="{BB962C8B-B14F-4D97-AF65-F5344CB8AC3E}">
        <p14:creationId xmlns:p14="http://schemas.microsoft.com/office/powerpoint/2010/main" val="318215839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703374"/>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smtClean="0">
              <a:solidFill>
                <a:schemeClr val="accent4"/>
              </a:solidFill>
              <a:latin typeface="+mj-lt"/>
            </a:endParaRPr>
          </a:p>
          <a:p>
            <a:pPr>
              <a:lnSpc>
                <a:spcPct val="115000"/>
              </a:lnSpc>
            </a:pPr>
            <a:r>
              <a:rPr lang="en-US" sz="2800" b="1" dirty="0">
                <a:latin typeface="+mj-lt"/>
              </a:rPr>
              <a:t> </a:t>
            </a:r>
            <a:r>
              <a:rPr lang="en-US" sz="2800" b="1" dirty="0" smtClean="0">
                <a:latin typeface="+mj-lt"/>
              </a:rPr>
              <a:t>	</a:t>
            </a:r>
          </a:p>
          <a:p>
            <a:pPr>
              <a:lnSpc>
                <a:spcPct val="115000"/>
              </a:lnSpc>
            </a:pPr>
            <a:r>
              <a:rPr lang="en-US" sz="2800" b="1" dirty="0">
                <a:solidFill>
                  <a:srgbClr val="002060"/>
                </a:solidFill>
                <a:latin typeface="+mj-lt"/>
              </a:rPr>
              <a:t>	</a:t>
            </a:r>
            <a:r>
              <a:rPr lang="en-US" sz="2800" b="1" dirty="0" smtClean="0">
                <a:solidFill>
                  <a:srgbClr val="002060"/>
                </a:solidFill>
                <a:latin typeface="+mj-lt"/>
              </a:rPr>
              <a:t>Attendance incentive…  </a:t>
            </a:r>
            <a:endParaRPr lang="en-US" sz="2800" dirty="0">
              <a:solidFill>
                <a:srgbClr val="002060"/>
              </a:solidFill>
              <a:latin typeface="+mj-lt"/>
            </a:endParaRPr>
          </a:p>
          <a:p>
            <a:pPr lvl="2"/>
            <a:endParaRPr lang="en-US" sz="2800" dirty="0" smtClean="0">
              <a:solidFill>
                <a:srgbClr val="002060"/>
              </a:solidFill>
              <a:latin typeface="+mj-lt"/>
            </a:endParaRPr>
          </a:p>
          <a:p>
            <a:pPr lvl="2"/>
            <a:r>
              <a:rPr lang="en-US" sz="2800" dirty="0" smtClean="0">
                <a:solidFill>
                  <a:srgbClr val="002060"/>
                </a:solidFill>
                <a:latin typeface="+mj-lt"/>
              </a:rPr>
              <a:t>The </a:t>
            </a:r>
            <a:r>
              <a:rPr lang="en-US" sz="2800" dirty="0">
                <a:solidFill>
                  <a:srgbClr val="002060"/>
                </a:solidFill>
                <a:latin typeface="+mj-lt"/>
              </a:rPr>
              <a:t>attendance incentive structure will have to be revised time to time </a:t>
            </a:r>
            <a:endParaRPr lang="en-US" sz="2800" dirty="0" smtClean="0">
              <a:solidFill>
                <a:srgbClr val="002060"/>
              </a:solidFill>
              <a:latin typeface="+mj-lt"/>
            </a:endParaRPr>
          </a:p>
          <a:p>
            <a:pPr lvl="2"/>
            <a:r>
              <a:rPr lang="en-US" sz="2800" dirty="0" smtClean="0">
                <a:solidFill>
                  <a:srgbClr val="002060"/>
                </a:solidFill>
                <a:latin typeface="+mj-lt"/>
              </a:rPr>
              <a:t>by </a:t>
            </a:r>
            <a:r>
              <a:rPr lang="en-US" sz="2800" dirty="0">
                <a:solidFill>
                  <a:srgbClr val="002060"/>
                </a:solidFill>
                <a:latin typeface="+mj-lt"/>
              </a:rPr>
              <a:t>the </a:t>
            </a:r>
            <a:r>
              <a:rPr lang="en-US" sz="2800" dirty="0" smtClean="0">
                <a:solidFill>
                  <a:srgbClr val="002060"/>
                </a:solidFill>
                <a:latin typeface="+mj-lt"/>
              </a:rPr>
              <a:t>management. </a:t>
            </a:r>
            <a:r>
              <a:rPr lang="en-US" sz="2800" dirty="0">
                <a:solidFill>
                  <a:srgbClr val="002060"/>
                </a:solidFill>
                <a:latin typeface="+mj-lt"/>
              </a:rPr>
              <a:t>The </a:t>
            </a:r>
            <a:r>
              <a:rPr lang="en-US" sz="2800" dirty="0" smtClean="0">
                <a:solidFill>
                  <a:srgbClr val="002060"/>
                </a:solidFill>
                <a:latin typeface="+mj-lt"/>
              </a:rPr>
              <a:t>attendance </a:t>
            </a:r>
            <a:r>
              <a:rPr lang="en-US" sz="2800" dirty="0">
                <a:solidFill>
                  <a:srgbClr val="002060"/>
                </a:solidFill>
                <a:latin typeface="+mj-lt"/>
              </a:rPr>
              <a:t>incentive structure would be as </a:t>
            </a:r>
            <a:r>
              <a:rPr lang="en-US" sz="2800" dirty="0" smtClean="0">
                <a:solidFill>
                  <a:srgbClr val="002060"/>
                </a:solidFill>
                <a:latin typeface="+mj-lt"/>
              </a:rPr>
              <a:t>              follows</a:t>
            </a:r>
            <a:r>
              <a:rPr lang="en-US" sz="2800" dirty="0">
                <a:solidFill>
                  <a:srgbClr val="002060"/>
                </a:solidFill>
                <a:latin typeface="+mj-lt"/>
              </a:rPr>
              <a:t>;</a:t>
            </a:r>
          </a:p>
          <a:p>
            <a:pPr lvl="3"/>
            <a:r>
              <a:rPr lang="en-US" sz="2400" dirty="0">
                <a:solidFill>
                  <a:srgbClr val="002060"/>
                </a:solidFill>
                <a:latin typeface="+mj-lt"/>
              </a:rPr>
              <a:t>01 day absent; eligible for full amount of </a:t>
            </a:r>
            <a:r>
              <a:rPr lang="en-US" sz="2400" dirty="0" err="1" smtClean="0">
                <a:solidFill>
                  <a:srgbClr val="002060"/>
                </a:solidFill>
                <a:latin typeface="+mj-lt"/>
              </a:rPr>
              <a:t>Rs.xxxx</a:t>
            </a:r>
            <a:endParaRPr lang="en-US" sz="2400" dirty="0">
              <a:solidFill>
                <a:srgbClr val="002060"/>
              </a:solidFill>
              <a:latin typeface="+mj-lt"/>
            </a:endParaRPr>
          </a:p>
          <a:p>
            <a:pPr lvl="3"/>
            <a:r>
              <a:rPr lang="en-US" sz="2400" dirty="0">
                <a:solidFill>
                  <a:srgbClr val="002060"/>
                </a:solidFill>
                <a:latin typeface="+mj-lt"/>
              </a:rPr>
              <a:t>01 ½ days to 2 days; eligible for </a:t>
            </a:r>
            <a:r>
              <a:rPr lang="en-US" sz="2400" dirty="0" err="1">
                <a:solidFill>
                  <a:srgbClr val="002060"/>
                </a:solidFill>
                <a:latin typeface="+mj-lt"/>
              </a:rPr>
              <a:t>Rs</a:t>
            </a:r>
            <a:r>
              <a:rPr lang="en-US" sz="2400" dirty="0">
                <a:solidFill>
                  <a:srgbClr val="002060"/>
                </a:solidFill>
                <a:latin typeface="+mj-lt"/>
              </a:rPr>
              <a:t>. </a:t>
            </a:r>
            <a:r>
              <a:rPr lang="en-US" sz="2400" dirty="0" err="1" smtClean="0">
                <a:solidFill>
                  <a:srgbClr val="002060"/>
                </a:solidFill>
                <a:latin typeface="+mj-lt"/>
              </a:rPr>
              <a:t>xxxx</a:t>
            </a:r>
            <a:endParaRPr lang="en-US" sz="2400" dirty="0">
              <a:solidFill>
                <a:srgbClr val="002060"/>
              </a:solidFill>
              <a:latin typeface="+mj-lt"/>
            </a:endParaRPr>
          </a:p>
          <a:p>
            <a:pPr lvl="3"/>
            <a:r>
              <a:rPr lang="en-US" sz="2400" dirty="0">
                <a:solidFill>
                  <a:srgbClr val="002060"/>
                </a:solidFill>
                <a:latin typeface="+mj-lt"/>
              </a:rPr>
              <a:t>02 ½ days to 3 days; eligible for </a:t>
            </a:r>
            <a:r>
              <a:rPr lang="en-US" sz="2400" dirty="0" err="1">
                <a:solidFill>
                  <a:srgbClr val="002060"/>
                </a:solidFill>
                <a:latin typeface="+mj-lt"/>
              </a:rPr>
              <a:t>Rs</a:t>
            </a:r>
            <a:r>
              <a:rPr lang="en-US" sz="2400" dirty="0">
                <a:solidFill>
                  <a:srgbClr val="002060"/>
                </a:solidFill>
                <a:latin typeface="+mj-lt"/>
              </a:rPr>
              <a:t>. </a:t>
            </a:r>
            <a:r>
              <a:rPr lang="en-US" sz="2400" dirty="0" err="1" smtClean="0">
                <a:solidFill>
                  <a:srgbClr val="002060"/>
                </a:solidFill>
                <a:latin typeface="+mj-lt"/>
              </a:rPr>
              <a:t>xxxx</a:t>
            </a:r>
            <a:endParaRPr lang="en-US" sz="2400" dirty="0">
              <a:solidFill>
                <a:srgbClr val="002060"/>
              </a:solidFill>
              <a:latin typeface="+mj-lt"/>
            </a:endParaRPr>
          </a:p>
          <a:p>
            <a:pPr lvl="3"/>
            <a:r>
              <a:rPr lang="en-US" sz="2400" dirty="0">
                <a:solidFill>
                  <a:srgbClr val="002060"/>
                </a:solidFill>
                <a:latin typeface="+mj-lt"/>
              </a:rPr>
              <a:t>03 ½ days to 4 days; eligible for </a:t>
            </a:r>
            <a:r>
              <a:rPr lang="en-US" sz="2400" dirty="0" err="1">
                <a:solidFill>
                  <a:srgbClr val="002060"/>
                </a:solidFill>
                <a:latin typeface="+mj-lt"/>
              </a:rPr>
              <a:t>Rs</a:t>
            </a:r>
            <a:r>
              <a:rPr lang="en-US" sz="2400" dirty="0">
                <a:solidFill>
                  <a:srgbClr val="002060"/>
                </a:solidFill>
                <a:latin typeface="+mj-lt"/>
              </a:rPr>
              <a:t>. </a:t>
            </a:r>
            <a:r>
              <a:rPr lang="en-US" sz="2400" dirty="0" err="1" smtClean="0">
                <a:solidFill>
                  <a:srgbClr val="002060"/>
                </a:solidFill>
                <a:latin typeface="+mj-lt"/>
              </a:rPr>
              <a:t>xxxx</a:t>
            </a:r>
            <a:endParaRPr lang="en-US" sz="2400" dirty="0">
              <a:solidFill>
                <a:srgbClr val="002060"/>
              </a:solidFill>
              <a:latin typeface="+mj-lt"/>
            </a:endParaRPr>
          </a:p>
          <a:p>
            <a:pPr lvl="3"/>
            <a:r>
              <a:rPr lang="en-US" sz="2400" dirty="0">
                <a:solidFill>
                  <a:srgbClr val="002060"/>
                </a:solidFill>
                <a:latin typeface="+mj-lt"/>
              </a:rPr>
              <a:t>04 ½ days and above; no eligible for attendance allowance</a:t>
            </a:r>
            <a:r>
              <a:rPr lang="en-US" sz="2800" dirty="0">
                <a:solidFill>
                  <a:srgbClr val="002060"/>
                </a:solidFill>
                <a:latin typeface="+mj-lt"/>
              </a:rPr>
              <a:t> </a:t>
            </a:r>
          </a:p>
          <a:p>
            <a:endParaRPr lang="en-US" sz="2800" dirty="0" smtClean="0">
              <a:solidFill>
                <a:srgbClr val="002060"/>
              </a:solidFill>
              <a:latin typeface="+mj-lt"/>
            </a:endParaRPr>
          </a:p>
          <a:p>
            <a:endParaRPr lang="en-US" sz="2800" dirty="0">
              <a:solidFill>
                <a:srgbClr val="002060"/>
              </a:solidFill>
              <a:latin typeface="+mj-lt"/>
            </a:endParaRPr>
          </a:p>
          <a:p>
            <a:endParaRPr lang="en-US" dirty="0" smtClean="0"/>
          </a:p>
        </p:txBody>
      </p:sp>
    </p:spTree>
    <p:extLst>
      <p:ext uri="{BB962C8B-B14F-4D97-AF65-F5344CB8AC3E}">
        <p14:creationId xmlns:p14="http://schemas.microsoft.com/office/powerpoint/2010/main" val="362385902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647974"/>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smtClean="0">
              <a:solidFill>
                <a:schemeClr val="accent4"/>
              </a:solidFill>
              <a:latin typeface="+mj-lt"/>
            </a:endParaRPr>
          </a:p>
          <a:p>
            <a:pPr>
              <a:lnSpc>
                <a:spcPct val="115000"/>
              </a:lnSpc>
            </a:pPr>
            <a:r>
              <a:rPr lang="en-US" sz="2800" b="1" dirty="0">
                <a:latin typeface="+mj-lt"/>
              </a:rPr>
              <a:t> </a:t>
            </a:r>
            <a:r>
              <a:rPr lang="en-US" sz="2800" b="1" dirty="0" smtClean="0">
                <a:latin typeface="+mj-lt"/>
              </a:rPr>
              <a:t>	</a:t>
            </a:r>
            <a:r>
              <a:rPr lang="en-US" sz="3200" b="1" dirty="0" smtClean="0">
                <a:solidFill>
                  <a:srgbClr val="002060"/>
                </a:solidFill>
                <a:latin typeface="+mj-lt"/>
              </a:rPr>
              <a:t>Payment </a:t>
            </a:r>
            <a:r>
              <a:rPr lang="en-US" sz="3200" b="1" dirty="0">
                <a:solidFill>
                  <a:srgbClr val="002060"/>
                </a:solidFill>
                <a:latin typeface="+mj-lt"/>
              </a:rPr>
              <a:t>of bonus </a:t>
            </a:r>
            <a:endParaRPr lang="en-US" sz="3200" dirty="0">
              <a:solidFill>
                <a:srgbClr val="002060"/>
              </a:solidFill>
              <a:latin typeface="+mj-lt"/>
            </a:endParaRPr>
          </a:p>
          <a:p>
            <a:r>
              <a:rPr lang="en-US" sz="2800" b="1" dirty="0">
                <a:solidFill>
                  <a:srgbClr val="002060"/>
                </a:solidFill>
                <a:latin typeface="+mj-lt"/>
              </a:rPr>
              <a:t> </a:t>
            </a:r>
            <a:r>
              <a:rPr lang="en-US" sz="2800" dirty="0">
                <a:solidFill>
                  <a:srgbClr val="002060"/>
                </a:solidFill>
                <a:latin typeface="+mj-lt"/>
              </a:rPr>
              <a:t>	</a:t>
            </a:r>
            <a:r>
              <a:rPr lang="en-US" sz="2800" dirty="0" smtClean="0">
                <a:solidFill>
                  <a:srgbClr val="002060"/>
                </a:solidFill>
                <a:latin typeface="+mj-lt"/>
              </a:rPr>
              <a:t>Payment </a:t>
            </a:r>
            <a:r>
              <a:rPr lang="en-US" sz="2800" dirty="0">
                <a:solidFill>
                  <a:srgbClr val="002060"/>
                </a:solidFill>
                <a:latin typeface="+mj-lt"/>
              </a:rPr>
              <a:t>of bonus could be declared in </a:t>
            </a:r>
            <a:r>
              <a:rPr lang="en-US" sz="2800" dirty="0" smtClean="0">
                <a:solidFill>
                  <a:srgbClr val="002060"/>
                </a:solidFill>
                <a:latin typeface="+mj-lt"/>
              </a:rPr>
              <a:t>one or two </a:t>
            </a:r>
            <a:r>
              <a:rPr lang="en-US" sz="2800" dirty="0">
                <a:solidFill>
                  <a:srgbClr val="002060"/>
                </a:solidFill>
                <a:latin typeface="+mj-lt"/>
              </a:rPr>
              <a:t>or one occasion(s) in a </a:t>
            </a:r>
            <a:r>
              <a:rPr lang="en-US" sz="2800" dirty="0" smtClean="0">
                <a:solidFill>
                  <a:srgbClr val="002060"/>
                </a:solidFill>
                <a:latin typeface="+mj-lt"/>
              </a:rPr>
              <a:t>	financial year. </a:t>
            </a:r>
            <a:r>
              <a:rPr lang="en-US" sz="2800" dirty="0">
                <a:solidFill>
                  <a:srgbClr val="002060"/>
                </a:solidFill>
                <a:latin typeface="+mj-lt"/>
              </a:rPr>
              <a:t>Payment of bonuses will be </a:t>
            </a:r>
            <a:r>
              <a:rPr lang="en-US" sz="2800" dirty="0" smtClean="0">
                <a:solidFill>
                  <a:srgbClr val="002060"/>
                </a:solidFill>
                <a:latin typeface="+mj-lt"/>
              </a:rPr>
              <a:t>made </a:t>
            </a:r>
            <a:r>
              <a:rPr lang="en-US" sz="2800" dirty="0">
                <a:solidFill>
                  <a:srgbClr val="002060"/>
                </a:solidFill>
                <a:latin typeface="+mj-lt"/>
              </a:rPr>
              <a:t>at the discretion of the </a:t>
            </a:r>
            <a:r>
              <a:rPr lang="en-US" sz="2800" dirty="0" smtClean="0">
                <a:solidFill>
                  <a:srgbClr val="002060"/>
                </a:solidFill>
                <a:latin typeface="+mj-lt"/>
              </a:rPr>
              <a:t>	Board of </a:t>
            </a:r>
            <a:r>
              <a:rPr lang="en-US" sz="2800" dirty="0">
                <a:solidFill>
                  <a:srgbClr val="002060"/>
                </a:solidFill>
                <a:latin typeface="+mj-lt"/>
              </a:rPr>
              <a:t>Directors, which will be depending on the successful </a:t>
            </a:r>
            <a:r>
              <a:rPr lang="en-US" sz="2800" dirty="0" smtClean="0">
                <a:solidFill>
                  <a:srgbClr val="002060"/>
                </a:solidFill>
                <a:latin typeface="+mj-lt"/>
              </a:rPr>
              <a:t>performance 	and financial capacity of the company</a:t>
            </a:r>
            <a:r>
              <a:rPr lang="en-US" sz="2800" dirty="0">
                <a:solidFill>
                  <a:srgbClr val="002060"/>
                </a:solidFill>
                <a:latin typeface="+mj-lt"/>
              </a:rPr>
              <a:t>. Company will pay </a:t>
            </a:r>
            <a:r>
              <a:rPr lang="en-US" sz="2800" dirty="0" smtClean="0">
                <a:solidFill>
                  <a:srgbClr val="002060"/>
                </a:solidFill>
                <a:latin typeface="+mj-lt"/>
              </a:rPr>
              <a:t>annual </a:t>
            </a:r>
            <a:r>
              <a:rPr lang="en-US" sz="2800" dirty="0">
                <a:solidFill>
                  <a:srgbClr val="002060"/>
                </a:solidFill>
                <a:latin typeface="+mj-lt"/>
              </a:rPr>
              <a:t>bonus </a:t>
            </a:r>
            <a:r>
              <a:rPr lang="en-US" sz="2800" dirty="0" smtClean="0">
                <a:solidFill>
                  <a:srgbClr val="002060"/>
                </a:solidFill>
                <a:latin typeface="+mj-lt"/>
              </a:rPr>
              <a:t>to                        	its employees </a:t>
            </a:r>
            <a:r>
              <a:rPr lang="en-US" sz="2800" dirty="0">
                <a:solidFill>
                  <a:srgbClr val="002060"/>
                </a:solidFill>
                <a:latin typeface="+mj-lt"/>
              </a:rPr>
              <a:t>under following manner. </a:t>
            </a:r>
          </a:p>
          <a:p>
            <a:pPr marL="1371600" lvl="2" indent="-457200">
              <a:buFont typeface="Arial" panose="020B0604020202020204" pitchFamily="34" charset="0"/>
              <a:buChar char="•"/>
            </a:pPr>
            <a:r>
              <a:rPr lang="en-US" sz="2400" dirty="0" smtClean="0">
                <a:solidFill>
                  <a:srgbClr val="002060"/>
                </a:solidFill>
                <a:latin typeface="+mj-lt"/>
              </a:rPr>
              <a:t>With </a:t>
            </a:r>
            <a:r>
              <a:rPr lang="en-US" sz="2400" dirty="0">
                <a:solidFill>
                  <a:srgbClr val="002060"/>
                </a:solidFill>
                <a:latin typeface="+mj-lt"/>
              </a:rPr>
              <a:t>the approval of Board of Directors employees of the company may be paid </a:t>
            </a:r>
            <a:r>
              <a:rPr lang="en-US" sz="2400" dirty="0" smtClean="0">
                <a:solidFill>
                  <a:srgbClr val="002060"/>
                </a:solidFill>
                <a:latin typeface="+mj-lt"/>
              </a:rPr>
              <a:t>                  two  or </a:t>
            </a:r>
            <a:r>
              <a:rPr lang="en-US" sz="2400" dirty="0">
                <a:solidFill>
                  <a:srgbClr val="002060"/>
                </a:solidFill>
                <a:latin typeface="+mj-lt"/>
              </a:rPr>
              <a:t>one month salary (base or consolidated salary or wages) as an annual </a:t>
            </a:r>
            <a:r>
              <a:rPr lang="en-US" sz="2400" dirty="0" smtClean="0">
                <a:solidFill>
                  <a:srgbClr val="002060"/>
                </a:solidFill>
                <a:latin typeface="+mj-lt"/>
              </a:rPr>
              <a:t>                   bonus </a:t>
            </a:r>
            <a:r>
              <a:rPr lang="en-US" sz="2400" dirty="0">
                <a:solidFill>
                  <a:srgbClr val="002060"/>
                </a:solidFill>
                <a:latin typeface="+mj-lt"/>
              </a:rPr>
              <a:t>per year. </a:t>
            </a:r>
          </a:p>
          <a:p>
            <a:pPr marL="1371600" lvl="2" indent="-457200">
              <a:buFont typeface="Arial" panose="020B0604020202020204" pitchFamily="34" charset="0"/>
              <a:buChar char="•"/>
            </a:pPr>
            <a:r>
              <a:rPr lang="en-US" sz="2400" dirty="0">
                <a:solidFill>
                  <a:srgbClr val="002060"/>
                </a:solidFill>
                <a:latin typeface="+mj-lt"/>
              </a:rPr>
              <a:t>Annual bonus will be paid either the month of December or April at the </a:t>
            </a:r>
            <a:r>
              <a:rPr lang="en-US" sz="2400" dirty="0" smtClean="0">
                <a:solidFill>
                  <a:srgbClr val="002060"/>
                </a:solidFill>
                <a:latin typeface="+mj-lt"/>
              </a:rPr>
              <a:t>discretion               </a:t>
            </a:r>
            <a:r>
              <a:rPr lang="en-US" sz="2400" dirty="0">
                <a:solidFill>
                  <a:srgbClr val="002060"/>
                </a:solidFill>
                <a:latin typeface="+mj-lt"/>
              </a:rPr>
              <a:t>of the Board of Directors which is based on the monthly salary. </a:t>
            </a:r>
          </a:p>
          <a:p>
            <a:endParaRPr lang="en-US" sz="2800" dirty="0" smtClean="0">
              <a:solidFill>
                <a:srgbClr val="002060"/>
              </a:solidFill>
              <a:latin typeface="+mj-lt"/>
            </a:endParaRPr>
          </a:p>
          <a:p>
            <a:endParaRPr lang="en-US" sz="2800" dirty="0">
              <a:solidFill>
                <a:srgbClr val="002060"/>
              </a:solidFill>
              <a:latin typeface="+mj-lt"/>
            </a:endParaRPr>
          </a:p>
          <a:p>
            <a:endParaRPr lang="en-US" dirty="0" smtClean="0"/>
          </a:p>
        </p:txBody>
      </p:sp>
    </p:spTree>
    <p:extLst>
      <p:ext uri="{BB962C8B-B14F-4D97-AF65-F5344CB8AC3E}">
        <p14:creationId xmlns:p14="http://schemas.microsoft.com/office/powerpoint/2010/main" val="246748341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463308"/>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smtClean="0">
              <a:solidFill>
                <a:schemeClr val="accent4"/>
              </a:solidFill>
              <a:latin typeface="+mj-lt"/>
            </a:endParaRPr>
          </a:p>
          <a:p>
            <a:pPr>
              <a:lnSpc>
                <a:spcPct val="115000"/>
              </a:lnSpc>
            </a:pPr>
            <a:r>
              <a:rPr lang="en-US" sz="2800" b="1" dirty="0">
                <a:latin typeface="+mj-lt"/>
              </a:rPr>
              <a:t> </a:t>
            </a:r>
            <a:r>
              <a:rPr lang="en-US" sz="2800" b="1" dirty="0" smtClean="0">
                <a:latin typeface="+mj-lt"/>
              </a:rPr>
              <a:t>	</a:t>
            </a:r>
            <a:r>
              <a:rPr lang="en-US" sz="3200" b="1" dirty="0" smtClean="0">
                <a:solidFill>
                  <a:srgbClr val="002060"/>
                </a:solidFill>
                <a:latin typeface="+mj-lt"/>
              </a:rPr>
              <a:t>Payment </a:t>
            </a:r>
            <a:r>
              <a:rPr lang="en-US" sz="3200" b="1" dirty="0">
                <a:solidFill>
                  <a:srgbClr val="002060"/>
                </a:solidFill>
                <a:latin typeface="+mj-lt"/>
              </a:rPr>
              <a:t>of bonus </a:t>
            </a:r>
            <a:r>
              <a:rPr lang="en-US" sz="3200" b="1" dirty="0" smtClean="0">
                <a:solidFill>
                  <a:srgbClr val="002060"/>
                </a:solidFill>
                <a:latin typeface="+mj-lt"/>
              </a:rPr>
              <a:t>- General Conditions</a:t>
            </a:r>
            <a:endParaRPr lang="en-US" sz="3200" dirty="0" smtClean="0">
              <a:solidFill>
                <a:srgbClr val="002060"/>
              </a:solidFill>
              <a:latin typeface="+mj-lt"/>
            </a:endParaRPr>
          </a:p>
          <a:p>
            <a:pPr marL="1257300" lvl="2" indent="-342900">
              <a:buFont typeface="Arial" panose="020B0604020202020204" pitchFamily="34" charset="0"/>
              <a:buChar char="•"/>
            </a:pPr>
            <a:r>
              <a:rPr lang="en-US" sz="2400" dirty="0" smtClean="0">
                <a:solidFill>
                  <a:srgbClr val="002060"/>
                </a:solidFill>
                <a:latin typeface="+mj-lt"/>
              </a:rPr>
              <a:t>All </a:t>
            </a:r>
            <a:r>
              <a:rPr lang="en-US" sz="2400" dirty="0">
                <a:solidFill>
                  <a:srgbClr val="002060"/>
                </a:solidFill>
                <a:latin typeface="+mj-lt"/>
              </a:rPr>
              <a:t>permanent employees of the company will be eligible for bonus payment </a:t>
            </a:r>
            <a:endParaRPr lang="en-US" sz="2400" dirty="0" smtClean="0">
              <a:solidFill>
                <a:srgbClr val="002060"/>
              </a:solidFill>
              <a:latin typeface="+mj-lt"/>
            </a:endParaRPr>
          </a:p>
          <a:p>
            <a:pPr marL="1257300" lvl="2" indent="-342900">
              <a:buFont typeface="Arial" panose="020B0604020202020204" pitchFamily="34" charset="0"/>
              <a:buChar char="•"/>
            </a:pPr>
            <a:r>
              <a:rPr lang="en-US" sz="2400" dirty="0" smtClean="0">
                <a:solidFill>
                  <a:srgbClr val="002060"/>
                </a:solidFill>
                <a:latin typeface="+mj-lt"/>
              </a:rPr>
              <a:t>No </a:t>
            </a:r>
            <a:r>
              <a:rPr lang="en-US" sz="2400" dirty="0">
                <a:solidFill>
                  <a:srgbClr val="002060"/>
                </a:solidFill>
                <a:latin typeface="+mj-lt"/>
              </a:rPr>
              <a:t>bonus will be paid to those who have been placed no – pay leave for more </a:t>
            </a:r>
            <a:r>
              <a:rPr lang="en-US" sz="2400" dirty="0" smtClean="0">
                <a:solidFill>
                  <a:srgbClr val="002060"/>
                </a:solidFill>
                <a:latin typeface="+mj-lt"/>
              </a:rPr>
              <a:t>                       than </a:t>
            </a:r>
            <a:r>
              <a:rPr lang="en-US" sz="2400" dirty="0">
                <a:solidFill>
                  <a:srgbClr val="002060"/>
                </a:solidFill>
                <a:latin typeface="+mj-lt"/>
              </a:rPr>
              <a:t>10 </a:t>
            </a:r>
            <a:r>
              <a:rPr lang="en-US" sz="2400" dirty="0" smtClean="0">
                <a:solidFill>
                  <a:srgbClr val="002060"/>
                </a:solidFill>
                <a:latin typeface="+mj-lt"/>
              </a:rPr>
              <a:t>days</a:t>
            </a:r>
            <a:r>
              <a:rPr lang="en-US" sz="2400" dirty="0">
                <a:solidFill>
                  <a:srgbClr val="002060"/>
                </a:solidFill>
                <a:latin typeface="+mj-lt"/>
              </a:rPr>
              <a:t>. Those who have taken less than 10 days of no–pay leave will have a proportionate </a:t>
            </a:r>
            <a:r>
              <a:rPr lang="en-US" sz="2400" dirty="0" smtClean="0">
                <a:solidFill>
                  <a:srgbClr val="002060"/>
                </a:solidFill>
                <a:latin typeface="+mj-lt"/>
              </a:rPr>
              <a:t>reduction </a:t>
            </a:r>
            <a:r>
              <a:rPr lang="en-US" sz="2400" dirty="0">
                <a:solidFill>
                  <a:srgbClr val="002060"/>
                </a:solidFill>
                <a:latin typeface="+mj-lt"/>
              </a:rPr>
              <a:t>enforced (two half days no – pay leave will be considered as one day’s no – pay </a:t>
            </a:r>
            <a:r>
              <a:rPr lang="en-US" sz="2400" dirty="0" smtClean="0">
                <a:solidFill>
                  <a:srgbClr val="002060"/>
                </a:solidFill>
                <a:latin typeface="+mj-lt"/>
              </a:rPr>
              <a:t>	leave)</a:t>
            </a:r>
          </a:p>
          <a:p>
            <a:pPr marL="1257300" lvl="2" indent="-342900">
              <a:buFont typeface="Arial" panose="020B0604020202020204" pitchFamily="34" charset="0"/>
              <a:buChar char="•"/>
            </a:pPr>
            <a:r>
              <a:rPr lang="en-US" sz="2400" dirty="0" smtClean="0">
                <a:solidFill>
                  <a:srgbClr val="002060"/>
                </a:solidFill>
                <a:latin typeface="+mj-lt"/>
              </a:rPr>
              <a:t>Accordingly</a:t>
            </a:r>
            <a:r>
              <a:rPr lang="en-US" sz="2400" dirty="0">
                <a:solidFill>
                  <a:srgbClr val="002060"/>
                </a:solidFill>
                <a:latin typeface="+mj-lt"/>
              </a:rPr>
              <a:t>, a deduction of 1/20</a:t>
            </a:r>
            <a:r>
              <a:rPr lang="en-US" sz="2400" baseline="30000" dirty="0">
                <a:solidFill>
                  <a:srgbClr val="002060"/>
                </a:solidFill>
                <a:latin typeface="+mj-lt"/>
              </a:rPr>
              <a:t>th</a:t>
            </a:r>
            <a:r>
              <a:rPr lang="en-US" sz="2400" dirty="0">
                <a:solidFill>
                  <a:srgbClr val="002060"/>
                </a:solidFill>
                <a:latin typeface="+mj-lt"/>
              </a:rPr>
              <a:t> and 1/10</a:t>
            </a:r>
            <a:r>
              <a:rPr lang="en-US" sz="2400" baseline="30000" dirty="0">
                <a:solidFill>
                  <a:srgbClr val="002060"/>
                </a:solidFill>
                <a:latin typeface="+mj-lt"/>
              </a:rPr>
              <a:t>th</a:t>
            </a:r>
            <a:r>
              <a:rPr lang="en-US" sz="2400" dirty="0">
                <a:solidFill>
                  <a:srgbClr val="002060"/>
                </a:solidFill>
                <a:latin typeface="+mj-lt"/>
              </a:rPr>
              <a:t> of the Bonus should be made for each </a:t>
            </a:r>
            <a:endParaRPr lang="en-US" sz="2400" dirty="0" smtClean="0">
              <a:solidFill>
                <a:srgbClr val="002060"/>
              </a:solidFill>
              <a:latin typeface="+mj-lt"/>
            </a:endParaRPr>
          </a:p>
          <a:p>
            <a:pPr marL="1257300" lvl="2" indent="-342900">
              <a:buFont typeface="Arial" panose="020B0604020202020204" pitchFamily="34" charset="0"/>
              <a:buChar char="•"/>
            </a:pPr>
            <a:r>
              <a:rPr lang="en-US" sz="2400" dirty="0" smtClean="0">
                <a:solidFill>
                  <a:srgbClr val="002060"/>
                </a:solidFill>
                <a:latin typeface="+mj-lt"/>
              </a:rPr>
              <a:t>half day </a:t>
            </a:r>
            <a:r>
              <a:rPr lang="en-US" sz="2400" dirty="0">
                <a:solidFill>
                  <a:srgbClr val="002060"/>
                </a:solidFill>
                <a:latin typeface="+mj-lt"/>
              </a:rPr>
              <a:t>or full day of no –pay leave </a:t>
            </a:r>
            <a:r>
              <a:rPr lang="en-US" sz="2400" dirty="0" smtClean="0">
                <a:solidFill>
                  <a:srgbClr val="002060"/>
                </a:solidFill>
                <a:latin typeface="+mj-lt"/>
              </a:rPr>
              <a:t>respectively</a:t>
            </a:r>
          </a:p>
          <a:p>
            <a:pPr marL="1200150" lvl="2" indent="-285750">
              <a:buFont typeface="Arial" panose="020B0604020202020204" pitchFamily="34" charset="0"/>
              <a:buChar char="•"/>
            </a:pPr>
            <a:r>
              <a:rPr lang="en-US" sz="2400" dirty="0">
                <a:solidFill>
                  <a:srgbClr val="002060"/>
                </a:solidFill>
                <a:latin typeface="+mj-lt"/>
              </a:rPr>
              <a:t>Payment will be computed on the no – pay position as at 31</a:t>
            </a:r>
            <a:r>
              <a:rPr lang="en-US" sz="2400" baseline="30000" dirty="0">
                <a:solidFill>
                  <a:srgbClr val="002060"/>
                </a:solidFill>
                <a:latin typeface="+mj-lt"/>
              </a:rPr>
              <a:t>st</a:t>
            </a:r>
            <a:r>
              <a:rPr lang="en-US" sz="2400" dirty="0">
                <a:solidFill>
                  <a:srgbClr val="002060"/>
                </a:solidFill>
                <a:latin typeface="+mj-lt"/>
              </a:rPr>
              <a:t> December or March 31</a:t>
            </a:r>
            <a:r>
              <a:rPr lang="en-US" sz="2400" baseline="30000" dirty="0">
                <a:solidFill>
                  <a:srgbClr val="002060"/>
                </a:solidFill>
                <a:latin typeface="+mj-lt"/>
              </a:rPr>
              <a:t>st</a:t>
            </a:r>
            <a:r>
              <a:rPr lang="en-US" sz="2400" dirty="0">
                <a:solidFill>
                  <a:srgbClr val="002060"/>
                </a:solidFill>
                <a:latin typeface="+mj-lt"/>
              </a:rPr>
              <a:t> where appropriate.</a:t>
            </a:r>
          </a:p>
          <a:p>
            <a:pPr marL="1200150" lvl="2" indent="-285750">
              <a:buFont typeface="Arial" panose="020B0604020202020204" pitchFamily="34" charset="0"/>
              <a:buChar char="•"/>
            </a:pPr>
            <a:r>
              <a:rPr lang="en-US" sz="2400" dirty="0">
                <a:solidFill>
                  <a:srgbClr val="002060"/>
                </a:solidFill>
                <a:latin typeface="+mj-lt"/>
              </a:rPr>
              <a:t>No-pay or leave without pay shall be considered under an extreme circumstances in accordance with the situation and the work arrangement</a:t>
            </a:r>
          </a:p>
          <a:p>
            <a:pPr marL="1257300" lvl="2" indent="-342900">
              <a:buFont typeface="Arial" panose="020B0604020202020204" pitchFamily="34" charset="0"/>
              <a:buChar char="•"/>
            </a:pPr>
            <a:endParaRPr lang="en-US" sz="2400" dirty="0">
              <a:solidFill>
                <a:srgbClr val="002060"/>
              </a:solidFill>
              <a:latin typeface="+mj-lt"/>
            </a:endParaRPr>
          </a:p>
          <a:p>
            <a:endParaRPr lang="en-US" dirty="0" smtClean="0"/>
          </a:p>
        </p:txBody>
      </p:sp>
    </p:spTree>
    <p:extLst>
      <p:ext uri="{BB962C8B-B14F-4D97-AF65-F5344CB8AC3E}">
        <p14:creationId xmlns:p14="http://schemas.microsoft.com/office/powerpoint/2010/main" val="244574904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343275"/>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smtClean="0">
              <a:solidFill>
                <a:schemeClr val="accent4"/>
              </a:solidFill>
              <a:latin typeface="+mj-lt"/>
            </a:endParaRPr>
          </a:p>
          <a:p>
            <a:pPr>
              <a:lnSpc>
                <a:spcPct val="115000"/>
              </a:lnSpc>
            </a:pPr>
            <a:r>
              <a:rPr lang="en-US" sz="2800" b="1" dirty="0">
                <a:latin typeface="+mj-lt"/>
              </a:rPr>
              <a:t> </a:t>
            </a:r>
            <a:r>
              <a:rPr lang="en-US" sz="2800" b="1" dirty="0" smtClean="0">
                <a:latin typeface="+mj-lt"/>
              </a:rPr>
              <a:t>	</a:t>
            </a:r>
          </a:p>
          <a:p>
            <a:pPr>
              <a:lnSpc>
                <a:spcPct val="115000"/>
              </a:lnSpc>
            </a:pPr>
            <a:r>
              <a:rPr lang="en-US" sz="2800" b="1" dirty="0">
                <a:solidFill>
                  <a:srgbClr val="002060"/>
                </a:solidFill>
                <a:latin typeface="+mj-lt"/>
              </a:rPr>
              <a:t>	</a:t>
            </a:r>
            <a:r>
              <a:rPr lang="en-US" sz="3200" b="1" dirty="0" smtClean="0">
                <a:solidFill>
                  <a:srgbClr val="002060"/>
                </a:solidFill>
                <a:latin typeface="+mj-lt"/>
              </a:rPr>
              <a:t>Payment </a:t>
            </a:r>
            <a:r>
              <a:rPr lang="en-US" sz="3200" b="1" dirty="0">
                <a:solidFill>
                  <a:srgbClr val="002060"/>
                </a:solidFill>
                <a:latin typeface="+mj-lt"/>
              </a:rPr>
              <a:t>of bonus </a:t>
            </a:r>
            <a:r>
              <a:rPr lang="en-US" sz="3200" b="1" dirty="0" smtClean="0">
                <a:solidFill>
                  <a:srgbClr val="002060"/>
                </a:solidFill>
                <a:latin typeface="+mj-lt"/>
              </a:rPr>
              <a:t>- General Conditions…</a:t>
            </a:r>
            <a:endParaRPr lang="en-US" sz="3200" dirty="0" smtClean="0">
              <a:solidFill>
                <a:srgbClr val="002060"/>
              </a:solidFill>
              <a:latin typeface="+mj-lt"/>
            </a:endParaRPr>
          </a:p>
          <a:p>
            <a:pPr marL="1257300" lvl="2" indent="-342900">
              <a:buFont typeface="Arial" panose="020B0604020202020204" pitchFamily="34" charset="0"/>
              <a:buChar char="•"/>
            </a:pPr>
            <a:r>
              <a:rPr lang="en-US" sz="2400" dirty="0">
                <a:solidFill>
                  <a:srgbClr val="002060"/>
                </a:solidFill>
                <a:latin typeface="+mj-lt"/>
              </a:rPr>
              <a:t>Employees who have newly joined the service of the company will be paid bonus </a:t>
            </a:r>
            <a:r>
              <a:rPr lang="en-US" sz="2400" dirty="0" smtClean="0">
                <a:solidFill>
                  <a:srgbClr val="002060"/>
                </a:solidFill>
                <a:latin typeface="+mj-lt"/>
              </a:rPr>
              <a:t>                 fully </a:t>
            </a:r>
            <a:r>
              <a:rPr lang="en-US" sz="2400" dirty="0">
                <a:solidFill>
                  <a:srgbClr val="002060"/>
                </a:solidFill>
                <a:latin typeface="+mj-lt"/>
              </a:rPr>
              <a:t>after completing one year service from the date of confirmation. </a:t>
            </a:r>
            <a:r>
              <a:rPr lang="en-US" sz="2400" dirty="0" smtClean="0">
                <a:solidFill>
                  <a:srgbClr val="002060"/>
                </a:solidFill>
                <a:latin typeface="+mj-lt"/>
              </a:rPr>
              <a:t>Those </a:t>
            </a:r>
            <a:r>
              <a:rPr lang="en-US" sz="2400" dirty="0">
                <a:solidFill>
                  <a:srgbClr val="002060"/>
                </a:solidFill>
                <a:latin typeface="+mj-lt"/>
              </a:rPr>
              <a:t>who completed less than one year will be paid proportionately. </a:t>
            </a:r>
          </a:p>
          <a:p>
            <a:pPr marL="1257300" lvl="2" indent="-342900">
              <a:buFont typeface="Arial" panose="020B0604020202020204" pitchFamily="34" charset="0"/>
              <a:buChar char="•"/>
            </a:pPr>
            <a:r>
              <a:rPr lang="en-US" sz="2400" dirty="0">
                <a:solidFill>
                  <a:srgbClr val="002060"/>
                </a:solidFill>
                <a:latin typeface="+mj-lt"/>
              </a:rPr>
              <a:t>Employees who have retired /resigned from the service before the bonus date will </a:t>
            </a:r>
            <a:r>
              <a:rPr lang="en-US" sz="2400" dirty="0" smtClean="0">
                <a:solidFill>
                  <a:srgbClr val="002060"/>
                </a:solidFill>
                <a:latin typeface="+mj-lt"/>
              </a:rPr>
              <a:t>                   not </a:t>
            </a:r>
            <a:r>
              <a:rPr lang="en-US" sz="2400" dirty="0">
                <a:solidFill>
                  <a:srgbClr val="002060"/>
                </a:solidFill>
                <a:latin typeface="+mj-lt"/>
              </a:rPr>
              <a:t>be entitled for any bonus payments.</a:t>
            </a:r>
          </a:p>
          <a:p>
            <a:pPr marL="1257300" lvl="2" indent="-342900">
              <a:buFont typeface="Arial" panose="020B0604020202020204" pitchFamily="34" charset="0"/>
              <a:buChar char="•"/>
            </a:pPr>
            <a:r>
              <a:rPr lang="en-US" sz="2400" dirty="0">
                <a:solidFill>
                  <a:srgbClr val="002060"/>
                </a:solidFill>
                <a:latin typeface="+mj-lt"/>
              </a:rPr>
              <a:t>Employees those who have been interdicted / discontinued from the service </a:t>
            </a:r>
            <a:r>
              <a:rPr lang="en-US" sz="2400" dirty="0" smtClean="0">
                <a:solidFill>
                  <a:srgbClr val="002060"/>
                </a:solidFill>
                <a:latin typeface="+mj-lt"/>
              </a:rPr>
              <a:t>                          during </a:t>
            </a:r>
            <a:r>
              <a:rPr lang="en-US" sz="2400" dirty="0">
                <a:solidFill>
                  <a:srgbClr val="002060"/>
                </a:solidFill>
                <a:latin typeface="+mj-lt"/>
              </a:rPr>
              <a:t>the year are not eligible to receive any bonus.</a:t>
            </a:r>
          </a:p>
          <a:p>
            <a:pPr marL="1257300" lvl="2" indent="-342900">
              <a:buFont typeface="Arial" panose="020B0604020202020204" pitchFamily="34" charset="0"/>
              <a:buChar char="•"/>
            </a:pPr>
            <a:endParaRPr lang="en-US" sz="2400" dirty="0" smtClean="0">
              <a:solidFill>
                <a:srgbClr val="002060"/>
              </a:solidFill>
              <a:latin typeface="+mj-lt"/>
            </a:endParaRPr>
          </a:p>
          <a:p>
            <a:pPr marL="1257300" lvl="2" indent="-342900">
              <a:buFont typeface="Arial" panose="020B0604020202020204" pitchFamily="34" charset="0"/>
              <a:buChar char="•"/>
            </a:pPr>
            <a:endParaRPr lang="en-US" sz="2400" dirty="0">
              <a:solidFill>
                <a:srgbClr val="002060"/>
              </a:solidFill>
              <a:latin typeface="+mj-lt"/>
            </a:endParaRPr>
          </a:p>
          <a:p>
            <a:pPr marL="1257300" lvl="2" indent="-342900">
              <a:buFont typeface="Arial" panose="020B0604020202020204" pitchFamily="34" charset="0"/>
              <a:buChar char="•"/>
            </a:pPr>
            <a:endParaRPr lang="en-US" sz="2400" dirty="0" smtClean="0">
              <a:solidFill>
                <a:srgbClr val="002060"/>
              </a:solidFill>
              <a:latin typeface="+mj-lt"/>
            </a:endParaRPr>
          </a:p>
          <a:p>
            <a:pPr marL="1257300" lvl="2" indent="-342900">
              <a:buFont typeface="Arial" panose="020B0604020202020204" pitchFamily="34" charset="0"/>
              <a:buChar char="•"/>
            </a:pPr>
            <a:endParaRPr lang="en-US" sz="2400" dirty="0">
              <a:solidFill>
                <a:srgbClr val="002060"/>
              </a:solidFill>
              <a:latin typeface="+mj-lt"/>
            </a:endParaRPr>
          </a:p>
          <a:p>
            <a:endParaRPr lang="en-US" dirty="0" smtClean="0"/>
          </a:p>
        </p:txBody>
      </p:sp>
    </p:spTree>
    <p:extLst>
      <p:ext uri="{BB962C8B-B14F-4D97-AF65-F5344CB8AC3E}">
        <p14:creationId xmlns:p14="http://schemas.microsoft.com/office/powerpoint/2010/main" val="8857976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589496"/>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smtClean="0">
              <a:solidFill>
                <a:schemeClr val="accent4"/>
              </a:solidFill>
              <a:latin typeface="+mj-lt"/>
            </a:endParaRPr>
          </a:p>
          <a:p>
            <a:pPr>
              <a:lnSpc>
                <a:spcPct val="115000"/>
              </a:lnSpc>
            </a:pPr>
            <a:r>
              <a:rPr lang="en-US" sz="2800" b="1" dirty="0">
                <a:latin typeface="+mj-lt"/>
              </a:rPr>
              <a:t> </a:t>
            </a:r>
            <a:r>
              <a:rPr lang="en-US" sz="2800" b="1" dirty="0" smtClean="0">
                <a:latin typeface="+mj-lt"/>
              </a:rPr>
              <a:t>	</a:t>
            </a:r>
            <a:r>
              <a:rPr lang="en-US" sz="2800" b="1" dirty="0">
                <a:solidFill>
                  <a:srgbClr val="002060"/>
                </a:solidFill>
                <a:latin typeface="+mj-lt"/>
              </a:rPr>
              <a:t>Payment of bonus - General </a:t>
            </a:r>
            <a:r>
              <a:rPr lang="en-US" sz="2800" b="1" dirty="0" smtClean="0">
                <a:solidFill>
                  <a:srgbClr val="002060"/>
                </a:solidFill>
                <a:latin typeface="+mj-lt"/>
              </a:rPr>
              <a:t>Conditions…</a:t>
            </a:r>
          </a:p>
          <a:p>
            <a:pPr marL="1257300" lvl="2" indent="-342900">
              <a:lnSpc>
                <a:spcPct val="115000"/>
              </a:lnSpc>
              <a:buFont typeface="Arial" panose="020B0604020202020204" pitchFamily="34" charset="0"/>
              <a:buChar char="•"/>
            </a:pPr>
            <a:r>
              <a:rPr lang="en-US" sz="2400" dirty="0" smtClean="0">
                <a:solidFill>
                  <a:srgbClr val="002060"/>
                </a:solidFill>
                <a:latin typeface="+mj-lt"/>
              </a:rPr>
              <a:t>Those </a:t>
            </a:r>
            <a:r>
              <a:rPr lang="en-US" sz="2400" dirty="0">
                <a:solidFill>
                  <a:srgbClr val="002060"/>
                </a:solidFill>
                <a:latin typeface="+mj-lt"/>
              </a:rPr>
              <a:t>who completed more than one year in the manpower service or </a:t>
            </a:r>
            <a:r>
              <a:rPr lang="en-US" sz="2400" dirty="0" smtClean="0">
                <a:solidFill>
                  <a:srgbClr val="002060"/>
                </a:solidFill>
                <a:latin typeface="+mj-lt"/>
              </a:rPr>
              <a:t>contract         </a:t>
            </a:r>
            <a:r>
              <a:rPr lang="en-US" sz="2400" dirty="0">
                <a:solidFill>
                  <a:srgbClr val="002060"/>
                </a:solidFill>
                <a:latin typeface="+mj-lt"/>
              </a:rPr>
              <a:t>service, </a:t>
            </a:r>
            <a:r>
              <a:rPr lang="en-US" sz="2400" dirty="0" smtClean="0">
                <a:solidFill>
                  <a:srgbClr val="002060"/>
                </a:solidFill>
                <a:latin typeface="+mj-lt"/>
              </a:rPr>
              <a:t>absorbed </a:t>
            </a:r>
            <a:r>
              <a:rPr lang="en-US" sz="2400" dirty="0">
                <a:solidFill>
                  <a:srgbClr val="002060"/>
                </a:solidFill>
                <a:latin typeface="+mj-lt"/>
              </a:rPr>
              <a:t>to the </a:t>
            </a:r>
            <a:r>
              <a:rPr lang="en-US" sz="2400" dirty="0" smtClean="0">
                <a:solidFill>
                  <a:srgbClr val="002060"/>
                </a:solidFill>
                <a:latin typeface="+mj-lt"/>
              </a:rPr>
              <a:t>CSO under </a:t>
            </a:r>
            <a:r>
              <a:rPr lang="en-US" sz="2400" dirty="0">
                <a:solidFill>
                  <a:srgbClr val="002060"/>
                </a:solidFill>
                <a:latin typeface="+mj-lt"/>
              </a:rPr>
              <a:t>probation also are entitled to any bonus </a:t>
            </a:r>
            <a:r>
              <a:rPr lang="en-US" sz="2400" dirty="0" smtClean="0">
                <a:solidFill>
                  <a:srgbClr val="002060"/>
                </a:solidFill>
                <a:latin typeface="+mj-lt"/>
              </a:rPr>
              <a:t>              subject </a:t>
            </a:r>
            <a:r>
              <a:rPr lang="en-US" sz="2400" dirty="0">
                <a:solidFill>
                  <a:srgbClr val="002060"/>
                </a:solidFill>
                <a:latin typeface="+mj-lt"/>
              </a:rPr>
              <a:t>to other </a:t>
            </a:r>
            <a:r>
              <a:rPr lang="en-US" sz="2400" dirty="0" smtClean="0">
                <a:solidFill>
                  <a:srgbClr val="002060"/>
                </a:solidFill>
                <a:latin typeface="+mj-lt"/>
              </a:rPr>
              <a:t>general </a:t>
            </a:r>
            <a:r>
              <a:rPr lang="en-US" sz="2400" dirty="0">
                <a:solidFill>
                  <a:srgbClr val="002060"/>
                </a:solidFill>
                <a:latin typeface="+mj-lt"/>
              </a:rPr>
              <a:t>conditions. </a:t>
            </a:r>
          </a:p>
          <a:p>
            <a:pPr marL="1257300" lvl="2" indent="-342900">
              <a:lnSpc>
                <a:spcPct val="115000"/>
              </a:lnSpc>
              <a:buFont typeface="Arial" panose="020B0604020202020204" pitchFamily="34" charset="0"/>
              <a:buChar char="•"/>
            </a:pPr>
            <a:r>
              <a:rPr lang="en-US" sz="2400" dirty="0" smtClean="0">
                <a:solidFill>
                  <a:srgbClr val="002060"/>
                </a:solidFill>
                <a:latin typeface="+mj-lt"/>
              </a:rPr>
              <a:t>Tax </a:t>
            </a:r>
            <a:r>
              <a:rPr lang="en-US" sz="2400" dirty="0">
                <a:solidFill>
                  <a:srgbClr val="002060"/>
                </a:solidFill>
                <a:latin typeface="+mj-lt"/>
              </a:rPr>
              <a:t>on annual bonus has to be paid by the </a:t>
            </a:r>
            <a:r>
              <a:rPr lang="en-US" sz="2400" dirty="0" smtClean="0">
                <a:solidFill>
                  <a:srgbClr val="002060"/>
                </a:solidFill>
                <a:latin typeface="+mj-lt"/>
              </a:rPr>
              <a:t>employee.</a:t>
            </a:r>
          </a:p>
          <a:p>
            <a:pPr marL="1257300" lvl="2" indent="-342900">
              <a:lnSpc>
                <a:spcPct val="115000"/>
              </a:lnSpc>
              <a:buFont typeface="Arial" panose="020B0604020202020204" pitchFamily="34" charset="0"/>
              <a:buChar char="•"/>
            </a:pPr>
            <a:r>
              <a:rPr lang="en-US" sz="2400" dirty="0" smtClean="0">
                <a:solidFill>
                  <a:srgbClr val="002060"/>
                </a:solidFill>
                <a:latin typeface="+mj-lt"/>
              </a:rPr>
              <a:t>Employees </a:t>
            </a:r>
            <a:r>
              <a:rPr lang="en-US" sz="2400" dirty="0">
                <a:solidFill>
                  <a:srgbClr val="002060"/>
                </a:solidFill>
                <a:latin typeface="+mj-lt"/>
              </a:rPr>
              <a:t>those who have taken more than 10 days no-pay leave as well as who are </a:t>
            </a:r>
            <a:r>
              <a:rPr lang="en-US" sz="2400" dirty="0" smtClean="0">
                <a:solidFill>
                  <a:srgbClr val="002060"/>
                </a:solidFill>
                <a:latin typeface="+mj-lt"/>
              </a:rPr>
              <a:t>under </a:t>
            </a:r>
            <a:r>
              <a:rPr lang="en-US" sz="2400" dirty="0">
                <a:solidFill>
                  <a:srgbClr val="002060"/>
                </a:solidFill>
                <a:latin typeface="+mj-lt"/>
              </a:rPr>
              <a:t>probation period as well contract service shall be given an </a:t>
            </a:r>
            <a:r>
              <a:rPr lang="en-US" sz="2400" dirty="0" smtClean="0">
                <a:solidFill>
                  <a:srgbClr val="002060"/>
                </a:solidFill>
                <a:latin typeface="+mj-lt"/>
              </a:rPr>
              <a:t>ex-gratia </a:t>
            </a:r>
            <a:r>
              <a:rPr lang="en-US" sz="2400" dirty="0">
                <a:solidFill>
                  <a:srgbClr val="002060"/>
                </a:solidFill>
                <a:latin typeface="+mj-lt"/>
              </a:rPr>
              <a:t>payment </a:t>
            </a:r>
            <a:r>
              <a:rPr lang="en-US" sz="2400" dirty="0" smtClean="0">
                <a:solidFill>
                  <a:srgbClr val="002060"/>
                </a:solidFill>
                <a:latin typeface="+mj-lt"/>
              </a:rPr>
              <a:t> (</a:t>
            </a:r>
            <a:r>
              <a:rPr lang="en-US" sz="2400" dirty="0">
                <a:solidFill>
                  <a:srgbClr val="002060"/>
                </a:solidFill>
                <a:latin typeface="+mj-lt"/>
              </a:rPr>
              <a:t>less than the bonus amount) as decided by the management instead of bonus payment.</a:t>
            </a:r>
          </a:p>
          <a:p>
            <a:pPr marL="342900" lvl="0" indent="-342900">
              <a:buFont typeface="Arial" panose="020B0604020202020204" pitchFamily="34" charset="0"/>
              <a:buChar char="•"/>
            </a:pPr>
            <a:endParaRPr lang="en-US" sz="2400" dirty="0" smtClean="0">
              <a:solidFill>
                <a:srgbClr val="002060"/>
              </a:solidFill>
              <a:latin typeface="+mj-lt"/>
            </a:endParaRPr>
          </a:p>
          <a:p>
            <a:pPr marL="1257300" lvl="2" indent="-342900">
              <a:buFont typeface="Arial" panose="020B0604020202020204" pitchFamily="34" charset="0"/>
              <a:buChar char="•"/>
            </a:pPr>
            <a:endParaRPr lang="en-US" sz="2400" dirty="0">
              <a:solidFill>
                <a:srgbClr val="002060"/>
              </a:solidFill>
              <a:latin typeface="+mj-lt"/>
            </a:endParaRPr>
          </a:p>
          <a:p>
            <a:pPr marL="1257300" lvl="2" indent="-342900">
              <a:buFont typeface="Arial" panose="020B0604020202020204" pitchFamily="34" charset="0"/>
              <a:buChar char="•"/>
            </a:pPr>
            <a:endParaRPr lang="en-US" sz="2400" dirty="0" smtClean="0">
              <a:solidFill>
                <a:srgbClr val="002060"/>
              </a:solidFill>
              <a:latin typeface="+mj-lt"/>
            </a:endParaRPr>
          </a:p>
          <a:p>
            <a:pPr marL="1257300" lvl="2" indent="-342900">
              <a:buFont typeface="Arial" panose="020B0604020202020204" pitchFamily="34" charset="0"/>
              <a:buChar char="•"/>
            </a:pPr>
            <a:endParaRPr lang="en-US" sz="2400" dirty="0">
              <a:solidFill>
                <a:srgbClr val="002060"/>
              </a:solidFill>
              <a:latin typeface="+mj-lt"/>
            </a:endParaRPr>
          </a:p>
          <a:p>
            <a:endParaRPr lang="en-US" dirty="0" smtClean="0"/>
          </a:p>
        </p:txBody>
      </p:sp>
    </p:spTree>
    <p:extLst>
      <p:ext uri="{BB962C8B-B14F-4D97-AF65-F5344CB8AC3E}">
        <p14:creationId xmlns:p14="http://schemas.microsoft.com/office/powerpoint/2010/main" val="102971327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5773888"/>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smtClean="0">
              <a:solidFill>
                <a:schemeClr val="accent4"/>
              </a:solidFill>
              <a:latin typeface="+mj-lt"/>
            </a:endParaRPr>
          </a:p>
          <a:p>
            <a:pPr lvl="2"/>
            <a:r>
              <a:rPr lang="en-US" sz="2800" b="1" dirty="0" smtClean="0">
                <a:solidFill>
                  <a:srgbClr val="002060"/>
                </a:solidFill>
                <a:latin typeface="+mj-lt"/>
              </a:rPr>
              <a:t>Payment </a:t>
            </a:r>
            <a:r>
              <a:rPr lang="en-US" sz="2800" b="1" dirty="0">
                <a:solidFill>
                  <a:srgbClr val="002060"/>
                </a:solidFill>
                <a:latin typeface="+mj-lt"/>
              </a:rPr>
              <a:t>for un-utilized annual </a:t>
            </a:r>
            <a:r>
              <a:rPr lang="en-US" sz="2800" b="1" dirty="0" smtClean="0">
                <a:solidFill>
                  <a:srgbClr val="002060"/>
                </a:solidFill>
                <a:latin typeface="+mj-lt"/>
              </a:rPr>
              <a:t>leave</a:t>
            </a:r>
          </a:p>
          <a:p>
            <a:pPr marL="1371600" lvl="2" indent="-457200">
              <a:buFont typeface="Arial" panose="020B0604020202020204" pitchFamily="34" charset="0"/>
              <a:buChar char="•"/>
            </a:pPr>
            <a:r>
              <a:rPr lang="en-US" sz="2600" dirty="0" smtClean="0">
                <a:solidFill>
                  <a:srgbClr val="002060"/>
                </a:solidFill>
                <a:latin typeface="+mj-lt"/>
              </a:rPr>
              <a:t>Non-executive </a:t>
            </a:r>
            <a:r>
              <a:rPr lang="en-US" sz="2600" dirty="0">
                <a:solidFill>
                  <a:srgbClr val="002060"/>
                </a:solidFill>
                <a:latin typeface="+mj-lt"/>
              </a:rPr>
              <a:t>staff and worker category are entitled to receive </a:t>
            </a:r>
            <a:r>
              <a:rPr lang="en-US" sz="2600" dirty="0" smtClean="0">
                <a:solidFill>
                  <a:srgbClr val="002060"/>
                </a:solidFill>
                <a:latin typeface="+mj-lt"/>
              </a:rPr>
              <a:t>payment              </a:t>
            </a:r>
            <a:r>
              <a:rPr lang="en-US" sz="2600" dirty="0">
                <a:solidFill>
                  <a:srgbClr val="002060"/>
                </a:solidFill>
                <a:latin typeface="+mj-lt"/>
              </a:rPr>
              <a:t>for </a:t>
            </a:r>
            <a:r>
              <a:rPr lang="en-US" sz="2600" dirty="0" smtClean="0">
                <a:solidFill>
                  <a:srgbClr val="002060"/>
                </a:solidFill>
                <a:latin typeface="+mj-lt"/>
              </a:rPr>
              <a:t>un-utilized </a:t>
            </a:r>
            <a:r>
              <a:rPr lang="en-US" sz="2600" dirty="0">
                <a:solidFill>
                  <a:srgbClr val="002060"/>
                </a:solidFill>
                <a:latin typeface="+mj-lt"/>
              </a:rPr>
              <a:t>annual leave  </a:t>
            </a:r>
            <a:endParaRPr lang="en-US" sz="2600" dirty="0" smtClean="0">
              <a:solidFill>
                <a:srgbClr val="002060"/>
              </a:solidFill>
              <a:latin typeface="+mj-lt"/>
            </a:endParaRPr>
          </a:p>
          <a:p>
            <a:pPr marL="1371600" lvl="2" indent="-457200">
              <a:buFont typeface="Arial" panose="020B0604020202020204" pitchFamily="34" charset="0"/>
              <a:buChar char="•"/>
            </a:pPr>
            <a:r>
              <a:rPr lang="en-US" sz="2600" dirty="0" smtClean="0">
                <a:solidFill>
                  <a:srgbClr val="002060"/>
                </a:solidFill>
                <a:latin typeface="+mj-lt"/>
              </a:rPr>
              <a:t>Company </a:t>
            </a:r>
            <a:r>
              <a:rPr lang="en-US" sz="2600" dirty="0">
                <a:solidFill>
                  <a:srgbClr val="002060"/>
                </a:solidFill>
                <a:latin typeface="+mj-lt"/>
              </a:rPr>
              <a:t>will make a payment for un-utilized annual leave. The employees who have unutilized leave balance as at the end of the year shall make a request individually or </a:t>
            </a:r>
            <a:r>
              <a:rPr lang="en-US" sz="2600" dirty="0" smtClean="0">
                <a:solidFill>
                  <a:srgbClr val="002060"/>
                </a:solidFill>
                <a:latin typeface="+mj-lt"/>
              </a:rPr>
              <a:t>collectively.</a:t>
            </a:r>
          </a:p>
          <a:p>
            <a:pPr marL="1371600" lvl="2" indent="-457200">
              <a:buFont typeface="Arial" panose="020B0604020202020204" pitchFamily="34" charset="0"/>
              <a:buChar char="•"/>
            </a:pPr>
            <a:r>
              <a:rPr lang="en-US" sz="2600" dirty="0" smtClean="0">
                <a:solidFill>
                  <a:srgbClr val="002060"/>
                </a:solidFill>
                <a:latin typeface="+mj-lt"/>
              </a:rPr>
              <a:t>An </a:t>
            </a:r>
            <a:r>
              <a:rPr lang="en-US" sz="2600" dirty="0">
                <a:solidFill>
                  <a:srgbClr val="002060"/>
                </a:solidFill>
                <a:latin typeface="+mj-lt"/>
              </a:rPr>
              <a:t>employee can only apply for the annual leaves that he has not taken in relevant year but not for the annual leave remaining for more than a year</a:t>
            </a:r>
            <a:endParaRPr lang="en-US" sz="2600" dirty="0" smtClean="0">
              <a:solidFill>
                <a:srgbClr val="002060"/>
              </a:solidFill>
              <a:latin typeface="+mj-lt"/>
            </a:endParaRPr>
          </a:p>
          <a:p>
            <a:pPr marL="1257300" lvl="2" indent="-342900">
              <a:buFont typeface="Arial" panose="020B0604020202020204" pitchFamily="34" charset="0"/>
              <a:buChar char="•"/>
            </a:pPr>
            <a:endParaRPr lang="en-US" sz="2400" dirty="0">
              <a:solidFill>
                <a:srgbClr val="002060"/>
              </a:solidFill>
              <a:latin typeface="+mj-lt"/>
            </a:endParaRPr>
          </a:p>
          <a:p>
            <a:pPr marL="1257300" lvl="2" indent="-342900">
              <a:buFont typeface="Arial" panose="020B0604020202020204" pitchFamily="34" charset="0"/>
              <a:buChar char="•"/>
            </a:pPr>
            <a:endParaRPr lang="en-US" sz="2400" dirty="0" smtClean="0">
              <a:solidFill>
                <a:srgbClr val="002060"/>
              </a:solidFill>
              <a:latin typeface="+mj-lt"/>
            </a:endParaRPr>
          </a:p>
          <a:p>
            <a:pPr marL="1257300" lvl="2" indent="-342900">
              <a:buFont typeface="Arial" panose="020B0604020202020204" pitchFamily="34" charset="0"/>
              <a:buChar char="•"/>
            </a:pPr>
            <a:endParaRPr lang="en-US" sz="2400" dirty="0">
              <a:solidFill>
                <a:srgbClr val="002060"/>
              </a:solidFill>
              <a:latin typeface="+mj-lt"/>
            </a:endParaRPr>
          </a:p>
          <a:p>
            <a:endParaRPr lang="en-US" dirty="0" smtClean="0"/>
          </a:p>
        </p:txBody>
      </p:sp>
    </p:spTree>
    <p:extLst>
      <p:ext uri="{BB962C8B-B14F-4D97-AF65-F5344CB8AC3E}">
        <p14:creationId xmlns:p14="http://schemas.microsoft.com/office/powerpoint/2010/main" val="125271839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081665"/>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smtClean="0">
              <a:solidFill>
                <a:schemeClr val="accent4"/>
              </a:solidFill>
              <a:latin typeface="+mj-lt"/>
            </a:endParaRPr>
          </a:p>
          <a:p>
            <a:pPr lvl="2"/>
            <a:endParaRPr lang="en-US" sz="2800" b="1" dirty="0" smtClean="0">
              <a:solidFill>
                <a:srgbClr val="002060"/>
              </a:solidFill>
              <a:latin typeface="+mj-lt"/>
            </a:endParaRPr>
          </a:p>
          <a:p>
            <a:pPr lvl="2"/>
            <a:r>
              <a:rPr lang="en-US" sz="2800" b="1" dirty="0" smtClean="0">
                <a:solidFill>
                  <a:srgbClr val="002060"/>
                </a:solidFill>
                <a:latin typeface="+mj-lt"/>
              </a:rPr>
              <a:t>Payment </a:t>
            </a:r>
            <a:r>
              <a:rPr lang="en-US" sz="2800" b="1" dirty="0">
                <a:solidFill>
                  <a:srgbClr val="002060"/>
                </a:solidFill>
                <a:latin typeface="+mj-lt"/>
              </a:rPr>
              <a:t>for un-utilized annual </a:t>
            </a:r>
            <a:r>
              <a:rPr lang="en-US" sz="2800" b="1" dirty="0" smtClean="0">
                <a:solidFill>
                  <a:srgbClr val="002060"/>
                </a:solidFill>
                <a:latin typeface="+mj-lt"/>
              </a:rPr>
              <a:t>leave…</a:t>
            </a:r>
          </a:p>
          <a:p>
            <a:pPr marL="1200150" lvl="2" indent="-285750">
              <a:buFont typeface="Arial" panose="020B0604020202020204" pitchFamily="34" charset="0"/>
              <a:buChar char="•"/>
            </a:pPr>
            <a:r>
              <a:rPr lang="en-US" sz="2600" dirty="0">
                <a:solidFill>
                  <a:srgbClr val="002060"/>
                </a:solidFill>
                <a:latin typeface="+mj-lt"/>
              </a:rPr>
              <a:t>Payments for un-utilized annual leaves will be based on a day’s pay for each day of annual leave balance.  Hereby, pay means the salary that is taken as the base to calculate the employee provident fund.  All the payments with regard to this shall be calculated based on the salary the employee entitled as at the 31</a:t>
            </a:r>
            <a:r>
              <a:rPr lang="en-US" sz="2600" baseline="30000" dirty="0">
                <a:solidFill>
                  <a:srgbClr val="002060"/>
                </a:solidFill>
                <a:latin typeface="+mj-lt"/>
              </a:rPr>
              <a:t>st</a:t>
            </a:r>
            <a:r>
              <a:rPr lang="en-US" sz="2600" dirty="0">
                <a:solidFill>
                  <a:srgbClr val="002060"/>
                </a:solidFill>
                <a:latin typeface="+mj-lt"/>
              </a:rPr>
              <a:t> December of the relevant year and payments will be made on or before 31</a:t>
            </a:r>
            <a:r>
              <a:rPr lang="en-US" sz="2600" baseline="30000" dirty="0">
                <a:solidFill>
                  <a:srgbClr val="002060"/>
                </a:solidFill>
                <a:latin typeface="+mj-lt"/>
              </a:rPr>
              <a:t>st</a:t>
            </a:r>
            <a:r>
              <a:rPr lang="en-US" sz="2600" dirty="0">
                <a:solidFill>
                  <a:srgbClr val="002060"/>
                </a:solidFill>
                <a:latin typeface="+mj-lt"/>
              </a:rPr>
              <a:t> March of the next year. </a:t>
            </a:r>
          </a:p>
          <a:p>
            <a:pPr marL="1200150" lvl="2" indent="-285750">
              <a:buFont typeface="Arial" panose="020B0604020202020204" pitchFamily="34" charset="0"/>
              <a:buChar char="•"/>
            </a:pPr>
            <a:r>
              <a:rPr lang="en-US" sz="2600" dirty="0">
                <a:solidFill>
                  <a:srgbClr val="002060"/>
                </a:solidFill>
                <a:latin typeface="+mj-lt"/>
              </a:rPr>
              <a:t>When an employee resigns from the service of the company he/she is paid for the un-utilized annual leave according to the provisions of the Shop and Office Act.</a:t>
            </a:r>
          </a:p>
          <a:p>
            <a:pPr marL="2171700" lvl="4" indent="-342900">
              <a:buFont typeface="Arial" panose="020B0604020202020204" pitchFamily="34" charset="0"/>
              <a:buChar char="•"/>
            </a:pPr>
            <a:endParaRPr lang="en-US" sz="2600" dirty="0">
              <a:solidFill>
                <a:srgbClr val="002060"/>
              </a:solidFill>
              <a:latin typeface="+mj-lt"/>
            </a:endParaRPr>
          </a:p>
          <a:p>
            <a:endParaRPr lang="en-US" dirty="0" smtClean="0"/>
          </a:p>
        </p:txBody>
      </p:sp>
    </p:spTree>
    <p:extLst>
      <p:ext uri="{BB962C8B-B14F-4D97-AF65-F5344CB8AC3E}">
        <p14:creationId xmlns:p14="http://schemas.microsoft.com/office/powerpoint/2010/main" val="15860890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6740307"/>
          </a:xfrm>
          <a:prstGeom prst="rect">
            <a:avLst/>
          </a:prstGeom>
          <a:solidFill>
            <a:schemeClr val="bg1">
              <a:lumMod val="95000"/>
            </a:schemeClr>
          </a:solidFill>
        </p:spPr>
        <p:txBody>
          <a:bodyPr wrap="square">
            <a:spAutoFit/>
          </a:bodyPr>
          <a:lstStyle/>
          <a:p>
            <a:pPr lvl="2"/>
            <a:endParaRPr lang="en-US" sz="4000" b="1" dirty="0" smtClean="0">
              <a:solidFill>
                <a:srgbClr val="002060"/>
              </a:solidFill>
              <a:latin typeface="+mj-lt"/>
            </a:endParaRPr>
          </a:p>
          <a:p>
            <a:pPr lvl="3"/>
            <a:r>
              <a:rPr lang="en-US" sz="4400" b="1" dirty="0" smtClean="0">
                <a:solidFill>
                  <a:srgbClr val="002060"/>
                </a:solidFill>
                <a:latin typeface="+mj-lt"/>
              </a:rPr>
              <a:t>Intrinsic </a:t>
            </a:r>
            <a:r>
              <a:rPr lang="en-US" sz="4400" b="1" dirty="0">
                <a:solidFill>
                  <a:srgbClr val="002060"/>
                </a:solidFill>
                <a:latin typeface="+mj-lt"/>
              </a:rPr>
              <a:t>motivation vs. extrinsic motivation</a:t>
            </a:r>
          </a:p>
          <a:p>
            <a:pPr lvl="3"/>
            <a:r>
              <a:rPr lang="en-US" sz="2400" dirty="0">
                <a:solidFill>
                  <a:srgbClr val="7030A0"/>
                </a:solidFill>
                <a:latin typeface="+mj-lt"/>
              </a:rPr>
              <a:t>Intrinsic motivation comes from within, while </a:t>
            </a:r>
            <a:r>
              <a:rPr lang="en-US" sz="2400" dirty="0" smtClean="0">
                <a:solidFill>
                  <a:srgbClr val="7030A0"/>
                </a:solidFill>
                <a:latin typeface="+mj-lt"/>
              </a:rPr>
              <a:t>extrinsic motivation arises </a:t>
            </a:r>
            <a:r>
              <a:rPr lang="en-US" sz="2400" dirty="0">
                <a:solidFill>
                  <a:srgbClr val="7030A0"/>
                </a:solidFill>
                <a:latin typeface="+mj-lt"/>
              </a:rPr>
              <a:t>from </a:t>
            </a:r>
            <a:endParaRPr lang="en-US" sz="2400" dirty="0" smtClean="0">
              <a:solidFill>
                <a:srgbClr val="7030A0"/>
              </a:solidFill>
              <a:latin typeface="+mj-lt"/>
            </a:endParaRPr>
          </a:p>
          <a:p>
            <a:pPr lvl="3"/>
            <a:r>
              <a:rPr lang="en-US" sz="2400" dirty="0" smtClean="0">
                <a:solidFill>
                  <a:srgbClr val="7030A0"/>
                </a:solidFill>
                <a:latin typeface="+mj-lt"/>
              </a:rPr>
              <a:t>outside</a:t>
            </a:r>
            <a:r>
              <a:rPr lang="en-US" sz="2400" dirty="0">
                <a:solidFill>
                  <a:srgbClr val="7030A0"/>
                </a:solidFill>
                <a:latin typeface="+mj-lt"/>
              </a:rPr>
              <a:t>. When you’re intrinsically motivated, you engage in an activity solely </a:t>
            </a:r>
            <a:endParaRPr lang="en-US" sz="2400" dirty="0" smtClean="0">
              <a:solidFill>
                <a:srgbClr val="7030A0"/>
              </a:solidFill>
              <a:latin typeface="+mj-lt"/>
            </a:endParaRPr>
          </a:p>
          <a:p>
            <a:pPr lvl="3"/>
            <a:r>
              <a:rPr lang="en-US" sz="2400" dirty="0" smtClean="0">
                <a:solidFill>
                  <a:srgbClr val="7030A0"/>
                </a:solidFill>
                <a:latin typeface="+mj-lt"/>
              </a:rPr>
              <a:t>because </a:t>
            </a:r>
            <a:r>
              <a:rPr lang="en-US" sz="2400" dirty="0">
                <a:solidFill>
                  <a:srgbClr val="7030A0"/>
                </a:solidFill>
                <a:latin typeface="+mj-lt"/>
              </a:rPr>
              <a:t>you enjoy it and get personal satisfaction from it.</a:t>
            </a:r>
          </a:p>
          <a:p>
            <a:pPr lvl="3"/>
            <a:r>
              <a:rPr lang="en-US" sz="2400" dirty="0">
                <a:solidFill>
                  <a:srgbClr val="7030A0"/>
                </a:solidFill>
                <a:latin typeface="+mj-lt"/>
              </a:rPr>
              <a:t>When you’re extrinsically motivated, you do something in order to gain an </a:t>
            </a:r>
            <a:endParaRPr lang="en-US" sz="2400" dirty="0" smtClean="0">
              <a:solidFill>
                <a:srgbClr val="7030A0"/>
              </a:solidFill>
              <a:latin typeface="+mj-lt"/>
            </a:endParaRPr>
          </a:p>
          <a:p>
            <a:pPr lvl="3"/>
            <a:r>
              <a:rPr lang="en-US" sz="2400" dirty="0" smtClean="0">
                <a:solidFill>
                  <a:srgbClr val="7030A0"/>
                </a:solidFill>
                <a:latin typeface="+mj-lt"/>
              </a:rPr>
              <a:t>external </a:t>
            </a:r>
            <a:r>
              <a:rPr lang="en-US" sz="2400" dirty="0">
                <a:solidFill>
                  <a:srgbClr val="7030A0"/>
                </a:solidFill>
                <a:latin typeface="+mj-lt"/>
              </a:rPr>
              <a:t>reward. This can mean getting something in return, such as money, </a:t>
            </a:r>
            <a:endParaRPr lang="en-US" sz="2400" dirty="0" smtClean="0">
              <a:solidFill>
                <a:srgbClr val="7030A0"/>
              </a:solidFill>
              <a:latin typeface="+mj-lt"/>
            </a:endParaRPr>
          </a:p>
          <a:p>
            <a:pPr lvl="3"/>
            <a:r>
              <a:rPr lang="en-US" sz="2400" dirty="0" smtClean="0">
                <a:solidFill>
                  <a:srgbClr val="7030A0"/>
                </a:solidFill>
                <a:latin typeface="+mj-lt"/>
              </a:rPr>
              <a:t>or </a:t>
            </a:r>
            <a:r>
              <a:rPr lang="en-US" sz="2400" dirty="0">
                <a:solidFill>
                  <a:srgbClr val="7030A0"/>
                </a:solidFill>
                <a:latin typeface="+mj-lt"/>
              </a:rPr>
              <a:t>avoiding getting into trouble, such as losing your job.</a:t>
            </a:r>
          </a:p>
          <a:p>
            <a:pPr lvl="3"/>
            <a:endParaRPr lang="en-US" sz="2400" dirty="0" smtClean="0">
              <a:latin typeface="+mj-lt"/>
            </a:endParaRPr>
          </a:p>
          <a:p>
            <a:pPr lvl="3"/>
            <a:r>
              <a:rPr lang="en-US" sz="2400" b="1" dirty="0" smtClean="0">
                <a:solidFill>
                  <a:srgbClr val="0070C0"/>
                </a:solidFill>
                <a:latin typeface="+mj-lt"/>
              </a:rPr>
              <a:t>Motivation</a:t>
            </a:r>
            <a:r>
              <a:rPr lang="en-US" sz="2400" dirty="0" smtClean="0">
                <a:solidFill>
                  <a:srgbClr val="0070C0"/>
                </a:solidFill>
                <a:latin typeface="+mj-lt"/>
              </a:rPr>
              <a:t> </a:t>
            </a:r>
            <a:r>
              <a:rPr lang="en-US" sz="2400" dirty="0">
                <a:solidFill>
                  <a:srgbClr val="0070C0"/>
                </a:solidFill>
                <a:latin typeface="+mj-lt"/>
              </a:rPr>
              <a:t>is the </a:t>
            </a:r>
            <a:r>
              <a:rPr lang="en-US" sz="2400" b="1" dirty="0">
                <a:solidFill>
                  <a:srgbClr val="0070C0"/>
                </a:solidFill>
                <a:latin typeface="+mj-lt"/>
              </a:rPr>
              <a:t>process that initiates, guides, and maintains goal-oriented </a:t>
            </a:r>
            <a:endParaRPr lang="en-US" sz="2400" b="1" dirty="0" smtClean="0">
              <a:solidFill>
                <a:srgbClr val="0070C0"/>
              </a:solidFill>
              <a:latin typeface="+mj-lt"/>
            </a:endParaRPr>
          </a:p>
          <a:p>
            <a:pPr lvl="3"/>
            <a:r>
              <a:rPr lang="en-US" sz="2400" b="1" dirty="0" smtClean="0">
                <a:solidFill>
                  <a:srgbClr val="0070C0"/>
                </a:solidFill>
                <a:latin typeface="+mj-lt"/>
              </a:rPr>
              <a:t>behaviors</a:t>
            </a:r>
            <a:r>
              <a:rPr lang="en-US" sz="2400" dirty="0">
                <a:solidFill>
                  <a:srgbClr val="0070C0"/>
                </a:solidFill>
                <a:latin typeface="+mj-lt"/>
              </a:rPr>
              <a:t>. It is what causes you to act, whether it is getting a glass of water to </a:t>
            </a:r>
            <a:endParaRPr lang="en-US" sz="2400" dirty="0" smtClean="0">
              <a:solidFill>
                <a:srgbClr val="0070C0"/>
              </a:solidFill>
              <a:latin typeface="+mj-lt"/>
            </a:endParaRPr>
          </a:p>
          <a:p>
            <a:pPr lvl="3"/>
            <a:r>
              <a:rPr lang="en-US" sz="2400" dirty="0" smtClean="0">
                <a:solidFill>
                  <a:srgbClr val="0070C0"/>
                </a:solidFill>
                <a:latin typeface="+mj-lt"/>
              </a:rPr>
              <a:t>reduce </a:t>
            </a:r>
            <a:r>
              <a:rPr lang="en-US" sz="2400" dirty="0">
                <a:solidFill>
                  <a:srgbClr val="0070C0"/>
                </a:solidFill>
                <a:latin typeface="+mj-lt"/>
              </a:rPr>
              <a:t>thirst or reading a book to gain knowledge. Motivation involves the </a:t>
            </a:r>
            <a:endParaRPr lang="en-US" sz="2400" dirty="0" smtClean="0">
              <a:solidFill>
                <a:srgbClr val="0070C0"/>
              </a:solidFill>
              <a:latin typeface="+mj-lt"/>
            </a:endParaRPr>
          </a:p>
          <a:p>
            <a:pPr lvl="3"/>
            <a:r>
              <a:rPr lang="en-US" sz="2400" dirty="0" smtClean="0">
                <a:solidFill>
                  <a:srgbClr val="0070C0"/>
                </a:solidFill>
                <a:latin typeface="+mj-lt"/>
              </a:rPr>
              <a:t>biological</a:t>
            </a:r>
            <a:r>
              <a:rPr lang="en-US" sz="2400" dirty="0">
                <a:solidFill>
                  <a:srgbClr val="0070C0"/>
                </a:solidFill>
                <a:latin typeface="+mj-lt"/>
              </a:rPr>
              <a:t>, emotional, social, and cognitive forces that activate </a:t>
            </a:r>
            <a:r>
              <a:rPr lang="en-US" sz="2400" dirty="0" smtClean="0">
                <a:solidFill>
                  <a:srgbClr val="0070C0"/>
                </a:solidFill>
                <a:latin typeface="+mj-lt"/>
              </a:rPr>
              <a:t>behavior</a:t>
            </a:r>
            <a:r>
              <a:rPr lang="en-US" sz="2800" dirty="0" smtClean="0">
                <a:latin typeface="+mj-lt"/>
              </a:rPr>
              <a:t>.</a:t>
            </a:r>
          </a:p>
          <a:p>
            <a:pPr lvl="3"/>
            <a:endParaRPr lang="en-US" sz="2800" dirty="0">
              <a:solidFill>
                <a:srgbClr val="002060"/>
              </a:solidFill>
              <a:latin typeface="+mj-lt"/>
            </a:endParaRPr>
          </a:p>
          <a:p>
            <a:pPr lvl="3"/>
            <a:endParaRPr lang="en-US" sz="2800" dirty="0">
              <a:solidFill>
                <a:srgbClr val="002060"/>
              </a:solidFill>
              <a:latin typeface="+mj-lt"/>
            </a:endParaRPr>
          </a:p>
          <a:p>
            <a:pPr lvl="2"/>
            <a:endParaRPr lang="en-US" sz="2800" dirty="0" smtClean="0">
              <a:solidFill>
                <a:srgbClr val="002060"/>
              </a:solidFill>
              <a:latin typeface="+mj-lt"/>
            </a:endParaRPr>
          </a:p>
        </p:txBody>
      </p:sp>
    </p:spTree>
    <p:extLst>
      <p:ext uri="{BB962C8B-B14F-4D97-AF65-F5344CB8AC3E}">
        <p14:creationId xmlns:p14="http://schemas.microsoft.com/office/powerpoint/2010/main" val="236017835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81884"/>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smtClean="0">
              <a:solidFill>
                <a:schemeClr val="accent4"/>
              </a:solidFill>
              <a:latin typeface="+mj-lt"/>
            </a:endParaRPr>
          </a:p>
          <a:p>
            <a:pPr lvl="2"/>
            <a:endParaRPr lang="en-US" sz="2800" b="1" dirty="0" smtClean="0">
              <a:solidFill>
                <a:srgbClr val="002060"/>
              </a:solidFill>
              <a:latin typeface="+mj-lt"/>
            </a:endParaRPr>
          </a:p>
          <a:p>
            <a:pPr lvl="2"/>
            <a:r>
              <a:rPr lang="en-US" sz="2800" b="1" dirty="0">
                <a:solidFill>
                  <a:srgbClr val="002060"/>
                </a:solidFill>
                <a:latin typeface="+mj-lt"/>
              </a:rPr>
              <a:t>Payment of unveiled of sick leave</a:t>
            </a:r>
            <a:endParaRPr lang="en-US" sz="2800" dirty="0">
              <a:solidFill>
                <a:srgbClr val="002060"/>
              </a:solidFill>
              <a:latin typeface="+mj-lt"/>
            </a:endParaRPr>
          </a:p>
          <a:p>
            <a:r>
              <a:rPr lang="en-US" sz="2600" b="1" dirty="0">
                <a:solidFill>
                  <a:srgbClr val="002060"/>
                </a:solidFill>
                <a:latin typeface="+mj-lt"/>
              </a:rPr>
              <a:t> </a:t>
            </a:r>
            <a:endParaRPr lang="en-US" sz="2600" dirty="0">
              <a:solidFill>
                <a:srgbClr val="002060"/>
              </a:solidFill>
              <a:latin typeface="+mj-lt"/>
            </a:endParaRPr>
          </a:p>
          <a:p>
            <a:pPr marL="1371600" lvl="2" indent="-457200">
              <a:buFont typeface="Arial" panose="020B0604020202020204" pitchFamily="34" charset="0"/>
              <a:buChar char="•"/>
            </a:pPr>
            <a:r>
              <a:rPr lang="en-US" sz="2600" dirty="0" smtClean="0">
                <a:solidFill>
                  <a:srgbClr val="002060"/>
                </a:solidFill>
                <a:latin typeface="+mj-lt"/>
              </a:rPr>
              <a:t>All </a:t>
            </a:r>
            <a:r>
              <a:rPr lang="en-US" sz="2600" dirty="0">
                <a:solidFill>
                  <a:srgbClr val="002060"/>
                </a:solidFill>
                <a:latin typeface="+mj-lt"/>
              </a:rPr>
              <a:t>category of permanent employees are entitled to receive payment for unveiled sick leave  </a:t>
            </a:r>
          </a:p>
          <a:p>
            <a:pPr marL="1371600" lvl="2" indent="-457200">
              <a:buFont typeface="Arial" panose="020B0604020202020204" pitchFamily="34" charset="0"/>
              <a:buChar char="•"/>
            </a:pPr>
            <a:r>
              <a:rPr lang="en-US" sz="2600" dirty="0" smtClean="0">
                <a:solidFill>
                  <a:srgbClr val="002060"/>
                </a:solidFill>
                <a:latin typeface="+mj-lt"/>
              </a:rPr>
              <a:t>Employees </a:t>
            </a:r>
            <a:r>
              <a:rPr lang="en-US" sz="2600" dirty="0">
                <a:solidFill>
                  <a:srgbClr val="002060"/>
                </a:solidFill>
                <a:latin typeface="+mj-lt"/>
              </a:rPr>
              <a:t>will be paid for all unveiled of sick leave which will be based on a day’s pay for each day of balance leave. </a:t>
            </a:r>
            <a:r>
              <a:rPr lang="en-US" sz="2600" dirty="0" smtClean="0">
                <a:solidFill>
                  <a:srgbClr val="002060"/>
                </a:solidFill>
                <a:latin typeface="+mj-lt"/>
              </a:rPr>
              <a:t>The </a:t>
            </a:r>
            <a:r>
              <a:rPr lang="en-US" sz="2600" dirty="0">
                <a:solidFill>
                  <a:srgbClr val="002060"/>
                </a:solidFill>
                <a:latin typeface="+mj-lt"/>
              </a:rPr>
              <a:t>payments will be made after 31st December in each calendar year.</a:t>
            </a:r>
          </a:p>
          <a:p>
            <a:pPr marL="1371600" lvl="2" indent="-457200">
              <a:buFont typeface="Arial" panose="020B0604020202020204" pitchFamily="34" charset="0"/>
              <a:buChar char="•"/>
            </a:pPr>
            <a:r>
              <a:rPr lang="en-US" sz="2600" dirty="0" smtClean="0">
                <a:solidFill>
                  <a:srgbClr val="002060"/>
                </a:solidFill>
                <a:latin typeface="+mj-lt"/>
              </a:rPr>
              <a:t>This </a:t>
            </a:r>
            <a:r>
              <a:rPr lang="en-US" sz="2600" dirty="0">
                <a:solidFill>
                  <a:srgbClr val="002060"/>
                </a:solidFill>
                <a:latin typeface="+mj-lt"/>
              </a:rPr>
              <a:t>is entitled to the employees those who are presently enjoyed the sick </a:t>
            </a:r>
            <a:r>
              <a:rPr lang="en-US" sz="2600" dirty="0" smtClean="0">
                <a:solidFill>
                  <a:srgbClr val="002060"/>
                </a:solidFill>
                <a:latin typeface="+mj-lt"/>
              </a:rPr>
              <a:t>           leave </a:t>
            </a:r>
            <a:r>
              <a:rPr lang="en-US" sz="2600" dirty="0">
                <a:solidFill>
                  <a:srgbClr val="002060"/>
                </a:solidFill>
                <a:latin typeface="+mj-lt"/>
              </a:rPr>
              <a:t>privilege </a:t>
            </a:r>
          </a:p>
          <a:p>
            <a:pPr marL="2171700" lvl="4" indent="-342900">
              <a:buFont typeface="Arial" panose="020B0604020202020204" pitchFamily="34" charset="0"/>
              <a:buChar char="•"/>
            </a:pPr>
            <a:endParaRPr lang="en-US" sz="2600" dirty="0" smtClean="0">
              <a:solidFill>
                <a:srgbClr val="002060"/>
              </a:solidFill>
              <a:latin typeface="+mj-lt"/>
            </a:endParaRPr>
          </a:p>
          <a:p>
            <a:pPr marL="2171700" lvl="4" indent="-342900">
              <a:buFont typeface="Arial" panose="020B0604020202020204" pitchFamily="34" charset="0"/>
              <a:buChar char="•"/>
            </a:pPr>
            <a:endParaRPr lang="en-US" sz="2600" dirty="0">
              <a:solidFill>
                <a:srgbClr val="002060"/>
              </a:solidFill>
              <a:latin typeface="+mj-lt"/>
            </a:endParaRPr>
          </a:p>
          <a:p>
            <a:pPr marL="2171700" lvl="4" indent="-342900">
              <a:buFont typeface="Arial" panose="020B0604020202020204" pitchFamily="34" charset="0"/>
              <a:buChar char="•"/>
            </a:pPr>
            <a:endParaRPr lang="en-US" sz="2600" dirty="0" smtClean="0">
              <a:solidFill>
                <a:srgbClr val="002060"/>
              </a:solidFill>
              <a:latin typeface="+mj-lt"/>
            </a:endParaRPr>
          </a:p>
          <a:p>
            <a:pPr marL="2171700" lvl="4" indent="-342900">
              <a:buFont typeface="Arial" panose="020B0604020202020204" pitchFamily="34" charset="0"/>
              <a:buChar char="•"/>
            </a:pPr>
            <a:endParaRPr lang="en-US" sz="2600" dirty="0">
              <a:solidFill>
                <a:srgbClr val="002060"/>
              </a:solidFill>
              <a:latin typeface="+mj-lt"/>
            </a:endParaRPr>
          </a:p>
          <a:p>
            <a:endParaRPr lang="en-US" dirty="0" smtClean="0"/>
          </a:p>
        </p:txBody>
      </p:sp>
    </p:spTree>
    <p:extLst>
      <p:ext uri="{BB962C8B-B14F-4D97-AF65-F5344CB8AC3E}">
        <p14:creationId xmlns:p14="http://schemas.microsoft.com/office/powerpoint/2010/main" val="289749264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727996"/>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smtClean="0">
              <a:solidFill>
                <a:schemeClr val="accent4"/>
              </a:solidFill>
              <a:latin typeface="+mj-lt"/>
            </a:endParaRPr>
          </a:p>
          <a:p>
            <a:pPr lvl="2"/>
            <a:endParaRPr lang="en-US" sz="2800" b="1" dirty="0" smtClean="0">
              <a:solidFill>
                <a:srgbClr val="002060"/>
              </a:solidFill>
              <a:latin typeface="+mj-lt"/>
            </a:endParaRPr>
          </a:p>
          <a:p>
            <a:pPr lvl="2"/>
            <a:r>
              <a:rPr lang="en-US" sz="2800" b="1" dirty="0">
                <a:solidFill>
                  <a:srgbClr val="002060"/>
                </a:solidFill>
                <a:latin typeface="+mj-lt"/>
              </a:rPr>
              <a:t>Salary Advance </a:t>
            </a:r>
            <a:endParaRPr lang="en-US" sz="2800" dirty="0">
              <a:solidFill>
                <a:srgbClr val="002060"/>
              </a:solidFill>
              <a:latin typeface="+mj-lt"/>
            </a:endParaRPr>
          </a:p>
          <a:p>
            <a:pPr lvl="2"/>
            <a:r>
              <a:rPr lang="en-US" sz="2800" b="1" dirty="0">
                <a:solidFill>
                  <a:srgbClr val="002060"/>
                </a:solidFill>
                <a:latin typeface="+mj-lt"/>
              </a:rPr>
              <a:t> </a:t>
            </a:r>
            <a:endParaRPr lang="en-US" sz="2800" dirty="0">
              <a:solidFill>
                <a:srgbClr val="002060"/>
              </a:solidFill>
              <a:latin typeface="+mj-lt"/>
            </a:endParaRPr>
          </a:p>
          <a:p>
            <a:pPr marL="1371600" lvl="2" indent="-457200">
              <a:buFont typeface="Arial" panose="020B0604020202020204" pitchFamily="34" charset="0"/>
              <a:buChar char="•"/>
            </a:pPr>
            <a:r>
              <a:rPr lang="en-US" sz="2800" dirty="0">
                <a:solidFill>
                  <a:srgbClr val="002060"/>
                </a:solidFill>
                <a:latin typeface="+mj-lt"/>
              </a:rPr>
              <a:t>Permanent employees who are under executive and non-executive </a:t>
            </a:r>
            <a:r>
              <a:rPr lang="en-US" sz="2800" dirty="0" smtClean="0">
                <a:solidFill>
                  <a:srgbClr val="002060"/>
                </a:solidFill>
                <a:latin typeface="+mj-lt"/>
              </a:rPr>
              <a:t>           staff </a:t>
            </a:r>
            <a:r>
              <a:rPr lang="en-US" sz="2800" dirty="0">
                <a:solidFill>
                  <a:srgbClr val="002060"/>
                </a:solidFill>
                <a:latin typeface="+mj-lt"/>
              </a:rPr>
              <a:t>category could take salary advance on 15</a:t>
            </a:r>
            <a:r>
              <a:rPr lang="en-US" sz="2800" baseline="30000" dirty="0">
                <a:solidFill>
                  <a:srgbClr val="002060"/>
                </a:solidFill>
                <a:latin typeface="+mj-lt"/>
              </a:rPr>
              <a:t>th</a:t>
            </a:r>
            <a:r>
              <a:rPr lang="en-US" sz="2800" dirty="0">
                <a:solidFill>
                  <a:srgbClr val="002060"/>
                </a:solidFill>
                <a:latin typeface="+mj-lt"/>
              </a:rPr>
              <a:t> day of the month </a:t>
            </a:r>
            <a:r>
              <a:rPr lang="en-US" sz="2800" dirty="0" smtClean="0">
                <a:solidFill>
                  <a:srgbClr val="002060"/>
                </a:solidFill>
                <a:latin typeface="+mj-lt"/>
              </a:rPr>
              <a:t>   whereas  workers </a:t>
            </a:r>
            <a:r>
              <a:rPr lang="en-US" sz="2800" dirty="0">
                <a:solidFill>
                  <a:srgbClr val="002060"/>
                </a:solidFill>
                <a:latin typeface="+mj-lt"/>
              </a:rPr>
              <a:t>could take 25</a:t>
            </a:r>
            <a:r>
              <a:rPr lang="en-US" sz="2800" baseline="30000" dirty="0">
                <a:solidFill>
                  <a:srgbClr val="002060"/>
                </a:solidFill>
                <a:latin typeface="+mj-lt"/>
              </a:rPr>
              <a:t>th</a:t>
            </a:r>
            <a:r>
              <a:rPr lang="en-US" sz="2800" dirty="0">
                <a:solidFill>
                  <a:srgbClr val="002060"/>
                </a:solidFill>
                <a:latin typeface="+mj-lt"/>
              </a:rPr>
              <a:t> day of the month subject to the maximum </a:t>
            </a:r>
            <a:r>
              <a:rPr lang="en-US" sz="2800" dirty="0" smtClean="0">
                <a:solidFill>
                  <a:srgbClr val="002060"/>
                </a:solidFill>
                <a:latin typeface="+mj-lt"/>
              </a:rPr>
              <a:t> amount </a:t>
            </a:r>
            <a:r>
              <a:rPr lang="en-US" sz="2800" dirty="0">
                <a:solidFill>
                  <a:srgbClr val="002060"/>
                </a:solidFill>
                <a:latin typeface="+mj-lt"/>
              </a:rPr>
              <a:t>declared by the management time to time </a:t>
            </a:r>
            <a:r>
              <a:rPr lang="en-US" sz="2800" dirty="0" smtClean="0">
                <a:solidFill>
                  <a:srgbClr val="002060"/>
                </a:solidFill>
                <a:latin typeface="+mj-lt"/>
              </a:rPr>
              <a:t>             considering </a:t>
            </a:r>
            <a:r>
              <a:rPr lang="en-US" sz="2800" dirty="0">
                <a:solidFill>
                  <a:srgbClr val="002060"/>
                </a:solidFill>
                <a:latin typeface="+mj-lt"/>
              </a:rPr>
              <a:t>total monthly remuneration. </a:t>
            </a:r>
          </a:p>
          <a:p>
            <a:pPr marL="1371600" lvl="2" indent="-457200">
              <a:buFont typeface="Arial" panose="020B0604020202020204" pitchFamily="34" charset="0"/>
              <a:buChar char="•"/>
            </a:pPr>
            <a:r>
              <a:rPr lang="en-US" sz="2800" dirty="0">
                <a:solidFill>
                  <a:srgbClr val="002060"/>
                </a:solidFill>
                <a:latin typeface="+mj-lt"/>
              </a:rPr>
              <a:t>Salary advance paid during the month will be recovered fully from the monthly salary or wages  </a:t>
            </a:r>
            <a:endParaRPr lang="en-US" sz="2800" dirty="0" smtClean="0">
              <a:solidFill>
                <a:srgbClr val="002060"/>
              </a:solidFill>
              <a:latin typeface="+mj-lt"/>
            </a:endParaRPr>
          </a:p>
          <a:p>
            <a:pPr lvl="4"/>
            <a:endParaRPr lang="en-US" sz="2600" dirty="0">
              <a:solidFill>
                <a:srgbClr val="002060"/>
              </a:solidFill>
              <a:latin typeface="+mj-lt"/>
            </a:endParaRPr>
          </a:p>
          <a:p>
            <a:pPr marL="2171700" lvl="4" indent="-342900">
              <a:buFont typeface="Arial" panose="020B0604020202020204" pitchFamily="34" charset="0"/>
              <a:buChar char="•"/>
            </a:pPr>
            <a:endParaRPr lang="en-US" sz="2600" dirty="0" smtClean="0">
              <a:solidFill>
                <a:srgbClr val="002060"/>
              </a:solidFill>
              <a:latin typeface="+mj-lt"/>
            </a:endParaRPr>
          </a:p>
          <a:p>
            <a:pPr marL="2171700" lvl="4" indent="-342900">
              <a:buFont typeface="Arial" panose="020B0604020202020204" pitchFamily="34" charset="0"/>
              <a:buChar char="•"/>
            </a:pPr>
            <a:endParaRPr lang="en-US" sz="2600" dirty="0">
              <a:solidFill>
                <a:srgbClr val="002060"/>
              </a:solidFill>
              <a:latin typeface="+mj-lt"/>
            </a:endParaRPr>
          </a:p>
          <a:p>
            <a:endParaRPr lang="en-US" dirty="0" smtClean="0"/>
          </a:p>
        </p:txBody>
      </p:sp>
    </p:spTree>
    <p:extLst>
      <p:ext uri="{BB962C8B-B14F-4D97-AF65-F5344CB8AC3E}">
        <p14:creationId xmlns:p14="http://schemas.microsoft.com/office/powerpoint/2010/main" val="90090090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5866221"/>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Other </a:t>
            </a:r>
            <a:r>
              <a:rPr lang="en-US" sz="4400" b="1" dirty="0">
                <a:solidFill>
                  <a:schemeClr val="accent4"/>
                </a:solidFill>
                <a:latin typeface="+mj-lt"/>
              </a:rPr>
              <a:t>Fringe </a:t>
            </a:r>
            <a:r>
              <a:rPr lang="en-US" sz="4400" b="1" dirty="0" smtClean="0">
                <a:solidFill>
                  <a:schemeClr val="accent4"/>
                </a:solidFill>
                <a:latin typeface="+mj-lt"/>
              </a:rPr>
              <a:t>Benefits… </a:t>
            </a:r>
            <a:endParaRPr lang="en-US" sz="4400" dirty="0" smtClean="0">
              <a:solidFill>
                <a:schemeClr val="accent4"/>
              </a:solidFill>
              <a:latin typeface="+mj-lt"/>
            </a:endParaRPr>
          </a:p>
          <a:p>
            <a:pPr lvl="2"/>
            <a:endParaRPr lang="en-US" sz="2800" b="1" dirty="0" smtClean="0">
              <a:solidFill>
                <a:srgbClr val="002060"/>
              </a:solidFill>
              <a:latin typeface="+mj-lt"/>
            </a:endParaRPr>
          </a:p>
          <a:p>
            <a:pPr lvl="2"/>
            <a:r>
              <a:rPr lang="en-US" sz="2800" b="1" dirty="0">
                <a:solidFill>
                  <a:srgbClr val="002060"/>
                </a:solidFill>
                <a:latin typeface="+mj-lt"/>
              </a:rPr>
              <a:t>Festival Advance </a:t>
            </a:r>
            <a:endParaRPr lang="en-US" sz="2800" dirty="0">
              <a:solidFill>
                <a:srgbClr val="002060"/>
              </a:solidFill>
              <a:latin typeface="+mj-lt"/>
            </a:endParaRPr>
          </a:p>
          <a:p>
            <a:pPr lvl="2"/>
            <a:r>
              <a:rPr lang="en-US" sz="2800" b="1" dirty="0">
                <a:solidFill>
                  <a:srgbClr val="002060"/>
                </a:solidFill>
                <a:latin typeface="+mj-lt"/>
              </a:rPr>
              <a:t> </a:t>
            </a:r>
            <a:endParaRPr lang="en-US" sz="2800" dirty="0">
              <a:solidFill>
                <a:srgbClr val="002060"/>
              </a:solidFill>
              <a:latin typeface="+mj-lt"/>
            </a:endParaRPr>
          </a:p>
          <a:p>
            <a:pPr marL="1371600" lvl="2" indent="-457200">
              <a:buFont typeface="Arial" panose="020B0604020202020204" pitchFamily="34" charset="0"/>
              <a:buChar char="•"/>
            </a:pPr>
            <a:r>
              <a:rPr lang="en-US" sz="2800" dirty="0">
                <a:solidFill>
                  <a:srgbClr val="002060"/>
                </a:solidFill>
                <a:latin typeface="+mj-lt"/>
              </a:rPr>
              <a:t>A festival advance will be paid at end of December for those who have requested Permanent employees are only eligible to take festival advance. </a:t>
            </a:r>
          </a:p>
          <a:p>
            <a:pPr marL="1371600" lvl="2" indent="-457200">
              <a:buFont typeface="Arial" panose="020B0604020202020204" pitchFamily="34" charset="0"/>
              <a:buChar char="•"/>
            </a:pPr>
            <a:r>
              <a:rPr lang="en-US" sz="2800" dirty="0">
                <a:solidFill>
                  <a:srgbClr val="002060"/>
                </a:solidFill>
                <a:latin typeface="+mj-lt"/>
              </a:rPr>
              <a:t>The amount will be decided by the management time to time. </a:t>
            </a:r>
          </a:p>
          <a:p>
            <a:pPr marL="1371600" lvl="2" indent="-457200">
              <a:buFont typeface="Arial" panose="020B0604020202020204" pitchFamily="34" charset="0"/>
              <a:buChar char="•"/>
            </a:pPr>
            <a:r>
              <a:rPr lang="en-US" sz="2800" dirty="0">
                <a:solidFill>
                  <a:srgbClr val="002060"/>
                </a:solidFill>
                <a:latin typeface="+mj-lt"/>
              </a:rPr>
              <a:t>This will be recovered from 10 monthly installment, deducted from monthly salary or wages   </a:t>
            </a:r>
          </a:p>
          <a:p>
            <a:pPr lvl="4"/>
            <a:endParaRPr lang="en-US" sz="2600" dirty="0">
              <a:solidFill>
                <a:srgbClr val="002060"/>
              </a:solidFill>
              <a:latin typeface="+mj-lt"/>
            </a:endParaRPr>
          </a:p>
          <a:p>
            <a:pPr marL="2171700" lvl="4" indent="-342900">
              <a:buFont typeface="Arial" panose="020B0604020202020204" pitchFamily="34" charset="0"/>
              <a:buChar char="•"/>
            </a:pPr>
            <a:endParaRPr lang="en-US" sz="2600" dirty="0" smtClean="0">
              <a:solidFill>
                <a:srgbClr val="002060"/>
              </a:solidFill>
              <a:latin typeface="+mj-lt"/>
            </a:endParaRPr>
          </a:p>
          <a:p>
            <a:pPr marL="2171700" lvl="4" indent="-342900">
              <a:buFont typeface="Arial" panose="020B0604020202020204" pitchFamily="34" charset="0"/>
              <a:buChar char="•"/>
            </a:pPr>
            <a:endParaRPr lang="en-US" sz="2600" dirty="0">
              <a:solidFill>
                <a:srgbClr val="002060"/>
              </a:solidFill>
              <a:latin typeface="+mj-lt"/>
            </a:endParaRPr>
          </a:p>
          <a:p>
            <a:endParaRPr lang="en-US" dirty="0" smtClean="0"/>
          </a:p>
        </p:txBody>
      </p:sp>
    </p:spTree>
    <p:extLst>
      <p:ext uri="{BB962C8B-B14F-4D97-AF65-F5344CB8AC3E}">
        <p14:creationId xmlns:p14="http://schemas.microsoft.com/office/powerpoint/2010/main" val="352591614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450997"/>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a:solidFill>
                  <a:schemeClr val="accent4"/>
                </a:solidFill>
                <a:latin typeface="+mj-lt"/>
              </a:rPr>
              <a:t>Non – Remuneration Recognition</a:t>
            </a:r>
            <a:endParaRPr lang="en-US" sz="4400" dirty="0">
              <a:solidFill>
                <a:schemeClr val="accent4"/>
              </a:solidFill>
              <a:latin typeface="+mj-lt"/>
            </a:endParaRPr>
          </a:p>
          <a:p>
            <a:pPr marL="2171700" lvl="4" indent="-342900">
              <a:buFont typeface="Arial" panose="020B0604020202020204" pitchFamily="34" charset="0"/>
              <a:buChar char="•"/>
            </a:pPr>
            <a:endParaRPr lang="en-US" sz="4400" dirty="0" smtClean="0">
              <a:solidFill>
                <a:schemeClr val="accent4"/>
              </a:solidFill>
              <a:latin typeface="+mj-lt"/>
            </a:endParaRPr>
          </a:p>
          <a:p>
            <a:pPr lvl="2"/>
            <a:r>
              <a:rPr lang="en-US" sz="3200" b="1" dirty="0">
                <a:solidFill>
                  <a:srgbClr val="002060"/>
                </a:solidFill>
                <a:latin typeface="+mj-lt"/>
              </a:rPr>
              <a:t>Staff Retreat: </a:t>
            </a:r>
            <a:endParaRPr lang="en-US" sz="3200" b="1" dirty="0" smtClean="0">
              <a:solidFill>
                <a:srgbClr val="002060"/>
              </a:solidFill>
              <a:latin typeface="+mj-lt"/>
            </a:endParaRPr>
          </a:p>
          <a:p>
            <a:pPr marL="1371600" lvl="2" indent="-457200">
              <a:buFont typeface="Arial" panose="020B0604020202020204" pitchFamily="34" charset="0"/>
              <a:buChar char="•"/>
            </a:pPr>
            <a:r>
              <a:rPr lang="en-US" sz="2800" dirty="0" smtClean="0">
                <a:solidFill>
                  <a:srgbClr val="002060"/>
                </a:solidFill>
                <a:latin typeface="+mj-lt"/>
              </a:rPr>
              <a:t>Company organizes </a:t>
            </a:r>
            <a:r>
              <a:rPr lang="en-US" sz="2800" dirty="0">
                <a:solidFill>
                  <a:srgbClr val="002060"/>
                </a:solidFill>
                <a:latin typeface="+mj-lt"/>
              </a:rPr>
              <a:t>a staff retreat every year to facilitate interaction between management and the staff which event is organized outside the company premises.    </a:t>
            </a:r>
          </a:p>
          <a:p>
            <a:pPr marL="1371600" lvl="2" indent="-457200">
              <a:buFont typeface="Arial" panose="020B0604020202020204" pitchFamily="34" charset="0"/>
              <a:buChar char="•"/>
            </a:pPr>
            <a:r>
              <a:rPr lang="en-US" sz="2800" dirty="0">
                <a:solidFill>
                  <a:srgbClr val="002060"/>
                </a:solidFill>
                <a:latin typeface="+mj-lt"/>
              </a:rPr>
              <a:t>This retreat to be organized with participation of company Chairman, Board of Directors, </a:t>
            </a:r>
            <a:r>
              <a:rPr lang="en-US" sz="2800" dirty="0" smtClean="0">
                <a:solidFill>
                  <a:srgbClr val="002060"/>
                </a:solidFill>
                <a:latin typeface="+mj-lt"/>
              </a:rPr>
              <a:t>Executive Director and </a:t>
            </a:r>
            <a:r>
              <a:rPr lang="en-US" sz="2800" dirty="0">
                <a:solidFill>
                  <a:srgbClr val="002060"/>
                </a:solidFill>
                <a:latin typeface="+mj-lt"/>
              </a:rPr>
              <a:t>all staff members to felicitate the employees who have rendered dedicated service, working long years to the company as well as recognizing those who have effectively contributed to the company performance during the financial year.  </a:t>
            </a:r>
          </a:p>
          <a:p>
            <a:pPr marL="2171700" lvl="4" indent="-342900">
              <a:buFont typeface="Arial" panose="020B0604020202020204" pitchFamily="34" charset="0"/>
              <a:buChar char="•"/>
            </a:pPr>
            <a:endParaRPr lang="en-US" sz="4400" dirty="0">
              <a:solidFill>
                <a:schemeClr val="accent4"/>
              </a:solidFill>
              <a:latin typeface="+mj-lt"/>
            </a:endParaRPr>
          </a:p>
          <a:p>
            <a:endParaRPr lang="en-US" dirty="0" smtClean="0"/>
          </a:p>
        </p:txBody>
      </p:sp>
    </p:spTree>
    <p:extLst>
      <p:ext uri="{BB962C8B-B14F-4D97-AF65-F5344CB8AC3E}">
        <p14:creationId xmlns:p14="http://schemas.microsoft.com/office/powerpoint/2010/main" val="359625703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220164"/>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a:solidFill>
                  <a:schemeClr val="accent4"/>
                </a:solidFill>
                <a:latin typeface="+mj-lt"/>
              </a:rPr>
              <a:t>Non – Remuneration </a:t>
            </a:r>
            <a:r>
              <a:rPr lang="en-US" sz="4400" b="1" dirty="0" smtClean="0">
                <a:solidFill>
                  <a:schemeClr val="accent4"/>
                </a:solidFill>
                <a:latin typeface="+mj-lt"/>
              </a:rPr>
              <a:t>Recognition</a:t>
            </a:r>
          </a:p>
          <a:p>
            <a:pPr marL="0" lvl="2">
              <a:lnSpc>
                <a:spcPct val="115000"/>
              </a:lnSpc>
            </a:pPr>
            <a:r>
              <a:rPr lang="en-US" sz="2800" b="1" dirty="0" smtClean="0">
                <a:solidFill>
                  <a:srgbClr val="002060"/>
                </a:solidFill>
              </a:rPr>
              <a:t>	</a:t>
            </a:r>
          </a:p>
          <a:p>
            <a:pPr marL="0" lvl="2">
              <a:lnSpc>
                <a:spcPct val="115000"/>
              </a:lnSpc>
            </a:pPr>
            <a:r>
              <a:rPr lang="en-US" sz="2800" b="1" dirty="0">
                <a:solidFill>
                  <a:srgbClr val="002060"/>
                </a:solidFill>
                <a:latin typeface="+mj-lt"/>
              </a:rPr>
              <a:t>	</a:t>
            </a:r>
            <a:r>
              <a:rPr lang="en-US" sz="3200" b="1" dirty="0" smtClean="0">
                <a:solidFill>
                  <a:srgbClr val="002060"/>
                </a:solidFill>
                <a:latin typeface="+mj-lt"/>
              </a:rPr>
              <a:t>Staff </a:t>
            </a:r>
            <a:r>
              <a:rPr lang="en-US" sz="3200" b="1" dirty="0" smtClean="0">
                <a:solidFill>
                  <a:srgbClr val="002060"/>
                </a:solidFill>
                <a:latin typeface="+mj-lt"/>
              </a:rPr>
              <a:t>Retreat</a:t>
            </a:r>
            <a:r>
              <a:rPr lang="en-US" sz="3200" b="1" dirty="0" smtClean="0">
                <a:solidFill>
                  <a:srgbClr val="002060"/>
                </a:solidFill>
                <a:latin typeface="+mj-lt"/>
              </a:rPr>
              <a:t>…</a:t>
            </a:r>
            <a:endParaRPr lang="en-US" sz="3200" b="1" dirty="0">
              <a:solidFill>
                <a:srgbClr val="002060"/>
              </a:solidFill>
              <a:latin typeface="+mj-lt"/>
            </a:endParaRPr>
          </a:p>
          <a:p>
            <a:pPr marL="1257300" lvl="2" indent="-342900">
              <a:buFont typeface="Arial" panose="020B0604020202020204" pitchFamily="34" charset="0"/>
              <a:buChar char="•"/>
            </a:pPr>
            <a:r>
              <a:rPr lang="en-US" sz="2800" dirty="0" smtClean="0">
                <a:solidFill>
                  <a:srgbClr val="002060"/>
                </a:solidFill>
                <a:latin typeface="+mj-lt"/>
              </a:rPr>
              <a:t>Employees </a:t>
            </a:r>
            <a:r>
              <a:rPr lang="en-US" sz="2800" dirty="0">
                <a:solidFill>
                  <a:srgbClr val="002060"/>
                </a:solidFill>
                <a:latin typeface="+mj-lt"/>
              </a:rPr>
              <a:t>those who have completed 25 years dedicated service </a:t>
            </a:r>
            <a:r>
              <a:rPr lang="en-US" sz="2800" dirty="0" smtClean="0">
                <a:solidFill>
                  <a:srgbClr val="002060"/>
                </a:solidFill>
                <a:latin typeface="+mj-lt"/>
              </a:rPr>
              <a:t>                               to </a:t>
            </a:r>
            <a:r>
              <a:rPr lang="en-US" sz="2800" dirty="0">
                <a:solidFill>
                  <a:srgbClr val="002060"/>
                </a:solidFill>
                <a:latin typeface="+mj-lt"/>
              </a:rPr>
              <a:t>the company will be recognized at this event. </a:t>
            </a:r>
          </a:p>
          <a:p>
            <a:pPr marL="1257300" lvl="2" indent="-342900">
              <a:buFont typeface="Arial" panose="020B0604020202020204" pitchFamily="34" charset="0"/>
              <a:buChar char="•"/>
            </a:pPr>
            <a:r>
              <a:rPr lang="en-US" sz="2800" dirty="0">
                <a:solidFill>
                  <a:srgbClr val="002060"/>
                </a:solidFill>
                <a:latin typeface="+mj-lt"/>
              </a:rPr>
              <a:t>A system to be introduced with clearly defined criteria under each </a:t>
            </a:r>
            <a:r>
              <a:rPr lang="en-US" sz="2800" dirty="0" smtClean="0">
                <a:solidFill>
                  <a:srgbClr val="002060"/>
                </a:solidFill>
                <a:latin typeface="+mj-lt"/>
              </a:rPr>
              <a:t>                          category </a:t>
            </a:r>
            <a:r>
              <a:rPr lang="en-US" sz="2800" dirty="0">
                <a:solidFill>
                  <a:srgbClr val="002060"/>
                </a:solidFill>
                <a:latin typeface="+mj-lt"/>
              </a:rPr>
              <a:t>of awards to select individual employee and teams who have effectively contributed to the company performance during the </a:t>
            </a:r>
            <a:r>
              <a:rPr lang="en-US" sz="2800" dirty="0" smtClean="0">
                <a:solidFill>
                  <a:srgbClr val="002060"/>
                </a:solidFill>
                <a:latin typeface="+mj-lt"/>
              </a:rPr>
              <a:t>                       financial </a:t>
            </a:r>
            <a:r>
              <a:rPr lang="en-US" sz="2800" dirty="0">
                <a:solidFill>
                  <a:srgbClr val="002060"/>
                </a:solidFill>
                <a:latin typeface="+mj-lt"/>
              </a:rPr>
              <a:t>year. </a:t>
            </a:r>
          </a:p>
          <a:p>
            <a:pPr marL="2171700" lvl="4" indent="-342900">
              <a:buFont typeface="Arial" panose="020B0604020202020204" pitchFamily="34" charset="0"/>
              <a:buChar char="•"/>
            </a:pPr>
            <a:endParaRPr lang="en-US" sz="4400" dirty="0" smtClean="0">
              <a:solidFill>
                <a:schemeClr val="accent4"/>
              </a:solidFill>
              <a:latin typeface="+mj-lt"/>
            </a:endParaRPr>
          </a:p>
          <a:p>
            <a:pPr marL="2171700" lvl="4" indent="-342900">
              <a:buFont typeface="Arial" panose="020B0604020202020204" pitchFamily="34" charset="0"/>
              <a:buChar char="•"/>
            </a:pPr>
            <a:endParaRPr lang="en-US" sz="4400" dirty="0">
              <a:solidFill>
                <a:schemeClr val="accent4"/>
              </a:solidFill>
              <a:latin typeface="+mj-lt"/>
            </a:endParaRPr>
          </a:p>
          <a:p>
            <a:endParaRPr lang="en-US" dirty="0" smtClean="0"/>
          </a:p>
        </p:txBody>
      </p:sp>
    </p:spTree>
    <p:extLst>
      <p:ext uri="{BB962C8B-B14F-4D97-AF65-F5344CB8AC3E}">
        <p14:creationId xmlns:p14="http://schemas.microsoft.com/office/powerpoint/2010/main" val="356397962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340197"/>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a:solidFill>
                  <a:schemeClr val="accent4"/>
                </a:solidFill>
                <a:latin typeface="+mj-lt"/>
              </a:rPr>
              <a:t>Non – Remuneration </a:t>
            </a:r>
            <a:r>
              <a:rPr lang="en-US" sz="4400" b="1" dirty="0" smtClean="0">
                <a:solidFill>
                  <a:schemeClr val="accent4"/>
                </a:solidFill>
                <a:latin typeface="+mj-lt"/>
              </a:rPr>
              <a:t>Recognition</a:t>
            </a:r>
          </a:p>
          <a:p>
            <a:pPr marL="0" lvl="2">
              <a:lnSpc>
                <a:spcPct val="115000"/>
              </a:lnSpc>
            </a:pPr>
            <a:r>
              <a:rPr lang="en-US" sz="2800" b="1" dirty="0" smtClean="0">
                <a:solidFill>
                  <a:srgbClr val="002060"/>
                </a:solidFill>
              </a:rPr>
              <a:t>	</a:t>
            </a:r>
            <a:r>
              <a:rPr lang="en-US" sz="3200" b="1" dirty="0" smtClean="0">
                <a:solidFill>
                  <a:srgbClr val="002060"/>
                </a:solidFill>
                <a:latin typeface="+mj-lt"/>
              </a:rPr>
              <a:t>Staff </a:t>
            </a:r>
            <a:r>
              <a:rPr lang="en-US" sz="3200" b="1" dirty="0" smtClean="0">
                <a:solidFill>
                  <a:srgbClr val="002060"/>
                </a:solidFill>
                <a:latin typeface="+mj-lt"/>
              </a:rPr>
              <a:t>Retreat</a:t>
            </a:r>
            <a:r>
              <a:rPr lang="en-US" sz="3200" b="1" dirty="0" smtClean="0">
                <a:solidFill>
                  <a:srgbClr val="002060"/>
                </a:solidFill>
                <a:latin typeface="+mj-lt"/>
              </a:rPr>
              <a:t>…</a:t>
            </a:r>
            <a:endParaRPr lang="en-US" sz="3200" dirty="0">
              <a:solidFill>
                <a:schemeClr val="accent4"/>
              </a:solidFill>
              <a:latin typeface="+mj-lt"/>
            </a:endParaRPr>
          </a:p>
          <a:p>
            <a:pPr marL="1257300" lvl="2" indent="-342900">
              <a:buFont typeface="Arial" panose="020B0604020202020204" pitchFamily="34" charset="0"/>
              <a:buChar char="•"/>
            </a:pPr>
            <a:r>
              <a:rPr lang="en-US" sz="2800" dirty="0" smtClean="0">
                <a:solidFill>
                  <a:srgbClr val="002060"/>
                </a:solidFill>
                <a:latin typeface="+mj-lt"/>
              </a:rPr>
              <a:t>HR </a:t>
            </a:r>
            <a:r>
              <a:rPr lang="en-US" sz="2800" dirty="0">
                <a:solidFill>
                  <a:srgbClr val="002060"/>
                </a:solidFill>
                <a:latin typeface="+mj-lt"/>
              </a:rPr>
              <a:t>Manager together with all HODs shall have discussion and devise a scheme including agreed upon criteria with category of awards under key performance area and desired performance standards under each award. This arrangement should be declared by HR division after getting the approval from </a:t>
            </a:r>
            <a:r>
              <a:rPr lang="en-US" sz="2800" dirty="0" smtClean="0">
                <a:solidFill>
                  <a:srgbClr val="002060"/>
                </a:solidFill>
                <a:latin typeface="+mj-lt"/>
              </a:rPr>
              <a:t>ED/CEO </a:t>
            </a:r>
            <a:r>
              <a:rPr lang="en-US" sz="2800" dirty="0">
                <a:solidFill>
                  <a:srgbClr val="002060"/>
                </a:solidFill>
                <a:latin typeface="+mj-lt"/>
              </a:rPr>
              <a:t>to the scheme and the tentative budget. </a:t>
            </a:r>
          </a:p>
          <a:p>
            <a:pPr marL="1257300" lvl="2" indent="-342900">
              <a:buFont typeface="Arial" panose="020B0604020202020204" pitchFamily="34" charset="0"/>
              <a:buChar char="•"/>
            </a:pPr>
            <a:r>
              <a:rPr lang="en-US" sz="2800" dirty="0">
                <a:solidFill>
                  <a:srgbClr val="002060"/>
                </a:solidFill>
                <a:latin typeface="+mj-lt"/>
              </a:rPr>
              <a:t>These performance standards are to be communicated among all the staff members in </a:t>
            </a:r>
            <a:r>
              <a:rPr lang="en-US" sz="2800" dirty="0" smtClean="0">
                <a:solidFill>
                  <a:srgbClr val="002060"/>
                </a:solidFill>
                <a:latin typeface="+mj-lt"/>
              </a:rPr>
              <a:t>advance. </a:t>
            </a:r>
            <a:r>
              <a:rPr lang="en-US" sz="2800" dirty="0" smtClean="0">
                <a:solidFill>
                  <a:srgbClr val="002060"/>
                </a:solidFill>
                <a:latin typeface="+mj-lt"/>
              </a:rPr>
              <a:t>A </a:t>
            </a:r>
            <a:r>
              <a:rPr lang="en-US" sz="2800" dirty="0">
                <a:solidFill>
                  <a:srgbClr val="002060"/>
                </a:solidFill>
                <a:latin typeface="+mj-lt"/>
              </a:rPr>
              <a:t>committee comprised with head HR division and two other divisional head shall select best performers on evaluation of the results at the end of the financial year.   </a:t>
            </a:r>
          </a:p>
          <a:p>
            <a:pPr lvl="4"/>
            <a:endParaRPr lang="en-US" sz="4400" dirty="0">
              <a:solidFill>
                <a:schemeClr val="accent4"/>
              </a:solidFill>
              <a:latin typeface="+mj-lt"/>
            </a:endParaRPr>
          </a:p>
          <a:p>
            <a:endParaRPr lang="en-US" dirty="0" smtClean="0"/>
          </a:p>
        </p:txBody>
      </p:sp>
    </p:spTree>
    <p:extLst>
      <p:ext uri="{BB962C8B-B14F-4D97-AF65-F5344CB8AC3E}">
        <p14:creationId xmlns:p14="http://schemas.microsoft.com/office/powerpoint/2010/main" val="397404915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7426648"/>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endParaRPr lang="en-US" sz="4800" dirty="0" smtClean="0">
              <a:solidFill>
                <a:schemeClr val="accent4"/>
              </a:solidFill>
              <a:latin typeface="+mj-lt"/>
            </a:endParaRPr>
          </a:p>
          <a:p>
            <a:pPr lvl="2">
              <a:lnSpc>
                <a:spcPct val="115000"/>
              </a:lnSpc>
            </a:pPr>
            <a:r>
              <a:rPr lang="en-US" sz="4800" b="1" dirty="0">
                <a:solidFill>
                  <a:schemeClr val="accent4"/>
                </a:solidFill>
                <a:latin typeface="+mj-lt"/>
              </a:rPr>
              <a:t>	</a:t>
            </a:r>
            <a:r>
              <a:rPr lang="en-US" sz="4400" b="1" dirty="0" smtClean="0">
                <a:solidFill>
                  <a:schemeClr val="accent4"/>
                </a:solidFill>
                <a:latin typeface="+mj-lt"/>
              </a:rPr>
              <a:t>Non </a:t>
            </a:r>
            <a:r>
              <a:rPr lang="en-US" sz="4400" b="1" dirty="0">
                <a:solidFill>
                  <a:schemeClr val="accent4"/>
                </a:solidFill>
                <a:latin typeface="+mj-lt"/>
              </a:rPr>
              <a:t>– Remuneration </a:t>
            </a:r>
            <a:r>
              <a:rPr lang="en-US" sz="4400" b="1" dirty="0" smtClean="0">
                <a:solidFill>
                  <a:schemeClr val="accent4"/>
                </a:solidFill>
                <a:latin typeface="+mj-lt"/>
              </a:rPr>
              <a:t>Recognition</a:t>
            </a:r>
          </a:p>
          <a:p>
            <a:pPr marL="914400" lvl="4">
              <a:lnSpc>
                <a:spcPct val="115000"/>
              </a:lnSpc>
            </a:pPr>
            <a:r>
              <a:rPr lang="en-US" sz="2800" b="1" dirty="0" smtClean="0">
                <a:solidFill>
                  <a:srgbClr val="002060"/>
                </a:solidFill>
              </a:rPr>
              <a:t>	</a:t>
            </a:r>
            <a:endParaRPr lang="en-US" sz="4400" dirty="0">
              <a:solidFill>
                <a:schemeClr val="accent4"/>
              </a:solidFill>
              <a:latin typeface="+mj-lt"/>
            </a:endParaRPr>
          </a:p>
          <a:p>
            <a:pPr lvl="4"/>
            <a:r>
              <a:rPr lang="en-US" sz="3600" b="1" dirty="0">
                <a:solidFill>
                  <a:srgbClr val="002060"/>
                </a:solidFill>
                <a:latin typeface="+mj-lt"/>
              </a:rPr>
              <a:t>Commendations</a:t>
            </a:r>
            <a:r>
              <a:rPr lang="en-US" sz="3600" dirty="0">
                <a:solidFill>
                  <a:srgbClr val="002060"/>
                </a:solidFill>
                <a:latin typeface="+mj-lt"/>
              </a:rPr>
              <a:t>: </a:t>
            </a:r>
            <a:endParaRPr lang="en-US" sz="3600" dirty="0" smtClean="0">
              <a:solidFill>
                <a:srgbClr val="002060"/>
              </a:solidFill>
              <a:latin typeface="+mj-lt"/>
            </a:endParaRPr>
          </a:p>
          <a:p>
            <a:pPr lvl="4"/>
            <a:r>
              <a:rPr lang="en-US" sz="2800" dirty="0" smtClean="0">
                <a:solidFill>
                  <a:srgbClr val="002060"/>
                </a:solidFill>
                <a:latin typeface="+mj-lt"/>
              </a:rPr>
              <a:t>A </a:t>
            </a:r>
            <a:r>
              <a:rPr lang="en-US" sz="2800" dirty="0">
                <a:solidFill>
                  <a:srgbClr val="002060"/>
                </a:solidFill>
                <a:latin typeface="+mj-lt"/>
              </a:rPr>
              <a:t>formal letter of commendation may be framed </a:t>
            </a:r>
            <a:r>
              <a:rPr lang="en-US" sz="2800" dirty="0" smtClean="0">
                <a:solidFill>
                  <a:srgbClr val="002060"/>
                </a:solidFill>
                <a:latin typeface="+mj-lt"/>
              </a:rPr>
              <a:t>by the </a:t>
            </a:r>
            <a:r>
              <a:rPr lang="en-US" sz="2800" dirty="0">
                <a:solidFill>
                  <a:srgbClr val="002060"/>
                </a:solidFill>
                <a:latin typeface="+mj-lt"/>
              </a:rPr>
              <a:t>HR division </a:t>
            </a:r>
            <a:endParaRPr lang="en-US" sz="2800" dirty="0" smtClean="0">
              <a:solidFill>
                <a:srgbClr val="002060"/>
              </a:solidFill>
              <a:latin typeface="+mj-lt"/>
            </a:endParaRPr>
          </a:p>
          <a:p>
            <a:pPr lvl="4"/>
            <a:r>
              <a:rPr lang="en-US" sz="2800" dirty="0" smtClean="0">
                <a:solidFill>
                  <a:srgbClr val="002060"/>
                </a:solidFill>
                <a:latin typeface="+mj-lt"/>
              </a:rPr>
              <a:t>to </a:t>
            </a:r>
            <a:r>
              <a:rPr lang="en-US" sz="2800" dirty="0">
                <a:solidFill>
                  <a:srgbClr val="002060"/>
                </a:solidFill>
                <a:latin typeface="+mj-lt"/>
              </a:rPr>
              <a:t>issue an employee on his good work with a copy to his personal </a:t>
            </a:r>
            <a:endParaRPr lang="en-US" sz="2800" dirty="0" smtClean="0">
              <a:solidFill>
                <a:srgbClr val="002060"/>
              </a:solidFill>
              <a:latin typeface="+mj-lt"/>
            </a:endParaRPr>
          </a:p>
          <a:p>
            <a:pPr lvl="4"/>
            <a:r>
              <a:rPr lang="en-US" sz="2800" dirty="0" smtClean="0">
                <a:solidFill>
                  <a:srgbClr val="002060"/>
                </a:solidFill>
                <a:latin typeface="+mj-lt"/>
              </a:rPr>
              <a:t>file</a:t>
            </a:r>
            <a:r>
              <a:rPr lang="en-US" sz="2800" dirty="0">
                <a:solidFill>
                  <a:srgbClr val="002060"/>
                </a:solidFill>
                <a:latin typeface="+mj-lt"/>
              </a:rPr>
              <a:t>. HR division shall study the data and analysis received from </a:t>
            </a:r>
            <a:endParaRPr lang="en-US" sz="2800" dirty="0" smtClean="0">
              <a:solidFill>
                <a:srgbClr val="002060"/>
              </a:solidFill>
              <a:latin typeface="+mj-lt"/>
            </a:endParaRPr>
          </a:p>
          <a:p>
            <a:pPr lvl="4"/>
            <a:r>
              <a:rPr lang="en-US" sz="2800" dirty="0" smtClean="0">
                <a:solidFill>
                  <a:srgbClr val="002060"/>
                </a:solidFill>
                <a:latin typeface="+mj-lt"/>
              </a:rPr>
              <a:t>relevant </a:t>
            </a:r>
            <a:r>
              <a:rPr lang="en-US" sz="2800" dirty="0">
                <a:solidFill>
                  <a:srgbClr val="002060"/>
                </a:solidFill>
                <a:latin typeface="+mj-lt"/>
              </a:rPr>
              <a:t>divisional head and satisfy his effort in contributing to the </a:t>
            </a:r>
            <a:r>
              <a:rPr lang="en-US" sz="2800" dirty="0" smtClean="0">
                <a:solidFill>
                  <a:srgbClr val="002060"/>
                </a:solidFill>
                <a:latin typeface="+mj-lt"/>
              </a:rPr>
              <a:t>company </a:t>
            </a:r>
            <a:r>
              <a:rPr lang="en-US" sz="2800" dirty="0">
                <a:solidFill>
                  <a:srgbClr val="002060"/>
                </a:solidFill>
                <a:latin typeface="+mj-lt"/>
              </a:rPr>
              <a:t>performance in various forms  </a:t>
            </a:r>
            <a:endParaRPr lang="en-US" sz="2800" dirty="0" smtClean="0">
              <a:solidFill>
                <a:srgbClr val="002060"/>
              </a:solidFill>
              <a:latin typeface="+mj-lt"/>
            </a:endParaRPr>
          </a:p>
          <a:p>
            <a:pPr lvl="4"/>
            <a:endParaRPr lang="en-US" sz="2800" dirty="0">
              <a:solidFill>
                <a:srgbClr val="002060"/>
              </a:solidFill>
              <a:latin typeface="+mj-lt"/>
            </a:endParaRPr>
          </a:p>
          <a:p>
            <a:pPr lvl="4"/>
            <a:endParaRPr lang="en-US" sz="2800" dirty="0" smtClean="0">
              <a:solidFill>
                <a:srgbClr val="002060"/>
              </a:solidFill>
              <a:latin typeface="+mj-lt"/>
            </a:endParaRPr>
          </a:p>
          <a:p>
            <a:pPr lvl="4"/>
            <a:endParaRPr lang="en-US" sz="2800" dirty="0">
              <a:solidFill>
                <a:srgbClr val="002060"/>
              </a:solidFill>
              <a:latin typeface="+mj-lt"/>
            </a:endParaRPr>
          </a:p>
          <a:p>
            <a:pPr lvl="4"/>
            <a:endParaRPr lang="en-US" sz="2800" dirty="0" smtClean="0">
              <a:solidFill>
                <a:srgbClr val="002060"/>
              </a:solidFill>
              <a:latin typeface="+mj-lt"/>
            </a:endParaRPr>
          </a:p>
          <a:p>
            <a:pPr lvl="4"/>
            <a:endParaRPr lang="en-US" sz="2800" dirty="0">
              <a:solidFill>
                <a:srgbClr val="002060"/>
              </a:solidFill>
              <a:latin typeface="+mj-lt"/>
            </a:endParaRPr>
          </a:p>
          <a:p>
            <a:endParaRPr lang="en-US" dirty="0" smtClean="0"/>
          </a:p>
        </p:txBody>
      </p:sp>
    </p:spTree>
    <p:extLst>
      <p:ext uri="{BB962C8B-B14F-4D97-AF65-F5344CB8AC3E}">
        <p14:creationId xmlns:p14="http://schemas.microsoft.com/office/powerpoint/2010/main" val="46908463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641818"/>
          </a:xfrm>
          <a:prstGeom prst="rect">
            <a:avLst/>
          </a:prstGeom>
          <a:solidFill>
            <a:schemeClr val="bg1">
              <a:lumMod val="95000"/>
            </a:schemeClr>
          </a:solidFill>
        </p:spPr>
        <p:txBody>
          <a:bodyPr wrap="square">
            <a:spAutoFit/>
          </a:bodyPr>
          <a:lstStyle/>
          <a:p>
            <a:pPr lvl="1">
              <a:lnSpc>
                <a:spcPct val="115000"/>
              </a:lnSpc>
            </a:pPr>
            <a:r>
              <a:rPr lang="en-US" sz="4800" dirty="0" smtClean="0">
                <a:solidFill>
                  <a:schemeClr val="accent4"/>
                </a:solidFill>
                <a:latin typeface="+mj-lt"/>
              </a:rPr>
              <a:t>	</a:t>
            </a:r>
            <a:r>
              <a:rPr lang="en-US" sz="4400" b="1" dirty="0" smtClean="0">
                <a:solidFill>
                  <a:schemeClr val="accent4"/>
                </a:solidFill>
                <a:latin typeface="+mj-lt"/>
              </a:rPr>
              <a:t>Non </a:t>
            </a:r>
            <a:r>
              <a:rPr lang="en-US" sz="4400" b="1" dirty="0">
                <a:solidFill>
                  <a:schemeClr val="accent4"/>
                </a:solidFill>
                <a:latin typeface="+mj-lt"/>
              </a:rPr>
              <a:t>– Remuneration </a:t>
            </a:r>
            <a:r>
              <a:rPr lang="en-US" sz="4400" b="1" dirty="0" smtClean="0">
                <a:solidFill>
                  <a:schemeClr val="accent4"/>
                </a:solidFill>
                <a:latin typeface="+mj-lt"/>
              </a:rPr>
              <a:t>Recognition</a:t>
            </a:r>
          </a:p>
          <a:p>
            <a:pPr marL="1371600" lvl="5">
              <a:lnSpc>
                <a:spcPct val="115000"/>
              </a:lnSpc>
            </a:pPr>
            <a:endParaRPr lang="en-US" sz="3200" b="1" dirty="0" smtClean="0">
              <a:solidFill>
                <a:srgbClr val="002060"/>
              </a:solidFill>
              <a:latin typeface="+mj-lt"/>
            </a:endParaRPr>
          </a:p>
          <a:p>
            <a:pPr marL="1371600" lvl="5">
              <a:lnSpc>
                <a:spcPct val="115000"/>
              </a:lnSpc>
            </a:pPr>
            <a:r>
              <a:rPr lang="en-US" sz="3200" b="1" dirty="0" smtClean="0">
                <a:solidFill>
                  <a:srgbClr val="002060"/>
                </a:solidFill>
                <a:latin typeface="+mj-lt"/>
              </a:rPr>
              <a:t>Some </a:t>
            </a:r>
            <a:r>
              <a:rPr lang="en-US" sz="3200" b="1" dirty="0">
                <a:solidFill>
                  <a:srgbClr val="002060"/>
                </a:solidFill>
                <a:latin typeface="+mj-lt"/>
              </a:rPr>
              <a:t>Other Practices: </a:t>
            </a:r>
            <a:endParaRPr lang="en-US" sz="3200" b="1" dirty="0" smtClean="0">
              <a:solidFill>
                <a:srgbClr val="002060"/>
              </a:solidFill>
              <a:latin typeface="+mj-lt"/>
            </a:endParaRPr>
          </a:p>
          <a:p>
            <a:pPr marL="1371600" lvl="5">
              <a:lnSpc>
                <a:spcPct val="115000"/>
              </a:lnSpc>
            </a:pPr>
            <a:r>
              <a:rPr lang="en-US" sz="2800" dirty="0" smtClean="0">
                <a:solidFill>
                  <a:srgbClr val="002060"/>
                </a:solidFill>
                <a:latin typeface="+mj-lt"/>
              </a:rPr>
              <a:t>It </a:t>
            </a:r>
            <a:r>
              <a:rPr lang="en-US" sz="2800" dirty="0">
                <a:solidFill>
                  <a:srgbClr val="002060"/>
                </a:solidFill>
                <a:latin typeface="+mj-lt"/>
              </a:rPr>
              <a:t>is essential senior management of </a:t>
            </a:r>
            <a:r>
              <a:rPr lang="en-US" sz="2800" dirty="0" smtClean="0">
                <a:solidFill>
                  <a:srgbClr val="002060"/>
                </a:solidFill>
                <a:latin typeface="+mj-lt"/>
              </a:rPr>
              <a:t>the company to </a:t>
            </a:r>
            <a:r>
              <a:rPr lang="en-US" sz="2800" dirty="0">
                <a:solidFill>
                  <a:srgbClr val="002060"/>
                </a:solidFill>
                <a:latin typeface="+mj-lt"/>
              </a:rPr>
              <a:t>consider </a:t>
            </a:r>
            <a:endParaRPr lang="en-US" sz="2800" dirty="0" smtClean="0">
              <a:solidFill>
                <a:srgbClr val="002060"/>
              </a:solidFill>
              <a:latin typeface="+mj-lt"/>
            </a:endParaRPr>
          </a:p>
          <a:p>
            <a:pPr marL="1371600" lvl="5">
              <a:lnSpc>
                <a:spcPct val="115000"/>
              </a:lnSpc>
            </a:pPr>
            <a:r>
              <a:rPr lang="en-US" sz="2800" dirty="0" smtClean="0">
                <a:solidFill>
                  <a:srgbClr val="002060"/>
                </a:solidFill>
                <a:latin typeface="+mj-lt"/>
              </a:rPr>
              <a:t>some </a:t>
            </a:r>
            <a:r>
              <a:rPr lang="en-US" sz="2800" dirty="0">
                <a:solidFill>
                  <a:srgbClr val="002060"/>
                </a:solidFill>
                <a:latin typeface="+mj-lt"/>
              </a:rPr>
              <a:t>other practices to recognize their employees (as these practices </a:t>
            </a:r>
            <a:endParaRPr lang="en-US" sz="2800" dirty="0" smtClean="0">
              <a:solidFill>
                <a:srgbClr val="002060"/>
              </a:solidFill>
              <a:latin typeface="+mj-lt"/>
            </a:endParaRPr>
          </a:p>
          <a:p>
            <a:pPr marL="1371600" lvl="5">
              <a:lnSpc>
                <a:spcPct val="115000"/>
              </a:lnSpc>
            </a:pPr>
            <a:r>
              <a:rPr lang="en-US" sz="2800" dirty="0" smtClean="0">
                <a:solidFill>
                  <a:srgbClr val="002060"/>
                </a:solidFill>
                <a:latin typeface="+mj-lt"/>
              </a:rPr>
              <a:t>are </a:t>
            </a:r>
            <a:r>
              <a:rPr lang="en-US" sz="2800" dirty="0">
                <a:solidFill>
                  <a:srgbClr val="002060"/>
                </a:solidFill>
                <a:latin typeface="+mj-lt"/>
              </a:rPr>
              <a:t>often more frequent, less expensive, and less formal), may include following;</a:t>
            </a:r>
          </a:p>
          <a:p>
            <a:pPr marL="1714500" lvl="3" indent="-342900">
              <a:buFont typeface="Arial" panose="020B0604020202020204" pitchFamily="34" charset="0"/>
              <a:buChar char="•"/>
            </a:pPr>
            <a:r>
              <a:rPr lang="en-US" sz="2800" b="1" dirty="0">
                <a:solidFill>
                  <a:srgbClr val="002060"/>
                </a:solidFill>
                <a:latin typeface="+mj-lt"/>
              </a:rPr>
              <a:t>Congratulating someone during a meeting</a:t>
            </a:r>
            <a:r>
              <a:rPr lang="en-US" sz="2800" dirty="0">
                <a:solidFill>
                  <a:srgbClr val="002060"/>
                </a:solidFill>
                <a:latin typeface="+mj-lt"/>
              </a:rPr>
              <a:t> for accomplishing a task </a:t>
            </a:r>
            <a:r>
              <a:rPr lang="en-US" sz="2800" dirty="0" smtClean="0">
                <a:solidFill>
                  <a:srgbClr val="002060"/>
                </a:solidFill>
                <a:latin typeface="+mj-lt"/>
              </a:rPr>
              <a:t>                   or </a:t>
            </a:r>
            <a:r>
              <a:rPr lang="en-US" sz="2800" dirty="0">
                <a:solidFill>
                  <a:srgbClr val="002060"/>
                </a:solidFill>
                <a:latin typeface="+mj-lt"/>
              </a:rPr>
              <a:t>overcoming a work obstacle can help recognize an employee </a:t>
            </a:r>
            <a:r>
              <a:rPr lang="en-US" sz="2800" dirty="0" smtClean="0">
                <a:solidFill>
                  <a:srgbClr val="002060"/>
                </a:solidFill>
                <a:latin typeface="+mj-lt"/>
              </a:rPr>
              <a:t>                               in </a:t>
            </a:r>
            <a:r>
              <a:rPr lang="en-US" sz="2800" dirty="0">
                <a:solidFill>
                  <a:srgbClr val="002060"/>
                </a:solidFill>
                <a:latin typeface="+mj-lt"/>
              </a:rPr>
              <a:t>front of other team members at the organization</a:t>
            </a:r>
            <a:r>
              <a:rPr lang="en-US" sz="2800" dirty="0" smtClean="0">
                <a:solidFill>
                  <a:srgbClr val="002060"/>
                </a:solidFill>
                <a:latin typeface="+mj-lt"/>
              </a:rPr>
              <a:t>.</a:t>
            </a:r>
          </a:p>
          <a:p>
            <a:pPr lvl="3"/>
            <a:endParaRPr lang="en-US" sz="2800" dirty="0" smtClean="0">
              <a:solidFill>
                <a:srgbClr val="002060"/>
              </a:solidFill>
              <a:latin typeface="+mj-lt"/>
            </a:endParaRPr>
          </a:p>
          <a:p>
            <a:pPr marL="1714500" lvl="3" indent="-342900">
              <a:buFont typeface="Arial" panose="020B0604020202020204" pitchFamily="34" charset="0"/>
              <a:buChar char="•"/>
            </a:pPr>
            <a:endParaRPr lang="en-US" sz="2800" dirty="0">
              <a:solidFill>
                <a:srgbClr val="002060"/>
              </a:solidFill>
              <a:latin typeface="+mj-lt"/>
            </a:endParaRPr>
          </a:p>
          <a:p>
            <a:pPr marL="1714500" lvl="3" indent="-342900">
              <a:buFont typeface="Arial" panose="020B0604020202020204" pitchFamily="34" charset="0"/>
              <a:buChar char="•"/>
            </a:pPr>
            <a:endParaRPr lang="en-US" sz="2800" dirty="0">
              <a:solidFill>
                <a:srgbClr val="002060"/>
              </a:solidFill>
              <a:latin typeface="+mj-lt"/>
            </a:endParaRPr>
          </a:p>
        </p:txBody>
      </p:sp>
    </p:spTree>
    <p:extLst>
      <p:ext uri="{BB962C8B-B14F-4D97-AF65-F5344CB8AC3E}">
        <p14:creationId xmlns:p14="http://schemas.microsoft.com/office/powerpoint/2010/main" val="293029290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81884"/>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r>
              <a:rPr lang="en-US" sz="4400" b="1" dirty="0" smtClean="0">
                <a:solidFill>
                  <a:schemeClr val="accent4"/>
                </a:solidFill>
                <a:latin typeface="+mj-lt"/>
              </a:rPr>
              <a:t>Non </a:t>
            </a:r>
            <a:r>
              <a:rPr lang="en-US" sz="4400" b="1" dirty="0">
                <a:solidFill>
                  <a:schemeClr val="accent4"/>
                </a:solidFill>
                <a:latin typeface="+mj-lt"/>
              </a:rPr>
              <a:t>– Remuneration </a:t>
            </a:r>
            <a:r>
              <a:rPr lang="en-US" sz="4400" b="1" dirty="0" smtClean="0">
                <a:solidFill>
                  <a:schemeClr val="accent4"/>
                </a:solidFill>
                <a:latin typeface="+mj-lt"/>
              </a:rPr>
              <a:t>Recognition</a:t>
            </a:r>
          </a:p>
          <a:p>
            <a:pPr marL="914400" lvl="4">
              <a:lnSpc>
                <a:spcPct val="115000"/>
              </a:lnSpc>
            </a:pPr>
            <a:endParaRPr lang="en-US" sz="3200" b="1" dirty="0" smtClean="0">
              <a:solidFill>
                <a:srgbClr val="002060"/>
              </a:solidFill>
              <a:latin typeface="+mj-lt"/>
            </a:endParaRPr>
          </a:p>
          <a:p>
            <a:pPr marL="914400" lvl="4">
              <a:lnSpc>
                <a:spcPct val="115000"/>
              </a:lnSpc>
            </a:pPr>
            <a:r>
              <a:rPr lang="en-US" sz="3200" b="1" dirty="0" smtClean="0">
                <a:solidFill>
                  <a:srgbClr val="002060"/>
                </a:solidFill>
                <a:latin typeface="+mj-lt"/>
              </a:rPr>
              <a:t>Some </a:t>
            </a:r>
            <a:r>
              <a:rPr lang="en-US" sz="3200" b="1" dirty="0">
                <a:solidFill>
                  <a:srgbClr val="002060"/>
                </a:solidFill>
                <a:latin typeface="+mj-lt"/>
              </a:rPr>
              <a:t>Other </a:t>
            </a:r>
            <a:r>
              <a:rPr lang="en-US" sz="3200" b="1" dirty="0" smtClean="0">
                <a:solidFill>
                  <a:srgbClr val="002060"/>
                </a:solidFill>
                <a:latin typeface="+mj-lt"/>
              </a:rPr>
              <a:t>Practices…</a:t>
            </a:r>
          </a:p>
          <a:p>
            <a:pPr marL="1257300" lvl="4" indent="-342900">
              <a:lnSpc>
                <a:spcPct val="115000"/>
              </a:lnSpc>
              <a:buFont typeface="Arial" panose="020B0604020202020204" pitchFamily="34" charset="0"/>
              <a:buChar char="•"/>
            </a:pPr>
            <a:r>
              <a:rPr lang="en-US" sz="2800" b="1" dirty="0" smtClean="0">
                <a:solidFill>
                  <a:srgbClr val="002060"/>
                </a:solidFill>
                <a:latin typeface="+mj-lt"/>
              </a:rPr>
              <a:t>An </a:t>
            </a:r>
            <a:r>
              <a:rPr lang="en-US" sz="2800" b="1" dirty="0">
                <a:solidFill>
                  <a:srgbClr val="002060"/>
                </a:solidFill>
                <a:latin typeface="+mj-lt"/>
              </a:rPr>
              <a:t>email or note </a:t>
            </a:r>
            <a:r>
              <a:rPr lang="en-US" sz="2800" dirty="0">
                <a:solidFill>
                  <a:srgbClr val="002060"/>
                </a:solidFill>
                <a:latin typeface="+mj-lt"/>
              </a:rPr>
              <a:t>recognizing an employee’s efforts can go a long </a:t>
            </a:r>
            <a:r>
              <a:rPr lang="en-US" sz="2800" dirty="0" smtClean="0">
                <a:solidFill>
                  <a:srgbClr val="002060"/>
                </a:solidFill>
                <a:latin typeface="+mj-lt"/>
              </a:rPr>
              <a:t>                             way </a:t>
            </a:r>
            <a:r>
              <a:rPr lang="en-US" sz="2800" dirty="0">
                <a:solidFill>
                  <a:srgbClr val="002060"/>
                </a:solidFill>
                <a:latin typeface="+mj-lt"/>
              </a:rPr>
              <a:t>in helping the employee feel validated and valued.</a:t>
            </a:r>
          </a:p>
          <a:p>
            <a:pPr marL="1257300" lvl="2" indent="-342900">
              <a:buFont typeface="Arial" panose="020B0604020202020204" pitchFamily="34" charset="0"/>
              <a:buChar char="•"/>
            </a:pPr>
            <a:r>
              <a:rPr lang="en-US" sz="2800" b="1" dirty="0">
                <a:solidFill>
                  <a:srgbClr val="002060"/>
                </a:solidFill>
                <a:latin typeface="+mj-lt"/>
              </a:rPr>
              <a:t>Posting messages</a:t>
            </a:r>
            <a:r>
              <a:rPr lang="en-US" sz="2800" dirty="0">
                <a:solidFill>
                  <a:srgbClr val="002060"/>
                </a:solidFill>
                <a:latin typeface="+mj-lt"/>
              </a:rPr>
              <a:t> on company social media or internal company chat channels is an easy and effective way to boost morale among team members, especially if </a:t>
            </a:r>
            <a:r>
              <a:rPr lang="en-US" sz="2800" dirty="0" smtClean="0">
                <a:solidFill>
                  <a:srgbClr val="002060"/>
                </a:solidFill>
                <a:latin typeface="+mj-lt"/>
              </a:rPr>
              <a:t>your team  is </a:t>
            </a:r>
            <a:r>
              <a:rPr lang="en-US" sz="2800" dirty="0">
                <a:solidFill>
                  <a:srgbClr val="002060"/>
                </a:solidFill>
                <a:latin typeface="+mj-lt"/>
              </a:rPr>
              <a:t>still working remotely. Our </a:t>
            </a:r>
            <a:r>
              <a:rPr lang="en-US" sz="2800" dirty="0" smtClean="0">
                <a:solidFill>
                  <a:srgbClr val="002060"/>
                </a:solidFill>
                <a:latin typeface="+mj-lt"/>
              </a:rPr>
              <a:t>                  managers </a:t>
            </a:r>
            <a:r>
              <a:rPr lang="en-US" sz="2800" dirty="0">
                <a:solidFill>
                  <a:srgbClr val="002060"/>
                </a:solidFill>
                <a:latin typeface="+mj-lt"/>
              </a:rPr>
              <a:t>and team members post virtual notes </a:t>
            </a:r>
            <a:r>
              <a:rPr lang="en-US" sz="2800" dirty="0" smtClean="0">
                <a:solidFill>
                  <a:srgbClr val="002060"/>
                </a:solidFill>
                <a:latin typeface="+mj-lt"/>
              </a:rPr>
              <a:t>of </a:t>
            </a:r>
            <a:r>
              <a:rPr lang="en-US" sz="2800" dirty="0">
                <a:solidFill>
                  <a:srgbClr val="002060"/>
                </a:solidFill>
                <a:latin typeface="+mj-lt"/>
              </a:rPr>
              <a:t>recognition </a:t>
            </a:r>
            <a:r>
              <a:rPr lang="en-US" sz="2800" dirty="0" smtClean="0">
                <a:solidFill>
                  <a:srgbClr val="002060"/>
                </a:solidFill>
                <a:latin typeface="+mj-lt"/>
              </a:rPr>
              <a:t>                         on </a:t>
            </a:r>
            <a:r>
              <a:rPr lang="en-US" sz="2800" dirty="0">
                <a:solidFill>
                  <a:srgbClr val="002060"/>
                </a:solidFill>
                <a:latin typeface="+mj-lt"/>
              </a:rPr>
              <a:t>our internal messaging system and in our company newsletter etc</a:t>
            </a:r>
            <a:r>
              <a:rPr lang="en-US" sz="2400" dirty="0" smtClean="0">
                <a:solidFill>
                  <a:srgbClr val="002060"/>
                </a:solidFill>
                <a:latin typeface="+mj-lt"/>
              </a:rPr>
              <a:t>.</a:t>
            </a:r>
          </a:p>
          <a:p>
            <a:pPr marL="1257300" lvl="2" indent="-342900">
              <a:buFont typeface="Arial" panose="020B0604020202020204" pitchFamily="34" charset="0"/>
              <a:buChar char="•"/>
            </a:pPr>
            <a:endParaRPr lang="en-US" sz="2400" dirty="0">
              <a:solidFill>
                <a:srgbClr val="002060"/>
              </a:solidFill>
              <a:latin typeface="+mj-lt"/>
            </a:endParaRPr>
          </a:p>
          <a:p>
            <a:pPr marL="1257300" lvl="2" indent="-342900">
              <a:buFont typeface="Arial" panose="020B0604020202020204" pitchFamily="34" charset="0"/>
              <a:buChar char="•"/>
            </a:pPr>
            <a:endParaRPr lang="en-US" sz="2400" dirty="0" smtClean="0">
              <a:solidFill>
                <a:srgbClr val="002060"/>
              </a:solidFill>
              <a:latin typeface="+mj-lt"/>
            </a:endParaRPr>
          </a:p>
          <a:p>
            <a:pPr marL="1257300" lvl="2" indent="-342900">
              <a:buFont typeface="Arial" panose="020B0604020202020204" pitchFamily="34" charset="0"/>
              <a:buChar char="•"/>
            </a:pPr>
            <a:endParaRPr lang="en-US" sz="2400" dirty="0">
              <a:solidFill>
                <a:srgbClr val="002060"/>
              </a:solidFill>
              <a:latin typeface="+mj-lt"/>
            </a:endParaRPr>
          </a:p>
          <a:p>
            <a:endParaRPr lang="en-US" dirty="0" smtClean="0"/>
          </a:p>
          <a:p>
            <a:endParaRPr lang="en-US" dirty="0" smtClean="0"/>
          </a:p>
        </p:txBody>
      </p:sp>
    </p:spTree>
    <p:extLst>
      <p:ext uri="{BB962C8B-B14F-4D97-AF65-F5344CB8AC3E}">
        <p14:creationId xmlns:p14="http://schemas.microsoft.com/office/powerpoint/2010/main" val="1765261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762330741"/>
              </p:ext>
            </p:extLst>
          </p:nvPr>
        </p:nvGraphicFramePr>
        <p:xfrm>
          <a:off x="987552" y="1214786"/>
          <a:ext cx="10219944" cy="5061586"/>
        </p:xfrm>
        <a:graphic>
          <a:graphicData uri="http://schemas.openxmlformats.org/drawingml/2006/table">
            <a:tbl>
              <a:tblPr firstRow="1" firstCol="1" bandRow="1">
                <a:tableStyleId>{5A111915-BE36-4E01-A7E5-04B1672EAD32}</a:tableStyleId>
              </a:tblPr>
              <a:tblGrid>
                <a:gridCol w="2473523"/>
                <a:gridCol w="3679180"/>
                <a:gridCol w="4067241"/>
              </a:tblGrid>
              <a:tr h="0">
                <a:tc>
                  <a:txBody>
                    <a:bodyPr/>
                    <a:lstStyle/>
                    <a:p>
                      <a:pPr>
                        <a:lnSpc>
                          <a:spcPct val="107000"/>
                        </a:lnSpc>
                      </a:pPr>
                      <a:endParaRPr lang="en-US" sz="2400" dirty="0">
                        <a:effectLst/>
                        <a:latin typeface="+mj-lt"/>
                        <a:cs typeface="Times New Roman" panose="02020603050405020304" pitchFamily="18" charset="0"/>
                      </a:endParaRPr>
                    </a:p>
                  </a:txBody>
                  <a:tcPr marL="95250" marR="95250" marT="76200" marB="57150" anchor="ctr"/>
                </a:tc>
                <a:tc>
                  <a:txBody>
                    <a:bodyPr/>
                    <a:lstStyle/>
                    <a:p>
                      <a:pPr marL="0" marR="0" algn="ctr">
                        <a:lnSpc>
                          <a:spcPct val="107000"/>
                        </a:lnSpc>
                        <a:spcBef>
                          <a:spcPts val="0"/>
                        </a:spcBef>
                        <a:spcAft>
                          <a:spcPts val="0"/>
                        </a:spcAft>
                      </a:pPr>
                      <a:r>
                        <a:rPr lang="en-US" sz="2400" dirty="0">
                          <a:effectLst/>
                        </a:rPr>
                        <a:t>Motivation</a:t>
                      </a:r>
                      <a:endParaRPr lang="en-US" sz="2400" dirty="0">
                        <a:effectLst/>
                        <a:latin typeface="+mj-lt"/>
                        <a:ea typeface="Times New Roman" panose="02020603050405020304" pitchFamily="18" charset="0"/>
                        <a:cs typeface="Times New Roman" panose="02020603050405020304" pitchFamily="18" charset="0"/>
                      </a:endParaRPr>
                    </a:p>
                  </a:txBody>
                  <a:tcPr marL="95250" marR="95250" marT="76200" marB="57150" anchor="ctr"/>
                </a:tc>
                <a:tc>
                  <a:txBody>
                    <a:bodyPr/>
                    <a:lstStyle/>
                    <a:p>
                      <a:pPr marL="0" marR="0" algn="ctr">
                        <a:lnSpc>
                          <a:spcPct val="107000"/>
                        </a:lnSpc>
                        <a:spcBef>
                          <a:spcPts val="0"/>
                        </a:spcBef>
                        <a:spcAft>
                          <a:spcPts val="0"/>
                        </a:spcAft>
                      </a:pPr>
                      <a:r>
                        <a:rPr lang="en-US" sz="2400" dirty="0">
                          <a:effectLst/>
                        </a:rPr>
                        <a:t>Goals</a:t>
                      </a:r>
                      <a:endParaRPr lang="en-US" sz="2400" dirty="0">
                        <a:effectLst/>
                        <a:latin typeface="+mj-lt"/>
                        <a:ea typeface="Times New Roman" panose="02020603050405020304" pitchFamily="18" charset="0"/>
                        <a:cs typeface="Times New Roman" panose="02020603050405020304" pitchFamily="18" charset="0"/>
                      </a:endParaRPr>
                    </a:p>
                  </a:txBody>
                  <a:tcPr marL="95250" marR="95250" marT="76200" marB="57150" anchor="ctr"/>
                </a:tc>
              </a:tr>
              <a:tr h="0">
                <a:tc>
                  <a:txBody>
                    <a:bodyPr/>
                    <a:lstStyle/>
                    <a:p>
                      <a:pPr marL="0" marR="0">
                        <a:lnSpc>
                          <a:spcPct val="107000"/>
                        </a:lnSpc>
                        <a:spcBef>
                          <a:spcPts val="0"/>
                        </a:spcBef>
                        <a:spcAft>
                          <a:spcPts val="0"/>
                        </a:spcAft>
                      </a:pPr>
                      <a:r>
                        <a:rPr lang="en-US" sz="2400" dirty="0">
                          <a:effectLst/>
                        </a:rPr>
                        <a:t>Intrinsic</a:t>
                      </a:r>
                      <a:endParaRPr lang="en-US" sz="2400" dirty="0">
                        <a:effectLst/>
                        <a:latin typeface="+mj-lt"/>
                        <a:ea typeface="Times New Roman" panose="02020603050405020304" pitchFamily="18" charset="0"/>
                        <a:cs typeface="Times New Roman" panose="02020603050405020304" pitchFamily="18" charset="0"/>
                      </a:endParaRPr>
                    </a:p>
                  </a:txBody>
                  <a:tcPr marL="95250" marR="95250" marT="76200" marB="57150" anchor="ctr"/>
                </a:tc>
                <a:tc>
                  <a:txBody>
                    <a:bodyPr/>
                    <a:lstStyle/>
                    <a:p>
                      <a:pPr marL="0" marR="0" algn="l">
                        <a:lnSpc>
                          <a:spcPct val="107000"/>
                        </a:lnSpc>
                        <a:spcBef>
                          <a:spcPts val="0"/>
                        </a:spcBef>
                        <a:spcAft>
                          <a:spcPts val="0"/>
                        </a:spcAft>
                      </a:pPr>
                      <a:r>
                        <a:rPr lang="en-US" sz="2400" dirty="0">
                          <a:effectLst/>
                        </a:rPr>
                        <a:t>You do the activity because it’s internally rewarding. You may do it because it’s fun, enjoyable, and satisfying.</a:t>
                      </a:r>
                      <a:endParaRPr lang="en-US" sz="2400" dirty="0">
                        <a:effectLst/>
                        <a:latin typeface="+mj-lt"/>
                        <a:ea typeface="Times New Roman" panose="02020603050405020304" pitchFamily="18" charset="0"/>
                        <a:cs typeface="Times New Roman" panose="02020603050405020304" pitchFamily="18" charset="0"/>
                      </a:endParaRPr>
                    </a:p>
                  </a:txBody>
                  <a:tcPr marL="95250" marR="95250" marT="76200" marB="57150" anchor="ctr"/>
                </a:tc>
                <a:tc>
                  <a:txBody>
                    <a:bodyPr/>
                    <a:lstStyle/>
                    <a:p>
                      <a:pPr marL="0" marR="0" algn="l">
                        <a:lnSpc>
                          <a:spcPct val="107000"/>
                        </a:lnSpc>
                        <a:spcBef>
                          <a:spcPts val="0"/>
                        </a:spcBef>
                        <a:spcAft>
                          <a:spcPts val="0"/>
                        </a:spcAft>
                      </a:pPr>
                      <a:r>
                        <a:rPr lang="en-US" sz="2400" dirty="0">
                          <a:effectLst/>
                        </a:rPr>
                        <a:t>Goals come from within and the outcomes satisfy your basic psychological needs for autonomy, competence, and relatedness.</a:t>
                      </a:r>
                      <a:endParaRPr lang="en-US" sz="2400" dirty="0">
                        <a:effectLst/>
                        <a:latin typeface="+mj-lt"/>
                        <a:ea typeface="Times New Roman" panose="02020603050405020304" pitchFamily="18" charset="0"/>
                        <a:cs typeface="Times New Roman" panose="02020603050405020304" pitchFamily="18" charset="0"/>
                      </a:endParaRPr>
                    </a:p>
                  </a:txBody>
                  <a:tcPr marL="95250" marR="95250" marT="76200" marB="57150" anchor="ctr"/>
                </a:tc>
              </a:tr>
              <a:tr h="0">
                <a:tc>
                  <a:txBody>
                    <a:bodyPr/>
                    <a:lstStyle/>
                    <a:p>
                      <a:pPr marL="0" marR="0">
                        <a:lnSpc>
                          <a:spcPct val="107000"/>
                        </a:lnSpc>
                        <a:spcBef>
                          <a:spcPts val="0"/>
                        </a:spcBef>
                        <a:spcAft>
                          <a:spcPts val="0"/>
                        </a:spcAft>
                      </a:pPr>
                      <a:r>
                        <a:rPr lang="en-US" sz="2400" dirty="0">
                          <a:effectLst/>
                        </a:rPr>
                        <a:t>Extrinsic</a:t>
                      </a:r>
                      <a:endParaRPr lang="en-US" sz="2400" dirty="0">
                        <a:effectLst/>
                        <a:latin typeface="+mj-lt"/>
                        <a:ea typeface="Times New Roman" panose="02020603050405020304" pitchFamily="18" charset="0"/>
                        <a:cs typeface="Times New Roman" panose="02020603050405020304" pitchFamily="18" charset="0"/>
                      </a:endParaRPr>
                    </a:p>
                  </a:txBody>
                  <a:tcPr marL="95250" marR="95250" marT="76200" marB="57150" anchor="ctr"/>
                </a:tc>
                <a:tc>
                  <a:txBody>
                    <a:bodyPr/>
                    <a:lstStyle/>
                    <a:p>
                      <a:pPr marL="0" marR="0" algn="l">
                        <a:lnSpc>
                          <a:spcPct val="107000"/>
                        </a:lnSpc>
                        <a:spcBef>
                          <a:spcPts val="0"/>
                        </a:spcBef>
                        <a:spcAft>
                          <a:spcPts val="0"/>
                        </a:spcAft>
                      </a:pPr>
                      <a:r>
                        <a:rPr lang="en-US" sz="2400" dirty="0">
                          <a:effectLst/>
                        </a:rPr>
                        <a:t>You do the activity in order to get an external reward in return.</a:t>
                      </a:r>
                      <a:endParaRPr lang="en-US" sz="2400" dirty="0">
                        <a:effectLst/>
                        <a:latin typeface="+mj-lt"/>
                        <a:ea typeface="Times New Roman" panose="02020603050405020304" pitchFamily="18" charset="0"/>
                        <a:cs typeface="Times New Roman" panose="02020603050405020304" pitchFamily="18" charset="0"/>
                      </a:endParaRPr>
                    </a:p>
                  </a:txBody>
                  <a:tcPr marL="95250" marR="95250" marT="76200" marB="57150" anchor="ctr"/>
                </a:tc>
                <a:tc>
                  <a:txBody>
                    <a:bodyPr/>
                    <a:lstStyle/>
                    <a:p>
                      <a:pPr marL="0" marR="0" algn="l">
                        <a:lnSpc>
                          <a:spcPct val="107000"/>
                        </a:lnSpc>
                        <a:spcBef>
                          <a:spcPts val="0"/>
                        </a:spcBef>
                        <a:spcAft>
                          <a:spcPts val="0"/>
                        </a:spcAft>
                      </a:pPr>
                      <a:r>
                        <a:rPr lang="en-US" sz="2400" dirty="0">
                          <a:effectLst/>
                        </a:rPr>
                        <a:t>Goals are focused on an outcome and don’t satisfy your basic psychological needs. Goals involve external gains, such as money, fame, power, or avoiding consequences.</a:t>
                      </a:r>
                      <a:endParaRPr lang="en-US" sz="2400" dirty="0">
                        <a:effectLst/>
                        <a:latin typeface="+mj-lt"/>
                        <a:ea typeface="Times New Roman" panose="02020603050405020304" pitchFamily="18" charset="0"/>
                        <a:cs typeface="Times New Roman" panose="02020603050405020304" pitchFamily="18" charset="0"/>
                      </a:endParaRPr>
                    </a:p>
                  </a:txBody>
                  <a:tcPr marL="95250" marR="95250" marT="76200" marB="57150" anchor="ctr"/>
                </a:tc>
              </a:tr>
            </a:tbl>
          </a:graphicData>
        </a:graphic>
      </p:graphicFrame>
      <p:sp>
        <p:nvSpPr>
          <p:cNvPr id="4" name="Rectangle 3"/>
          <p:cNvSpPr/>
          <p:nvPr/>
        </p:nvSpPr>
        <p:spPr>
          <a:xfrm>
            <a:off x="0" y="356384"/>
            <a:ext cx="10786872" cy="707886"/>
          </a:xfrm>
          <a:prstGeom prst="rect">
            <a:avLst/>
          </a:prstGeom>
        </p:spPr>
        <p:txBody>
          <a:bodyPr wrap="square">
            <a:spAutoFit/>
          </a:bodyPr>
          <a:lstStyle/>
          <a:p>
            <a:pPr lvl="2"/>
            <a:r>
              <a:rPr lang="en-US" sz="4000" b="1" dirty="0">
                <a:solidFill>
                  <a:srgbClr val="002060"/>
                </a:solidFill>
                <a:latin typeface="+mj-lt"/>
              </a:rPr>
              <a:t>Intrinsic motivation vs. extrinsic </a:t>
            </a:r>
            <a:r>
              <a:rPr lang="en-US" sz="4000" b="1" dirty="0" smtClean="0">
                <a:solidFill>
                  <a:srgbClr val="002060"/>
                </a:solidFill>
                <a:latin typeface="+mj-lt"/>
              </a:rPr>
              <a:t>motivation</a:t>
            </a:r>
            <a:endParaRPr lang="en-US" sz="4000" b="1" dirty="0">
              <a:solidFill>
                <a:srgbClr val="002060"/>
              </a:solidFill>
              <a:latin typeface="+mj-lt"/>
            </a:endParaRPr>
          </a:p>
        </p:txBody>
      </p:sp>
    </p:spTree>
    <p:extLst>
      <p:ext uri="{BB962C8B-B14F-4D97-AF65-F5344CB8AC3E}">
        <p14:creationId xmlns:p14="http://schemas.microsoft.com/office/powerpoint/2010/main" val="649111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7085016"/>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p>
          <a:p>
            <a:pPr lvl="3">
              <a:lnSpc>
                <a:spcPct val="115000"/>
              </a:lnSpc>
            </a:pPr>
            <a:r>
              <a:rPr lang="en-US" sz="4800" b="1" dirty="0" smtClean="0">
                <a:solidFill>
                  <a:schemeClr val="accent4"/>
                </a:solidFill>
                <a:effectLst/>
                <a:latin typeface="+mj-lt"/>
              </a:rPr>
              <a:t>Rewards and Recognition</a:t>
            </a:r>
            <a:endParaRPr lang="en-US" sz="4800" b="1" dirty="0" smtClean="0">
              <a:solidFill>
                <a:schemeClr val="accent4"/>
              </a:solidFill>
              <a:effectLst/>
              <a:latin typeface="+mj-lt"/>
              <a:ea typeface="Calibri" panose="020F0502020204030204" pitchFamily="34" charset="0"/>
              <a:cs typeface="Times New Roman" panose="02020603050405020304" pitchFamily="18" charset="0"/>
            </a:endParaRPr>
          </a:p>
          <a:p>
            <a:pPr lvl="5"/>
            <a:endParaRPr lang="en-US" sz="3200" b="1" dirty="0" smtClean="0">
              <a:solidFill>
                <a:srgbClr val="002060"/>
              </a:solidFill>
              <a:latin typeface="+mj-lt"/>
            </a:endParaRPr>
          </a:p>
          <a:p>
            <a:pPr lvl="5"/>
            <a:r>
              <a:rPr lang="en-US" sz="3200" b="1" dirty="0" smtClean="0">
                <a:solidFill>
                  <a:srgbClr val="002060"/>
                </a:solidFill>
                <a:latin typeface="+mj-lt"/>
              </a:rPr>
              <a:t>Overview</a:t>
            </a:r>
            <a:endParaRPr lang="en-US" sz="3200" dirty="0">
              <a:solidFill>
                <a:srgbClr val="002060"/>
              </a:solidFill>
              <a:latin typeface="+mj-lt"/>
            </a:endParaRPr>
          </a:p>
          <a:p>
            <a:pPr lvl="5"/>
            <a:r>
              <a:rPr lang="en-GB" sz="2800" b="1" dirty="0">
                <a:solidFill>
                  <a:srgbClr val="002060"/>
                </a:solidFill>
                <a:latin typeface="+mj-lt"/>
              </a:rPr>
              <a:t> </a:t>
            </a:r>
            <a:endParaRPr lang="en-US" sz="2800" dirty="0">
              <a:solidFill>
                <a:srgbClr val="002060"/>
              </a:solidFill>
              <a:latin typeface="+mj-lt"/>
            </a:endParaRPr>
          </a:p>
          <a:p>
            <a:pPr lvl="5"/>
            <a:r>
              <a:rPr lang="en-US" sz="2800" dirty="0">
                <a:solidFill>
                  <a:srgbClr val="002060"/>
                </a:solidFill>
                <a:latin typeface="+mj-lt"/>
              </a:rPr>
              <a:t>Rewards and Recognition is a system where people are acknowledged for their performance in intrinsic or extrinsic ways. Recognition &amp; Reward is present in a work environment where there is appropriate acknowledgement and </a:t>
            </a:r>
            <a:r>
              <a:rPr lang="en-US" sz="2800" dirty="0" smtClean="0">
                <a:solidFill>
                  <a:srgbClr val="002060"/>
                </a:solidFill>
                <a:latin typeface="+mj-lt"/>
              </a:rPr>
              <a:t>appreciation   </a:t>
            </a:r>
          </a:p>
          <a:p>
            <a:pPr lvl="5"/>
            <a:r>
              <a:rPr lang="en-US" sz="2800" dirty="0" smtClean="0">
                <a:solidFill>
                  <a:srgbClr val="002060"/>
                </a:solidFill>
                <a:latin typeface="+mj-lt"/>
              </a:rPr>
              <a:t>of </a:t>
            </a:r>
            <a:r>
              <a:rPr lang="en-US" sz="2800" dirty="0">
                <a:solidFill>
                  <a:srgbClr val="002060"/>
                </a:solidFill>
                <a:latin typeface="+mj-lt"/>
              </a:rPr>
              <a:t>employees' efforts in a fair and timely manner</a:t>
            </a:r>
          </a:p>
          <a:p>
            <a:pPr lvl="2"/>
            <a:endParaRPr lang="en-US" sz="2800" dirty="0" smtClean="0">
              <a:solidFill>
                <a:srgbClr val="002060"/>
              </a:solidFill>
              <a:latin typeface="+mj-lt"/>
            </a:endParaRPr>
          </a:p>
          <a:p>
            <a:pPr lvl="2"/>
            <a:endParaRPr lang="en-US" sz="2800" dirty="0" smtClean="0">
              <a:solidFill>
                <a:srgbClr val="002060"/>
              </a:solidFill>
              <a:latin typeface="+mj-lt"/>
            </a:endParaRPr>
          </a:p>
          <a:p>
            <a:pPr lvl="2"/>
            <a:endParaRPr lang="en-US" sz="2800" dirty="0">
              <a:solidFill>
                <a:srgbClr val="002060"/>
              </a:solidFill>
              <a:latin typeface="+mj-lt"/>
            </a:endParaRPr>
          </a:p>
          <a:p>
            <a:pPr lvl="2"/>
            <a:endParaRPr lang="en-US" sz="2800" dirty="0" smtClean="0">
              <a:solidFill>
                <a:srgbClr val="002060"/>
              </a:solidFill>
              <a:latin typeface="+mj-lt"/>
            </a:endParaRPr>
          </a:p>
        </p:txBody>
      </p:sp>
    </p:spTree>
    <p:extLst>
      <p:ext uri="{BB962C8B-B14F-4D97-AF65-F5344CB8AC3E}">
        <p14:creationId xmlns:p14="http://schemas.microsoft.com/office/powerpoint/2010/main" val="20880303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7035772"/>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p>
          <a:p>
            <a:pPr lvl="2"/>
            <a:r>
              <a:rPr lang="en-US" sz="4400" b="1" dirty="0" smtClean="0">
                <a:solidFill>
                  <a:schemeClr val="accent4"/>
                </a:solidFill>
                <a:latin typeface="+mj-lt"/>
              </a:rPr>
              <a:t>Policy </a:t>
            </a:r>
            <a:r>
              <a:rPr lang="en-US" sz="4400" b="1" dirty="0">
                <a:solidFill>
                  <a:schemeClr val="accent4"/>
                </a:solidFill>
                <a:latin typeface="+mj-lt"/>
              </a:rPr>
              <a:t>on </a:t>
            </a:r>
            <a:r>
              <a:rPr lang="en-US" sz="4400" b="1" dirty="0" smtClean="0">
                <a:solidFill>
                  <a:schemeClr val="accent4"/>
                </a:solidFill>
                <a:latin typeface="+mj-lt"/>
              </a:rPr>
              <a:t>Remuneration and Non-Remuneration </a:t>
            </a:r>
            <a:r>
              <a:rPr lang="en-US" sz="4400" b="1" dirty="0">
                <a:solidFill>
                  <a:schemeClr val="accent4"/>
                </a:solidFill>
                <a:latin typeface="+mj-lt"/>
              </a:rPr>
              <a:t>Rewards, and Recognition </a:t>
            </a:r>
            <a:endParaRPr lang="en-US" sz="4400" dirty="0">
              <a:solidFill>
                <a:schemeClr val="accent4"/>
              </a:solidFill>
              <a:latin typeface="+mj-lt"/>
            </a:endParaRPr>
          </a:p>
          <a:p>
            <a:r>
              <a:rPr lang="en-US" sz="2800" b="1" dirty="0">
                <a:solidFill>
                  <a:srgbClr val="002060"/>
                </a:solidFill>
                <a:latin typeface="+mj-lt"/>
              </a:rPr>
              <a:t> </a:t>
            </a:r>
            <a:endParaRPr lang="en-US" sz="2800" dirty="0">
              <a:solidFill>
                <a:srgbClr val="002060"/>
              </a:solidFill>
              <a:latin typeface="+mj-lt"/>
            </a:endParaRPr>
          </a:p>
          <a:p>
            <a:pPr lvl="2"/>
            <a:r>
              <a:rPr lang="en-US" sz="2800" dirty="0">
                <a:solidFill>
                  <a:srgbClr val="002060"/>
                </a:solidFill>
                <a:latin typeface="+mj-lt"/>
              </a:rPr>
              <a:t>Remuneration of </a:t>
            </a:r>
            <a:r>
              <a:rPr lang="en-US" sz="2800" dirty="0" smtClean="0">
                <a:solidFill>
                  <a:srgbClr val="002060"/>
                </a:solidFill>
                <a:latin typeface="+mj-lt"/>
              </a:rPr>
              <a:t>organization </a:t>
            </a:r>
            <a:r>
              <a:rPr lang="en-US" sz="2800" dirty="0">
                <a:solidFill>
                  <a:srgbClr val="002060"/>
                </a:solidFill>
                <a:latin typeface="+mj-lt"/>
              </a:rPr>
              <a:t>is comprised with the total compensation received by an employee, which includes not </a:t>
            </a:r>
            <a:r>
              <a:rPr lang="en-US" sz="2800" dirty="0" smtClean="0">
                <a:solidFill>
                  <a:srgbClr val="002060"/>
                </a:solidFill>
                <a:latin typeface="+mj-lt"/>
              </a:rPr>
              <a:t>only base salary but </a:t>
            </a:r>
            <a:r>
              <a:rPr lang="en-US" sz="2800" dirty="0">
                <a:solidFill>
                  <a:srgbClr val="002060"/>
                </a:solidFill>
                <a:latin typeface="+mj-lt"/>
              </a:rPr>
              <a:t>any </a:t>
            </a:r>
            <a:endParaRPr lang="en-US" sz="2800" dirty="0" smtClean="0">
              <a:solidFill>
                <a:srgbClr val="002060"/>
              </a:solidFill>
              <a:latin typeface="+mj-lt"/>
            </a:endParaRPr>
          </a:p>
          <a:p>
            <a:pPr lvl="2"/>
            <a:r>
              <a:rPr lang="en-US" sz="2800" dirty="0" smtClean="0">
                <a:solidFill>
                  <a:srgbClr val="002060"/>
                </a:solidFill>
                <a:latin typeface="+mj-lt"/>
              </a:rPr>
              <a:t>fixed </a:t>
            </a:r>
            <a:r>
              <a:rPr lang="en-US" sz="2800" dirty="0">
                <a:solidFill>
                  <a:srgbClr val="002060"/>
                </a:solidFill>
                <a:latin typeface="+mj-lt"/>
              </a:rPr>
              <a:t>or variable allowances (like vehicle allowance, fuel allowance), </a:t>
            </a:r>
            <a:endParaRPr lang="en-US" sz="2800" dirty="0" smtClean="0">
              <a:solidFill>
                <a:srgbClr val="002060"/>
              </a:solidFill>
              <a:latin typeface="+mj-lt"/>
            </a:endParaRPr>
          </a:p>
          <a:p>
            <a:pPr lvl="2"/>
            <a:r>
              <a:rPr lang="en-US" sz="2800" dirty="0" smtClean="0">
                <a:solidFill>
                  <a:srgbClr val="002060"/>
                </a:solidFill>
                <a:latin typeface="+mj-lt"/>
              </a:rPr>
              <a:t>annual </a:t>
            </a:r>
            <a:r>
              <a:rPr lang="en-US" sz="2800" dirty="0">
                <a:solidFill>
                  <a:srgbClr val="002060"/>
                </a:solidFill>
                <a:latin typeface="+mj-lt"/>
              </a:rPr>
              <a:t>bonuses, sales incentive, attendance incentive, overtime pay, </a:t>
            </a:r>
            <a:endParaRPr lang="en-US" sz="2800" dirty="0" smtClean="0">
              <a:solidFill>
                <a:srgbClr val="002060"/>
              </a:solidFill>
              <a:latin typeface="+mj-lt"/>
            </a:endParaRPr>
          </a:p>
          <a:p>
            <a:pPr lvl="2"/>
            <a:r>
              <a:rPr lang="en-US" sz="2800" dirty="0" smtClean="0">
                <a:solidFill>
                  <a:srgbClr val="002060"/>
                </a:solidFill>
                <a:latin typeface="+mj-lt"/>
              </a:rPr>
              <a:t>or </a:t>
            </a:r>
            <a:r>
              <a:rPr lang="en-US" sz="2800" dirty="0">
                <a:solidFill>
                  <a:srgbClr val="002060"/>
                </a:solidFill>
                <a:latin typeface="+mj-lt"/>
              </a:rPr>
              <a:t>other financial benefits (like medical insurance, workmen’s </a:t>
            </a:r>
            <a:endParaRPr lang="en-US" sz="2800" dirty="0" smtClean="0">
              <a:solidFill>
                <a:srgbClr val="002060"/>
              </a:solidFill>
              <a:latin typeface="+mj-lt"/>
            </a:endParaRPr>
          </a:p>
          <a:p>
            <a:pPr lvl="2"/>
            <a:r>
              <a:rPr lang="en-US" sz="2800" dirty="0" smtClean="0">
                <a:solidFill>
                  <a:srgbClr val="002060"/>
                </a:solidFill>
                <a:latin typeface="+mj-lt"/>
              </a:rPr>
              <a:t>compensation</a:t>
            </a:r>
            <a:r>
              <a:rPr lang="en-US" sz="2800" dirty="0">
                <a:solidFill>
                  <a:srgbClr val="002060"/>
                </a:solidFill>
                <a:latin typeface="+mj-lt"/>
              </a:rPr>
              <a:t>, meal allowance, </a:t>
            </a:r>
            <a:r>
              <a:rPr lang="en-US" sz="2800" dirty="0" smtClean="0">
                <a:solidFill>
                  <a:srgbClr val="002060"/>
                </a:solidFill>
                <a:latin typeface="+mj-lt"/>
              </a:rPr>
              <a:t>loan on concession interest rate etc</a:t>
            </a:r>
            <a:r>
              <a:rPr lang="en-US" sz="2800" dirty="0">
                <a:solidFill>
                  <a:srgbClr val="002060"/>
                </a:solidFill>
                <a:latin typeface="+mj-lt"/>
              </a:rPr>
              <a:t>.) </a:t>
            </a:r>
            <a:endParaRPr lang="en-US" sz="2800" dirty="0" smtClean="0">
              <a:solidFill>
                <a:srgbClr val="002060"/>
              </a:solidFill>
              <a:latin typeface="+mj-lt"/>
            </a:endParaRPr>
          </a:p>
          <a:p>
            <a:pPr lvl="2"/>
            <a:r>
              <a:rPr lang="en-US" sz="2800" dirty="0" smtClean="0">
                <a:solidFill>
                  <a:srgbClr val="002060"/>
                </a:solidFill>
                <a:latin typeface="+mj-lt"/>
              </a:rPr>
              <a:t>that </a:t>
            </a:r>
            <a:r>
              <a:rPr lang="en-US" sz="2800" dirty="0">
                <a:solidFill>
                  <a:srgbClr val="002060"/>
                </a:solidFill>
                <a:latin typeface="+mj-lt"/>
              </a:rPr>
              <a:t>an employee </a:t>
            </a:r>
            <a:r>
              <a:rPr lang="en-US" sz="2800" dirty="0" smtClean="0">
                <a:solidFill>
                  <a:srgbClr val="002060"/>
                </a:solidFill>
                <a:latin typeface="+mj-lt"/>
              </a:rPr>
              <a:t>receives from </a:t>
            </a:r>
            <a:r>
              <a:rPr lang="en-US" sz="2800" dirty="0">
                <a:solidFill>
                  <a:srgbClr val="002060"/>
                </a:solidFill>
                <a:latin typeface="+mj-lt"/>
              </a:rPr>
              <a:t>the company. </a:t>
            </a:r>
          </a:p>
          <a:p>
            <a:pPr lvl="2"/>
            <a:endParaRPr lang="en-US" sz="2800" dirty="0">
              <a:solidFill>
                <a:srgbClr val="002060"/>
              </a:solidFill>
              <a:latin typeface="+mj-lt"/>
            </a:endParaRPr>
          </a:p>
          <a:p>
            <a:pPr lvl="2"/>
            <a:endParaRPr lang="en-US" sz="2800" dirty="0">
              <a:solidFill>
                <a:srgbClr val="002060"/>
              </a:solidFill>
              <a:latin typeface="+mj-lt"/>
            </a:endParaRPr>
          </a:p>
          <a:p>
            <a:pPr lvl="2"/>
            <a:endParaRPr lang="en-US" sz="2800" dirty="0" smtClean="0">
              <a:solidFill>
                <a:srgbClr val="002060"/>
              </a:solidFill>
              <a:latin typeface="+mj-lt"/>
            </a:endParaRPr>
          </a:p>
        </p:txBody>
      </p:sp>
    </p:spTree>
    <p:extLst>
      <p:ext uri="{BB962C8B-B14F-4D97-AF65-F5344CB8AC3E}">
        <p14:creationId xmlns:p14="http://schemas.microsoft.com/office/powerpoint/2010/main" val="1858254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 y="-137471"/>
            <a:ext cx="12192000" cy="7035772"/>
          </a:xfrm>
          <a:prstGeom prst="rect">
            <a:avLst/>
          </a:prstGeom>
          <a:solidFill>
            <a:schemeClr val="bg1">
              <a:lumMod val="95000"/>
            </a:schemeClr>
          </a:solidFill>
        </p:spPr>
        <p:txBody>
          <a:bodyPr wrap="square">
            <a:spAutoFit/>
          </a:bodyPr>
          <a:lstStyle/>
          <a:p>
            <a:pPr>
              <a:lnSpc>
                <a:spcPct val="115000"/>
              </a:lnSpc>
            </a:pPr>
            <a:r>
              <a:rPr lang="en-US" sz="4800" dirty="0" smtClean="0">
                <a:solidFill>
                  <a:schemeClr val="accent4"/>
                </a:solidFill>
                <a:latin typeface="+mj-lt"/>
              </a:rPr>
              <a:t>	</a:t>
            </a:r>
          </a:p>
          <a:p>
            <a:pPr lvl="2"/>
            <a:r>
              <a:rPr lang="en-US" sz="4400" b="1" dirty="0" smtClean="0">
                <a:solidFill>
                  <a:schemeClr val="accent4"/>
                </a:solidFill>
                <a:latin typeface="+mj-lt"/>
              </a:rPr>
              <a:t>Policy on Remuneration and Non-Remuneration Rewards, and Recognition… </a:t>
            </a:r>
            <a:endParaRPr lang="en-US" sz="4400" dirty="0" smtClean="0">
              <a:solidFill>
                <a:schemeClr val="accent4"/>
              </a:solidFill>
              <a:latin typeface="+mj-lt"/>
            </a:endParaRPr>
          </a:p>
          <a:p>
            <a:r>
              <a:rPr lang="en-US" sz="2800" b="1" dirty="0">
                <a:solidFill>
                  <a:srgbClr val="002060"/>
                </a:solidFill>
                <a:latin typeface="+mj-lt"/>
              </a:rPr>
              <a:t> </a:t>
            </a:r>
            <a:endParaRPr lang="en-US" sz="2800" dirty="0">
              <a:solidFill>
                <a:srgbClr val="002060"/>
              </a:solidFill>
              <a:latin typeface="+mj-lt"/>
            </a:endParaRPr>
          </a:p>
          <a:p>
            <a:pPr marL="1371600" lvl="2" indent="-457200">
              <a:buFont typeface="Arial" panose="020B0604020202020204" pitchFamily="34" charset="0"/>
              <a:buChar char="•"/>
            </a:pPr>
            <a:r>
              <a:rPr lang="en-US" sz="2800" dirty="0">
                <a:solidFill>
                  <a:srgbClr val="002060"/>
                </a:solidFill>
                <a:latin typeface="+mj-lt"/>
              </a:rPr>
              <a:t>Accordingly, total remuneration has two components </a:t>
            </a:r>
          </a:p>
          <a:p>
            <a:pPr marL="1943100" lvl="3" indent="-571500">
              <a:buFont typeface="+mj-lt"/>
              <a:buAutoNum type="romanLcPeriod"/>
            </a:pPr>
            <a:r>
              <a:rPr lang="en-US" sz="2800" dirty="0">
                <a:solidFill>
                  <a:srgbClr val="002060"/>
                </a:solidFill>
                <a:latin typeface="+mj-lt"/>
              </a:rPr>
              <a:t>Fixed components </a:t>
            </a:r>
            <a:r>
              <a:rPr lang="en-US" sz="2800" dirty="0" smtClean="0">
                <a:solidFill>
                  <a:srgbClr val="002060"/>
                </a:solidFill>
                <a:latin typeface="+mj-lt"/>
              </a:rPr>
              <a:t>linked </a:t>
            </a:r>
            <a:r>
              <a:rPr lang="en-US" sz="2800" dirty="0">
                <a:solidFill>
                  <a:srgbClr val="002060"/>
                </a:solidFill>
                <a:latin typeface="+mj-lt"/>
              </a:rPr>
              <a:t>to “base salary” and other fixed allowances may be called as “consolidated salary”. </a:t>
            </a:r>
          </a:p>
          <a:p>
            <a:pPr marL="1943100" lvl="3" indent="-571500">
              <a:buFont typeface="+mj-lt"/>
              <a:buAutoNum type="romanLcPeriod"/>
            </a:pPr>
            <a:r>
              <a:rPr lang="en-US" sz="2800" dirty="0">
                <a:solidFill>
                  <a:srgbClr val="002060"/>
                </a:solidFill>
                <a:latin typeface="+mj-lt"/>
              </a:rPr>
              <a:t>Variable component </a:t>
            </a:r>
            <a:r>
              <a:rPr lang="en-US" sz="2800" dirty="0" smtClean="0">
                <a:solidFill>
                  <a:srgbClr val="002060"/>
                </a:solidFill>
                <a:latin typeface="+mj-lt"/>
              </a:rPr>
              <a:t>linked </a:t>
            </a:r>
            <a:r>
              <a:rPr lang="en-US" sz="2800" dirty="0">
                <a:solidFill>
                  <a:srgbClr val="002060"/>
                </a:solidFill>
                <a:latin typeface="+mj-lt"/>
              </a:rPr>
              <a:t>to performance and relate with other compensation elements </a:t>
            </a:r>
          </a:p>
          <a:p>
            <a:pPr marL="1371600" lvl="2" indent="-457200">
              <a:buFont typeface="Arial" panose="020B0604020202020204" pitchFamily="34" charset="0"/>
              <a:buChar char="•"/>
            </a:pPr>
            <a:r>
              <a:rPr lang="en-US" sz="2800" dirty="0">
                <a:solidFill>
                  <a:srgbClr val="002060"/>
                </a:solidFill>
                <a:latin typeface="+mj-lt"/>
              </a:rPr>
              <a:t>Contribution to the employees’ provident fund and employees’ trust fund as well as computation of overtime shall be based on “base salary” or “consolidated salary” where appropriate. </a:t>
            </a:r>
            <a:endParaRPr lang="en-US" sz="2800" dirty="0" smtClean="0">
              <a:solidFill>
                <a:srgbClr val="002060"/>
              </a:solidFill>
              <a:latin typeface="+mj-lt"/>
            </a:endParaRPr>
          </a:p>
          <a:p>
            <a:pPr marL="1371600" lvl="2" indent="-457200">
              <a:buFont typeface="Arial" panose="020B0604020202020204" pitchFamily="34" charset="0"/>
              <a:buChar char="•"/>
            </a:pPr>
            <a:endParaRPr lang="en-US" sz="2800" dirty="0">
              <a:solidFill>
                <a:srgbClr val="002060"/>
              </a:solidFill>
              <a:latin typeface="+mj-lt"/>
            </a:endParaRPr>
          </a:p>
          <a:p>
            <a:pPr lvl="2"/>
            <a:endParaRPr lang="en-US" sz="2800" dirty="0" smtClean="0">
              <a:solidFill>
                <a:srgbClr val="002060"/>
              </a:solidFill>
              <a:latin typeface="+mj-lt"/>
            </a:endParaRPr>
          </a:p>
        </p:txBody>
      </p:sp>
    </p:spTree>
    <p:extLst>
      <p:ext uri="{BB962C8B-B14F-4D97-AF65-F5344CB8AC3E}">
        <p14:creationId xmlns:p14="http://schemas.microsoft.com/office/powerpoint/2010/main" val="2300291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227</TotalTime>
  <Words>271</Words>
  <Application>Microsoft Office PowerPoint</Application>
  <PresentationFormat>Widescreen</PresentationFormat>
  <Paragraphs>454</Paragraphs>
  <Slides>58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58</vt:i4>
      </vt:variant>
    </vt:vector>
  </HeadingPairs>
  <TitlesOfParts>
    <vt:vector size="64" baseType="lpstr">
      <vt:lpstr>Arial</vt:lpstr>
      <vt:lpstr>Calibri</vt:lpstr>
      <vt:lpstr>Calibri Light</vt:lpstr>
      <vt:lpstr>Times New Roman</vt:lpstr>
      <vt:lpstr>Wingdings</vt:lpstr>
      <vt:lpstr>Office Theme</vt:lpstr>
      <vt:lpstr>Workshop on                                                             Strengthening Human Resource Management of Civil Society Organizations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on                                                             Strengthening Human Resource Management of Civil Society Organizations </dc:title>
  <dc:creator>DELL</dc:creator>
  <cp:lastModifiedBy>DELL</cp:lastModifiedBy>
  <cp:revision>42</cp:revision>
  <dcterms:created xsi:type="dcterms:W3CDTF">2021-10-06T10:05:28Z</dcterms:created>
  <dcterms:modified xsi:type="dcterms:W3CDTF">2021-10-07T04:18:24Z</dcterms:modified>
</cp:coreProperties>
</file>