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318" r:id="rId6"/>
    <p:sldId id="319" r:id="rId7"/>
    <p:sldId id="320" r:id="rId8"/>
    <p:sldId id="321" r:id="rId9"/>
    <p:sldId id="323" r:id="rId10"/>
    <p:sldId id="324" r:id="rId11"/>
    <p:sldId id="325" r:id="rId12"/>
    <p:sldId id="326" r:id="rId13"/>
    <p:sldId id="327" r:id="rId14"/>
    <p:sldId id="328" r:id="rId15"/>
    <p:sldId id="329" r:id="rId16"/>
    <p:sldId id="330" r:id="rId17"/>
    <p:sldId id="331" r:id="rId18"/>
    <p:sldId id="332" r:id="rId19"/>
    <p:sldId id="333" r:id="rId20"/>
    <p:sldId id="334" r:id="rId21"/>
    <p:sldId id="335" r:id="rId22"/>
    <p:sldId id="336" r:id="rId23"/>
    <p:sldId id="337" r:id="rId24"/>
    <p:sldId id="338" r:id="rId25"/>
    <p:sldId id="339" r:id="rId26"/>
    <p:sldId id="340" r:id="rId27"/>
    <p:sldId id="341" r:id="rId28"/>
    <p:sldId id="342" r:id="rId29"/>
    <p:sldId id="343" r:id="rId30"/>
    <p:sldId id="344" r:id="rId31"/>
    <p:sldId id="345" r:id="rId32"/>
    <p:sldId id="346" r:id="rId33"/>
    <p:sldId id="347" r:id="rId34"/>
    <p:sldId id="348" r:id="rId35"/>
    <p:sldId id="349" r:id="rId36"/>
    <p:sldId id="350" r:id="rId37"/>
    <p:sldId id="351" r:id="rId38"/>
    <p:sldId id="352" r:id="rId39"/>
    <p:sldId id="353" r:id="rId40"/>
    <p:sldId id="354" r:id="rId41"/>
    <p:sldId id="355" r:id="rId42"/>
    <p:sldId id="356" r:id="rId43"/>
    <p:sldId id="357" r:id="rId44"/>
    <p:sldId id="358" r:id="rId45"/>
    <p:sldId id="359" r:id="rId46"/>
    <p:sldId id="360" r:id="rId47"/>
    <p:sldId id="361" r:id="rId48"/>
    <p:sldId id="362" r:id="rId49"/>
    <p:sldId id="363" r:id="rId50"/>
    <p:sldId id="364" r:id="rId51"/>
    <p:sldId id="365"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08" autoAdjust="0"/>
    <p:restoredTop sz="94660"/>
  </p:normalViewPr>
  <p:slideViewPr>
    <p:cSldViewPr snapToGrid="0">
      <p:cViewPr>
        <p:scale>
          <a:sx n="99" d="100"/>
          <a:sy n="99" d="100"/>
        </p:scale>
        <p:origin x="67"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A7E58D-2AC2-480F-A7F0-D7596683C721}" type="datetimeFigureOut">
              <a:rPr lang="en-US" smtClean="0"/>
              <a:t>10/6/2021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7D93B5-C3C5-4407-9549-F83942CDEC8D}" type="slidenum">
              <a:rPr lang="en-US" smtClean="0"/>
              <a:t>‹#›</a:t>
            </a:fld>
            <a:endParaRPr lang="en-US"/>
          </a:p>
        </p:txBody>
      </p:sp>
    </p:spTree>
    <p:extLst>
      <p:ext uri="{BB962C8B-B14F-4D97-AF65-F5344CB8AC3E}">
        <p14:creationId xmlns:p14="http://schemas.microsoft.com/office/powerpoint/2010/main" val="1333268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A7E58D-2AC2-480F-A7F0-D7596683C721}" type="datetimeFigureOut">
              <a:rPr lang="en-US" smtClean="0"/>
              <a:t>10/6/2021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7D93B5-C3C5-4407-9549-F83942CDEC8D}" type="slidenum">
              <a:rPr lang="en-US" smtClean="0"/>
              <a:t>‹#›</a:t>
            </a:fld>
            <a:endParaRPr lang="en-US"/>
          </a:p>
        </p:txBody>
      </p:sp>
    </p:spTree>
    <p:extLst>
      <p:ext uri="{BB962C8B-B14F-4D97-AF65-F5344CB8AC3E}">
        <p14:creationId xmlns:p14="http://schemas.microsoft.com/office/powerpoint/2010/main" val="183593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A7E58D-2AC2-480F-A7F0-D7596683C721}" type="datetimeFigureOut">
              <a:rPr lang="en-US" smtClean="0"/>
              <a:t>10/6/2021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7D93B5-C3C5-4407-9549-F83942CDEC8D}" type="slidenum">
              <a:rPr lang="en-US" smtClean="0"/>
              <a:t>‹#›</a:t>
            </a:fld>
            <a:endParaRPr lang="en-US"/>
          </a:p>
        </p:txBody>
      </p:sp>
    </p:spTree>
    <p:extLst>
      <p:ext uri="{BB962C8B-B14F-4D97-AF65-F5344CB8AC3E}">
        <p14:creationId xmlns:p14="http://schemas.microsoft.com/office/powerpoint/2010/main" val="1036222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A7E58D-2AC2-480F-A7F0-D7596683C721}" type="datetimeFigureOut">
              <a:rPr lang="en-US" smtClean="0"/>
              <a:t>10/6/2021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7D93B5-C3C5-4407-9549-F83942CDEC8D}" type="slidenum">
              <a:rPr lang="en-US" smtClean="0"/>
              <a:t>‹#›</a:t>
            </a:fld>
            <a:endParaRPr lang="en-US"/>
          </a:p>
        </p:txBody>
      </p:sp>
    </p:spTree>
    <p:extLst>
      <p:ext uri="{BB962C8B-B14F-4D97-AF65-F5344CB8AC3E}">
        <p14:creationId xmlns:p14="http://schemas.microsoft.com/office/powerpoint/2010/main" val="3604789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A7E58D-2AC2-480F-A7F0-D7596683C721}" type="datetimeFigureOut">
              <a:rPr lang="en-US" smtClean="0"/>
              <a:t>10/6/2021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7D93B5-C3C5-4407-9549-F83942CDEC8D}" type="slidenum">
              <a:rPr lang="en-US" smtClean="0"/>
              <a:t>‹#›</a:t>
            </a:fld>
            <a:endParaRPr lang="en-US"/>
          </a:p>
        </p:txBody>
      </p:sp>
    </p:spTree>
    <p:extLst>
      <p:ext uri="{BB962C8B-B14F-4D97-AF65-F5344CB8AC3E}">
        <p14:creationId xmlns:p14="http://schemas.microsoft.com/office/powerpoint/2010/main" val="1328231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A7E58D-2AC2-480F-A7F0-D7596683C721}" type="datetimeFigureOut">
              <a:rPr lang="en-US" smtClean="0"/>
              <a:t>10/6/2021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7D93B5-C3C5-4407-9549-F83942CDEC8D}" type="slidenum">
              <a:rPr lang="en-US" smtClean="0"/>
              <a:t>‹#›</a:t>
            </a:fld>
            <a:endParaRPr lang="en-US"/>
          </a:p>
        </p:txBody>
      </p:sp>
    </p:spTree>
    <p:extLst>
      <p:ext uri="{BB962C8B-B14F-4D97-AF65-F5344CB8AC3E}">
        <p14:creationId xmlns:p14="http://schemas.microsoft.com/office/powerpoint/2010/main" val="4085361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A7E58D-2AC2-480F-A7F0-D7596683C721}" type="datetimeFigureOut">
              <a:rPr lang="en-US" smtClean="0"/>
              <a:t>10/6/2021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7D93B5-C3C5-4407-9549-F83942CDEC8D}" type="slidenum">
              <a:rPr lang="en-US" smtClean="0"/>
              <a:t>‹#›</a:t>
            </a:fld>
            <a:endParaRPr lang="en-US"/>
          </a:p>
        </p:txBody>
      </p:sp>
    </p:spTree>
    <p:extLst>
      <p:ext uri="{BB962C8B-B14F-4D97-AF65-F5344CB8AC3E}">
        <p14:creationId xmlns:p14="http://schemas.microsoft.com/office/powerpoint/2010/main" val="2498017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A7E58D-2AC2-480F-A7F0-D7596683C721}" type="datetimeFigureOut">
              <a:rPr lang="en-US" smtClean="0"/>
              <a:t>10/6/2021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7D93B5-C3C5-4407-9549-F83942CDEC8D}" type="slidenum">
              <a:rPr lang="en-US" smtClean="0"/>
              <a:t>‹#›</a:t>
            </a:fld>
            <a:endParaRPr lang="en-US"/>
          </a:p>
        </p:txBody>
      </p:sp>
    </p:spTree>
    <p:extLst>
      <p:ext uri="{BB962C8B-B14F-4D97-AF65-F5344CB8AC3E}">
        <p14:creationId xmlns:p14="http://schemas.microsoft.com/office/powerpoint/2010/main" val="1338520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A7E58D-2AC2-480F-A7F0-D7596683C721}" type="datetimeFigureOut">
              <a:rPr lang="en-US" smtClean="0"/>
              <a:t>10/6/2021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7D93B5-C3C5-4407-9549-F83942CDEC8D}" type="slidenum">
              <a:rPr lang="en-US" smtClean="0"/>
              <a:t>‹#›</a:t>
            </a:fld>
            <a:endParaRPr lang="en-US"/>
          </a:p>
        </p:txBody>
      </p:sp>
    </p:spTree>
    <p:extLst>
      <p:ext uri="{BB962C8B-B14F-4D97-AF65-F5344CB8AC3E}">
        <p14:creationId xmlns:p14="http://schemas.microsoft.com/office/powerpoint/2010/main" val="3342933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A7E58D-2AC2-480F-A7F0-D7596683C721}" type="datetimeFigureOut">
              <a:rPr lang="en-US" smtClean="0"/>
              <a:t>10/6/2021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7D93B5-C3C5-4407-9549-F83942CDEC8D}" type="slidenum">
              <a:rPr lang="en-US" smtClean="0"/>
              <a:t>‹#›</a:t>
            </a:fld>
            <a:endParaRPr lang="en-US"/>
          </a:p>
        </p:txBody>
      </p:sp>
    </p:spTree>
    <p:extLst>
      <p:ext uri="{BB962C8B-B14F-4D97-AF65-F5344CB8AC3E}">
        <p14:creationId xmlns:p14="http://schemas.microsoft.com/office/powerpoint/2010/main" val="770992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A7E58D-2AC2-480F-A7F0-D7596683C721}" type="datetimeFigureOut">
              <a:rPr lang="en-US" smtClean="0"/>
              <a:t>10/6/2021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7D93B5-C3C5-4407-9549-F83942CDEC8D}" type="slidenum">
              <a:rPr lang="en-US" smtClean="0"/>
              <a:t>‹#›</a:t>
            </a:fld>
            <a:endParaRPr lang="en-US"/>
          </a:p>
        </p:txBody>
      </p:sp>
    </p:spTree>
    <p:extLst>
      <p:ext uri="{BB962C8B-B14F-4D97-AF65-F5344CB8AC3E}">
        <p14:creationId xmlns:p14="http://schemas.microsoft.com/office/powerpoint/2010/main" val="1628775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A7E58D-2AC2-480F-A7F0-D7596683C721}" type="datetimeFigureOut">
              <a:rPr lang="en-US" smtClean="0"/>
              <a:t>10/6/2021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D93B5-C3C5-4407-9549-F83942CDEC8D}" type="slidenum">
              <a:rPr lang="en-US" smtClean="0"/>
              <a:t>‹#›</a:t>
            </a:fld>
            <a:endParaRPr lang="en-US"/>
          </a:p>
        </p:txBody>
      </p:sp>
    </p:spTree>
    <p:extLst>
      <p:ext uri="{BB962C8B-B14F-4D97-AF65-F5344CB8AC3E}">
        <p14:creationId xmlns:p14="http://schemas.microsoft.com/office/powerpoint/2010/main" val="3291295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27788"/>
            <a:ext cx="12192000" cy="4301412"/>
          </a:xfrm>
          <a:solidFill>
            <a:schemeClr val="bg1">
              <a:lumMod val="95000"/>
            </a:schemeClr>
          </a:solidFill>
        </p:spPr>
        <p:txBody>
          <a:bodyPr>
            <a:normAutofit/>
          </a:bodyPr>
          <a:lstStyle/>
          <a:p>
            <a:r>
              <a:rPr lang="en-US" b="1" dirty="0" smtClean="0">
                <a:solidFill>
                  <a:srgbClr val="002060"/>
                </a:solidFill>
              </a:rPr>
              <a:t>Workshop on                                                             Strengthening Human Resource Management of Civil Society Organizations </a:t>
            </a:r>
            <a:endParaRPr lang="en-US" b="1" dirty="0">
              <a:solidFill>
                <a:srgbClr val="002060"/>
              </a:solidFill>
            </a:endParaRPr>
          </a:p>
        </p:txBody>
      </p:sp>
      <p:sp>
        <p:nvSpPr>
          <p:cNvPr id="3" name="Subtitle 2"/>
          <p:cNvSpPr>
            <a:spLocks noGrp="1"/>
          </p:cNvSpPr>
          <p:nvPr>
            <p:ph type="subTitle" idx="1"/>
          </p:nvPr>
        </p:nvSpPr>
        <p:spPr>
          <a:xfrm>
            <a:off x="0" y="3573624"/>
            <a:ext cx="12192000" cy="3284376"/>
          </a:xfrm>
          <a:solidFill>
            <a:schemeClr val="accent4">
              <a:lumMod val="60000"/>
              <a:lumOff val="40000"/>
            </a:schemeClr>
          </a:solidFill>
        </p:spPr>
        <p:txBody>
          <a:bodyPr>
            <a:normAutofit/>
          </a:bodyPr>
          <a:lstStyle/>
          <a:p>
            <a:endParaRPr lang="en-US" b="1" dirty="0" smtClean="0"/>
          </a:p>
          <a:p>
            <a:r>
              <a:rPr lang="en-US" sz="2800" b="1" dirty="0" smtClean="0">
                <a:latin typeface="+mj-lt"/>
              </a:rPr>
              <a:t>By </a:t>
            </a:r>
          </a:p>
          <a:p>
            <a:r>
              <a:rPr lang="en-US" sz="3200" b="1" dirty="0" smtClean="0">
                <a:latin typeface="+mj-lt"/>
              </a:rPr>
              <a:t>Jagath </a:t>
            </a:r>
            <a:r>
              <a:rPr lang="en-US" sz="3200" b="1" dirty="0" err="1" smtClean="0">
                <a:latin typeface="+mj-lt"/>
              </a:rPr>
              <a:t>Karunathilaka</a:t>
            </a:r>
            <a:endParaRPr lang="en-US" sz="3200" b="1" dirty="0" smtClean="0">
              <a:latin typeface="+mj-lt"/>
            </a:endParaRPr>
          </a:p>
          <a:p>
            <a:r>
              <a:rPr lang="en-US" sz="2800" b="1" dirty="0">
                <a:latin typeface="+mj-lt"/>
              </a:rPr>
              <a:t>(Through Virtual Meeting – Zoom Technology)</a:t>
            </a:r>
          </a:p>
          <a:p>
            <a:r>
              <a:rPr lang="en-US" sz="2800" b="1" dirty="0" smtClean="0">
                <a:latin typeface="+mj-lt"/>
              </a:rPr>
              <a:t>October 4 –22                                                                                                                         (20 Lesson Hours in 10 Days) </a:t>
            </a:r>
          </a:p>
        </p:txBody>
      </p:sp>
    </p:spTree>
    <p:extLst>
      <p:ext uri="{BB962C8B-B14F-4D97-AF65-F5344CB8AC3E}">
        <p14:creationId xmlns:p14="http://schemas.microsoft.com/office/powerpoint/2010/main" val="2371998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647974"/>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2"/>
            <a:r>
              <a:rPr lang="en-US" sz="4400" b="1" dirty="0">
                <a:solidFill>
                  <a:schemeClr val="accent4"/>
                </a:solidFill>
                <a:latin typeface="+mj-lt"/>
              </a:rPr>
              <a:t>Time and </a:t>
            </a:r>
            <a:r>
              <a:rPr lang="en-US" sz="4400" b="1" dirty="0" smtClean="0">
                <a:solidFill>
                  <a:schemeClr val="accent4"/>
                </a:solidFill>
                <a:latin typeface="+mj-lt"/>
              </a:rPr>
              <a:t>Attendance…</a:t>
            </a:r>
          </a:p>
          <a:p>
            <a:pPr lvl="2"/>
            <a:r>
              <a:rPr lang="en-US" sz="2800" b="1" dirty="0">
                <a:solidFill>
                  <a:srgbClr val="002060"/>
                </a:solidFill>
                <a:latin typeface="+mj-lt"/>
              </a:rPr>
              <a:t>  </a:t>
            </a:r>
            <a:endParaRPr lang="en-US" sz="2800" dirty="0">
              <a:solidFill>
                <a:srgbClr val="002060"/>
              </a:solidFill>
              <a:latin typeface="+mj-lt"/>
            </a:endParaRPr>
          </a:p>
          <a:p>
            <a:pPr lvl="2"/>
            <a:r>
              <a:rPr lang="en-US" sz="2800" b="1" dirty="0">
                <a:solidFill>
                  <a:srgbClr val="002060"/>
                </a:solidFill>
                <a:latin typeface="+mj-lt"/>
              </a:rPr>
              <a:t>Time Attendance and Recording System  </a:t>
            </a:r>
            <a:endParaRPr lang="en-US" sz="2800" dirty="0">
              <a:solidFill>
                <a:srgbClr val="002060"/>
              </a:solidFill>
              <a:latin typeface="+mj-lt"/>
            </a:endParaRPr>
          </a:p>
          <a:p>
            <a:pPr lvl="2"/>
            <a:r>
              <a:rPr lang="en-US" sz="2600" b="1" dirty="0">
                <a:solidFill>
                  <a:srgbClr val="002060"/>
                </a:solidFill>
                <a:latin typeface="+mj-lt"/>
              </a:rPr>
              <a:t> </a:t>
            </a:r>
            <a:endParaRPr lang="en-US" sz="2600" dirty="0">
              <a:solidFill>
                <a:srgbClr val="002060"/>
              </a:solidFill>
              <a:latin typeface="+mj-lt"/>
            </a:endParaRPr>
          </a:p>
          <a:p>
            <a:pPr marL="1257300" lvl="2" indent="-342900">
              <a:buFont typeface="Arial" panose="020B0604020202020204" pitchFamily="34" charset="0"/>
              <a:buChar char="•"/>
            </a:pPr>
            <a:r>
              <a:rPr lang="en-US" sz="2600" dirty="0">
                <a:solidFill>
                  <a:srgbClr val="002060"/>
                </a:solidFill>
                <a:latin typeface="+mj-lt"/>
              </a:rPr>
              <a:t>This should be capable of capturing the automated attendance recording </a:t>
            </a:r>
            <a:r>
              <a:rPr lang="en-US" sz="2600" dirty="0" smtClean="0">
                <a:solidFill>
                  <a:srgbClr val="002060"/>
                </a:solidFill>
                <a:latin typeface="+mj-lt"/>
              </a:rPr>
              <a:t>               system </a:t>
            </a:r>
            <a:r>
              <a:rPr lang="en-US" sz="2600" dirty="0">
                <a:solidFill>
                  <a:srgbClr val="002060"/>
                </a:solidFill>
                <a:latin typeface="+mj-lt"/>
              </a:rPr>
              <a:t>and processing of employee attendance records as an input to the </a:t>
            </a:r>
            <a:r>
              <a:rPr lang="en-US" sz="2600" dirty="0" smtClean="0">
                <a:solidFill>
                  <a:srgbClr val="002060"/>
                </a:solidFill>
                <a:latin typeface="+mj-lt"/>
              </a:rPr>
              <a:t> payroll </a:t>
            </a:r>
            <a:r>
              <a:rPr lang="en-US" sz="2600" dirty="0">
                <a:solidFill>
                  <a:srgbClr val="002060"/>
                </a:solidFill>
                <a:latin typeface="+mj-lt"/>
              </a:rPr>
              <a:t>processing and maintaining leave records etc. </a:t>
            </a:r>
          </a:p>
          <a:p>
            <a:pPr marL="1257300" lvl="2" indent="-342900">
              <a:buFont typeface="Arial" panose="020B0604020202020204" pitchFamily="34" charset="0"/>
              <a:buChar char="•"/>
            </a:pPr>
            <a:r>
              <a:rPr lang="en-US" sz="2600" dirty="0">
                <a:solidFill>
                  <a:srgbClr val="002060"/>
                </a:solidFill>
                <a:latin typeface="+mj-lt"/>
              </a:rPr>
              <a:t>Daily attendance shall be recorded by all employees </a:t>
            </a:r>
            <a:r>
              <a:rPr lang="en-US" sz="2600" dirty="0" smtClean="0">
                <a:solidFill>
                  <a:srgbClr val="002060"/>
                </a:solidFill>
                <a:latin typeface="+mj-lt"/>
              </a:rPr>
              <a:t>(</a:t>
            </a:r>
            <a:r>
              <a:rPr lang="en-US" sz="2600" dirty="0" smtClean="0">
                <a:solidFill>
                  <a:srgbClr val="002060"/>
                </a:solidFill>
                <a:latin typeface="+mj-lt"/>
              </a:rPr>
              <a:t>ED/CEO </a:t>
            </a:r>
            <a:r>
              <a:rPr lang="en-US" sz="2600" dirty="0" smtClean="0">
                <a:solidFill>
                  <a:srgbClr val="002060"/>
                </a:solidFill>
                <a:latin typeface="+mj-lt"/>
              </a:rPr>
              <a:t>may be </a:t>
            </a:r>
            <a:r>
              <a:rPr lang="en-US" sz="2600" dirty="0">
                <a:solidFill>
                  <a:srgbClr val="002060"/>
                </a:solidFill>
                <a:latin typeface="+mj-lt"/>
              </a:rPr>
              <a:t>relaxed) </a:t>
            </a:r>
            <a:r>
              <a:rPr lang="en-US" sz="2600" dirty="0" smtClean="0">
                <a:solidFill>
                  <a:srgbClr val="002060"/>
                </a:solidFill>
                <a:latin typeface="+mj-lt"/>
              </a:rPr>
              <a:t>                   by </a:t>
            </a:r>
            <a:r>
              <a:rPr lang="en-US" sz="2600" dirty="0">
                <a:solidFill>
                  <a:srgbClr val="002060"/>
                </a:solidFill>
                <a:latin typeface="+mj-lt"/>
              </a:rPr>
              <a:t>thumb impression on the Finger Scanning System, </a:t>
            </a:r>
            <a:endParaRPr lang="en-US" sz="2600" dirty="0" smtClean="0">
              <a:solidFill>
                <a:srgbClr val="002060"/>
              </a:solidFill>
              <a:latin typeface="+mj-lt"/>
            </a:endParaRPr>
          </a:p>
          <a:p>
            <a:pPr marL="1257300" lvl="2" indent="-342900">
              <a:buFont typeface="Arial" panose="020B0604020202020204" pitchFamily="34" charset="0"/>
              <a:buChar char="•"/>
            </a:pPr>
            <a:r>
              <a:rPr lang="en-US" sz="2600" dirty="0" smtClean="0">
                <a:solidFill>
                  <a:srgbClr val="002060"/>
                </a:solidFill>
                <a:latin typeface="+mj-lt"/>
              </a:rPr>
              <a:t>Finger </a:t>
            </a:r>
            <a:r>
              <a:rPr lang="en-US" sz="2600" dirty="0">
                <a:solidFill>
                  <a:srgbClr val="002060"/>
                </a:solidFill>
                <a:latin typeface="+mj-lt"/>
              </a:rPr>
              <a:t>Scanning machines are installed in different locations in the main </a:t>
            </a:r>
            <a:r>
              <a:rPr lang="en-US" sz="2600" dirty="0" smtClean="0">
                <a:solidFill>
                  <a:srgbClr val="002060"/>
                </a:solidFill>
                <a:latin typeface="+mj-lt"/>
              </a:rPr>
              <a:t>                      office </a:t>
            </a:r>
            <a:r>
              <a:rPr lang="en-US" sz="2600" dirty="0">
                <a:solidFill>
                  <a:srgbClr val="002060"/>
                </a:solidFill>
                <a:latin typeface="+mj-lt"/>
              </a:rPr>
              <a:t>and </a:t>
            </a:r>
            <a:r>
              <a:rPr lang="en-US" sz="2600" dirty="0" smtClean="0">
                <a:solidFill>
                  <a:srgbClr val="002060"/>
                </a:solidFill>
                <a:latin typeface="+mj-lt"/>
              </a:rPr>
              <a:t>project office shall </a:t>
            </a:r>
            <a:r>
              <a:rPr lang="en-US" sz="2600" dirty="0">
                <a:solidFill>
                  <a:srgbClr val="002060"/>
                </a:solidFill>
                <a:latin typeface="+mj-lt"/>
              </a:rPr>
              <a:t>be communicated by a memo describing </a:t>
            </a:r>
            <a:r>
              <a:rPr lang="en-US" sz="2600" dirty="0" smtClean="0">
                <a:solidFill>
                  <a:srgbClr val="002060"/>
                </a:solidFill>
                <a:latin typeface="+mj-lt"/>
              </a:rPr>
              <a:t>                            the </a:t>
            </a:r>
            <a:r>
              <a:rPr lang="en-US" sz="2600" dirty="0" smtClean="0">
                <a:solidFill>
                  <a:srgbClr val="002060"/>
                </a:solidFill>
                <a:latin typeface="+mj-lt"/>
              </a:rPr>
              <a:t>access with user </a:t>
            </a:r>
            <a:r>
              <a:rPr lang="en-US" sz="2600" dirty="0">
                <a:solidFill>
                  <a:srgbClr val="002060"/>
                </a:solidFill>
                <a:latin typeface="+mj-lt"/>
              </a:rPr>
              <a:t>guidelines. </a:t>
            </a:r>
            <a:endParaRPr lang="en-US" sz="4800" dirty="0">
              <a:solidFill>
                <a:schemeClr val="accent4"/>
              </a:solidFill>
              <a:latin typeface="+mj-lt"/>
            </a:endParaRPr>
          </a:p>
          <a:p>
            <a:pPr lvl="1"/>
            <a:endParaRPr lang="en-US" sz="4800" dirty="0" smtClean="0">
              <a:solidFill>
                <a:schemeClr val="accent4"/>
              </a:solidFill>
              <a:latin typeface="+mj-lt"/>
            </a:endParaRPr>
          </a:p>
        </p:txBody>
      </p:sp>
    </p:spTree>
    <p:extLst>
      <p:ext uri="{BB962C8B-B14F-4D97-AF65-F5344CB8AC3E}">
        <p14:creationId xmlns:p14="http://schemas.microsoft.com/office/powerpoint/2010/main" val="33900918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986528"/>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2"/>
            <a:r>
              <a:rPr lang="en-US" sz="4400" b="1" dirty="0">
                <a:solidFill>
                  <a:schemeClr val="accent4"/>
                </a:solidFill>
                <a:latin typeface="+mj-lt"/>
              </a:rPr>
              <a:t>Time and </a:t>
            </a:r>
            <a:r>
              <a:rPr lang="en-US" sz="4400" b="1" dirty="0" smtClean="0">
                <a:solidFill>
                  <a:schemeClr val="accent4"/>
                </a:solidFill>
                <a:latin typeface="+mj-lt"/>
              </a:rPr>
              <a:t>Attendance…</a:t>
            </a:r>
          </a:p>
          <a:p>
            <a:pPr lvl="2"/>
            <a:r>
              <a:rPr lang="en-US" sz="2800" b="1" dirty="0">
                <a:solidFill>
                  <a:srgbClr val="002060"/>
                </a:solidFill>
                <a:latin typeface="+mj-lt"/>
              </a:rPr>
              <a:t>  </a:t>
            </a:r>
            <a:endParaRPr lang="en-US" sz="2800" dirty="0">
              <a:solidFill>
                <a:srgbClr val="002060"/>
              </a:solidFill>
              <a:latin typeface="+mj-lt"/>
            </a:endParaRPr>
          </a:p>
          <a:p>
            <a:pPr lvl="2"/>
            <a:r>
              <a:rPr lang="en-US" sz="3200" b="1" dirty="0" smtClean="0">
                <a:solidFill>
                  <a:srgbClr val="002060"/>
                </a:solidFill>
                <a:latin typeface="+mj-lt"/>
              </a:rPr>
              <a:t>Attendance </a:t>
            </a:r>
            <a:r>
              <a:rPr lang="en-US" sz="3200" b="1" dirty="0">
                <a:solidFill>
                  <a:srgbClr val="002060"/>
                </a:solidFill>
                <a:latin typeface="+mj-lt"/>
              </a:rPr>
              <a:t>Reports </a:t>
            </a:r>
            <a:endParaRPr lang="en-US" sz="3200" dirty="0">
              <a:solidFill>
                <a:srgbClr val="002060"/>
              </a:solidFill>
              <a:latin typeface="+mj-lt"/>
            </a:endParaRPr>
          </a:p>
          <a:p>
            <a:pPr lvl="2"/>
            <a:r>
              <a:rPr lang="en-US" sz="2800" b="1" dirty="0">
                <a:solidFill>
                  <a:srgbClr val="002060"/>
                </a:solidFill>
                <a:latin typeface="+mj-lt"/>
              </a:rPr>
              <a:t> </a:t>
            </a:r>
            <a:endParaRPr lang="en-US" sz="2800" dirty="0">
              <a:solidFill>
                <a:srgbClr val="002060"/>
              </a:solidFill>
              <a:latin typeface="+mj-lt"/>
            </a:endParaRPr>
          </a:p>
          <a:p>
            <a:pPr lvl="2"/>
            <a:r>
              <a:rPr lang="en-US" sz="2800" b="1" dirty="0" smtClean="0">
                <a:solidFill>
                  <a:srgbClr val="002060"/>
                </a:solidFill>
                <a:latin typeface="+mj-lt"/>
              </a:rPr>
              <a:t>Daily </a:t>
            </a:r>
            <a:r>
              <a:rPr lang="en-US" sz="2800" b="1" dirty="0">
                <a:solidFill>
                  <a:srgbClr val="002060"/>
                </a:solidFill>
                <a:latin typeface="+mj-lt"/>
              </a:rPr>
              <a:t>Attendance Reports </a:t>
            </a:r>
            <a:endParaRPr lang="en-US" sz="2800" dirty="0">
              <a:solidFill>
                <a:srgbClr val="002060"/>
              </a:solidFill>
              <a:latin typeface="+mj-lt"/>
            </a:endParaRPr>
          </a:p>
          <a:p>
            <a:pPr lvl="2"/>
            <a:r>
              <a:rPr lang="en-US" sz="2800" dirty="0">
                <a:solidFill>
                  <a:srgbClr val="002060"/>
                </a:solidFill>
                <a:latin typeface="+mj-lt"/>
              </a:rPr>
              <a:t>For abnormal attendance records are verified on daily basis by the </a:t>
            </a:r>
            <a:r>
              <a:rPr lang="en-US" sz="2800" dirty="0" smtClean="0">
                <a:solidFill>
                  <a:srgbClr val="002060"/>
                </a:solidFill>
                <a:latin typeface="+mj-lt"/>
              </a:rPr>
              <a:t>                                HR Officer </a:t>
            </a:r>
            <a:r>
              <a:rPr lang="en-US" sz="2800" dirty="0">
                <a:solidFill>
                  <a:srgbClr val="002060"/>
                </a:solidFill>
                <a:latin typeface="+mj-lt"/>
              </a:rPr>
              <a:t>having confirmed by the respective </a:t>
            </a:r>
            <a:r>
              <a:rPr lang="en-US" sz="2800" dirty="0" smtClean="0">
                <a:solidFill>
                  <a:srgbClr val="002060"/>
                </a:solidFill>
                <a:latin typeface="+mj-lt"/>
              </a:rPr>
              <a:t>manager in-charge or   divisional </a:t>
            </a:r>
            <a:r>
              <a:rPr lang="en-US" sz="2800" dirty="0">
                <a:solidFill>
                  <a:srgbClr val="002060"/>
                </a:solidFill>
                <a:latin typeface="+mj-lt"/>
              </a:rPr>
              <a:t>head. </a:t>
            </a:r>
            <a:endParaRPr lang="en-US" sz="2800" dirty="0" smtClean="0">
              <a:solidFill>
                <a:srgbClr val="002060"/>
              </a:solidFill>
              <a:latin typeface="+mj-lt"/>
            </a:endParaRPr>
          </a:p>
          <a:p>
            <a:pPr lvl="2"/>
            <a:endParaRPr lang="en-US" sz="2800" dirty="0">
              <a:solidFill>
                <a:srgbClr val="002060"/>
              </a:solidFill>
              <a:latin typeface="+mj-lt"/>
            </a:endParaRPr>
          </a:p>
          <a:p>
            <a:pPr lvl="2"/>
            <a:r>
              <a:rPr lang="en-US" sz="2800" b="1" dirty="0" smtClean="0">
                <a:solidFill>
                  <a:srgbClr val="002060"/>
                </a:solidFill>
                <a:latin typeface="+mj-lt"/>
              </a:rPr>
              <a:t>Headcount </a:t>
            </a:r>
            <a:r>
              <a:rPr lang="en-US" sz="2800" b="1" dirty="0">
                <a:solidFill>
                  <a:srgbClr val="002060"/>
                </a:solidFill>
                <a:latin typeface="+mj-lt"/>
              </a:rPr>
              <a:t>Reports </a:t>
            </a:r>
            <a:endParaRPr lang="en-US" sz="2800" dirty="0">
              <a:solidFill>
                <a:srgbClr val="002060"/>
              </a:solidFill>
              <a:latin typeface="+mj-lt"/>
            </a:endParaRPr>
          </a:p>
          <a:p>
            <a:pPr lvl="2"/>
            <a:r>
              <a:rPr lang="en-US" sz="2800" dirty="0">
                <a:solidFill>
                  <a:srgbClr val="002060"/>
                </a:solidFill>
                <a:latin typeface="+mj-lt"/>
              </a:rPr>
              <a:t>At the commencement of </a:t>
            </a:r>
            <a:r>
              <a:rPr lang="en-US" sz="2800" dirty="0" smtClean="0">
                <a:solidFill>
                  <a:srgbClr val="002060"/>
                </a:solidFill>
                <a:latin typeface="+mj-lt"/>
              </a:rPr>
              <a:t>the day HR </a:t>
            </a:r>
            <a:r>
              <a:rPr lang="en-US" sz="2800" dirty="0" smtClean="0">
                <a:solidFill>
                  <a:srgbClr val="002060"/>
                </a:solidFill>
                <a:latin typeface="+mj-lt"/>
              </a:rPr>
              <a:t>Officer would </a:t>
            </a:r>
            <a:r>
              <a:rPr lang="en-US" sz="2800" dirty="0">
                <a:solidFill>
                  <a:srgbClr val="002060"/>
                </a:solidFill>
                <a:latin typeface="+mj-lt"/>
              </a:rPr>
              <a:t>require to make a </a:t>
            </a:r>
            <a:r>
              <a:rPr lang="en-US" sz="2800" dirty="0" smtClean="0">
                <a:solidFill>
                  <a:srgbClr val="002060"/>
                </a:solidFill>
                <a:latin typeface="+mj-lt"/>
              </a:rPr>
              <a:t>                  head </a:t>
            </a:r>
            <a:r>
              <a:rPr lang="en-US" sz="2800" dirty="0" smtClean="0">
                <a:solidFill>
                  <a:srgbClr val="002060"/>
                </a:solidFill>
                <a:latin typeface="+mj-lt"/>
              </a:rPr>
              <a:t>count report </a:t>
            </a:r>
            <a:r>
              <a:rPr lang="en-US" sz="2800" dirty="0" smtClean="0">
                <a:solidFill>
                  <a:srgbClr val="002060"/>
                </a:solidFill>
                <a:latin typeface="+mj-lt"/>
              </a:rPr>
              <a:t> including the staff working in project office</a:t>
            </a:r>
            <a:endParaRPr lang="en-US" sz="4800" dirty="0">
              <a:solidFill>
                <a:schemeClr val="accent4"/>
              </a:solidFill>
              <a:latin typeface="+mj-lt"/>
            </a:endParaRPr>
          </a:p>
          <a:p>
            <a:pPr lvl="1"/>
            <a:endParaRPr lang="en-US" sz="4800" dirty="0" smtClean="0">
              <a:solidFill>
                <a:schemeClr val="accent4"/>
              </a:solidFill>
              <a:latin typeface="+mj-lt"/>
            </a:endParaRPr>
          </a:p>
        </p:txBody>
      </p:sp>
    </p:spTree>
    <p:extLst>
      <p:ext uri="{BB962C8B-B14F-4D97-AF65-F5344CB8AC3E}">
        <p14:creationId xmlns:p14="http://schemas.microsoft.com/office/powerpoint/2010/main" val="14880983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740307"/>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2"/>
            <a:r>
              <a:rPr lang="en-US" sz="4400" b="1" dirty="0">
                <a:solidFill>
                  <a:schemeClr val="accent4"/>
                </a:solidFill>
                <a:latin typeface="+mj-lt"/>
              </a:rPr>
              <a:t>Time and </a:t>
            </a:r>
            <a:r>
              <a:rPr lang="en-US" sz="4400" b="1" dirty="0" smtClean="0">
                <a:solidFill>
                  <a:schemeClr val="accent4"/>
                </a:solidFill>
                <a:latin typeface="+mj-lt"/>
              </a:rPr>
              <a:t>Attendance…</a:t>
            </a:r>
          </a:p>
          <a:p>
            <a:pPr lvl="2"/>
            <a:r>
              <a:rPr lang="en-US" sz="3200" b="1" dirty="0" smtClean="0">
                <a:solidFill>
                  <a:srgbClr val="002060"/>
                </a:solidFill>
                <a:latin typeface="+mj-lt"/>
              </a:rPr>
              <a:t>Late </a:t>
            </a:r>
            <a:r>
              <a:rPr lang="en-US" sz="3200" b="1" dirty="0">
                <a:solidFill>
                  <a:srgbClr val="002060"/>
                </a:solidFill>
                <a:latin typeface="+mj-lt"/>
              </a:rPr>
              <a:t>Attendance </a:t>
            </a:r>
            <a:endParaRPr lang="en-US" sz="3200" dirty="0">
              <a:solidFill>
                <a:srgbClr val="002060"/>
              </a:solidFill>
              <a:latin typeface="+mj-lt"/>
            </a:endParaRPr>
          </a:p>
          <a:p>
            <a:pPr lvl="2"/>
            <a:r>
              <a:rPr lang="en-US" sz="2400" dirty="0">
                <a:solidFill>
                  <a:srgbClr val="002060"/>
                </a:solidFill>
                <a:latin typeface="+mj-lt"/>
              </a:rPr>
              <a:t>All employees are expected to be punctual at work. Habitual late attendance will be considered as misconduct and disciplinary action will be initiated as per the disciplinary procedures of the company. </a:t>
            </a:r>
          </a:p>
          <a:p>
            <a:pPr lvl="2"/>
            <a:r>
              <a:rPr lang="en-US" sz="2400" dirty="0">
                <a:solidFill>
                  <a:srgbClr val="002060"/>
                </a:solidFill>
                <a:latin typeface="+mj-lt"/>
              </a:rPr>
              <a:t>Late attendance is considered maximum at seven occasions within 60 mints per month subject to following conditions. </a:t>
            </a:r>
          </a:p>
          <a:p>
            <a:pPr marL="1371600" lvl="2" indent="-457200">
              <a:buFont typeface="Arial" panose="020B0604020202020204" pitchFamily="34" charset="0"/>
              <a:buChar char="•"/>
            </a:pPr>
            <a:r>
              <a:rPr lang="en-US" sz="2400" dirty="0">
                <a:solidFill>
                  <a:srgbClr val="002060"/>
                </a:solidFill>
                <a:latin typeface="+mj-lt"/>
              </a:rPr>
              <a:t>First 30 minutes of late attendance should not exceed more than five occasions per a month and maximum late attendance per one occasion should not exceeded 15 minutes</a:t>
            </a:r>
          </a:p>
          <a:p>
            <a:pPr marL="1371600" lvl="2" indent="-457200">
              <a:buFont typeface="Arial" panose="020B0604020202020204" pitchFamily="34" charset="0"/>
              <a:buChar char="•"/>
            </a:pPr>
            <a:r>
              <a:rPr lang="en-US" sz="2400" dirty="0">
                <a:solidFill>
                  <a:srgbClr val="002060"/>
                </a:solidFill>
                <a:latin typeface="+mj-lt"/>
              </a:rPr>
              <a:t>The second 30 minutes of late attendance is subjected to half an hour salary deduction per occasion which can be taken maximum of two occasions. (6</a:t>
            </a:r>
            <a:r>
              <a:rPr lang="en-US" sz="2400" baseline="30000" dirty="0">
                <a:solidFill>
                  <a:srgbClr val="002060"/>
                </a:solidFill>
                <a:latin typeface="+mj-lt"/>
              </a:rPr>
              <a:t>th</a:t>
            </a:r>
            <a:r>
              <a:rPr lang="en-US" sz="2400" dirty="0">
                <a:solidFill>
                  <a:srgbClr val="002060"/>
                </a:solidFill>
                <a:latin typeface="+mj-lt"/>
              </a:rPr>
              <a:t>  and 7</a:t>
            </a:r>
            <a:r>
              <a:rPr lang="en-US" sz="2400" baseline="30000" dirty="0">
                <a:solidFill>
                  <a:srgbClr val="002060"/>
                </a:solidFill>
                <a:latin typeface="+mj-lt"/>
              </a:rPr>
              <a:t>th</a:t>
            </a:r>
            <a:r>
              <a:rPr lang="en-US" sz="2400" dirty="0">
                <a:solidFill>
                  <a:srgbClr val="002060"/>
                </a:solidFill>
                <a:latin typeface="+mj-lt"/>
              </a:rPr>
              <a:t> occasions)</a:t>
            </a:r>
          </a:p>
          <a:p>
            <a:pPr marL="1371600" lvl="2" indent="-457200">
              <a:buFont typeface="Arial" panose="020B0604020202020204" pitchFamily="34" charset="0"/>
              <a:buChar char="•"/>
            </a:pPr>
            <a:r>
              <a:rPr lang="en-US" sz="2400" dirty="0">
                <a:solidFill>
                  <a:srgbClr val="002060"/>
                </a:solidFill>
                <a:latin typeface="+mj-lt"/>
              </a:rPr>
              <a:t>If an employee takes more than 60 minutes of late per month, he/she must apply ½ day leave in lieu of late attendance. </a:t>
            </a:r>
            <a:endParaRPr lang="en-US" sz="2400" dirty="0">
              <a:solidFill>
                <a:schemeClr val="accent4"/>
              </a:solidFill>
              <a:latin typeface="+mj-lt"/>
            </a:endParaRPr>
          </a:p>
          <a:p>
            <a:pPr marL="1371600" lvl="2" indent="-457200">
              <a:buFont typeface="Arial" panose="020B0604020202020204" pitchFamily="34" charset="0"/>
              <a:buChar char="•"/>
            </a:pPr>
            <a:endParaRPr lang="en-US" sz="2400" dirty="0">
              <a:solidFill>
                <a:srgbClr val="002060"/>
              </a:solidFill>
              <a:latin typeface="+mj-lt"/>
            </a:endParaRPr>
          </a:p>
        </p:txBody>
      </p:sp>
    </p:spTree>
    <p:extLst>
      <p:ext uri="{BB962C8B-B14F-4D97-AF65-F5344CB8AC3E}">
        <p14:creationId xmlns:p14="http://schemas.microsoft.com/office/powerpoint/2010/main" val="16013475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863417"/>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2"/>
            <a:r>
              <a:rPr lang="en-US" sz="4400" b="1" dirty="0">
                <a:solidFill>
                  <a:schemeClr val="accent4"/>
                </a:solidFill>
                <a:latin typeface="+mj-lt"/>
              </a:rPr>
              <a:t>Time and </a:t>
            </a:r>
            <a:r>
              <a:rPr lang="en-US" sz="4400" b="1" dirty="0" smtClean="0">
                <a:solidFill>
                  <a:schemeClr val="accent4"/>
                </a:solidFill>
                <a:latin typeface="+mj-lt"/>
              </a:rPr>
              <a:t>Attendance…</a:t>
            </a:r>
          </a:p>
          <a:p>
            <a:pPr lvl="2"/>
            <a:r>
              <a:rPr lang="en-US" sz="2800" b="1" dirty="0">
                <a:solidFill>
                  <a:srgbClr val="002060"/>
                </a:solidFill>
                <a:latin typeface="+mj-lt"/>
              </a:rPr>
              <a:t>  </a:t>
            </a:r>
            <a:endParaRPr lang="en-US" sz="2800" dirty="0">
              <a:solidFill>
                <a:srgbClr val="002060"/>
              </a:solidFill>
              <a:latin typeface="+mj-lt"/>
            </a:endParaRPr>
          </a:p>
          <a:p>
            <a:pPr lvl="2"/>
            <a:r>
              <a:rPr lang="en-US" sz="3200" b="1" dirty="0">
                <a:solidFill>
                  <a:srgbClr val="002060"/>
                </a:solidFill>
                <a:latin typeface="+mj-lt"/>
              </a:rPr>
              <a:t>Late </a:t>
            </a:r>
            <a:r>
              <a:rPr lang="en-US" sz="3200" b="1" dirty="0" smtClean="0">
                <a:solidFill>
                  <a:srgbClr val="002060"/>
                </a:solidFill>
                <a:latin typeface="+mj-lt"/>
              </a:rPr>
              <a:t>Attendance… </a:t>
            </a:r>
            <a:endParaRPr lang="en-US" sz="3200" dirty="0">
              <a:solidFill>
                <a:srgbClr val="002060"/>
              </a:solidFill>
              <a:latin typeface="+mj-lt"/>
            </a:endParaRPr>
          </a:p>
          <a:p>
            <a:pPr marL="1371600" lvl="2" indent="-457200">
              <a:buFont typeface="Arial" panose="020B0604020202020204" pitchFamily="34" charset="0"/>
              <a:buChar char="•"/>
            </a:pPr>
            <a:r>
              <a:rPr lang="en-US" sz="2800" dirty="0" smtClean="0">
                <a:solidFill>
                  <a:srgbClr val="002060"/>
                </a:solidFill>
                <a:latin typeface="+mj-lt"/>
              </a:rPr>
              <a:t>No </a:t>
            </a:r>
            <a:r>
              <a:rPr lang="en-US" sz="2800" dirty="0">
                <a:solidFill>
                  <a:srgbClr val="002060"/>
                </a:solidFill>
                <a:latin typeface="+mj-lt"/>
              </a:rPr>
              <a:t>employees are allowed to obtain ½ day leave during the cause of the day if they are reported late for work</a:t>
            </a:r>
            <a:r>
              <a:rPr lang="en-US" sz="2800" dirty="0" smtClean="0">
                <a:solidFill>
                  <a:srgbClr val="002060"/>
                </a:solidFill>
                <a:latin typeface="+mj-lt"/>
              </a:rPr>
              <a:t>. </a:t>
            </a:r>
            <a:endParaRPr lang="en-US" sz="2800" dirty="0">
              <a:solidFill>
                <a:srgbClr val="002060"/>
              </a:solidFill>
              <a:latin typeface="+mj-lt"/>
            </a:endParaRPr>
          </a:p>
          <a:p>
            <a:pPr marL="1371600" lvl="2" indent="-457200">
              <a:buFont typeface="Arial" panose="020B0604020202020204" pitchFamily="34" charset="0"/>
              <a:buChar char="•"/>
            </a:pPr>
            <a:r>
              <a:rPr lang="en-US" sz="2800" dirty="0">
                <a:solidFill>
                  <a:srgbClr val="002060"/>
                </a:solidFill>
                <a:latin typeface="+mj-lt"/>
              </a:rPr>
              <a:t>If any employee refused or not applied ½ day leave in lieu of late attendance the day would be considered as “No Pay”. This will not be applicable for the calculation of the bonus payment and the productivity incentive payments and those who do not have availed leave in his/her credit it would also be considered as “No pay”. </a:t>
            </a:r>
          </a:p>
          <a:p>
            <a:pPr marL="1143000" lvl="1" indent="-685800">
              <a:buFont typeface="Arial" panose="020B0604020202020204" pitchFamily="34" charset="0"/>
              <a:buChar char="•"/>
            </a:pPr>
            <a:endParaRPr lang="en-US" sz="4800" dirty="0">
              <a:solidFill>
                <a:schemeClr val="accent4"/>
              </a:solidFill>
              <a:latin typeface="+mj-lt"/>
            </a:endParaRPr>
          </a:p>
          <a:p>
            <a:pPr lvl="1"/>
            <a:endParaRPr lang="en-US" sz="4800" dirty="0" smtClean="0">
              <a:solidFill>
                <a:schemeClr val="accent4"/>
              </a:solidFill>
              <a:latin typeface="+mj-lt"/>
            </a:endParaRPr>
          </a:p>
        </p:txBody>
      </p:sp>
    </p:spTree>
    <p:extLst>
      <p:ext uri="{BB962C8B-B14F-4D97-AF65-F5344CB8AC3E}">
        <p14:creationId xmlns:p14="http://schemas.microsoft.com/office/powerpoint/2010/main" val="8349072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494085"/>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2"/>
            <a:r>
              <a:rPr lang="en-US" sz="4400" b="1" dirty="0">
                <a:solidFill>
                  <a:schemeClr val="accent4"/>
                </a:solidFill>
                <a:latin typeface="+mj-lt"/>
              </a:rPr>
              <a:t>Time and </a:t>
            </a:r>
            <a:r>
              <a:rPr lang="en-US" sz="4400" b="1" dirty="0" smtClean="0">
                <a:solidFill>
                  <a:schemeClr val="accent4"/>
                </a:solidFill>
                <a:latin typeface="+mj-lt"/>
              </a:rPr>
              <a:t>Attendance…</a:t>
            </a:r>
          </a:p>
          <a:p>
            <a:pPr lvl="2"/>
            <a:r>
              <a:rPr lang="en-US" sz="2800" b="1" dirty="0">
                <a:solidFill>
                  <a:srgbClr val="002060"/>
                </a:solidFill>
                <a:latin typeface="+mj-lt"/>
              </a:rPr>
              <a:t>  </a:t>
            </a:r>
            <a:endParaRPr lang="en-US" sz="2800" dirty="0">
              <a:solidFill>
                <a:srgbClr val="002060"/>
              </a:solidFill>
              <a:latin typeface="+mj-lt"/>
            </a:endParaRPr>
          </a:p>
          <a:p>
            <a:pPr lvl="2"/>
            <a:r>
              <a:rPr lang="en-US" sz="3200" b="1" dirty="0">
                <a:solidFill>
                  <a:srgbClr val="002060"/>
                </a:solidFill>
                <a:latin typeface="+mj-lt"/>
              </a:rPr>
              <a:t>Late Attendance beyond Employees' Control </a:t>
            </a:r>
            <a:endParaRPr lang="en-US" sz="3200" dirty="0">
              <a:solidFill>
                <a:srgbClr val="002060"/>
              </a:solidFill>
              <a:latin typeface="+mj-lt"/>
            </a:endParaRPr>
          </a:p>
          <a:p>
            <a:pPr lvl="2"/>
            <a:endParaRPr lang="en-US" sz="3200" dirty="0" smtClean="0">
              <a:solidFill>
                <a:srgbClr val="002060"/>
              </a:solidFill>
              <a:latin typeface="+mj-lt"/>
            </a:endParaRPr>
          </a:p>
          <a:p>
            <a:pPr lvl="2"/>
            <a:r>
              <a:rPr lang="en-US" sz="2800" dirty="0" smtClean="0">
                <a:solidFill>
                  <a:srgbClr val="002060"/>
                </a:solidFill>
                <a:latin typeface="+mj-lt"/>
              </a:rPr>
              <a:t>Late </a:t>
            </a:r>
            <a:r>
              <a:rPr lang="en-US" sz="2800" dirty="0">
                <a:solidFill>
                  <a:srgbClr val="002060"/>
                </a:solidFill>
                <a:latin typeface="+mj-lt"/>
              </a:rPr>
              <a:t>attendance due to the reasons beyond employees' control </a:t>
            </a:r>
            <a:r>
              <a:rPr lang="en-US" sz="2800" dirty="0" smtClean="0">
                <a:solidFill>
                  <a:srgbClr val="002060"/>
                </a:solidFill>
                <a:latin typeface="+mj-lt"/>
              </a:rPr>
              <a:t>                                     may </a:t>
            </a:r>
            <a:r>
              <a:rPr lang="en-US" sz="2800" dirty="0">
                <a:solidFill>
                  <a:srgbClr val="002060"/>
                </a:solidFill>
                <a:latin typeface="+mj-lt"/>
              </a:rPr>
              <a:t>be considered at the discretion of the management upon </a:t>
            </a:r>
            <a:r>
              <a:rPr lang="en-US" sz="2800" dirty="0" smtClean="0">
                <a:solidFill>
                  <a:srgbClr val="002060"/>
                </a:solidFill>
                <a:latin typeface="+mj-lt"/>
              </a:rPr>
              <a:t>                          submission </a:t>
            </a:r>
            <a:r>
              <a:rPr lang="en-US" sz="2800" dirty="0">
                <a:solidFill>
                  <a:srgbClr val="002060"/>
                </a:solidFill>
                <a:latin typeface="+mj-lt"/>
              </a:rPr>
              <a:t>of an appeal from the employee, for a valid reason </a:t>
            </a:r>
            <a:r>
              <a:rPr lang="en-US" sz="2800" dirty="0" smtClean="0">
                <a:solidFill>
                  <a:srgbClr val="002060"/>
                </a:solidFill>
                <a:latin typeface="+mj-lt"/>
              </a:rPr>
              <a:t>                           acceptable </a:t>
            </a:r>
            <a:r>
              <a:rPr lang="en-US" sz="2800" dirty="0">
                <a:solidFill>
                  <a:srgbClr val="002060"/>
                </a:solidFill>
                <a:latin typeface="+mj-lt"/>
              </a:rPr>
              <a:t>to the management. E.g. floods, interruption to </a:t>
            </a:r>
            <a:r>
              <a:rPr lang="en-US" sz="2800" dirty="0" smtClean="0">
                <a:solidFill>
                  <a:srgbClr val="002060"/>
                </a:solidFill>
                <a:latin typeface="+mj-lt"/>
              </a:rPr>
              <a:t>                        public </a:t>
            </a:r>
            <a:r>
              <a:rPr lang="en-US" sz="2800" dirty="0">
                <a:solidFill>
                  <a:srgbClr val="002060"/>
                </a:solidFill>
                <a:latin typeface="+mj-lt"/>
              </a:rPr>
              <a:t>transport etc. </a:t>
            </a:r>
          </a:p>
          <a:p>
            <a:pPr lvl="1"/>
            <a:endParaRPr lang="en-US" sz="4800" dirty="0" smtClean="0">
              <a:solidFill>
                <a:schemeClr val="accent4"/>
              </a:solidFill>
              <a:latin typeface="+mj-lt"/>
            </a:endParaRPr>
          </a:p>
          <a:p>
            <a:pPr lvl="1"/>
            <a:endParaRPr lang="en-US" sz="4800" dirty="0" smtClean="0">
              <a:solidFill>
                <a:schemeClr val="accent4"/>
              </a:solidFill>
              <a:latin typeface="+mj-lt"/>
            </a:endParaRPr>
          </a:p>
        </p:txBody>
      </p:sp>
    </p:spTree>
    <p:extLst>
      <p:ext uri="{BB962C8B-B14F-4D97-AF65-F5344CB8AC3E}">
        <p14:creationId xmlns:p14="http://schemas.microsoft.com/office/powerpoint/2010/main" val="11375668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7355860"/>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2"/>
            <a:r>
              <a:rPr lang="en-US" sz="4400" b="1" dirty="0">
                <a:solidFill>
                  <a:schemeClr val="accent4"/>
                </a:solidFill>
                <a:latin typeface="+mj-lt"/>
              </a:rPr>
              <a:t>Time and </a:t>
            </a:r>
            <a:r>
              <a:rPr lang="en-US" sz="4400" b="1" dirty="0" smtClean="0">
                <a:solidFill>
                  <a:schemeClr val="accent4"/>
                </a:solidFill>
                <a:latin typeface="+mj-lt"/>
              </a:rPr>
              <a:t>Attendance…</a:t>
            </a:r>
          </a:p>
          <a:p>
            <a:pPr lvl="2"/>
            <a:r>
              <a:rPr lang="en-US" sz="2800" b="1" dirty="0">
                <a:solidFill>
                  <a:srgbClr val="002060"/>
                </a:solidFill>
                <a:latin typeface="+mj-lt"/>
              </a:rPr>
              <a:t>  </a:t>
            </a:r>
            <a:endParaRPr lang="en-US" sz="2800" dirty="0">
              <a:solidFill>
                <a:srgbClr val="002060"/>
              </a:solidFill>
              <a:latin typeface="+mj-lt"/>
            </a:endParaRPr>
          </a:p>
          <a:p>
            <a:pPr lvl="2"/>
            <a:r>
              <a:rPr lang="en-US" sz="2800" b="1" dirty="0" smtClean="0">
                <a:solidFill>
                  <a:srgbClr val="002060"/>
                </a:solidFill>
                <a:latin typeface="+mj-lt"/>
              </a:rPr>
              <a:t>Leave Procedure</a:t>
            </a:r>
          </a:p>
          <a:p>
            <a:pPr lvl="2"/>
            <a:r>
              <a:rPr lang="en-US" sz="2800" b="1" dirty="0" smtClean="0">
                <a:solidFill>
                  <a:srgbClr val="002060"/>
                </a:solidFill>
                <a:latin typeface="+mj-lt"/>
              </a:rPr>
              <a:t> </a:t>
            </a:r>
          </a:p>
          <a:p>
            <a:pPr marL="1371600" lvl="2" indent="-457200">
              <a:buFont typeface="Arial" panose="020B0604020202020204" pitchFamily="34" charset="0"/>
              <a:buChar char="•"/>
            </a:pPr>
            <a:r>
              <a:rPr lang="en-US" sz="2800" dirty="0" smtClean="0">
                <a:solidFill>
                  <a:srgbClr val="002060"/>
                </a:solidFill>
                <a:latin typeface="+mj-lt"/>
              </a:rPr>
              <a:t>Requests for leave should be submitted on a leave application                                   from three (03) days before going on leave well in advance. </a:t>
            </a:r>
          </a:p>
          <a:p>
            <a:pPr marL="1371600" lvl="2" indent="-457200">
              <a:buFont typeface="Arial" panose="020B0604020202020204" pitchFamily="34" charset="0"/>
              <a:buChar char="•"/>
            </a:pPr>
            <a:r>
              <a:rPr lang="en-US" sz="2800" dirty="0" smtClean="0">
                <a:solidFill>
                  <a:srgbClr val="002060"/>
                </a:solidFill>
                <a:latin typeface="+mj-lt"/>
              </a:rPr>
              <a:t>Approval must be received before leave can be taken. </a:t>
            </a:r>
          </a:p>
          <a:p>
            <a:pPr marL="1371600" lvl="2" indent="-457200">
              <a:buFont typeface="Arial" panose="020B0604020202020204" pitchFamily="34" charset="0"/>
              <a:buChar char="•"/>
            </a:pPr>
            <a:r>
              <a:rPr lang="en-US" sz="2800" dirty="0" smtClean="0">
                <a:solidFill>
                  <a:srgbClr val="002060"/>
                </a:solidFill>
                <a:latin typeface="+mj-lt"/>
              </a:rPr>
              <a:t>Any unplanned leave, including Sick Leave, must be reported to the supervisors on the morning of the first day of absence. </a:t>
            </a:r>
          </a:p>
          <a:p>
            <a:pPr marL="1371600" lvl="2" indent="-457200">
              <a:buFont typeface="Arial" panose="020B0604020202020204" pitchFamily="34" charset="0"/>
              <a:buChar char="•"/>
            </a:pPr>
            <a:r>
              <a:rPr lang="en-US" sz="2800" dirty="0" smtClean="0">
                <a:solidFill>
                  <a:srgbClr val="002060"/>
                </a:solidFill>
                <a:latin typeface="+mj-lt"/>
              </a:rPr>
              <a:t>Absence required to attend a funeral or attendance at court on                                          a private matter, must be taken as casual Leave. </a:t>
            </a:r>
          </a:p>
          <a:p>
            <a:pPr marL="1371600" lvl="2" indent="-457200">
              <a:buFont typeface="Arial" panose="020B0604020202020204" pitchFamily="34" charset="0"/>
              <a:buChar char="•"/>
            </a:pPr>
            <a:r>
              <a:rPr lang="en-US" sz="2800" dirty="0" smtClean="0">
                <a:solidFill>
                  <a:srgbClr val="002060"/>
                </a:solidFill>
                <a:latin typeface="+mj-lt"/>
              </a:rPr>
              <a:t>Unauthorized absence, including any abuse of leave provisions,                                   may lead to disciplinary action</a:t>
            </a:r>
          </a:p>
          <a:p>
            <a:pPr lvl="1"/>
            <a:endParaRPr lang="en-US" sz="4800" dirty="0" smtClean="0">
              <a:solidFill>
                <a:schemeClr val="accent4"/>
              </a:solidFill>
              <a:latin typeface="+mj-lt"/>
            </a:endParaRPr>
          </a:p>
        </p:txBody>
      </p:sp>
    </p:spTree>
    <p:extLst>
      <p:ext uri="{BB962C8B-B14F-4D97-AF65-F5344CB8AC3E}">
        <p14:creationId xmlns:p14="http://schemas.microsoft.com/office/powerpoint/2010/main" val="29190656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7171194"/>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2"/>
            <a:r>
              <a:rPr lang="en-US" sz="4400" b="1" dirty="0">
                <a:solidFill>
                  <a:schemeClr val="accent4"/>
                </a:solidFill>
                <a:latin typeface="+mj-lt"/>
              </a:rPr>
              <a:t>Time and </a:t>
            </a:r>
            <a:r>
              <a:rPr lang="en-US" sz="4400" b="1" dirty="0" smtClean="0">
                <a:solidFill>
                  <a:schemeClr val="accent4"/>
                </a:solidFill>
                <a:latin typeface="+mj-lt"/>
              </a:rPr>
              <a:t>Attendance…</a:t>
            </a:r>
          </a:p>
          <a:p>
            <a:pPr lvl="2"/>
            <a:endParaRPr lang="en-US" sz="3200" b="1" dirty="0" smtClean="0">
              <a:solidFill>
                <a:srgbClr val="002060"/>
              </a:solidFill>
              <a:latin typeface="+mj-lt"/>
            </a:endParaRPr>
          </a:p>
          <a:p>
            <a:pPr lvl="2"/>
            <a:r>
              <a:rPr lang="en-US" sz="3200" b="1" dirty="0" smtClean="0">
                <a:solidFill>
                  <a:srgbClr val="002060"/>
                </a:solidFill>
                <a:latin typeface="+mj-lt"/>
              </a:rPr>
              <a:t>Absence </a:t>
            </a:r>
            <a:r>
              <a:rPr lang="en-US" sz="3200" b="1" dirty="0">
                <a:solidFill>
                  <a:srgbClr val="002060"/>
                </a:solidFill>
                <a:latin typeface="+mj-lt"/>
              </a:rPr>
              <a:t>from Work </a:t>
            </a:r>
            <a:endParaRPr lang="en-US" sz="3200" dirty="0">
              <a:solidFill>
                <a:srgbClr val="002060"/>
              </a:solidFill>
              <a:latin typeface="+mj-lt"/>
            </a:endParaRPr>
          </a:p>
          <a:p>
            <a:pPr lvl="2"/>
            <a:r>
              <a:rPr lang="en-US" sz="2800" b="1" dirty="0" smtClean="0">
                <a:solidFill>
                  <a:srgbClr val="002060"/>
                </a:solidFill>
                <a:latin typeface="+mj-lt"/>
              </a:rPr>
              <a:t>- Absence </a:t>
            </a:r>
            <a:r>
              <a:rPr lang="en-US" sz="2800" b="1" dirty="0">
                <a:solidFill>
                  <a:srgbClr val="002060"/>
                </a:solidFill>
                <a:latin typeface="+mj-lt"/>
              </a:rPr>
              <a:t>without Prior Approval </a:t>
            </a:r>
            <a:endParaRPr lang="en-US" sz="2800" dirty="0">
              <a:solidFill>
                <a:srgbClr val="002060"/>
              </a:solidFill>
              <a:latin typeface="+mj-lt"/>
            </a:endParaRPr>
          </a:p>
          <a:p>
            <a:pPr lvl="2"/>
            <a:endParaRPr lang="en-US" sz="2800" dirty="0" smtClean="0">
              <a:solidFill>
                <a:srgbClr val="002060"/>
              </a:solidFill>
              <a:latin typeface="+mj-lt"/>
            </a:endParaRPr>
          </a:p>
          <a:p>
            <a:pPr lvl="2"/>
            <a:r>
              <a:rPr lang="en-US" sz="2800" dirty="0" smtClean="0">
                <a:solidFill>
                  <a:srgbClr val="002060"/>
                </a:solidFill>
                <a:latin typeface="+mj-lt"/>
              </a:rPr>
              <a:t>If </a:t>
            </a:r>
            <a:r>
              <a:rPr lang="en-US" sz="2800" dirty="0">
                <a:solidFill>
                  <a:srgbClr val="002060"/>
                </a:solidFill>
                <a:latin typeface="+mj-lt"/>
              </a:rPr>
              <a:t>an employee gets absent without prior approval of leave, he /she </a:t>
            </a:r>
            <a:endParaRPr lang="en-US" sz="2800" dirty="0" smtClean="0">
              <a:solidFill>
                <a:srgbClr val="002060"/>
              </a:solidFill>
              <a:latin typeface="+mj-lt"/>
            </a:endParaRPr>
          </a:p>
          <a:p>
            <a:pPr lvl="2"/>
            <a:r>
              <a:rPr lang="en-US" sz="2800" dirty="0" smtClean="0">
                <a:solidFill>
                  <a:srgbClr val="002060"/>
                </a:solidFill>
                <a:latin typeface="+mj-lt"/>
              </a:rPr>
              <a:t>must </a:t>
            </a:r>
            <a:r>
              <a:rPr lang="en-US" sz="2800" dirty="0">
                <a:solidFill>
                  <a:srgbClr val="002060"/>
                </a:solidFill>
                <a:latin typeface="+mj-lt"/>
              </a:rPr>
              <a:t>immediately initiate appropriate steps to inform the management </a:t>
            </a:r>
            <a:endParaRPr lang="en-US" sz="2800" dirty="0" smtClean="0">
              <a:solidFill>
                <a:srgbClr val="002060"/>
              </a:solidFill>
              <a:latin typeface="+mj-lt"/>
            </a:endParaRPr>
          </a:p>
          <a:p>
            <a:pPr lvl="2"/>
            <a:r>
              <a:rPr lang="en-US" sz="2800" dirty="0" smtClean="0">
                <a:solidFill>
                  <a:srgbClr val="002060"/>
                </a:solidFill>
                <a:latin typeface="+mj-lt"/>
              </a:rPr>
              <a:t>about </a:t>
            </a:r>
            <a:r>
              <a:rPr lang="en-US" sz="2800" dirty="0">
                <a:solidFill>
                  <a:srgbClr val="002060"/>
                </a:solidFill>
                <a:latin typeface="+mj-lt"/>
              </a:rPr>
              <a:t>his/her absence properly giving the reasons. Message could be conveyed by sending a telegram or a letter and delivered or by giving a telephone call to a responsible office, who will have to send a written </a:t>
            </a:r>
            <a:endParaRPr lang="en-US" sz="2800" dirty="0" smtClean="0">
              <a:solidFill>
                <a:srgbClr val="002060"/>
              </a:solidFill>
              <a:latin typeface="+mj-lt"/>
            </a:endParaRPr>
          </a:p>
          <a:p>
            <a:pPr lvl="2"/>
            <a:r>
              <a:rPr lang="en-US" sz="2800" dirty="0" smtClean="0">
                <a:solidFill>
                  <a:srgbClr val="002060"/>
                </a:solidFill>
                <a:latin typeface="+mj-lt"/>
              </a:rPr>
              <a:t>note </a:t>
            </a:r>
            <a:r>
              <a:rPr lang="en-US" sz="2800" dirty="0">
                <a:solidFill>
                  <a:srgbClr val="002060"/>
                </a:solidFill>
                <a:latin typeface="+mj-lt"/>
              </a:rPr>
              <a:t>to the HR division to that effect. </a:t>
            </a:r>
            <a:endParaRPr lang="en-US" sz="2800" dirty="0" smtClean="0">
              <a:solidFill>
                <a:srgbClr val="002060"/>
              </a:solidFill>
              <a:latin typeface="+mj-lt"/>
            </a:endParaRPr>
          </a:p>
          <a:p>
            <a:pPr lvl="2"/>
            <a:endParaRPr lang="en-US" sz="2800" dirty="0">
              <a:solidFill>
                <a:srgbClr val="002060"/>
              </a:solidFill>
              <a:latin typeface="+mj-lt"/>
            </a:endParaRPr>
          </a:p>
          <a:p>
            <a:pPr lvl="2"/>
            <a:endParaRPr lang="en-US" sz="2800" dirty="0" smtClean="0">
              <a:solidFill>
                <a:srgbClr val="002060"/>
              </a:solidFill>
              <a:latin typeface="+mj-lt"/>
            </a:endParaRPr>
          </a:p>
          <a:p>
            <a:pPr lvl="2"/>
            <a:endParaRPr lang="en-US" sz="2800" dirty="0">
              <a:solidFill>
                <a:srgbClr val="002060"/>
              </a:solidFill>
              <a:latin typeface="+mj-lt"/>
            </a:endParaRPr>
          </a:p>
        </p:txBody>
      </p:sp>
    </p:spTree>
    <p:extLst>
      <p:ext uri="{BB962C8B-B14F-4D97-AF65-F5344CB8AC3E}">
        <p14:creationId xmlns:p14="http://schemas.microsoft.com/office/powerpoint/2010/main" val="8816839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986528"/>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2"/>
            <a:r>
              <a:rPr lang="en-US" sz="4400" b="1" dirty="0">
                <a:solidFill>
                  <a:schemeClr val="accent4"/>
                </a:solidFill>
                <a:latin typeface="+mj-lt"/>
              </a:rPr>
              <a:t>Time and </a:t>
            </a:r>
            <a:r>
              <a:rPr lang="en-US" sz="4400" b="1" dirty="0" smtClean="0">
                <a:solidFill>
                  <a:schemeClr val="accent4"/>
                </a:solidFill>
                <a:latin typeface="+mj-lt"/>
              </a:rPr>
              <a:t>Attendance…</a:t>
            </a:r>
          </a:p>
          <a:p>
            <a:pPr lvl="2"/>
            <a:r>
              <a:rPr lang="en-US" sz="3200" b="1" dirty="0" smtClean="0">
                <a:solidFill>
                  <a:srgbClr val="002060"/>
                </a:solidFill>
                <a:latin typeface="+mj-lt"/>
              </a:rPr>
              <a:t>Absence </a:t>
            </a:r>
            <a:r>
              <a:rPr lang="en-US" sz="3200" b="1" dirty="0">
                <a:solidFill>
                  <a:srgbClr val="002060"/>
                </a:solidFill>
                <a:latin typeface="+mj-lt"/>
              </a:rPr>
              <a:t>from Work </a:t>
            </a:r>
            <a:r>
              <a:rPr lang="en-US" sz="3200" b="1" dirty="0" smtClean="0">
                <a:solidFill>
                  <a:srgbClr val="002060"/>
                </a:solidFill>
                <a:latin typeface="+mj-lt"/>
              </a:rPr>
              <a:t>…</a:t>
            </a:r>
            <a:endParaRPr lang="en-US" sz="3200" dirty="0">
              <a:solidFill>
                <a:srgbClr val="002060"/>
              </a:solidFill>
              <a:latin typeface="+mj-lt"/>
            </a:endParaRPr>
          </a:p>
          <a:p>
            <a:pPr lvl="2"/>
            <a:r>
              <a:rPr lang="en-US" sz="2800" b="1" dirty="0" smtClean="0">
                <a:solidFill>
                  <a:srgbClr val="002060"/>
                </a:solidFill>
                <a:latin typeface="+mj-lt"/>
              </a:rPr>
              <a:t>Absence </a:t>
            </a:r>
            <a:r>
              <a:rPr lang="en-US" sz="2800" b="1" dirty="0">
                <a:solidFill>
                  <a:srgbClr val="002060"/>
                </a:solidFill>
                <a:latin typeface="+mj-lt"/>
              </a:rPr>
              <a:t>without Prior </a:t>
            </a:r>
            <a:r>
              <a:rPr lang="en-US" sz="2800" b="1" dirty="0" smtClean="0">
                <a:solidFill>
                  <a:srgbClr val="002060"/>
                </a:solidFill>
                <a:latin typeface="+mj-lt"/>
              </a:rPr>
              <a:t>Approval… </a:t>
            </a:r>
            <a:endParaRPr lang="en-US" sz="2800" dirty="0">
              <a:solidFill>
                <a:srgbClr val="002060"/>
              </a:solidFill>
              <a:latin typeface="+mj-lt"/>
            </a:endParaRPr>
          </a:p>
          <a:p>
            <a:pPr lvl="2"/>
            <a:endParaRPr lang="en-US" sz="2800" dirty="0" smtClean="0">
              <a:solidFill>
                <a:srgbClr val="002060"/>
              </a:solidFill>
              <a:latin typeface="+mj-lt"/>
            </a:endParaRPr>
          </a:p>
          <a:p>
            <a:pPr lvl="2"/>
            <a:r>
              <a:rPr lang="en-US" sz="2800" dirty="0" smtClean="0">
                <a:solidFill>
                  <a:srgbClr val="002060"/>
                </a:solidFill>
                <a:latin typeface="+mj-lt"/>
              </a:rPr>
              <a:t>…Any </a:t>
            </a:r>
            <a:r>
              <a:rPr lang="en-US" sz="2800" dirty="0">
                <a:solidFill>
                  <a:srgbClr val="002060"/>
                </a:solidFill>
                <a:latin typeface="+mj-lt"/>
              </a:rPr>
              <a:t>absence exceeding two (02) days due to ill health should be covered </a:t>
            </a:r>
            <a:r>
              <a:rPr lang="en-US" sz="2800" dirty="0" smtClean="0">
                <a:solidFill>
                  <a:srgbClr val="002060"/>
                </a:solidFill>
                <a:latin typeface="+mj-lt"/>
              </a:rPr>
              <a:t>              by </a:t>
            </a:r>
            <a:r>
              <a:rPr lang="en-US" sz="2800" dirty="0">
                <a:solidFill>
                  <a:srgbClr val="002060"/>
                </a:solidFill>
                <a:latin typeface="+mj-lt"/>
              </a:rPr>
              <a:t>a medical certificate issued by a recognized medical practitioner. </a:t>
            </a:r>
          </a:p>
          <a:p>
            <a:pPr lvl="2"/>
            <a:r>
              <a:rPr lang="en-US" sz="2800" dirty="0">
                <a:solidFill>
                  <a:srgbClr val="002060"/>
                </a:solidFill>
                <a:latin typeface="+mj-lt"/>
              </a:rPr>
              <a:t>In the case of prolong absence due to ill and health, management reserves the right to get particular employee examined by a medical officer or a panel of medical officers nominated by the company. </a:t>
            </a:r>
          </a:p>
          <a:p>
            <a:pPr lvl="2"/>
            <a:r>
              <a:rPr lang="en-US" sz="2800" dirty="0">
                <a:solidFill>
                  <a:srgbClr val="002060"/>
                </a:solidFill>
                <a:latin typeface="+mj-lt"/>
              </a:rPr>
              <a:t>In the event of any hospitalization of an employee, such absence should be covered by a medical certificate issued by the respective hospital authority, may be accepted. </a:t>
            </a:r>
          </a:p>
          <a:p>
            <a:pPr lvl="1"/>
            <a:endParaRPr lang="en-US" sz="4800" dirty="0" smtClean="0">
              <a:solidFill>
                <a:schemeClr val="accent4"/>
              </a:solidFill>
              <a:latin typeface="+mj-lt"/>
            </a:endParaRPr>
          </a:p>
        </p:txBody>
      </p:sp>
    </p:spTree>
    <p:extLst>
      <p:ext uri="{BB962C8B-B14F-4D97-AF65-F5344CB8AC3E}">
        <p14:creationId xmlns:p14="http://schemas.microsoft.com/office/powerpoint/2010/main" val="19713066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7048083"/>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2"/>
            <a:r>
              <a:rPr lang="en-US" sz="4400" b="1" dirty="0">
                <a:solidFill>
                  <a:schemeClr val="accent4"/>
                </a:solidFill>
                <a:latin typeface="+mj-lt"/>
              </a:rPr>
              <a:t>Time and </a:t>
            </a:r>
            <a:r>
              <a:rPr lang="en-US" sz="4400" b="1" dirty="0" smtClean="0">
                <a:solidFill>
                  <a:schemeClr val="accent4"/>
                </a:solidFill>
                <a:latin typeface="+mj-lt"/>
              </a:rPr>
              <a:t>Attendance…</a:t>
            </a:r>
          </a:p>
          <a:p>
            <a:pPr lvl="2"/>
            <a:endParaRPr lang="en-US" sz="2800" b="1" dirty="0" smtClean="0">
              <a:solidFill>
                <a:srgbClr val="002060"/>
              </a:solidFill>
              <a:latin typeface="+mj-lt"/>
            </a:endParaRPr>
          </a:p>
          <a:p>
            <a:pPr lvl="2"/>
            <a:r>
              <a:rPr lang="en-US" sz="2800" b="1" dirty="0" smtClean="0">
                <a:solidFill>
                  <a:srgbClr val="002060"/>
                </a:solidFill>
                <a:latin typeface="+mj-lt"/>
              </a:rPr>
              <a:t>Unauthorized </a:t>
            </a:r>
            <a:r>
              <a:rPr lang="en-US" sz="2800" b="1" dirty="0">
                <a:solidFill>
                  <a:srgbClr val="002060"/>
                </a:solidFill>
                <a:latin typeface="+mj-lt"/>
              </a:rPr>
              <a:t>Absence </a:t>
            </a:r>
            <a:endParaRPr lang="en-US" sz="2800" dirty="0">
              <a:solidFill>
                <a:srgbClr val="002060"/>
              </a:solidFill>
              <a:latin typeface="+mj-lt"/>
            </a:endParaRPr>
          </a:p>
          <a:p>
            <a:pPr lvl="2"/>
            <a:endParaRPr lang="en-US" sz="2800" dirty="0" smtClean="0">
              <a:solidFill>
                <a:srgbClr val="002060"/>
              </a:solidFill>
              <a:latin typeface="+mj-lt"/>
            </a:endParaRPr>
          </a:p>
          <a:p>
            <a:pPr lvl="2"/>
            <a:r>
              <a:rPr lang="en-US" sz="2800" dirty="0" smtClean="0">
                <a:solidFill>
                  <a:srgbClr val="002060"/>
                </a:solidFill>
                <a:latin typeface="+mj-lt"/>
              </a:rPr>
              <a:t>Absence </a:t>
            </a:r>
            <a:r>
              <a:rPr lang="en-US" sz="2800" dirty="0">
                <a:solidFill>
                  <a:srgbClr val="002060"/>
                </a:solidFill>
                <a:latin typeface="+mj-lt"/>
              </a:rPr>
              <a:t>of any employee from work continuously for two (02) days </a:t>
            </a:r>
            <a:endParaRPr lang="en-US" sz="2800" dirty="0" smtClean="0">
              <a:solidFill>
                <a:srgbClr val="002060"/>
              </a:solidFill>
              <a:latin typeface="+mj-lt"/>
            </a:endParaRPr>
          </a:p>
          <a:p>
            <a:pPr lvl="2"/>
            <a:r>
              <a:rPr lang="en-US" sz="2800" dirty="0" smtClean="0">
                <a:solidFill>
                  <a:srgbClr val="002060"/>
                </a:solidFill>
                <a:latin typeface="+mj-lt"/>
              </a:rPr>
              <a:t>or </a:t>
            </a:r>
            <a:r>
              <a:rPr lang="en-US" sz="2800" dirty="0">
                <a:solidFill>
                  <a:srgbClr val="002060"/>
                </a:solidFill>
                <a:latin typeface="+mj-lt"/>
              </a:rPr>
              <a:t>more without any intimation to the management will be an offence </a:t>
            </a:r>
            <a:endParaRPr lang="en-US" sz="2800" dirty="0" smtClean="0">
              <a:solidFill>
                <a:srgbClr val="002060"/>
              </a:solidFill>
              <a:latin typeface="+mj-lt"/>
            </a:endParaRPr>
          </a:p>
          <a:p>
            <a:pPr lvl="2"/>
            <a:r>
              <a:rPr lang="en-US" sz="2800" dirty="0" smtClean="0">
                <a:solidFill>
                  <a:srgbClr val="002060"/>
                </a:solidFill>
                <a:latin typeface="+mj-lt"/>
              </a:rPr>
              <a:t>which </a:t>
            </a:r>
            <a:r>
              <a:rPr lang="en-US" sz="2800" dirty="0">
                <a:solidFill>
                  <a:srgbClr val="002060"/>
                </a:solidFill>
                <a:latin typeface="+mj-lt"/>
              </a:rPr>
              <a:t>warrants disciplinary action against such an employee </a:t>
            </a:r>
            <a:endParaRPr lang="en-US" sz="2800" dirty="0" smtClean="0">
              <a:solidFill>
                <a:srgbClr val="002060"/>
              </a:solidFill>
              <a:latin typeface="+mj-lt"/>
            </a:endParaRPr>
          </a:p>
          <a:p>
            <a:pPr lvl="2"/>
            <a:r>
              <a:rPr lang="en-US" sz="2800" dirty="0" smtClean="0">
                <a:solidFill>
                  <a:srgbClr val="002060"/>
                </a:solidFill>
                <a:latin typeface="+mj-lt"/>
              </a:rPr>
              <a:t>in </a:t>
            </a:r>
            <a:r>
              <a:rPr lang="en-US" sz="2800" dirty="0">
                <a:solidFill>
                  <a:srgbClr val="002060"/>
                </a:solidFill>
                <a:latin typeface="+mj-lt"/>
              </a:rPr>
              <a:t>accordance with the company disciplinary procedure</a:t>
            </a:r>
            <a:r>
              <a:rPr lang="en-US" dirty="0"/>
              <a:t>. </a:t>
            </a:r>
            <a:endParaRPr lang="en-US" dirty="0" smtClean="0"/>
          </a:p>
          <a:p>
            <a:pPr lvl="2"/>
            <a:endParaRPr lang="en-US" dirty="0"/>
          </a:p>
          <a:p>
            <a:pPr lvl="2"/>
            <a:endParaRPr lang="en-US" dirty="0" smtClean="0"/>
          </a:p>
          <a:p>
            <a:pPr lvl="2"/>
            <a:endParaRPr lang="en-US" dirty="0"/>
          </a:p>
          <a:p>
            <a:pPr lvl="2"/>
            <a:endParaRPr lang="en-US" dirty="0"/>
          </a:p>
          <a:p>
            <a:pPr lvl="1"/>
            <a:endParaRPr lang="en-US" sz="4800" dirty="0" smtClean="0">
              <a:solidFill>
                <a:schemeClr val="accent4"/>
              </a:solidFill>
              <a:latin typeface="+mj-lt"/>
            </a:endParaRPr>
          </a:p>
          <a:p>
            <a:pPr lvl="1"/>
            <a:endParaRPr lang="en-US" sz="4800" dirty="0" smtClean="0">
              <a:solidFill>
                <a:schemeClr val="accent4"/>
              </a:solidFill>
              <a:latin typeface="+mj-lt"/>
            </a:endParaRPr>
          </a:p>
        </p:txBody>
      </p:sp>
    </p:spTree>
    <p:extLst>
      <p:ext uri="{BB962C8B-B14F-4D97-AF65-F5344CB8AC3E}">
        <p14:creationId xmlns:p14="http://schemas.microsoft.com/office/powerpoint/2010/main" val="13370042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7417415"/>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2"/>
            <a:r>
              <a:rPr lang="en-US" sz="4400" b="1" dirty="0">
                <a:solidFill>
                  <a:schemeClr val="accent4"/>
                </a:solidFill>
                <a:latin typeface="+mj-lt"/>
              </a:rPr>
              <a:t>Time and </a:t>
            </a:r>
            <a:r>
              <a:rPr lang="en-US" sz="4400" b="1" dirty="0" smtClean="0">
                <a:solidFill>
                  <a:schemeClr val="accent4"/>
                </a:solidFill>
                <a:latin typeface="+mj-lt"/>
              </a:rPr>
              <a:t>Attendance…</a:t>
            </a:r>
          </a:p>
          <a:p>
            <a:pPr lvl="2"/>
            <a:endParaRPr lang="en-US" dirty="0"/>
          </a:p>
          <a:p>
            <a:pPr lvl="2"/>
            <a:endParaRPr lang="en-US" dirty="0"/>
          </a:p>
          <a:p>
            <a:pPr lvl="2"/>
            <a:r>
              <a:rPr lang="en-US" sz="3200" b="1" dirty="0">
                <a:solidFill>
                  <a:srgbClr val="002060"/>
                </a:solidFill>
                <a:latin typeface="+mj-lt"/>
              </a:rPr>
              <a:t>Habitual </a:t>
            </a:r>
            <a:r>
              <a:rPr lang="en-US" sz="3200" b="1" dirty="0" smtClean="0">
                <a:solidFill>
                  <a:srgbClr val="002060"/>
                </a:solidFill>
                <a:latin typeface="+mj-lt"/>
              </a:rPr>
              <a:t>Absenteeism</a:t>
            </a:r>
          </a:p>
          <a:p>
            <a:pPr lvl="2"/>
            <a:r>
              <a:rPr lang="en-US" sz="3200" b="1" dirty="0" smtClean="0">
                <a:solidFill>
                  <a:srgbClr val="002060"/>
                </a:solidFill>
                <a:latin typeface="+mj-lt"/>
              </a:rPr>
              <a:t> </a:t>
            </a:r>
            <a:endParaRPr lang="en-US" sz="3200" dirty="0">
              <a:solidFill>
                <a:srgbClr val="002060"/>
              </a:solidFill>
              <a:latin typeface="+mj-lt"/>
            </a:endParaRPr>
          </a:p>
          <a:p>
            <a:pPr lvl="2"/>
            <a:r>
              <a:rPr lang="en-US" sz="3200" dirty="0">
                <a:solidFill>
                  <a:srgbClr val="002060"/>
                </a:solidFill>
                <a:latin typeface="+mj-lt"/>
              </a:rPr>
              <a:t>Habitual absenteeism will be considerate as a misconduct </a:t>
            </a:r>
            <a:endParaRPr lang="en-US" sz="3200" dirty="0" smtClean="0">
              <a:solidFill>
                <a:srgbClr val="002060"/>
              </a:solidFill>
              <a:latin typeface="+mj-lt"/>
            </a:endParaRPr>
          </a:p>
          <a:p>
            <a:pPr lvl="2"/>
            <a:r>
              <a:rPr lang="en-US" sz="3200" dirty="0" smtClean="0">
                <a:solidFill>
                  <a:srgbClr val="002060"/>
                </a:solidFill>
                <a:latin typeface="+mj-lt"/>
              </a:rPr>
              <a:t>warranting </a:t>
            </a:r>
            <a:r>
              <a:rPr lang="en-US" sz="3200" dirty="0">
                <a:solidFill>
                  <a:srgbClr val="002060"/>
                </a:solidFill>
                <a:latin typeface="+mj-lt"/>
              </a:rPr>
              <a:t>disciplinary action against such employees not </a:t>
            </a:r>
            <a:endParaRPr lang="en-US" sz="3200" dirty="0" smtClean="0">
              <a:solidFill>
                <a:srgbClr val="002060"/>
              </a:solidFill>
              <a:latin typeface="+mj-lt"/>
            </a:endParaRPr>
          </a:p>
          <a:p>
            <a:pPr lvl="2"/>
            <a:r>
              <a:rPr lang="en-US" sz="3200" dirty="0" smtClean="0">
                <a:solidFill>
                  <a:srgbClr val="002060"/>
                </a:solidFill>
                <a:latin typeface="+mj-lt"/>
              </a:rPr>
              <a:t>excluding </a:t>
            </a:r>
            <a:r>
              <a:rPr lang="en-US" sz="3200" dirty="0">
                <a:solidFill>
                  <a:srgbClr val="002060"/>
                </a:solidFill>
                <a:latin typeface="+mj-lt"/>
              </a:rPr>
              <a:t>termination of service. </a:t>
            </a:r>
          </a:p>
          <a:p>
            <a:pPr lvl="1"/>
            <a:endParaRPr lang="en-US" sz="4800" dirty="0" smtClean="0">
              <a:solidFill>
                <a:schemeClr val="accent4"/>
              </a:solidFill>
              <a:latin typeface="+mj-lt"/>
            </a:endParaRPr>
          </a:p>
          <a:p>
            <a:pPr lvl="1"/>
            <a:endParaRPr lang="en-US" sz="4800" dirty="0" smtClean="0">
              <a:solidFill>
                <a:schemeClr val="accent4"/>
              </a:solidFill>
              <a:latin typeface="+mj-lt"/>
            </a:endParaRPr>
          </a:p>
          <a:p>
            <a:pPr lvl="1"/>
            <a:endParaRPr lang="en-US" sz="4800" dirty="0">
              <a:solidFill>
                <a:schemeClr val="accent4"/>
              </a:solidFill>
              <a:latin typeface="+mj-lt"/>
            </a:endParaRPr>
          </a:p>
          <a:p>
            <a:pPr lvl="1"/>
            <a:endParaRPr lang="en-US" sz="4800" dirty="0" smtClean="0">
              <a:solidFill>
                <a:schemeClr val="accent4"/>
              </a:solidFill>
              <a:latin typeface="+mj-lt"/>
            </a:endParaRPr>
          </a:p>
        </p:txBody>
      </p:sp>
    </p:spTree>
    <p:extLst>
      <p:ext uri="{BB962C8B-B14F-4D97-AF65-F5344CB8AC3E}">
        <p14:creationId xmlns:p14="http://schemas.microsoft.com/office/powerpoint/2010/main" val="4128455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7478970"/>
          </a:xfrm>
          <a:prstGeom prst="rect">
            <a:avLst/>
          </a:prstGeom>
          <a:solidFill>
            <a:schemeClr val="bg1">
              <a:lumMod val="95000"/>
            </a:schemeClr>
          </a:solidFill>
        </p:spPr>
        <p:txBody>
          <a:bodyPr wrap="square">
            <a:spAutoFit/>
          </a:bodyPr>
          <a:lstStyle/>
          <a:p>
            <a:pPr lvl="1"/>
            <a:endParaRPr lang="en-US" sz="4800" b="1" dirty="0" smtClean="0">
              <a:solidFill>
                <a:schemeClr val="accent4"/>
              </a:solidFill>
              <a:latin typeface="+mj-lt"/>
            </a:endParaRPr>
          </a:p>
          <a:p>
            <a:pPr lvl="1"/>
            <a:r>
              <a:rPr lang="en-US" sz="4800" b="1" dirty="0" smtClean="0">
                <a:solidFill>
                  <a:schemeClr val="accent4"/>
                </a:solidFill>
                <a:latin typeface="+mj-lt"/>
              </a:rPr>
              <a:t>Lesson Plans of HR Management of CSO</a:t>
            </a:r>
          </a:p>
          <a:p>
            <a:pPr lvl="1"/>
            <a:endParaRPr lang="en-US" sz="4800" dirty="0" smtClean="0">
              <a:solidFill>
                <a:schemeClr val="accent4"/>
              </a:solidFill>
              <a:latin typeface="+mj-lt"/>
            </a:endParaRPr>
          </a:p>
          <a:p>
            <a:pPr lvl="1"/>
            <a:endParaRPr lang="en-US" sz="4800" dirty="0">
              <a:solidFill>
                <a:schemeClr val="accent4"/>
              </a:solidFill>
              <a:latin typeface="+mj-lt"/>
            </a:endParaRPr>
          </a:p>
          <a:p>
            <a:pPr lvl="1"/>
            <a:endParaRPr lang="en-US" sz="4800" dirty="0" smtClean="0">
              <a:solidFill>
                <a:schemeClr val="accent4"/>
              </a:solidFill>
              <a:latin typeface="+mj-lt"/>
            </a:endParaRPr>
          </a:p>
          <a:p>
            <a:pPr lvl="1"/>
            <a:endParaRPr lang="en-US" sz="4800" dirty="0">
              <a:solidFill>
                <a:schemeClr val="accent4"/>
              </a:solidFill>
              <a:latin typeface="+mj-lt"/>
            </a:endParaRPr>
          </a:p>
          <a:p>
            <a:pPr lvl="1"/>
            <a:endParaRPr lang="en-US" sz="4800" dirty="0" smtClean="0">
              <a:solidFill>
                <a:schemeClr val="accent4"/>
              </a:solidFill>
              <a:latin typeface="+mj-lt"/>
            </a:endParaRPr>
          </a:p>
          <a:p>
            <a:pPr lvl="1"/>
            <a:endParaRPr lang="en-US" sz="4800" dirty="0">
              <a:solidFill>
                <a:schemeClr val="accent4"/>
              </a:solidFill>
              <a:latin typeface="+mj-lt"/>
            </a:endParaRPr>
          </a:p>
          <a:p>
            <a:pPr lvl="1"/>
            <a:endParaRPr lang="en-US" sz="4800" dirty="0" smtClean="0">
              <a:solidFill>
                <a:schemeClr val="accent4"/>
              </a:solidFill>
              <a:latin typeface="+mj-lt"/>
            </a:endParaRPr>
          </a:p>
          <a:p>
            <a:pPr lvl="1"/>
            <a:endParaRPr lang="en-US" sz="4800" dirty="0" smtClean="0">
              <a:solidFill>
                <a:schemeClr val="accent4"/>
              </a:solidFill>
              <a:latin typeface="+mj-lt"/>
            </a:endParaRPr>
          </a:p>
        </p:txBody>
      </p:sp>
      <p:graphicFrame>
        <p:nvGraphicFramePr>
          <p:cNvPr id="3" name="Table 2"/>
          <p:cNvGraphicFramePr>
            <a:graphicFrameLocks noGrp="1"/>
          </p:cNvGraphicFramePr>
          <p:nvPr>
            <p:extLst>
              <p:ext uri="{D42A27DB-BD31-4B8C-83A1-F6EECF244321}">
                <p14:modId xmlns:p14="http://schemas.microsoft.com/office/powerpoint/2010/main" val="4013133031"/>
              </p:ext>
            </p:extLst>
          </p:nvPr>
        </p:nvGraphicFramePr>
        <p:xfrm>
          <a:off x="612648" y="1426464"/>
          <a:ext cx="10835640" cy="5157216"/>
        </p:xfrm>
        <a:graphic>
          <a:graphicData uri="http://schemas.openxmlformats.org/drawingml/2006/table">
            <a:tbl>
              <a:tblPr firstRow="1" firstCol="1" bandRow="1">
                <a:tableStyleId>{9DCAF9ED-07DC-4A11-8D7F-57B35C25682E}</a:tableStyleId>
              </a:tblPr>
              <a:tblGrid>
                <a:gridCol w="1261684"/>
                <a:gridCol w="4654484"/>
                <a:gridCol w="2367077"/>
                <a:gridCol w="2552395"/>
              </a:tblGrid>
              <a:tr h="437674">
                <a:tc>
                  <a:txBody>
                    <a:bodyPr/>
                    <a:lstStyle/>
                    <a:p>
                      <a:pPr marL="0" marR="0" algn="ctr">
                        <a:lnSpc>
                          <a:spcPct val="115000"/>
                        </a:lnSpc>
                        <a:spcBef>
                          <a:spcPts val="0"/>
                        </a:spcBef>
                        <a:spcAft>
                          <a:spcPts val="0"/>
                        </a:spcAft>
                      </a:pPr>
                      <a:r>
                        <a:rPr lang="en-US" sz="1600" dirty="0" smtClean="0">
                          <a:effectLst/>
                          <a:latin typeface="+mn-lt"/>
                          <a:ea typeface="Calibri" panose="020F0502020204030204" pitchFamily="34" charset="0"/>
                          <a:cs typeface="Times New Roman" panose="02020603050405020304" pitchFamily="18" charset="0"/>
                        </a:rPr>
                        <a:t>Chapter No</a:t>
                      </a:r>
                      <a:endParaRPr lang="en-US" sz="1600" dirty="0">
                        <a:effectLst/>
                        <a:latin typeface="+mn-lt"/>
                        <a:ea typeface="Calibri" panose="020F0502020204030204" pitchFamily="34" charset="0"/>
                        <a:cs typeface="Times New Roman" panose="02020603050405020304" pitchFamily="18" charset="0"/>
                      </a:endParaRPr>
                    </a:p>
                  </a:txBody>
                  <a:tcPr marL="58258" marR="58258" marT="0" marB="0" anchor="ctr"/>
                </a:tc>
                <a:tc>
                  <a:txBody>
                    <a:bodyPr/>
                    <a:lstStyle/>
                    <a:p>
                      <a:pPr marL="0" marR="0" algn="ctr">
                        <a:lnSpc>
                          <a:spcPct val="115000"/>
                        </a:lnSpc>
                        <a:spcBef>
                          <a:spcPts val="0"/>
                        </a:spcBef>
                        <a:spcAft>
                          <a:spcPts val="0"/>
                        </a:spcAft>
                      </a:pPr>
                      <a:r>
                        <a:rPr lang="en-US" sz="1600">
                          <a:effectLst/>
                        </a:rPr>
                        <a:t>Lesson Topics</a:t>
                      </a:r>
                      <a:endParaRPr lang="en-US" sz="1600">
                        <a:effectLst/>
                        <a:latin typeface="+mn-lt"/>
                        <a:ea typeface="Calibri" panose="020F0502020204030204" pitchFamily="34" charset="0"/>
                        <a:cs typeface="Times New Roman" panose="02020603050405020304" pitchFamily="18" charset="0"/>
                      </a:endParaRPr>
                    </a:p>
                  </a:txBody>
                  <a:tcPr marL="58258" marR="58258" marT="0" marB="0" anchor="ctr"/>
                </a:tc>
                <a:tc>
                  <a:txBody>
                    <a:bodyPr/>
                    <a:lstStyle/>
                    <a:p>
                      <a:pPr marL="0" marR="0" algn="ctr">
                        <a:lnSpc>
                          <a:spcPct val="115000"/>
                        </a:lnSpc>
                        <a:spcBef>
                          <a:spcPts val="0"/>
                        </a:spcBef>
                        <a:spcAft>
                          <a:spcPts val="0"/>
                        </a:spcAft>
                      </a:pPr>
                      <a:r>
                        <a:rPr lang="en-US" sz="1600">
                          <a:effectLst/>
                        </a:rPr>
                        <a:t>Scheduled Date</a:t>
                      </a:r>
                      <a:endParaRPr lang="en-US" sz="1600">
                        <a:effectLst/>
                        <a:latin typeface="+mn-lt"/>
                        <a:ea typeface="Calibri" panose="020F0502020204030204" pitchFamily="34" charset="0"/>
                        <a:cs typeface="Times New Roman" panose="02020603050405020304" pitchFamily="18" charset="0"/>
                      </a:endParaRPr>
                    </a:p>
                  </a:txBody>
                  <a:tcPr marL="58258" marR="58258" marT="0" marB="0" anchor="ctr"/>
                </a:tc>
                <a:tc>
                  <a:txBody>
                    <a:bodyPr/>
                    <a:lstStyle/>
                    <a:p>
                      <a:pPr marL="0" marR="0" algn="ctr">
                        <a:lnSpc>
                          <a:spcPct val="115000"/>
                        </a:lnSpc>
                        <a:spcBef>
                          <a:spcPts val="0"/>
                        </a:spcBef>
                        <a:spcAft>
                          <a:spcPts val="0"/>
                        </a:spcAft>
                      </a:pPr>
                      <a:r>
                        <a:rPr lang="en-US" sz="1600">
                          <a:effectLst/>
                        </a:rPr>
                        <a:t>Timing</a:t>
                      </a:r>
                      <a:endParaRPr lang="en-US" sz="1600">
                        <a:effectLst/>
                        <a:latin typeface="+mn-lt"/>
                        <a:ea typeface="Calibri" panose="020F0502020204030204" pitchFamily="34" charset="0"/>
                        <a:cs typeface="Times New Roman" panose="02020603050405020304" pitchFamily="18" charset="0"/>
                      </a:endParaRPr>
                    </a:p>
                  </a:txBody>
                  <a:tcPr marL="58258" marR="58258" marT="0" marB="0" anchor="ctr"/>
                </a:tc>
              </a:tr>
              <a:tr h="376142">
                <a:tc>
                  <a:txBody>
                    <a:bodyPr/>
                    <a:lstStyle/>
                    <a:p>
                      <a:pPr marL="0" marR="0" algn="ctr">
                        <a:lnSpc>
                          <a:spcPct val="115000"/>
                        </a:lnSpc>
                        <a:spcBef>
                          <a:spcPts val="0"/>
                        </a:spcBef>
                        <a:spcAft>
                          <a:spcPts val="0"/>
                        </a:spcAft>
                      </a:pPr>
                      <a:r>
                        <a:rPr lang="en-US" sz="1600">
                          <a:effectLst/>
                        </a:rPr>
                        <a:t>1</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dirty="0">
                          <a:effectLst/>
                        </a:rPr>
                        <a:t>Business Code </a:t>
                      </a:r>
                      <a:r>
                        <a:rPr lang="en-US" sz="1600" dirty="0" smtClean="0">
                          <a:effectLst/>
                        </a:rPr>
                        <a:t>Practice,</a:t>
                      </a:r>
                      <a:r>
                        <a:rPr lang="en-US" sz="1600" baseline="0" dirty="0" smtClean="0">
                          <a:effectLst/>
                        </a:rPr>
                        <a:t> </a:t>
                      </a:r>
                      <a:r>
                        <a:rPr lang="en-US" sz="1600" dirty="0" smtClean="0">
                          <a:effectLst/>
                        </a:rPr>
                        <a:t>Compliance and Data Security</a:t>
                      </a:r>
                      <a:endParaRPr lang="en-US" sz="1600" dirty="0">
                        <a:effectLst/>
                        <a:latin typeface="+mn-lt"/>
                        <a:ea typeface="Calibri" panose="020F0502020204030204" pitchFamily="34" charset="0"/>
                        <a:cs typeface="Times New Roman" panose="02020603050405020304" pitchFamily="18" charset="0"/>
                      </a:endParaRPr>
                    </a:p>
                  </a:txBody>
                  <a:tcPr marL="58258" marR="58258" marT="0" marB="0"/>
                </a:tc>
                <a:tc rowSpan="2">
                  <a:txBody>
                    <a:bodyPr/>
                    <a:lstStyle/>
                    <a:p>
                      <a:pPr marL="0" marR="0" algn="l">
                        <a:lnSpc>
                          <a:spcPct val="115000"/>
                        </a:lnSpc>
                        <a:spcBef>
                          <a:spcPts val="0"/>
                        </a:spcBef>
                        <a:spcAft>
                          <a:spcPts val="0"/>
                        </a:spcAft>
                      </a:pPr>
                      <a:r>
                        <a:rPr lang="en-US" sz="1600" dirty="0">
                          <a:effectLst/>
                        </a:rPr>
                        <a:t>Monday, </a:t>
                      </a:r>
                      <a:r>
                        <a:rPr lang="en-US" sz="1600" dirty="0" smtClean="0">
                          <a:effectLst/>
                        </a:rPr>
                        <a:t>4</a:t>
                      </a:r>
                      <a:r>
                        <a:rPr lang="en-US" sz="1600" baseline="30000" dirty="0" smtClean="0">
                          <a:effectLst/>
                        </a:rPr>
                        <a:t>th</a:t>
                      </a:r>
                      <a:r>
                        <a:rPr lang="en-US" sz="1600" dirty="0" smtClean="0">
                          <a:effectLst/>
                        </a:rPr>
                        <a:t> </a:t>
                      </a:r>
                      <a:r>
                        <a:rPr lang="en-US" sz="1600" dirty="0">
                          <a:effectLst/>
                        </a:rPr>
                        <a:t>October</a:t>
                      </a:r>
                      <a:endParaRPr lang="en-US" sz="1600" dirty="0">
                        <a:effectLst/>
                        <a:latin typeface="+mn-lt"/>
                        <a:ea typeface="Calibri" panose="020F0502020204030204" pitchFamily="34" charset="0"/>
                        <a:cs typeface="Times New Roman" panose="02020603050405020304" pitchFamily="18" charset="0"/>
                      </a:endParaRPr>
                    </a:p>
                  </a:txBody>
                  <a:tcPr marL="58258" marR="58258" marT="0" marB="0"/>
                </a:tc>
                <a:tc rowSpan="2">
                  <a:txBody>
                    <a:bodyPr/>
                    <a:lstStyle/>
                    <a:p>
                      <a:pPr marL="0" marR="0" algn="ctr">
                        <a:lnSpc>
                          <a:spcPct val="115000"/>
                        </a:lnSpc>
                        <a:spcBef>
                          <a:spcPts val="0"/>
                        </a:spcBef>
                        <a:spcAft>
                          <a:spcPts val="0"/>
                        </a:spcAft>
                      </a:pPr>
                      <a:r>
                        <a:rPr lang="en-US" sz="1600">
                          <a:effectLst/>
                        </a:rPr>
                        <a:t>10.00– 12.00am</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r>
              <a:tr h="384048">
                <a:tc>
                  <a:txBody>
                    <a:bodyPr/>
                    <a:lstStyle/>
                    <a:p>
                      <a:pPr marL="0" marR="0" algn="ctr">
                        <a:lnSpc>
                          <a:spcPct val="115000"/>
                        </a:lnSpc>
                        <a:spcBef>
                          <a:spcPts val="0"/>
                        </a:spcBef>
                        <a:spcAft>
                          <a:spcPts val="0"/>
                        </a:spcAft>
                      </a:pPr>
                      <a:r>
                        <a:rPr lang="en-US" sz="1600">
                          <a:effectLst/>
                        </a:rPr>
                        <a:t>2</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a:effectLst/>
                        </a:rPr>
                        <a:t>Employment Practices</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vMerge="1">
                  <a:txBody>
                    <a:bodyPr/>
                    <a:lstStyle/>
                    <a:p>
                      <a:endParaRPr lang="en-US"/>
                    </a:p>
                  </a:txBody>
                  <a:tcPr/>
                </a:tc>
                <a:tc vMerge="1">
                  <a:txBody>
                    <a:bodyPr/>
                    <a:lstStyle/>
                    <a:p>
                      <a:endParaRPr lang="en-US"/>
                    </a:p>
                  </a:txBody>
                  <a:tcPr/>
                </a:tc>
              </a:tr>
              <a:tr h="406613">
                <a:tc>
                  <a:txBody>
                    <a:bodyPr/>
                    <a:lstStyle/>
                    <a:p>
                      <a:pPr marL="0" marR="0" algn="ctr">
                        <a:lnSpc>
                          <a:spcPct val="115000"/>
                        </a:lnSpc>
                        <a:spcBef>
                          <a:spcPts val="0"/>
                        </a:spcBef>
                        <a:spcAft>
                          <a:spcPts val="0"/>
                        </a:spcAft>
                      </a:pPr>
                      <a:r>
                        <a:rPr lang="en-US" sz="1600">
                          <a:effectLst/>
                        </a:rPr>
                        <a:t>3</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a:effectLst/>
                        </a:rPr>
                        <a:t>Recruitment, Selection and Induction  </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dirty="0">
                          <a:effectLst/>
                        </a:rPr>
                        <a:t>Tuesday, </a:t>
                      </a:r>
                      <a:r>
                        <a:rPr lang="en-US" sz="1600" dirty="0" smtClean="0">
                          <a:effectLst/>
                        </a:rPr>
                        <a:t>5</a:t>
                      </a:r>
                      <a:r>
                        <a:rPr lang="en-US" sz="1600" baseline="30000" dirty="0" smtClean="0">
                          <a:effectLst/>
                        </a:rPr>
                        <a:t>th</a:t>
                      </a:r>
                      <a:r>
                        <a:rPr lang="en-US" sz="1600" dirty="0" smtClean="0">
                          <a:effectLst/>
                        </a:rPr>
                        <a:t> </a:t>
                      </a:r>
                      <a:r>
                        <a:rPr lang="en-US" sz="1600" dirty="0">
                          <a:effectLst/>
                        </a:rPr>
                        <a:t>October</a:t>
                      </a:r>
                      <a:endParaRPr lang="en-US" sz="16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ctr">
                        <a:lnSpc>
                          <a:spcPct val="115000"/>
                        </a:lnSpc>
                        <a:spcBef>
                          <a:spcPts val="0"/>
                        </a:spcBef>
                        <a:spcAft>
                          <a:spcPts val="0"/>
                        </a:spcAft>
                      </a:pPr>
                      <a:r>
                        <a:rPr lang="en-US" sz="1600">
                          <a:effectLst/>
                        </a:rPr>
                        <a:t>10.00–11.30am</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r>
              <a:tr h="426624">
                <a:tc>
                  <a:txBody>
                    <a:bodyPr/>
                    <a:lstStyle/>
                    <a:p>
                      <a:pPr marL="0" marR="0" algn="ctr">
                        <a:lnSpc>
                          <a:spcPct val="115000"/>
                        </a:lnSpc>
                        <a:spcBef>
                          <a:spcPts val="0"/>
                        </a:spcBef>
                        <a:spcAft>
                          <a:spcPts val="0"/>
                        </a:spcAft>
                      </a:pPr>
                      <a:r>
                        <a:rPr lang="en-US" sz="1600" dirty="0">
                          <a:effectLst/>
                        </a:rPr>
                        <a:t>4</a:t>
                      </a:r>
                      <a:endParaRPr lang="en-US" sz="16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a:effectLst/>
                        </a:rPr>
                        <a:t>General Terms and Conditions of Employment</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dirty="0">
                          <a:effectLst/>
                        </a:rPr>
                        <a:t>Wednesday, </a:t>
                      </a:r>
                      <a:r>
                        <a:rPr lang="en-US" sz="1600" dirty="0" smtClean="0">
                          <a:effectLst/>
                        </a:rPr>
                        <a:t>6</a:t>
                      </a:r>
                      <a:r>
                        <a:rPr lang="en-US" sz="1600" baseline="30000" dirty="0" smtClean="0">
                          <a:effectLst/>
                        </a:rPr>
                        <a:t>th</a:t>
                      </a:r>
                      <a:r>
                        <a:rPr lang="en-US" sz="1600" dirty="0" smtClean="0">
                          <a:effectLst/>
                        </a:rPr>
                        <a:t> </a:t>
                      </a:r>
                      <a:r>
                        <a:rPr lang="en-US" sz="1600" dirty="0">
                          <a:effectLst/>
                        </a:rPr>
                        <a:t>October</a:t>
                      </a:r>
                      <a:endParaRPr lang="en-US" sz="16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ctr">
                        <a:lnSpc>
                          <a:spcPct val="115000"/>
                        </a:lnSpc>
                        <a:spcBef>
                          <a:spcPts val="0"/>
                        </a:spcBef>
                        <a:spcAft>
                          <a:spcPts val="0"/>
                        </a:spcAft>
                      </a:pPr>
                      <a:r>
                        <a:rPr lang="en-US" sz="1600">
                          <a:effectLst/>
                        </a:rPr>
                        <a:t>10.00–12.00am</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r>
              <a:tr h="406613">
                <a:tc>
                  <a:txBody>
                    <a:bodyPr/>
                    <a:lstStyle/>
                    <a:p>
                      <a:pPr marL="0" marR="0" algn="ctr">
                        <a:lnSpc>
                          <a:spcPct val="115000"/>
                        </a:lnSpc>
                        <a:spcBef>
                          <a:spcPts val="0"/>
                        </a:spcBef>
                        <a:spcAft>
                          <a:spcPts val="0"/>
                        </a:spcAft>
                      </a:pPr>
                      <a:r>
                        <a:rPr lang="en-US" sz="1600">
                          <a:effectLst/>
                        </a:rPr>
                        <a:t>5</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a:effectLst/>
                        </a:rPr>
                        <a:t>Rewards and Recognition</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dirty="0" smtClean="0">
                          <a:effectLst/>
                        </a:rPr>
                        <a:t>Thursday, 7</a:t>
                      </a:r>
                      <a:r>
                        <a:rPr lang="en-US" sz="1600" baseline="30000" dirty="0" smtClean="0">
                          <a:effectLst/>
                        </a:rPr>
                        <a:t>th</a:t>
                      </a:r>
                      <a:r>
                        <a:rPr lang="en-US" sz="1600" dirty="0" smtClean="0">
                          <a:effectLst/>
                        </a:rPr>
                        <a:t> </a:t>
                      </a:r>
                      <a:r>
                        <a:rPr lang="en-US" sz="1600" dirty="0">
                          <a:effectLst/>
                        </a:rPr>
                        <a:t>October</a:t>
                      </a:r>
                      <a:endParaRPr lang="en-US" sz="16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ctr">
                        <a:lnSpc>
                          <a:spcPct val="115000"/>
                        </a:lnSpc>
                        <a:spcBef>
                          <a:spcPts val="0"/>
                        </a:spcBef>
                        <a:spcAft>
                          <a:spcPts val="0"/>
                        </a:spcAft>
                      </a:pPr>
                      <a:r>
                        <a:rPr lang="en-US" sz="1600">
                          <a:effectLst/>
                        </a:rPr>
                        <a:t>10.00–11.30am</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r>
              <a:tr h="406613">
                <a:tc>
                  <a:txBody>
                    <a:bodyPr/>
                    <a:lstStyle/>
                    <a:p>
                      <a:pPr marL="0" marR="0" algn="ctr">
                        <a:lnSpc>
                          <a:spcPct val="115000"/>
                        </a:lnSpc>
                        <a:spcBef>
                          <a:spcPts val="0"/>
                        </a:spcBef>
                        <a:spcAft>
                          <a:spcPts val="0"/>
                        </a:spcAft>
                      </a:pPr>
                      <a:r>
                        <a:rPr lang="en-US" sz="1600">
                          <a:effectLst/>
                        </a:rPr>
                        <a:t>6</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GB" sz="1600">
                          <a:effectLst/>
                        </a:rPr>
                        <a:t>Performance Review, Training &amp; Learning Practices</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dirty="0">
                          <a:effectLst/>
                        </a:rPr>
                        <a:t>Monday</a:t>
                      </a:r>
                      <a:r>
                        <a:rPr lang="en-US" sz="1600" dirty="0" smtClean="0">
                          <a:effectLst/>
                        </a:rPr>
                        <a:t>, </a:t>
                      </a:r>
                      <a:r>
                        <a:rPr lang="en-US" sz="1600" dirty="0">
                          <a:effectLst/>
                        </a:rPr>
                        <a:t>11</a:t>
                      </a:r>
                      <a:r>
                        <a:rPr lang="en-US" sz="1600" baseline="30000" dirty="0">
                          <a:effectLst/>
                        </a:rPr>
                        <a:t>th</a:t>
                      </a:r>
                      <a:r>
                        <a:rPr lang="en-US" sz="1600" dirty="0">
                          <a:effectLst/>
                        </a:rPr>
                        <a:t> October</a:t>
                      </a:r>
                      <a:endParaRPr lang="en-US" sz="16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ctr">
                        <a:lnSpc>
                          <a:spcPct val="115000"/>
                        </a:lnSpc>
                        <a:spcBef>
                          <a:spcPts val="0"/>
                        </a:spcBef>
                        <a:spcAft>
                          <a:spcPts val="0"/>
                        </a:spcAft>
                      </a:pPr>
                      <a:r>
                        <a:rPr lang="en-US" sz="1600">
                          <a:effectLst/>
                        </a:rPr>
                        <a:t>9.00–12.00am</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r>
              <a:tr h="406613">
                <a:tc>
                  <a:txBody>
                    <a:bodyPr/>
                    <a:lstStyle/>
                    <a:p>
                      <a:pPr marL="0" marR="0" algn="ctr">
                        <a:lnSpc>
                          <a:spcPct val="115000"/>
                        </a:lnSpc>
                        <a:spcBef>
                          <a:spcPts val="0"/>
                        </a:spcBef>
                        <a:spcAft>
                          <a:spcPts val="0"/>
                        </a:spcAft>
                      </a:pPr>
                      <a:r>
                        <a:rPr lang="en-US" sz="1600">
                          <a:effectLst/>
                        </a:rPr>
                        <a:t>7</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a:effectLst/>
                        </a:rPr>
                        <a:t>Superannuation and Severance</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dirty="0">
                          <a:effectLst/>
                        </a:rPr>
                        <a:t>Tuesday,  </a:t>
                      </a:r>
                      <a:r>
                        <a:rPr lang="en-US" sz="1600" dirty="0" smtClean="0">
                          <a:effectLst/>
                        </a:rPr>
                        <a:t>12</a:t>
                      </a:r>
                      <a:r>
                        <a:rPr lang="en-US" sz="1600" baseline="30000" dirty="0" smtClean="0">
                          <a:effectLst/>
                        </a:rPr>
                        <a:t>th</a:t>
                      </a:r>
                      <a:r>
                        <a:rPr lang="en-US" sz="1600" dirty="0" smtClean="0">
                          <a:effectLst/>
                        </a:rPr>
                        <a:t> </a:t>
                      </a:r>
                      <a:r>
                        <a:rPr lang="en-US" sz="1600" dirty="0">
                          <a:effectLst/>
                        </a:rPr>
                        <a:t>October</a:t>
                      </a:r>
                      <a:endParaRPr lang="en-US" sz="16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ctr">
                        <a:lnSpc>
                          <a:spcPct val="115000"/>
                        </a:lnSpc>
                        <a:spcBef>
                          <a:spcPts val="0"/>
                        </a:spcBef>
                        <a:spcAft>
                          <a:spcPts val="0"/>
                        </a:spcAft>
                      </a:pPr>
                      <a:r>
                        <a:rPr lang="en-US" sz="1600">
                          <a:effectLst/>
                        </a:rPr>
                        <a:t>10.00–11.30am</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r>
              <a:tr h="406613">
                <a:tc>
                  <a:txBody>
                    <a:bodyPr/>
                    <a:lstStyle/>
                    <a:p>
                      <a:pPr marL="0" marR="0" algn="ctr">
                        <a:lnSpc>
                          <a:spcPct val="115000"/>
                        </a:lnSpc>
                        <a:spcBef>
                          <a:spcPts val="0"/>
                        </a:spcBef>
                        <a:spcAft>
                          <a:spcPts val="0"/>
                        </a:spcAft>
                      </a:pPr>
                      <a:r>
                        <a:rPr lang="en-US" sz="1600">
                          <a:effectLst/>
                        </a:rPr>
                        <a:t>8</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a:effectLst/>
                        </a:rPr>
                        <a:t>Conflict and Grievance Management</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dirty="0">
                          <a:effectLst/>
                        </a:rPr>
                        <a:t>Wednesday,  </a:t>
                      </a:r>
                      <a:r>
                        <a:rPr lang="en-US" sz="1600" dirty="0" smtClean="0">
                          <a:effectLst/>
                        </a:rPr>
                        <a:t>13</a:t>
                      </a:r>
                      <a:r>
                        <a:rPr lang="en-US" sz="1600" baseline="30000" dirty="0" smtClean="0">
                          <a:effectLst/>
                        </a:rPr>
                        <a:t>th</a:t>
                      </a:r>
                      <a:r>
                        <a:rPr lang="en-US" sz="1600" dirty="0" smtClean="0">
                          <a:effectLst/>
                        </a:rPr>
                        <a:t> </a:t>
                      </a:r>
                      <a:r>
                        <a:rPr lang="en-US" sz="1600" dirty="0">
                          <a:effectLst/>
                        </a:rPr>
                        <a:t>October</a:t>
                      </a:r>
                      <a:endParaRPr lang="en-US" sz="16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ctr">
                        <a:lnSpc>
                          <a:spcPct val="115000"/>
                        </a:lnSpc>
                        <a:spcBef>
                          <a:spcPts val="0"/>
                        </a:spcBef>
                        <a:spcAft>
                          <a:spcPts val="0"/>
                        </a:spcAft>
                      </a:pPr>
                      <a:r>
                        <a:rPr lang="en-US" sz="1600">
                          <a:effectLst/>
                        </a:rPr>
                        <a:t>10.00–11.30am</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r>
              <a:tr h="406613">
                <a:tc>
                  <a:txBody>
                    <a:bodyPr/>
                    <a:lstStyle/>
                    <a:p>
                      <a:pPr marL="0" marR="0" algn="ctr">
                        <a:lnSpc>
                          <a:spcPct val="115000"/>
                        </a:lnSpc>
                        <a:spcBef>
                          <a:spcPts val="0"/>
                        </a:spcBef>
                        <a:spcAft>
                          <a:spcPts val="0"/>
                        </a:spcAft>
                      </a:pPr>
                      <a:r>
                        <a:rPr lang="en-US" sz="1600">
                          <a:effectLst/>
                        </a:rPr>
                        <a:t>9</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a:effectLst/>
                        </a:rPr>
                        <a:t>Disciplinary Management</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dirty="0" smtClean="0">
                          <a:effectLst/>
                        </a:rPr>
                        <a:t>Thursday, 14</a:t>
                      </a:r>
                      <a:r>
                        <a:rPr lang="en-US" sz="1600" baseline="30000" dirty="0" smtClean="0">
                          <a:effectLst/>
                        </a:rPr>
                        <a:t>th</a:t>
                      </a:r>
                      <a:r>
                        <a:rPr lang="en-US" sz="1600" dirty="0" smtClean="0">
                          <a:effectLst/>
                        </a:rPr>
                        <a:t> </a:t>
                      </a:r>
                      <a:r>
                        <a:rPr lang="en-US" sz="1600" dirty="0">
                          <a:effectLst/>
                        </a:rPr>
                        <a:t>October</a:t>
                      </a:r>
                      <a:endParaRPr lang="en-US" sz="16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ctr">
                        <a:lnSpc>
                          <a:spcPct val="115000"/>
                        </a:lnSpc>
                        <a:spcBef>
                          <a:spcPts val="0"/>
                        </a:spcBef>
                        <a:spcAft>
                          <a:spcPts val="0"/>
                        </a:spcAft>
                      </a:pPr>
                      <a:r>
                        <a:rPr lang="en-US" sz="1600">
                          <a:effectLst/>
                        </a:rPr>
                        <a:t>9.00–12.00am</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r>
              <a:tr h="609919">
                <a:tc>
                  <a:txBody>
                    <a:bodyPr/>
                    <a:lstStyle/>
                    <a:p>
                      <a:pPr marL="0" marR="0" algn="ctr">
                        <a:lnSpc>
                          <a:spcPct val="115000"/>
                        </a:lnSpc>
                        <a:spcBef>
                          <a:spcPts val="0"/>
                        </a:spcBef>
                        <a:spcAft>
                          <a:spcPts val="0"/>
                        </a:spcAft>
                      </a:pPr>
                      <a:r>
                        <a:rPr lang="en-US" sz="1600">
                          <a:effectLst/>
                        </a:rPr>
                        <a:t>10</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a:effectLst/>
                        </a:rPr>
                        <a:t>Employment Law &amp; Employee Rights</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dirty="0" smtClean="0">
                          <a:effectLst/>
                        </a:rPr>
                        <a:t>Thursday, 21</a:t>
                      </a:r>
                      <a:r>
                        <a:rPr lang="en-US" sz="1600" baseline="30000" dirty="0" smtClean="0">
                          <a:effectLst/>
                        </a:rPr>
                        <a:t>st</a:t>
                      </a:r>
                      <a:r>
                        <a:rPr lang="en-US" sz="1600" dirty="0" smtClean="0">
                          <a:effectLst/>
                        </a:rPr>
                        <a:t>  </a:t>
                      </a:r>
                      <a:r>
                        <a:rPr lang="en-US" sz="1600" dirty="0">
                          <a:effectLst/>
                        </a:rPr>
                        <a:t>October</a:t>
                      </a:r>
                      <a:endParaRPr lang="en-US" sz="16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ctr">
                        <a:lnSpc>
                          <a:spcPct val="115000"/>
                        </a:lnSpc>
                        <a:spcBef>
                          <a:spcPts val="0"/>
                        </a:spcBef>
                        <a:spcAft>
                          <a:spcPts val="0"/>
                        </a:spcAft>
                      </a:pPr>
                      <a:r>
                        <a:rPr lang="en-US" sz="1600">
                          <a:effectLst/>
                        </a:rPr>
                        <a:t>10.00–12.00am</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r>
              <a:tr h="483131">
                <a:tc>
                  <a:txBody>
                    <a:bodyPr/>
                    <a:lstStyle/>
                    <a:p>
                      <a:pPr marL="0" marR="0" algn="ctr">
                        <a:lnSpc>
                          <a:spcPct val="115000"/>
                        </a:lnSpc>
                        <a:spcBef>
                          <a:spcPts val="0"/>
                        </a:spcBef>
                        <a:spcAft>
                          <a:spcPts val="0"/>
                        </a:spcAft>
                      </a:pPr>
                      <a:r>
                        <a:rPr lang="en-US" sz="1600" dirty="0">
                          <a:effectLst/>
                        </a:rPr>
                        <a:t>11</a:t>
                      </a:r>
                      <a:endParaRPr lang="en-US" sz="16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a:effectLst/>
                        </a:rPr>
                        <a:t>Current Issues &amp; Trends in HRM</a:t>
                      </a:r>
                      <a:endParaRPr lang="en-US" sz="16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600" dirty="0">
                          <a:effectLst/>
                        </a:rPr>
                        <a:t>Friday</a:t>
                      </a:r>
                      <a:r>
                        <a:rPr lang="en-US" sz="1600" dirty="0" smtClean="0">
                          <a:effectLst/>
                        </a:rPr>
                        <a:t>, 22</a:t>
                      </a:r>
                      <a:r>
                        <a:rPr lang="en-US" sz="1600" baseline="30000" dirty="0" smtClean="0">
                          <a:effectLst/>
                        </a:rPr>
                        <a:t>nd</a:t>
                      </a:r>
                      <a:r>
                        <a:rPr lang="en-US" sz="1600" dirty="0" smtClean="0">
                          <a:effectLst/>
                        </a:rPr>
                        <a:t> </a:t>
                      </a:r>
                      <a:r>
                        <a:rPr lang="en-US" sz="1600" dirty="0">
                          <a:effectLst/>
                        </a:rPr>
                        <a:t>October</a:t>
                      </a:r>
                      <a:endParaRPr lang="en-US" sz="16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ctr">
                        <a:lnSpc>
                          <a:spcPct val="115000"/>
                        </a:lnSpc>
                        <a:spcBef>
                          <a:spcPts val="0"/>
                        </a:spcBef>
                        <a:spcAft>
                          <a:spcPts val="0"/>
                        </a:spcAft>
                      </a:pPr>
                      <a:r>
                        <a:rPr lang="en-US" sz="1600" dirty="0">
                          <a:effectLst/>
                        </a:rPr>
                        <a:t>10.00–11.30am</a:t>
                      </a:r>
                      <a:endParaRPr lang="en-US" sz="1600" dirty="0">
                        <a:effectLst/>
                        <a:latin typeface="+mn-lt"/>
                        <a:ea typeface="Calibri" panose="020F0502020204030204" pitchFamily="34" charset="0"/>
                        <a:cs typeface="Times New Roman" panose="02020603050405020304" pitchFamily="18" charset="0"/>
                      </a:endParaRPr>
                    </a:p>
                  </a:txBody>
                  <a:tcPr marL="58258" marR="58258" marT="0" marB="0"/>
                </a:tc>
              </a:tr>
            </a:tbl>
          </a:graphicData>
        </a:graphic>
      </p:graphicFrame>
    </p:spTree>
    <p:extLst>
      <p:ext uri="{BB962C8B-B14F-4D97-AF65-F5344CB8AC3E}">
        <p14:creationId xmlns:p14="http://schemas.microsoft.com/office/powerpoint/2010/main" val="168428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678751"/>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3"/>
            <a:r>
              <a:rPr lang="en-US" sz="4400" b="1" dirty="0">
                <a:solidFill>
                  <a:schemeClr val="accent4"/>
                </a:solidFill>
                <a:latin typeface="+mj-lt"/>
              </a:rPr>
              <a:t>Leave Entitlement </a:t>
            </a:r>
            <a:endParaRPr lang="en-US" sz="4400" dirty="0">
              <a:solidFill>
                <a:schemeClr val="accent4"/>
              </a:solidFill>
              <a:latin typeface="+mj-lt"/>
            </a:endParaRPr>
          </a:p>
          <a:p>
            <a:pPr lvl="3"/>
            <a:r>
              <a:rPr lang="en-US" sz="2800" b="1" dirty="0" smtClean="0">
                <a:solidFill>
                  <a:srgbClr val="002060"/>
                </a:solidFill>
                <a:latin typeface="+mj-lt"/>
              </a:rPr>
              <a:t>Genera </a:t>
            </a:r>
            <a:r>
              <a:rPr lang="en-US" sz="2800" b="1" dirty="0">
                <a:solidFill>
                  <a:srgbClr val="002060"/>
                </a:solidFill>
                <a:latin typeface="+mj-lt"/>
              </a:rPr>
              <a:t>Provision  </a:t>
            </a:r>
            <a:endParaRPr lang="en-US" sz="2800" dirty="0">
              <a:solidFill>
                <a:srgbClr val="002060"/>
              </a:solidFill>
              <a:latin typeface="+mj-lt"/>
            </a:endParaRPr>
          </a:p>
          <a:p>
            <a:pPr marL="1828800" lvl="3" indent="-457200">
              <a:buFont typeface="Arial" panose="020B0604020202020204" pitchFamily="34" charset="0"/>
              <a:buChar char="•"/>
            </a:pPr>
            <a:r>
              <a:rPr lang="en-US" sz="2400" dirty="0">
                <a:solidFill>
                  <a:srgbClr val="002060"/>
                </a:solidFill>
                <a:latin typeface="+mj-lt"/>
              </a:rPr>
              <a:t>Leave is to be regarded as a privilege, and not as a right. It is allowed </a:t>
            </a:r>
            <a:r>
              <a:rPr lang="en-US" sz="2400" dirty="0" smtClean="0">
                <a:solidFill>
                  <a:srgbClr val="002060"/>
                </a:solidFill>
                <a:latin typeface="+mj-lt"/>
              </a:rPr>
              <a:t>both </a:t>
            </a:r>
            <a:r>
              <a:rPr lang="en-US" sz="2400" dirty="0">
                <a:solidFill>
                  <a:srgbClr val="002060"/>
                </a:solidFill>
                <a:latin typeface="+mj-lt"/>
              </a:rPr>
              <a:t>in </a:t>
            </a:r>
            <a:r>
              <a:rPr lang="en-US" sz="2400" dirty="0" smtClean="0">
                <a:solidFill>
                  <a:srgbClr val="002060"/>
                </a:solidFill>
                <a:latin typeface="+mj-lt"/>
              </a:rPr>
              <a:t>                     the </a:t>
            </a:r>
            <a:r>
              <a:rPr lang="en-US" sz="2400" dirty="0">
                <a:solidFill>
                  <a:srgbClr val="002060"/>
                </a:solidFill>
                <a:latin typeface="+mj-lt"/>
              </a:rPr>
              <a:t>interest of the employee and that of the company. The employee cannot </a:t>
            </a:r>
            <a:r>
              <a:rPr lang="en-US" sz="2400" dirty="0" smtClean="0">
                <a:solidFill>
                  <a:srgbClr val="002060"/>
                </a:solidFill>
                <a:latin typeface="+mj-lt"/>
              </a:rPr>
              <a:t>                  claim </a:t>
            </a:r>
            <a:r>
              <a:rPr lang="en-US" sz="2400" dirty="0">
                <a:solidFill>
                  <a:srgbClr val="002060"/>
                </a:solidFill>
                <a:latin typeface="+mj-lt"/>
              </a:rPr>
              <a:t>leave as an unqualified right.</a:t>
            </a:r>
          </a:p>
          <a:p>
            <a:pPr marL="1828800" lvl="3" indent="-457200">
              <a:buFont typeface="Arial" panose="020B0604020202020204" pitchFamily="34" charset="0"/>
              <a:buChar char="•"/>
            </a:pPr>
            <a:r>
              <a:rPr lang="en-US" sz="2400" dirty="0" smtClean="0">
                <a:solidFill>
                  <a:srgbClr val="002060"/>
                </a:solidFill>
                <a:latin typeface="+mj-lt"/>
              </a:rPr>
              <a:t>An </a:t>
            </a:r>
            <a:r>
              <a:rPr lang="en-US" sz="2400" dirty="0">
                <a:solidFill>
                  <a:srgbClr val="002060"/>
                </a:solidFill>
                <a:latin typeface="+mj-lt"/>
              </a:rPr>
              <a:t>application for leave must normally reach the office of the authority </a:t>
            </a:r>
            <a:r>
              <a:rPr lang="en-US" sz="2400" dirty="0" smtClean="0">
                <a:solidFill>
                  <a:srgbClr val="002060"/>
                </a:solidFill>
                <a:latin typeface="+mj-lt"/>
              </a:rPr>
              <a:t>                      granting </a:t>
            </a:r>
            <a:r>
              <a:rPr lang="en-US" sz="2400" dirty="0">
                <a:solidFill>
                  <a:srgbClr val="002060"/>
                </a:solidFill>
                <a:latin typeface="+mj-lt"/>
              </a:rPr>
              <a:t>leave at least three working </a:t>
            </a:r>
            <a:r>
              <a:rPr lang="en-US" sz="2400" dirty="0" smtClean="0">
                <a:solidFill>
                  <a:srgbClr val="002060"/>
                </a:solidFill>
                <a:latin typeface="+mj-lt"/>
              </a:rPr>
              <a:t>days </a:t>
            </a:r>
            <a:r>
              <a:rPr lang="en-US" sz="2400" dirty="0">
                <a:solidFill>
                  <a:srgbClr val="002060"/>
                </a:solidFill>
                <a:latin typeface="+mj-lt"/>
              </a:rPr>
              <a:t>before the date from which the </a:t>
            </a:r>
            <a:r>
              <a:rPr lang="en-US" sz="2400" dirty="0" smtClean="0">
                <a:solidFill>
                  <a:srgbClr val="002060"/>
                </a:solidFill>
                <a:latin typeface="+mj-lt"/>
              </a:rPr>
              <a:t>                        leave </a:t>
            </a:r>
            <a:r>
              <a:rPr lang="en-US" sz="2400" dirty="0">
                <a:solidFill>
                  <a:srgbClr val="002060"/>
                </a:solidFill>
                <a:latin typeface="+mj-lt"/>
              </a:rPr>
              <a:t>is to be commenced. An officer who desires a reply by telegram </a:t>
            </a:r>
            <a:r>
              <a:rPr lang="en-US" sz="2400" dirty="0" smtClean="0">
                <a:solidFill>
                  <a:srgbClr val="002060"/>
                </a:solidFill>
                <a:latin typeface="+mj-lt"/>
              </a:rPr>
              <a:t>                                should </a:t>
            </a:r>
            <a:r>
              <a:rPr lang="en-US" sz="2400" dirty="0">
                <a:solidFill>
                  <a:srgbClr val="002060"/>
                </a:solidFill>
                <a:latin typeface="+mj-lt"/>
              </a:rPr>
              <a:t>pre-pay the reply.</a:t>
            </a:r>
          </a:p>
          <a:p>
            <a:pPr marL="1828800" lvl="3" indent="-457200">
              <a:buFont typeface="Arial" panose="020B0604020202020204" pitchFamily="34" charset="0"/>
              <a:buChar char="•"/>
            </a:pPr>
            <a:r>
              <a:rPr lang="en-US" sz="2400" dirty="0" smtClean="0">
                <a:solidFill>
                  <a:srgbClr val="002060"/>
                </a:solidFill>
                <a:latin typeface="+mj-lt"/>
              </a:rPr>
              <a:t>All </a:t>
            </a:r>
            <a:r>
              <a:rPr lang="en-US" sz="2400" dirty="0">
                <a:solidFill>
                  <a:srgbClr val="002060"/>
                </a:solidFill>
                <a:latin typeface="+mj-lt"/>
              </a:rPr>
              <a:t>leave is granted subject to exigency of services and leave already granted </a:t>
            </a:r>
            <a:r>
              <a:rPr lang="en-US" sz="2400" dirty="0" smtClean="0">
                <a:solidFill>
                  <a:srgbClr val="002060"/>
                </a:solidFill>
                <a:latin typeface="+mj-lt"/>
              </a:rPr>
              <a:t>                         can </a:t>
            </a:r>
            <a:r>
              <a:rPr lang="en-US" sz="2400" dirty="0">
                <a:solidFill>
                  <a:srgbClr val="002060"/>
                </a:solidFill>
                <a:latin typeface="+mj-lt"/>
              </a:rPr>
              <a:t>be curtailed or cancelled at </a:t>
            </a:r>
            <a:r>
              <a:rPr lang="en-US" sz="2400" dirty="0" smtClean="0">
                <a:solidFill>
                  <a:srgbClr val="002060"/>
                </a:solidFill>
                <a:latin typeface="+mj-lt"/>
              </a:rPr>
              <a:t>any </a:t>
            </a:r>
            <a:r>
              <a:rPr lang="en-US" sz="2400" dirty="0">
                <a:solidFill>
                  <a:srgbClr val="002060"/>
                </a:solidFill>
                <a:latin typeface="+mj-lt"/>
              </a:rPr>
              <a:t>time by the authority granting the leave. However, this condition will apply to an employee on casual and </a:t>
            </a:r>
            <a:r>
              <a:rPr lang="en-US" sz="2400" dirty="0" smtClean="0">
                <a:solidFill>
                  <a:srgbClr val="002060"/>
                </a:solidFill>
                <a:latin typeface="+mj-lt"/>
              </a:rPr>
              <a:t>annual </a:t>
            </a:r>
            <a:r>
              <a:rPr lang="en-US" sz="2400" dirty="0" smtClean="0">
                <a:solidFill>
                  <a:srgbClr val="002060"/>
                </a:solidFill>
                <a:latin typeface="+mj-lt"/>
              </a:rPr>
              <a:t>                             leave </a:t>
            </a:r>
            <a:r>
              <a:rPr lang="en-US" sz="2400" dirty="0">
                <a:solidFill>
                  <a:srgbClr val="002060"/>
                </a:solidFill>
                <a:latin typeface="+mj-lt"/>
              </a:rPr>
              <a:t>only</a:t>
            </a:r>
            <a:r>
              <a:rPr lang="en-US" sz="2400" dirty="0" smtClean="0">
                <a:solidFill>
                  <a:srgbClr val="002060"/>
                </a:solidFill>
                <a:latin typeface="+mj-lt"/>
              </a:rPr>
              <a:t>.</a:t>
            </a:r>
          </a:p>
          <a:p>
            <a:pPr marL="1828800" lvl="3" indent="-457200">
              <a:buFont typeface="Arial" panose="020B0604020202020204" pitchFamily="34" charset="0"/>
              <a:buChar char="•"/>
            </a:pPr>
            <a:endParaRPr lang="en-US" sz="4800" dirty="0" smtClean="0">
              <a:solidFill>
                <a:schemeClr val="accent4"/>
              </a:solidFill>
              <a:latin typeface="+mj-lt"/>
            </a:endParaRPr>
          </a:p>
        </p:txBody>
      </p:sp>
    </p:spTree>
    <p:extLst>
      <p:ext uri="{BB962C8B-B14F-4D97-AF65-F5344CB8AC3E}">
        <p14:creationId xmlns:p14="http://schemas.microsoft.com/office/powerpoint/2010/main" val="1938976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7048083"/>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3"/>
            <a:r>
              <a:rPr lang="en-US" sz="4400" b="1" dirty="0">
                <a:solidFill>
                  <a:schemeClr val="accent4"/>
                </a:solidFill>
                <a:latin typeface="+mj-lt"/>
              </a:rPr>
              <a:t>Leave </a:t>
            </a:r>
            <a:r>
              <a:rPr lang="en-US" sz="4400" b="1" dirty="0" smtClean="0">
                <a:solidFill>
                  <a:schemeClr val="accent4"/>
                </a:solidFill>
                <a:latin typeface="+mj-lt"/>
              </a:rPr>
              <a:t>Entitlement… </a:t>
            </a:r>
            <a:endParaRPr lang="en-US" sz="4400" dirty="0">
              <a:solidFill>
                <a:schemeClr val="accent4"/>
              </a:solidFill>
              <a:latin typeface="+mj-lt"/>
            </a:endParaRPr>
          </a:p>
          <a:p>
            <a:pPr lvl="3"/>
            <a:r>
              <a:rPr lang="en-US" sz="2800" b="1" dirty="0" smtClean="0">
                <a:solidFill>
                  <a:srgbClr val="002060"/>
                </a:solidFill>
                <a:latin typeface="+mj-lt"/>
              </a:rPr>
              <a:t>Genera Provision…  </a:t>
            </a:r>
            <a:endParaRPr lang="en-US" sz="2800" dirty="0">
              <a:solidFill>
                <a:srgbClr val="002060"/>
              </a:solidFill>
              <a:latin typeface="+mj-lt"/>
            </a:endParaRPr>
          </a:p>
          <a:p>
            <a:pPr marL="1828800" lvl="3" indent="-457200">
              <a:buFont typeface="Arial" panose="020B0604020202020204" pitchFamily="34" charset="0"/>
              <a:buChar char="•"/>
            </a:pPr>
            <a:r>
              <a:rPr lang="en-US" sz="2400" dirty="0">
                <a:solidFill>
                  <a:srgbClr val="002060"/>
                </a:solidFill>
                <a:latin typeface="+mj-lt"/>
              </a:rPr>
              <a:t>Authority granting leave to an officer shall usually be the </a:t>
            </a:r>
            <a:r>
              <a:rPr lang="en-US" sz="2400" dirty="0" smtClean="0">
                <a:solidFill>
                  <a:srgbClr val="002060"/>
                </a:solidFill>
                <a:latin typeface="+mj-lt"/>
              </a:rPr>
              <a:t>supervising </a:t>
            </a:r>
            <a:r>
              <a:rPr lang="en-US" sz="2400" dirty="0">
                <a:solidFill>
                  <a:srgbClr val="002060"/>
                </a:solidFill>
                <a:latin typeface="+mj-lt"/>
              </a:rPr>
              <a:t>officer </a:t>
            </a:r>
            <a:r>
              <a:rPr lang="en-US" sz="2400" dirty="0" smtClean="0">
                <a:solidFill>
                  <a:srgbClr val="002060"/>
                </a:solidFill>
                <a:latin typeface="+mj-lt"/>
              </a:rPr>
              <a:t>                         to </a:t>
            </a:r>
            <a:r>
              <a:rPr lang="en-US" sz="2400" dirty="0">
                <a:solidFill>
                  <a:srgbClr val="002060"/>
                </a:solidFill>
                <a:latin typeface="+mj-lt"/>
              </a:rPr>
              <a:t>whom the employee is reporting for </a:t>
            </a:r>
            <a:r>
              <a:rPr lang="en-US" sz="2400" dirty="0" smtClean="0">
                <a:solidFill>
                  <a:srgbClr val="002060"/>
                </a:solidFill>
                <a:latin typeface="+mj-lt"/>
              </a:rPr>
              <a:t>work</a:t>
            </a:r>
            <a:r>
              <a:rPr lang="en-US" sz="2400" dirty="0">
                <a:solidFill>
                  <a:srgbClr val="002060"/>
                </a:solidFill>
                <a:latin typeface="+mj-lt"/>
              </a:rPr>
              <a:t>, unless otherwise specified.  </a:t>
            </a:r>
          </a:p>
          <a:p>
            <a:pPr marL="1828800" lvl="3" indent="-457200">
              <a:buFont typeface="Arial" panose="020B0604020202020204" pitchFamily="34" charset="0"/>
              <a:buChar char="•"/>
            </a:pPr>
            <a:r>
              <a:rPr lang="en-US" sz="2400" dirty="0">
                <a:solidFill>
                  <a:srgbClr val="002060"/>
                </a:solidFill>
                <a:latin typeface="+mj-lt"/>
              </a:rPr>
              <a:t>Any leave not covered under these rules shall be referred to </a:t>
            </a:r>
            <a:r>
              <a:rPr lang="en-US" sz="2400" dirty="0" smtClean="0">
                <a:solidFill>
                  <a:srgbClr val="002060"/>
                </a:solidFill>
                <a:latin typeface="+mj-lt"/>
              </a:rPr>
              <a:t>the ED on </a:t>
            </a:r>
            <a:r>
              <a:rPr lang="en-US" sz="2400" dirty="0">
                <a:solidFill>
                  <a:srgbClr val="002060"/>
                </a:solidFill>
                <a:latin typeface="+mj-lt"/>
              </a:rPr>
              <a:t>the recommendation of HR manager for consideration </a:t>
            </a:r>
            <a:r>
              <a:rPr lang="en-US" sz="2400" dirty="0" smtClean="0">
                <a:solidFill>
                  <a:srgbClr val="002060"/>
                </a:solidFill>
                <a:latin typeface="+mj-lt"/>
              </a:rPr>
              <a:t>(</a:t>
            </a:r>
            <a:r>
              <a:rPr lang="en-US" sz="2400" dirty="0">
                <a:solidFill>
                  <a:srgbClr val="002060"/>
                </a:solidFill>
                <a:latin typeface="+mj-lt"/>
              </a:rPr>
              <a:t>e.g. special leave granted </a:t>
            </a:r>
            <a:r>
              <a:rPr lang="en-US" sz="2400" dirty="0" smtClean="0">
                <a:solidFill>
                  <a:srgbClr val="002060"/>
                </a:solidFill>
                <a:latin typeface="+mj-lt"/>
              </a:rPr>
              <a:t>                          on </a:t>
            </a:r>
            <a:r>
              <a:rPr lang="en-US" sz="2400" dirty="0">
                <a:solidFill>
                  <a:srgbClr val="002060"/>
                </a:solidFill>
                <a:latin typeface="+mj-lt"/>
              </a:rPr>
              <a:t>quarantine or travel restriction or </a:t>
            </a:r>
            <a:r>
              <a:rPr lang="en-US" sz="2400" dirty="0" smtClean="0">
                <a:solidFill>
                  <a:srgbClr val="002060"/>
                </a:solidFill>
                <a:latin typeface="+mj-lt"/>
              </a:rPr>
              <a:t> country </a:t>
            </a:r>
            <a:r>
              <a:rPr lang="en-US" sz="2400" dirty="0">
                <a:solidFill>
                  <a:srgbClr val="002060"/>
                </a:solidFill>
                <a:latin typeface="+mj-lt"/>
              </a:rPr>
              <a:t>lockdown due to the pandemic </a:t>
            </a:r>
            <a:r>
              <a:rPr lang="en-US" sz="2400" dirty="0" smtClean="0">
                <a:solidFill>
                  <a:srgbClr val="002060"/>
                </a:solidFill>
                <a:latin typeface="+mj-lt"/>
              </a:rPr>
              <a:t>                        of </a:t>
            </a:r>
            <a:r>
              <a:rPr lang="en-US" sz="2400" dirty="0">
                <a:solidFill>
                  <a:srgbClr val="002060"/>
                </a:solidFill>
                <a:latin typeface="+mj-lt"/>
              </a:rPr>
              <a:t>corona virus). </a:t>
            </a:r>
          </a:p>
          <a:p>
            <a:pPr marL="1828800" lvl="3" indent="-457200">
              <a:buFont typeface="Arial" panose="020B0604020202020204" pitchFamily="34" charset="0"/>
              <a:buChar char="•"/>
            </a:pPr>
            <a:r>
              <a:rPr lang="en-US" sz="2400" dirty="0">
                <a:solidFill>
                  <a:srgbClr val="002060"/>
                </a:solidFill>
                <a:latin typeface="+mj-lt"/>
              </a:rPr>
              <a:t>In calculating Casual Leave, Saturdays, Sundays and Mercantile </a:t>
            </a:r>
            <a:r>
              <a:rPr lang="en-US" sz="2400" dirty="0" smtClean="0">
                <a:solidFill>
                  <a:srgbClr val="002060"/>
                </a:solidFill>
                <a:latin typeface="+mj-lt"/>
              </a:rPr>
              <a:t> holidays </a:t>
            </a:r>
            <a:r>
              <a:rPr lang="en-US" sz="2400" dirty="0">
                <a:solidFill>
                  <a:srgbClr val="002060"/>
                </a:solidFill>
                <a:latin typeface="+mj-lt"/>
              </a:rPr>
              <a:t>should </a:t>
            </a:r>
            <a:r>
              <a:rPr lang="en-US" sz="2400" dirty="0" smtClean="0">
                <a:solidFill>
                  <a:srgbClr val="002060"/>
                </a:solidFill>
                <a:latin typeface="+mj-lt"/>
              </a:rPr>
              <a:t>                         be </a:t>
            </a:r>
            <a:r>
              <a:rPr lang="en-US" sz="2400" dirty="0">
                <a:solidFill>
                  <a:srgbClr val="002060"/>
                </a:solidFill>
                <a:latin typeface="+mj-lt"/>
              </a:rPr>
              <a:t>excluded. Vacation leave/Annual leave when </a:t>
            </a:r>
            <a:r>
              <a:rPr lang="en-US" sz="2400" dirty="0" smtClean="0">
                <a:solidFill>
                  <a:srgbClr val="002060"/>
                </a:solidFill>
                <a:latin typeface="+mj-lt"/>
              </a:rPr>
              <a:t>it </a:t>
            </a:r>
            <a:r>
              <a:rPr lang="en-US" sz="2400" dirty="0">
                <a:solidFill>
                  <a:srgbClr val="002060"/>
                </a:solidFill>
                <a:latin typeface="+mj-lt"/>
              </a:rPr>
              <a:t>is to be spent outside the Island includes Saturdays, Sundays </a:t>
            </a:r>
            <a:r>
              <a:rPr lang="en-US" sz="2400" dirty="0" smtClean="0">
                <a:solidFill>
                  <a:srgbClr val="002060"/>
                </a:solidFill>
                <a:latin typeface="+mj-lt"/>
              </a:rPr>
              <a:t>and </a:t>
            </a:r>
            <a:r>
              <a:rPr lang="en-US" sz="2400" dirty="0">
                <a:solidFill>
                  <a:srgbClr val="002060"/>
                </a:solidFill>
                <a:latin typeface="+mj-lt"/>
              </a:rPr>
              <a:t>Mercantile holidays falling within the period of such leave. </a:t>
            </a:r>
          </a:p>
          <a:p>
            <a:pPr marL="1828800" lvl="3" indent="-457200">
              <a:buFont typeface="Arial" panose="020B0604020202020204" pitchFamily="34" charset="0"/>
              <a:buChar char="•"/>
            </a:pPr>
            <a:r>
              <a:rPr lang="en-US" sz="2400" dirty="0">
                <a:solidFill>
                  <a:srgbClr val="002060"/>
                </a:solidFill>
                <a:latin typeface="+mj-lt"/>
              </a:rPr>
              <a:t>All applications for leave must be made in the prescribed </a:t>
            </a:r>
            <a:r>
              <a:rPr lang="en-US" sz="2400" dirty="0" smtClean="0">
                <a:solidFill>
                  <a:srgbClr val="002060"/>
                </a:solidFill>
                <a:latin typeface="+mj-lt"/>
              </a:rPr>
              <a:t>application </a:t>
            </a:r>
            <a:r>
              <a:rPr lang="en-US" sz="2400" dirty="0">
                <a:solidFill>
                  <a:srgbClr val="002060"/>
                </a:solidFill>
                <a:latin typeface="+mj-lt"/>
              </a:rPr>
              <a:t>form </a:t>
            </a:r>
            <a:r>
              <a:rPr lang="en-US" sz="2400" dirty="0" smtClean="0">
                <a:solidFill>
                  <a:srgbClr val="002060"/>
                </a:solidFill>
                <a:latin typeface="+mj-lt"/>
              </a:rPr>
              <a:t>         provided </a:t>
            </a:r>
            <a:r>
              <a:rPr lang="en-US" sz="2400" dirty="0">
                <a:solidFill>
                  <a:srgbClr val="002060"/>
                </a:solidFill>
                <a:latin typeface="+mj-lt"/>
              </a:rPr>
              <a:t>by the company</a:t>
            </a:r>
            <a:r>
              <a:rPr lang="en-US" sz="2400" b="1" dirty="0">
                <a:solidFill>
                  <a:srgbClr val="002060"/>
                </a:solidFill>
                <a:latin typeface="+mj-lt"/>
              </a:rPr>
              <a:t>.  </a:t>
            </a:r>
            <a:endParaRPr lang="en-US" sz="2400" b="1" dirty="0" smtClean="0">
              <a:solidFill>
                <a:srgbClr val="002060"/>
              </a:solidFill>
              <a:latin typeface="+mj-lt"/>
            </a:endParaRPr>
          </a:p>
          <a:p>
            <a:pPr marL="1828800" lvl="3" indent="-457200">
              <a:buFont typeface="Arial" panose="020B0604020202020204" pitchFamily="34" charset="0"/>
              <a:buChar char="•"/>
            </a:pPr>
            <a:endParaRPr lang="en-US" sz="4800" dirty="0" smtClean="0">
              <a:solidFill>
                <a:schemeClr val="accent4"/>
              </a:solidFill>
              <a:latin typeface="+mj-lt"/>
            </a:endParaRPr>
          </a:p>
        </p:txBody>
      </p:sp>
    </p:spTree>
    <p:extLst>
      <p:ext uri="{BB962C8B-B14F-4D97-AF65-F5344CB8AC3E}">
        <p14:creationId xmlns:p14="http://schemas.microsoft.com/office/powerpoint/2010/main" val="11270505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801862"/>
          </a:xfrm>
          <a:prstGeom prst="rect">
            <a:avLst/>
          </a:prstGeom>
          <a:solidFill>
            <a:schemeClr val="bg1">
              <a:lumMod val="95000"/>
            </a:schemeClr>
          </a:solidFill>
        </p:spPr>
        <p:txBody>
          <a:bodyPr wrap="square">
            <a:spAutoFit/>
          </a:bodyPr>
          <a:lstStyle/>
          <a:p>
            <a:pPr lvl="3"/>
            <a:r>
              <a:rPr lang="en-US" sz="4400" b="1" dirty="0" smtClean="0">
                <a:solidFill>
                  <a:schemeClr val="accent4"/>
                </a:solidFill>
                <a:latin typeface="+mj-lt"/>
              </a:rPr>
              <a:t>Leave </a:t>
            </a:r>
            <a:r>
              <a:rPr lang="en-US" sz="4400" b="1" dirty="0" smtClean="0">
                <a:solidFill>
                  <a:schemeClr val="accent4"/>
                </a:solidFill>
                <a:latin typeface="+mj-lt"/>
              </a:rPr>
              <a:t>Entitlement… </a:t>
            </a:r>
            <a:endParaRPr lang="en-US" sz="4400" dirty="0">
              <a:solidFill>
                <a:schemeClr val="accent4"/>
              </a:solidFill>
              <a:latin typeface="+mj-lt"/>
            </a:endParaRPr>
          </a:p>
          <a:p>
            <a:pPr lvl="3"/>
            <a:endParaRPr lang="en-US" sz="2800" b="1" dirty="0" smtClean="0">
              <a:solidFill>
                <a:srgbClr val="002060"/>
              </a:solidFill>
              <a:latin typeface="+mj-lt"/>
            </a:endParaRPr>
          </a:p>
          <a:p>
            <a:pPr lvl="3"/>
            <a:r>
              <a:rPr lang="en-US" sz="2800" b="1" dirty="0" smtClean="0">
                <a:solidFill>
                  <a:srgbClr val="002060"/>
                </a:solidFill>
                <a:latin typeface="+mj-lt"/>
              </a:rPr>
              <a:t>Genera </a:t>
            </a:r>
            <a:r>
              <a:rPr lang="en-US" sz="2800" b="1" dirty="0" smtClean="0">
                <a:solidFill>
                  <a:srgbClr val="002060"/>
                </a:solidFill>
                <a:latin typeface="+mj-lt"/>
              </a:rPr>
              <a:t>Provision…  </a:t>
            </a:r>
            <a:endParaRPr lang="en-US" sz="2800" dirty="0">
              <a:solidFill>
                <a:srgbClr val="002060"/>
              </a:solidFill>
              <a:latin typeface="+mj-lt"/>
            </a:endParaRPr>
          </a:p>
          <a:p>
            <a:pPr marL="1828800" lvl="3" indent="-457200">
              <a:buFont typeface="Arial" panose="020B0604020202020204" pitchFamily="34" charset="0"/>
              <a:buChar char="•"/>
            </a:pPr>
            <a:r>
              <a:rPr lang="en-US" sz="2400" dirty="0">
                <a:solidFill>
                  <a:srgbClr val="002060"/>
                </a:solidFill>
                <a:latin typeface="+mj-lt"/>
              </a:rPr>
              <a:t>However, when an employee is unable to report for work due to </a:t>
            </a:r>
            <a:r>
              <a:rPr lang="en-US" sz="2400" dirty="0" smtClean="0">
                <a:solidFill>
                  <a:srgbClr val="002060"/>
                </a:solidFill>
                <a:latin typeface="+mj-lt"/>
              </a:rPr>
              <a:t>illness </a:t>
            </a:r>
            <a:r>
              <a:rPr lang="en-US" sz="2400" dirty="0">
                <a:solidFill>
                  <a:srgbClr val="002060"/>
                </a:solidFill>
                <a:latin typeface="+mj-lt"/>
              </a:rPr>
              <a:t>or due </a:t>
            </a:r>
            <a:r>
              <a:rPr lang="en-US" sz="2400" dirty="0" smtClean="0">
                <a:solidFill>
                  <a:srgbClr val="002060"/>
                </a:solidFill>
                <a:latin typeface="+mj-lt"/>
              </a:rPr>
              <a:t>                    to </a:t>
            </a:r>
            <a:r>
              <a:rPr lang="en-US" sz="2400" dirty="0">
                <a:solidFill>
                  <a:srgbClr val="002060"/>
                </a:solidFill>
                <a:latin typeface="+mj-lt"/>
              </a:rPr>
              <a:t>un-foreseen urgent circumstances, he may convey a message over the telephone and receiver of such message should record it in a register </a:t>
            </a:r>
            <a:r>
              <a:rPr lang="en-US" sz="2400" dirty="0" smtClean="0">
                <a:solidFill>
                  <a:srgbClr val="002060"/>
                </a:solidFill>
                <a:latin typeface="+mj-lt"/>
              </a:rPr>
              <a:t>                    maintained </a:t>
            </a:r>
            <a:r>
              <a:rPr lang="en-US" sz="2400" dirty="0">
                <a:solidFill>
                  <a:srgbClr val="002060"/>
                </a:solidFill>
                <a:latin typeface="+mj-lt"/>
              </a:rPr>
              <a:t>for such calls. Once the employee returns to work, he should </a:t>
            </a:r>
            <a:r>
              <a:rPr lang="en-US" sz="2400" dirty="0" smtClean="0">
                <a:solidFill>
                  <a:srgbClr val="002060"/>
                </a:solidFill>
                <a:latin typeface="+mj-lt"/>
              </a:rPr>
              <a:t>                      submit </a:t>
            </a:r>
            <a:r>
              <a:rPr lang="en-US" sz="2400" dirty="0">
                <a:solidFill>
                  <a:srgbClr val="002060"/>
                </a:solidFill>
                <a:latin typeface="+mj-lt"/>
              </a:rPr>
              <a:t>a leave form to cover his absence. </a:t>
            </a:r>
          </a:p>
          <a:p>
            <a:pPr marL="1828800" lvl="3" indent="-457200">
              <a:buFont typeface="Arial" panose="020B0604020202020204" pitchFamily="34" charset="0"/>
              <a:buChar char="•"/>
            </a:pPr>
            <a:r>
              <a:rPr lang="en-US" sz="2400" dirty="0">
                <a:solidFill>
                  <a:srgbClr val="002060"/>
                </a:solidFill>
                <a:latin typeface="+mj-lt"/>
              </a:rPr>
              <a:t>An employee shall not be absent himself from duty, without prior approval </a:t>
            </a:r>
            <a:r>
              <a:rPr lang="en-US" sz="2400" dirty="0" smtClean="0">
                <a:solidFill>
                  <a:srgbClr val="002060"/>
                </a:solidFill>
                <a:latin typeface="+mj-lt"/>
              </a:rPr>
              <a:t>                except </a:t>
            </a:r>
            <a:r>
              <a:rPr lang="en-US" sz="2400" dirty="0">
                <a:solidFill>
                  <a:srgbClr val="002060"/>
                </a:solidFill>
                <a:latin typeface="+mj-lt"/>
              </a:rPr>
              <a:t>under circumstances in the above   </a:t>
            </a:r>
          </a:p>
          <a:p>
            <a:pPr marL="1828800" lvl="3" indent="-457200">
              <a:buFont typeface="Arial" panose="020B0604020202020204" pitchFamily="34" charset="0"/>
              <a:buChar char="•"/>
            </a:pPr>
            <a:r>
              <a:rPr lang="en-US" sz="2400" dirty="0">
                <a:solidFill>
                  <a:srgbClr val="002060"/>
                </a:solidFill>
                <a:latin typeface="+mj-lt"/>
              </a:rPr>
              <a:t>If an employee is absent himself without intimation to his superior officer </a:t>
            </a:r>
            <a:r>
              <a:rPr lang="en-US" sz="2400" dirty="0" smtClean="0">
                <a:solidFill>
                  <a:srgbClr val="002060"/>
                </a:solidFill>
                <a:latin typeface="+mj-lt"/>
              </a:rPr>
              <a:t>                   before </a:t>
            </a:r>
            <a:r>
              <a:rPr lang="en-US" sz="2400" dirty="0">
                <a:solidFill>
                  <a:srgbClr val="002060"/>
                </a:solidFill>
                <a:latin typeface="+mj-lt"/>
              </a:rPr>
              <a:t>the end of the day that he does not report for duties he shall be </a:t>
            </a:r>
            <a:r>
              <a:rPr lang="en-US" sz="2400" dirty="0" smtClean="0">
                <a:solidFill>
                  <a:srgbClr val="002060"/>
                </a:solidFill>
                <a:latin typeface="+mj-lt"/>
              </a:rPr>
              <a:t>                    deemed </a:t>
            </a:r>
            <a:r>
              <a:rPr lang="en-US" sz="2400" dirty="0">
                <a:solidFill>
                  <a:srgbClr val="002060"/>
                </a:solidFill>
                <a:latin typeface="+mj-lt"/>
              </a:rPr>
              <a:t>to have vacated his post.</a:t>
            </a:r>
          </a:p>
          <a:p>
            <a:pPr marL="1828800" lvl="3" indent="-457200">
              <a:buFont typeface="Arial" panose="020B0604020202020204" pitchFamily="34" charset="0"/>
              <a:buChar char="•"/>
            </a:pPr>
            <a:r>
              <a:rPr lang="en-US" sz="2400" dirty="0">
                <a:solidFill>
                  <a:srgbClr val="002060"/>
                </a:solidFill>
                <a:latin typeface="+mj-lt"/>
              </a:rPr>
              <a:t>Employees should not be absent from work for more than two days (2) without prior approval other than under special circumstances beyond their control. </a:t>
            </a:r>
            <a:r>
              <a:rPr lang="en-US" sz="2400" dirty="0" smtClean="0">
                <a:solidFill>
                  <a:srgbClr val="002060"/>
                </a:solidFill>
                <a:latin typeface="+mj-lt"/>
              </a:rPr>
              <a:t>       Failure </a:t>
            </a:r>
            <a:r>
              <a:rPr lang="en-US" sz="2400" dirty="0">
                <a:solidFill>
                  <a:srgbClr val="002060"/>
                </a:solidFill>
                <a:latin typeface="+mj-lt"/>
              </a:rPr>
              <a:t>to do so will be considered as a breach of discipline. </a:t>
            </a:r>
            <a:endParaRPr lang="en-US" sz="2400" dirty="0" smtClean="0">
              <a:solidFill>
                <a:srgbClr val="002060"/>
              </a:solidFill>
              <a:latin typeface="+mj-lt"/>
            </a:endParaRPr>
          </a:p>
          <a:p>
            <a:pPr marL="1828800" lvl="3" indent="-457200">
              <a:buFont typeface="Arial" panose="020B0604020202020204" pitchFamily="34" charset="0"/>
              <a:buChar char="•"/>
            </a:pPr>
            <a:endParaRPr lang="en-US" sz="2400" dirty="0" smtClean="0">
              <a:solidFill>
                <a:schemeClr val="accent4"/>
              </a:solidFill>
              <a:latin typeface="+mj-lt"/>
            </a:endParaRPr>
          </a:p>
        </p:txBody>
      </p:sp>
    </p:spTree>
    <p:extLst>
      <p:ext uri="{BB962C8B-B14F-4D97-AF65-F5344CB8AC3E}">
        <p14:creationId xmlns:p14="http://schemas.microsoft.com/office/powerpoint/2010/main" val="22265967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617196"/>
          </a:xfrm>
          <a:prstGeom prst="rect">
            <a:avLst/>
          </a:prstGeom>
          <a:solidFill>
            <a:schemeClr val="bg1">
              <a:lumMod val="95000"/>
            </a:schemeClr>
          </a:solidFill>
        </p:spPr>
        <p:txBody>
          <a:bodyPr wrap="square">
            <a:spAutoFit/>
          </a:bodyPr>
          <a:lstStyle/>
          <a:p>
            <a:pPr lvl="3"/>
            <a:r>
              <a:rPr lang="en-US" sz="4400" b="1" dirty="0" smtClean="0">
                <a:solidFill>
                  <a:schemeClr val="accent4"/>
                </a:solidFill>
                <a:latin typeface="+mj-lt"/>
              </a:rPr>
              <a:t>Leave </a:t>
            </a:r>
            <a:r>
              <a:rPr lang="en-US" sz="4400" b="1" dirty="0" smtClean="0">
                <a:solidFill>
                  <a:schemeClr val="accent4"/>
                </a:solidFill>
                <a:latin typeface="+mj-lt"/>
              </a:rPr>
              <a:t>Entitlement… </a:t>
            </a:r>
          </a:p>
          <a:p>
            <a:pPr lvl="3"/>
            <a:r>
              <a:rPr lang="en-US" sz="2400" dirty="0" smtClean="0">
                <a:solidFill>
                  <a:srgbClr val="002060"/>
                </a:solidFill>
                <a:latin typeface="+mj-lt"/>
              </a:rPr>
              <a:t>All </a:t>
            </a:r>
            <a:r>
              <a:rPr lang="en-US" sz="2400" dirty="0">
                <a:solidFill>
                  <a:srgbClr val="002060"/>
                </a:solidFill>
                <a:latin typeface="+mj-lt"/>
              </a:rPr>
              <a:t>permanent staff shall be entitled to following number of days leave with pay </a:t>
            </a:r>
            <a:r>
              <a:rPr lang="en-US" sz="2400" dirty="0" smtClean="0">
                <a:solidFill>
                  <a:srgbClr val="002060"/>
                </a:solidFill>
                <a:latin typeface="+mj-lt"/>
              </a:rPr>
              <a:t>                     for </a:t>
            </a:r>
            <a:r>
              <a:rPr lang="en-US" sz="2400" dirty="0">
                <a:solidFill>
                  <a:srgbClr val="002060"/>
                </a:solidFill>
                <a:latin typeface="+mj-lt"/>
              </a:rPr>
              <a:t>one year, subject to the provisions under each category of leave.</a:t>
            </a:r>
          </a:p>
          <a:p>
            <a:pPr lvl="3"/>
            <a:r>
              <a:rPr lang="en-US" sz="2400" b="1" dirty="0" smtClean="0">
                <a:solidFill>
                  <a:srgbClr val="002060"/>
                </a:solidFill>
                <a:latin typeface="+mj-lt"/>
              </a:rPr>
              <a:t>Leave Category 1:</a:t>
            </a:r>
          </a:p>
          <a:p>
            <a:pPr lvl="3"/>
            <a:r>
              <a:rPr lang="en-US" sz="2400" dirty="0" smtClean="0">
                <a:solidFill>
                  <a:srgbClr val="002060"/>
                </a:solidFill>
                <a:latin typeface="+mj-lt"/>
              </a:rPr>
              <a:t>Vacation/annual </a:t>
            </a:r>
            <a:r>
              <a:rPr lang="en-US" sz="2400" dirty="0">
                <a:solidFill>
                  <a:srgbClr val="002060"/>
                </a:solidFill>
                <a:latin typeface="+mj-lt"/>
              </a:rPr>
              <a:t>Leave	</a:t>
            </a:r>
            <a:r>
              <a:rPr lang="en-US" sz="2400" dirty="0" smtClean="0">
                <a:solidFill>
                  <a:srgbClr val="002060"/>
                </a:solidFill>
                <a:latin typeface="+mj-lt"/>
              </a:rPr>
              <a:t>	- </a:t>
            </a:r>
            <a:r>
              <a:rPr lang="en-US" sz="2400" dirty="0">
                <a:solidFill>
                  <a:srgbClr val="002060"/>
                </a:solidFill>
                <a:latin typeface="+mj-lt"/>
              </a:rPr>
              <a:t>14 days</a:t>
            </a:r>
          </a:p>
          <a:p>
            <a:pPr lvl="3"/>
            <a:r>
              <a:rPr lang="en-US" sz="2400" dirty="0">
                <a:solidFill>
                  <a:srgbClr val="002060"/>
                </a:solidFill>
                <a:latin typeface="+mj-lt"/>
              </a:rPr>
              <a:t>Casual Leave 		</a:t>
            </a:r>
            <a:r>
              <a:rPr lang="en-US" sz="2400" dirty="0" smtClean="0">
                <a:solidFill>
                  <a:srgbClr val="002060"/>
                </a:solidFill>
                <a:latin typeface="+mj-lt"/>
              </a:rPr>
              <a:t>	-   </a:t>
            </a:r>
            <a:r>
              <a:rPr lang="en-US" sz="2400" dirty="0">
                <a:solidFill>
                  <a:srgbClr val="002060"/>
                </a:solidFill>
                <a:latin typeface="+mj-lt"/>
              </a:rPr>
              <a:t>7 days</a:t>
            </a:r>
          </a:p>
          <a:p>
            <a:pPr lvl="3"/>
            <a:r>
              <a:rPr lang="en-US" sz="2400" dirty="0">
                <a:solidFill>
                  <a:srgbClr val="002060"/>
                </a:solidFill>
                <a:latin typeface="+mj-lt"/>
              </a:rPr>
              <a:t>Medical 	 		</a:t>
            </a:r>
            <a:r>
              <a:rPr lang="en-US" sz="2400" dirty="0" smtClean="0">
                <a:solidFill>
                  <a:srgbClr val="002060"/>
                </a:solidFill>
                <a:latin typeface="+mj-lt"/>
              </a:rPr>
              <a:t>	- </a:t>
            </a:r>
            <a:r>
              <a:rPr lang="en-US" sz="2400" dirty="0">
                <a:solidFill>
                  <a:srgbClr val="002060"/>
                </a:solidFill>
                <a:latin typeface="+mj-lt"/>
              </a:rPr>
              <a:t>14 days </a:t>
            </a:r>
          </a:p>
          <a:p>
            <a:pPr lvl="3"/>
            <a:r>
              <a:rPr lang="en-US" sz="2400" b="1" dirty="0">
                <a:solidFill>
                  <a:srgbClr val="002060"/>
                </a:solidFill>
                <a:latin typeface="+mj-lt"/>
              </a:rPr>
              <a:t>Total 			</a:t>
            </a:r>
            <a:r>
              <a:rPr lang="en-US" sz="2400" b="1" dirty="0" smtClean="0">
                <a:solidFill>
                  <a:srgbClr val="002060"/>
                </a:solidFill>
                <a:latin typeface="+mj-lt"/>
              </a:rPr>
              <a:t>	- </a:t>
            </a:r>
            <a:r>
              <a:rPr lang="en-US" sz="2400" b="1" dirty="0">
                <a:solidFill>
                  <a:srgbClr val="002060"/>
                </a:solidFill>
                <a:latin typeface="+mj-lt"/>
              </a:rPr>
              <a:t>35 days </a:t>
            </a:r>
            <a:endParaRPr lang="en-US" sz="2400" b="1" dirty="0" smtClean="0">
              <a:solidFill>
                <a:srgbClr val="002060"/>
              </a:solidFill>
              <a:latin typeface="+mj-lt"/>
            </a:endParaRPr>
          </a:p>
          <a:p>
            <a:pPr lvl="3"/>
            <a:endParaRPr lang="en-US" sz="2400" dirty="0" smtClean="0">
              <a:solidFill>
                <a:srgbClr val="002060"/>
              </a:solidFill>
              <a:latin typeface="+mj-lt"/>
            </a:endParaRPr>
          </a:p>
          <a:p>
            <a:pPr lvl="3"/>
            <a:r>
              <a:rPr lang="en-US" sz="2400" b="1" dirty="0" smtClean="0">
                <a:solidFill>
                  <a:srgbClr val="002060"/>
                </a:solidFill>
                <a:latin typeface="+mj-lt"/>
              </a:rPr>
              <a:t>Leave Category 2: </a:t>
            </a:r>
          </a:p>
          <a:p>
            <a:pPr lvl="3"/>
            <a:r>
              <a:rPr lang="en-US" sz="2400" dirty="0" smtClean="0">
                <a:solidFill>
                  <a:srgbClr val="002060"/>
                </a:solidFill>
                <a:latin typeface="+mj-lt"/>
              </a:rPr>
              <a:t>Vacation/annual </a:t>
            </a:r>
            <a:r>
              <a:rPr lang="en-US" sz="2400" dirty="0">
                <a:solidFill>
                  <a:srgbClr val="002060"/>
                </a:solidFill>
                <a:latin typeface="+mj-lt"/>
              </a:rPr>
              <a:t>Leave	</a:t>
            </a:r>
            <a:r>
              <a:rPr lang="en-US" sz="2400" dirty="0" smtClean="0">
                <a:solidFill>
                  <a:srgbClr val="002060"/>
                </a:solidFill>
                <a:latin typeface="+mj-lt"/>
              </a:rPr>
              <a:t>	- </a:t>
            </a:r>
            <a:r>
              <a:rPr lang="en-US" sz="2400" dirty="0">
                <a:solidFill>
                  <a:srgbClr val="002060"/>
                </a:solidFill>
                <a:latin typeface="+mj-lt"/>
              </a:rPr>
              <a:t>14 days</a:t>
            </a:r>
          </a:p>
          <a:p>
            <a:pPr lvl="3"/>
            <a:r>
              <a:rPr lang="en-US" sz="2400" dirty="0">
                <a:solidFill>
                  <a:srgbClr val="002060"/>
                </a:solidFill>
                <a:latin typeface="+mj-lt"/>
              </a:rPr>
              <a:t>Casual Leave 		</a:t>
            </a:r>
            <a:r>
              <a:rPr lang="en-US" sz="2400" dirty="0" smtClean="0">
                <a:solidFill>
                  <a:srgbClr val="002060"/>
                </a:solidFill>
                <a:latin typeface="+mj-lt"/>
              </a:rPr>
              <a:t>	-   </a:t>
            </a:r>
            <a:r>
              <a:rPr lang="en-US" sz="2400" dirty="0">
                <a:solidFill>
                  <a:srgbClr val="002060"/>
                </a:solidFill>
                <a:latin typeface="+mj-lt"/>
              </a:rPr>
              <a:t>7 days</a:t>
            </a:r>
          </a:p>
          <a:p>
            <a:pPr lvl="3"/>
            <a:r>
              <a:rPr lang="en-US" sz="2400" b="1" dirty="0">
                <a:solidFill>
                  <a:srgbClr val="002060"/>
                </a:solidFill>
                <a:latin typeface="+mj-lt"/>
              </a:rPr>
              <a:t>Total 			</a:t>
            </a:r>
            <a:r>
              <a:rPr lang="en-US" sz="2400" b="1" dirty="0" smtClean="0">
                <a:solidFill>
                  <a:srgbClr val="002060"/>
                </a:solidFill>
                <a:latin typeface="+mj-lt"/>
              </a:rPr>
              <a:t>	- </a:t>
            </a:r>
            <a:r>
              <a:rPr lang="en-US" sz="2400" b="1" dirty="0">
                <a:solidFill>
                  <a:srgbClr val="002060"/>
                </a:solidFill>
                <a:latin typeface="+mj-lt"/>
              </a:rPr>
              <a:t>21 days  </a:t>
            </a:r>
          </a:p>
          <a:p>
            <a:pPr lvl="3"/>
            <a:r>
              <a:rPr lang="en-US" sz="2400" b="1" dirty="0">
                <a:solidFill>
                  <a:srgbClr val="002060"/>
                </a:solidFill>
                <a:latin typeface="+mj-lt"/>
              </a:rPr>
              <a:t> </a:t>
            </a:r>
          </a:p>
          <a:p>
            <a:pPr lvl="3"/>
            <a:r>
              <a:rPr lang="en-US" sz="2400" dirty="0">
                <a:solidFill>
                  <a:srgbClr val="002060"/>
                </a:solidFill>
                <a:latin typeface="+mj-lt"/>
              </a:rPr>
              <a:t>“Year” means calendar year, 12 months from January to December</a:t>
            </a:r>
          </a:p>
          <a:p>
            <a:pPr lvl="3"/>
            <a:endParaRPr lang="en-US" sz="4400" dirty="0">
              <a:solidFill>
                <a:schemeClr val="accent4"/>
              </a:solidFill>
              <a:latin typeface="+mj-lt"/>
            </a:endParaRPr>
          </a:p>
        </p:txBody>
      </p:sp>
    </p:spTree>
    <p:extLst>
      <p:ext uri="{BB962C8B-B14F-4D97-AF65-F5344CB8AC3E}">
        <p14:creationId xmlns:p14="http://schemas.microsoft.com/office/powerpoint/2010/main" val="37865896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247864"/>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3"/>
            <a:r>
              <a:rPr lang="en-US" sz="4400" b="1" dirty="0">
                <a:solidFill>
                  <a:schemeClr val="accent4"/>
                </a:solidFill>
                <a:latin typeface="+mj-lt"/>
              </a:rPr>
              <a:t>Leave </a:t>
            </a:r>
            <a:r>
              <a:rPr lang="en-US" sz="4400" b="1" dirty="0" smtClean="0">
                <a:solidFill>
                  <a:schemeClr val="accent4"/>
                </a:solidFill>
                <a:latin typeface="+mj-lt"/>
              </a:rPr>
              <a:t>Entitlement… </a:t>
            </a:r>
          </a:p>
          <a:p>
            <a:pPr lvl="3"/>
            <a:endParaRPr lang="en-US" sz="2800" b="1" dirty="0" smtClean="0">
              <a:solidFill>
                <a:srgbClr val="002060"/>
              </a:solidFill>
              <a:latin typeface="+mj-lt"/>
            </a:endParaRPr>
          </a:p>
          <a:p>
            <a:pPr lvl="3"/>
            <a:r>
              <a:rPr lang="en-US" sz="2800" b="1" dirty="0" smtClean="0">
                <a:solidFill>
                  <a:srgbClr val="002060"/>
                </a:solidFill>
                <a:latin typeface="+mj-lt"/>
              </a:rPr>
              <a:t>Leave </a:t>
            </a:r>
            <a:r>
              <a:rPr lang="en-US" sz="2800" b="1" dirty="0">
                <a:solidFill>
                  <a:srgbClr val="002060"/>
                </a:solidFill>
                <a:latin typeface="+mj-lt"/>
              </a:rPr>
              <a:t>Entailment during First Year of Employment </a:t>
            </a:r>
            <a:endParaRPr lang="en-US" sz="2800" b="1" dirty="0" smtClean="0">
              <a:solidFill>
                <a:srgbClr val="002060"/>
              </a:solidFill>
              <a:latin typeface="+mj-lt"/>
            </a:endParaRPr>
          </a:p>
          <a:p>
            <a:pPr lvl="3"/>
            <a:endParaRPr lang="en-US" sz="2800" dirty="0">
              <a:solidFill>
                <a:srgbClr val="002060"/>
              </a:solidFill>
              <a:latin typeface="+mj-lt"/>
            </a:endParaRPr>
          </a:p>
          <a:p>
            <a:pPr lvl="3"/>
            <a:r>
              <a:rPr lang="en-US" sz="2800" dirty="0">
                <a:solidFill>
                  <a:srgbClr val="002060"/>
                </a:solidFill>
                <a:latin typeface="+mj-lt"/>
              </a:rPr>
              <a:t>During the first year of employment, any employee will be entitled </a:t>
            </a:r>
            <a:endParaRPr lang="en-US" sz="2800" dirty="0" smtClean="0">
              <a:solidFill>
                <a:srgbClr val="002060"/>
              </a:solidFill>
              <a:latin typeface="+mj-lt"/>
            </a:endParaRPr>
          </a:p>
          <a:p>
            <a:pPr lvl="3"/>
            <a:r>
              <a:rPr lang="en-US" sz="2800" dirty="0" smtClean="0">
                <a:solidFill>
                  <a:srgbClr val="002060"/>
                </a:solidFill>
                <a:latin typeface="+mj-lt"/>
              </a:rPr>
              <a:t>to </a:t>
            </a:r>
            <a:r>
              <a:rPr lang="en-US" sz="2800" dirty="0">
                <a:solidFill>
                  <a:srgbClr val="002060"/>
                </a:solidFill>
                <a:latin typeface="+mj-lt"/>
              </a:rPr>
              <a:t>one day’s leave for each completed two months period classified </a:t>
            </a:r>
            <a:endParaRPr lang="en-US" sz="2800" dirty="0" smtClean="0">
              <a:solidFill>
                <a:srgbClr val="002060"/>
              </a:solidFill>
              <a:latin typeface="+mj-lt"/>
            </a:endParaRPr>
          </a:p>
          <a:p>
            <a:pPr lvl="3"/>
            <a:r>
              <a:rPr lang="en-US" sz="2800" dirty="0" smtClean="0">
                <a:solidFill>
                  <a:srgbClr val="002060"/>
                </a:solidFill>
                <a:latin typeface="+mj-lt"/>
              </a:rPr>
              <a:t>as </a:t>
            </a:r>
            <a:r>
              <a:rPr lang="en-US" sz="2800" dirty="0">
                <a:solidFill>
                  <a:srgbClr val="002060"/>
                </a:solidFill>
                <a:latin typeface="+mj-lt"/>
              </a:rPr>
              <a:t>casual leave. First year of employment is defined as from the </a:t>
            </a:r>
            <a:endParaRPr lang="en-US" sz="2800" dirty="0" smtClean="0">
              <a:solidFill>
                <a:srgbClr val="002060"/>
              </a:solidFill>
              <a:latin typeface="+mj-lt"/>
            </a:endParaRPr>
          </a:p>
          <a:p>
            <a:pPr lvl="3"/>
            <a:r>
              <a:rPr lang="en-US" sz="2800" dirty="0" smtClean="0">
                <a:solidFill>
                  <a:srgbClr val="002060"/>
                </a:solidFill>
                <a:latin typeface="+mj-lt"/>
              </a:rPr>
              <a:t>date </a:t>
            </a:r>
            <a:r>
              <a:rPr lang="en-US" sz="2800" dirty="0">
                <a:solidFill>
                  <a:srgbClr val="002060"/>
                </a:solidFill>
                <a:latin typeface="+mj-lt"/>
              </a:rPr>
              <a:t>of appointment up to 31st December of that particular </a:t>
            </a:r>
            <a:endParaRPr lang="en-US" sz="2800" dirty="0" smtClean="0">
              <a:solidFill>
                <a:srgbClr val="002060"/>
              </a:solidFill>
              <a:latin typeface="+mj-lt"/>
            </a:endParaRPr>
          </a:p>
          <a:p>
            <a:pPr lvl="3"/>
            <a:r>
              <a:rPr lang="en-US" sz="2800" dirty="0" smtClean="0">
                <a:solidFill>
                  <a:srgbClr val="002060"/>
                </a:solidFill>
                <a:latin typeface="+mj-lt"/>
              </a:rPr>
              <a:t>calendar </a:t>
            </a:r>
            <a:r>
              <a:rPr lang="en-US" sz="2800" dirty="0">
                <a:solidFill>
                  <a:srgbClr val="002060"/>
                </a:solidFill>
                <a:latin typeface="+mj-lt"/>
              </a:rPr>
              <a:t>year </a:t>
            </a:r>
          </a:p>
          <a:p>
            <a:pPr lvl="3"/>
            <a:endParaRPr lang="en-US" sz="4400" b="1" dirty="0">
              <a:solidFill>
                <a:schemeClr val="accent4"/>
              </a:solidFill>
              <a:latin typeface="+mj-lt"/>
            </a:endParaRPr>
          </a:p>
          <a:p>
            <a:pPr lvl="3"/>
            <a:endParaRPr lang="en-US" sz="4400" b="1" dirty="0" smtClean="0">
              <a:solidFill>
                <a:schemeClr val="accent4"/>
              </a:solidFill>
              <a:latin typeface="+mj-lt"/>
            </a:endParaRPr>
          </a:p>
        </p:txBody>
      </p:sp>
    </p:spTree>
    <p:extLst>
      <p:ext uri="{BB962C8B-B14F-4D97-AF65-F5344CB8AC3E}">
        <p14:creationId xmlns:p14="http://schemas.microsoft.com/office/powerpoint/2010/main" val="9350785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7540526"/>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3"/>
            <a:r>
              <a:rPr lang="en-US" sz="4400" b="1" dirty="0">
                <a:solidFill>
                  <a:schemeClr val="accent4"/>
                </a:solidFill>
                <a:latin typeface="+mj-lt"/>
              </a:rPr>
              <a:t>Leave </a:t>
            </a:r>
            <a:r>
              <a:rPr lang="en-US" sz="4400" b="1" dirty="0" smtClean="0">
                <a:solidFill>
                  <a:schemeClr val="accent4"/>
                </a:solidFill>
                <a:latin typeface="+mj-lt"/>
              </a:rPr>
              <a:t>Entitlement… </a:t>
            </a:r>
          </a:p>
          <a:p>
            <a:pPr lvl="3"/>
            <a:endParaRPr lang="en-US" sz="2800" b="1" dirty="0" smtClean="0">
              <a:solidFill>
                <a:srgbClr val="002060"/>
              </a:solidFill>
              <a:latin typeface="+mj-lt"/>
            </a:endParaRPr>
          </a:p>
          <a:p>
            <a:pPr lvl="3"/>
            <a:r>
              <a:rPr lang="en-US" sz="2800" b="1" dirty="0">
                <a:solidFill>
                  <a:srgbClr val="002060"/>
                </a:solidFill>
                <a:latin typeface="+mj-lt"/>
              </a:rPr>
              <a:t>Application for Leave </a:t>
            </a:r>
            <a:endParaRPr lang="en-US" sz="2800" dirty="0">
              <a:solidFill>
                <a:srgbClr val="002060"/>
              </a:solidFill>
              <a:latin typeface="+mj-lt"/>
            </a:endParaRPr>
          </a:p>
          <a:p>
            <a:pPr marL="1828800" lvl="3" indent="-457200">
              <a:buFont typeface="Arial" panose="020B0604020202020204" pitchFamily="34" charset="0"/>
              <a:buChar char="•"/>
            </a:pPr>
            <a:r>
              <a:rPr lang="en-US" sz="2800" dirty="0">
                <a:solidFill>
                  <a:srgbClr val="002060"/>
                </a:solidFill>
                <a:latin typeface="+mj-lt"/>
              </a:rPr>
              <a:t>All employees are required to complete the leave card or leave </a:t>
            </a:r>
            <a:r>
              <a:rPr lang="en-US" sz="2800" dirty="0" smtClean="0">
                <a:solidFill>
                  <a:srgbClr val="002060"/>
                </a:solidFill>
                <a:latin typeface="+mj-lt"/>
              </a:rPr>
              <a:t>                 forms </a:t>
            </a:r>
            <a:r>
              <a:rPr lang="en-US" sz="2800" dirty="0">
                <a:solidFill>
                  <a:srgbClr val="002060"/>
                </a:solidFill>
                <a:latin typeface="+mj-lt"/>
              </a:rPr>
              <a:t>submit for the approval of the head of the department or section head when an employee gets absent from work. </a:t>
            </a:r>
          </a:p>
          <a:p>
            <a:pPr marL="1828800" lvl="3" indent="-457200">
              <a:buFont typeface="Arial" panose="020B0604020202020204" pitchFamily="34" charset="0"/>
              <a:buChar char="•"/>
            </a:pPr>
            <a:r>
              <a:rPr lang="en-US" sz="2800" dirty="0">
                <a:solidFill>
                  <a:srgbClr val="002060"/>
                </a:solidFill>
                <a:latin typeface="+mj-lt"/>
              </a:rPr>
              <a:t>All employees should submit leave applications on the first day of resuming duties after absence. In the case of late leave applications without a valid reason‚ management reserves the right to turn </a:t>
            </a:r>
            <a:r>
              <a:rPr lang="en-US" sz="2800" dirty="0" smtClean="0">
                <a:solidFill>
                  <a:srgbClr val="002060"/>
                </a:solidFill>
                <a:latin typeface="+mj-lt"/>
              </a:rPr>
              <a:t>                     down </a:t>
            </a:r>
            <a:r>
              <a:rPr lang="en-US" sz="2800" dirty="0">
                <a:solidFill>
                  <a:srgbClr val="002060"/>
                </a:solidFill>
                <a:latin typeface="+mj-lt"/>
              </a:rPr>
              <a:t>such leave applications and treat as No Pay. </a:t>
            </a:r>
          </a:p>
          <a:p>
            <a:pPr marL="1828800" lvl="3" indent="-457200">
              <a:buFont typeface="Arial" panose="020B0604020202020204" pitchFamily="34" charset="0"/>
              <a:buChar char="•"/>
            </a:pPr>
            <a:r>
              <a:rPr lang="en-US" sz="2800" dirty="0">
                <a:solidFill>
                  <a:srgbClr val="002060"/>
                </a:solidFill>
                <a:latin typeface="+mj-lt"/>
              </a:rPr>
              <a:t>In the event of failure to complete and submit leave applications </a:t>
            </a:r>
            <a:r>
              <a:rPr lang="en-US" sz="2800" dirty="0" smtClean="0">
                <a:solidFill>
                  <a:srgbClr val="002060"/>
                </a:solidFill>
                <a:latin typeface="+mj-lt"/>
              </a:rPr>
              <a:t>                after </a:t>
            </a:r>
            <a:r>
              <a:rPr lang="en-US" sz="2800" dirty="0">
                <a:solidFill>
                  <a:srgbClr val="002060"/>
                </a:solidFill>
                <a:latin typeface="+mj-lt"/>
              </a:rPr>
              <a:t>the absence as specified in above </a:t>
            </a:r>
          </a:p>
          <a:p>
            <a:pPr lvl="3"/>
            <a:endParaRPr lang="en-US" sz="4400" b="1" dirty="0">
              <a:solidFill>
                <a:schemeClr val="accent4"/>
              </a:solidFill>
              <a:latin typeface="+mj-lt"/>
            </a:endParaRPr>
          </a:p>
          <a:p>
            <a:pPr lvl="3"/>
            <a:endParaRPr lang="en-US" sz="4400" b="1" dirty="0" smtClean="0">
              <a:solidFill>
                <a:schemeClr val="accent4"/>
              </a:solidFill>
              <a:latin typeface="+mj-lt"/>
            </a:endParaRPr>
          </a:p>
        </p:txBody>
      </p:sp>
    </p:spTree>
    <p:extLst>
      <p:ext uri="{BB962C8B-B14F-4D97-AF65-F5344CB8AC3E}">
        <p14:creationId xmlns:p14="http://schemas.microsoft.com/office/powerpoint/2010/main" val="39549675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7417415"/>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3"/>
            <a:endParaRPr lang="en-US" sz="4400" b="1" dirty="0" smtClean="0">
              <a:solidFill>
                <a:schemeClr val="accent4"/>
              </a:solidFill>
              <a:latin typeface="+mj-lt"/>
            </a:endParaRPr>
          </a:p>
          <a:p>
            <a:pPr lvl="3"/>
            <a:r>
              <a:rPr lang="en-US" sz="4400" b="1" dirty="0" smtClean="0">
                <a:solidFill>
                  <a:schemeClr val="accent4"/>
                </a:solidFill>
                <a:latin typeface="+mj-lt"/>
              </a:rPr>
              <a:t>Leave </a:t>
            </a:r>
            <a:r>
              <a:rPr lang="en-US" sz="4400" b="1" dirty="0" smtClean="0">
                <a:solidFill>
                  <a:schemeClr val="accent4"/>
                </a:solidFill>
                <a:latin typeface="+mj-lt"/>
              </a:rPr>
              <a:t>Entitlement… </a:t>
            </a:r>
          </a:p>
          <a:p>
            <a:pPr lvl="3"/>
            <a:endParaRPr lang="en-US" sz="2800" b="1" dirty="0" smtClean="0">
              <a:solidFill>
                <a:srgbClr val="002060"/>
              </a:solidFill>
              <a:latin typeface="+mj-lt"/>
            </a:endParaRPr>
          </a:p>
          <a:p>
            <a:pPr lvl="3"/>
            <a:r>
              <a:rPr lang="en-US" sz="2800" b="1" dirty="0" smtClean="0">
                <a:solidFill>
                  <a:srgbClr val="002060"/>
                </a:solidFill>
                <a:latin typeface="+mj-lt"/>
              </a:rPr>
              <a:t>Half </a:t>
            </a:r>
            <a:r>
              <a:rPr lang="en-US" sz="2800" b="1" dirty="0">
                <a:solidFill>
                  <a:srgbClr val="002060"/>
                </a:solidFill>
                <a:latin typeface="+mj-lt"/>
              </a:rPr>
              <a:t>Days’ Leave </a:t>
            </a:r>
            <a:endParaRPr lang="en-US" sz="2800" dirty="0">
              <a:solidFill>
                <a:srgbClr val="002060"/>
              </a:solidFill>
              <a:latin typeface="+mj-lt"/>
            </a:endParaRPr>
          </a:p>
          <a:p>
            <a:pPr lvl="3"/>
            <a:endParaRPr lang="en-US" sz="2800" dirty="0" smtClean="0">
              <a:solidFill>
                <a:srgbClr val="002060"/>
              </a:solidFill>
              <a:latin typeface="+mj-lt"/>
            </a:endParaRPr>
          </a:p>
          <a:p>
            <a:pPr lvl="3"/>
            <a:r>
              <a:rPr lang="en-US" sz="2800" dirty="0" smtClean="0">
                <a:solidFill>
                  <a:srgbClr val="002060"/>
                </a:solidFill>
                <a:latin typeface="+mj-lt"/>
              </a:rPr>
              <a:t>Office </a:t>
            </a:r>
            <a:r>
              <a:rPr lang="en-US" sz="2800" dirty="0">
                <a:solidFill>
                  <a:srgbClr val="002060"/>
                </a:solidFill>
                <a:latin typeface="+mj-lt"/>
              </a:rPr>
              <a:t>employees a “half day” for the purpose of leave will be </a:t>
            </a:r>
            <a:r>
              <a:rPr lang="en-US" sz="2800" dirty="0" smtClean="0">
                <a:solidFill>
                  <a:srgbClr val="002060"/>
                </a:solidFill>
                <a:latin typeface="+mj-lt"/>
              </a:rPr>
              <a:t>                          counted as </a:t>
            </a:r>
            <a:r>
              <a:rPr lang="en-US" sz="2800" dirty="0">
                <a:solidFill>
                  <a:srgbClr val="002060"/>
                </a:solidFill>
                <a:latin typeface="+mj-lt"/>
              </a:rPr>
              <a:t>a minimum of 04 Hours either in morning before </a:t>
            </a:r>
            <a:endParaRPr lang="en-US" sz="2800" dirty="0" smtClean="0">
              <a:solidFill>
                <a:srgbClr val="002060"/>
              </a:solidFill>
              <a:latin typeface="+mj-lt"/>
            </a:endParaRPr>
          </a:p>
          <a:p>
            <a:pPr lvl="3"/>
            <a:r>
              <a:rPr lang="en-US" sz="2800" dirty="0" smtClean="0">
                <a:solidFill>
                  <a:srgbClr val="002060"/>
                </a:solidFill>
                <a:latin typeface="+mj-lt"/>
              </a:rPr>
              <a:t>lunch </a:t>
            </a:r>
            <a:r>
              <a:rPr lang="en-US" sz="2800" dirty="0">
                <a:solidFill>
                  <a:srgbClr val="002060"/>
                </a:solidFill>
                <a:latin typeface="+mj-lt"/>
              </a:rPr>
              <a:t>interval or </a:t>
            </a:r>
            <a:r>
              <a:rPr lang="en-US" sz="2800" dirty="0" smtClean="0">
                <a:solidFill>
                  <a:srgbClr val="002060"/>
                </a:solidFill>
                <a:latin typeface="+mj-lt"/>
              </a:rPr>
              <a:t>in </a:t>
            </a:r>
            <a:r>
              <a:rPr lang="en-US" sz="2800" dirty="0">
                <a:solidFill>
                  <a:srgbClr val="002060"/>
                </a:solidFill>
                <a:latin typeface="+mj-lt"/>
              </a:rPr>
              <a:t>the afternoon after lunch interval</a:t>
            </a:r>
          </a:p>
          <a:p>
            <a:pPr lvl="3"/>
            <a:endParaRPr lang="en-US" sz="4400" b="1" dirty="0">
              <a:solidFill>
                <a:schemeClr val="accent4"/>
              </a:solidFill>
              <a:latin typeface="+mj-lt"/>
            </a:endParaRPr>
          </a:p>
          <a:p>
            <a:pPr lvl="3"/>
            <a:endParaRPr lang="en-US" sz="4400" b="1" dirty="0" smtClean="0">
              <a:solidFill>
                <a:schemeClr val="accent4"/>
              </a:solidFill>
              <a:latin typeface="+mj-lt"/>
            </a:endParaRPr>
          </a:p>
          <a:p>
            <a:pPr lvl="3"/>
            <a:endParaRPr lang="en-US" sz="4400" b="1" dirty="0">
              <a:solidFill>
                <a:schemeClr val="accent4"/>
              </a:solidFill>
              <a:latin typeface="+mj-lt"/>
            </a:endParaRPr>
          </a:p>
          <a:p>
            <a:pPr lvl="3"/>
            <a:endParaRPr lang="en-US" sz="4400" b="1" dirty="0" smtClean="0">
              <a:solidFill>
                <a:schemeClr val="accent4"/>
              </a:solidFill>
              <a:latin typeface="+mj-lt"/>
            </a:endParaRPr>
          </a:p>
        </p:txBody>
      </p:sp>
    </p:spTree>
    <p:extLst>
      <p:ext uri="{BB962C8B-B14F-4D97-AF65-F5344CB8AC3E}">
        <p14:creationId xmlns:p14="http://schemas.microsoft.com/office/powerpoint/2010/main" val="9173455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7171194"/>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3"/>
            <a:r>
              <a:rPr lang="en-US" sz="4400" b="1" dirty="0">
                <a:solidFill>
                  <a:schemeClr val="accent4"/>
                </a:solidFill>
                <a:latin typeface="+mj-lt"/>
              </a:rPr>
              <a:t>Leave </a:t>
            </a:r>
            <a:r>
              <a:rPr lang="en-US" sz="4400" b="1" dirty="0" smtClean="0">
                <a:solidFill>
                  <a:schemeClr val="accent4"/>
                </a:solidFill>
                <a:latin typeface="+mj-lt"/>
              </a:rPr>
              <a:t>Entitlement… </a:t>
            </a:r>
          </a:p>
          <a:p>
            <a:pPr lvl="3"/>
            <a:endParaRPr lang="en-US" sz="2800" b="1" dirty="0" smtClean="0">
              <a:solidFill>
                <a:srgbClr val="002060"/>
              </a:solidFill>
              <a:latin typeface="+mj-lt"/>
            </a:endParaRPr>
          </a:p>
          <a:p>
            <a:pPr lvl="3"/>
            <a:r>
              <a:rPr lang="en-US" sz="3200" b="1" dirty="0">
                <a:solidFill>
                  <a:srgbClr val="002060"/>
                </a:solidFill>
                <a:latin typeface="+mj-lt"/>
              </a:rPr>
              <a:t>Casual Leave </a:t>
            </a:r>
            <a:endParaRPr lang="en-US" sz="3200" b="1" dirty="0" smtClean="0">
              <a:solidFill>
                <a:srgbClr val="002060"/>
              </a:solidFill>
              <a:latin typeface="+mj-lt"/>
            </a:endParaRPr>
          </a:p>
          <a:p>
            <a:pPr marL="1828800" lvl="3" indent="-457200">
              <a:buFont typeface="Arial" panose="020B0604020202020204" pitchFamily="34" charset="0"/>
              <a:buChar char="•"/>
            </a:pPr>
            <a:r>
              <a:rPr lang="en-US" sz="2800" dirty="0" smtClean="0">
                <a:solidFill>
                  <a:srgbClr val="002060"/>
                </a:solidFill>
                <a:latin typeface="+mj-lt"/>
              </a:rPr>
              <a:t>Maximum </a:t>
            </a:r>
            <a:r>
              <a:rPr lang="en-US" sz="2800" dirty="0">
                <a:solidFill>
                  <a:srgbClr val="002060"/>
                </a:solidFill>
                <a:latin typeface="+mj-lt"/>
              </a:rPr>
              <a:t>entitlement is 07 days for each calendar year, </a:t>
            </a:r>
            <a:r>
              <a:rPr lang="en-US" sz="2800" dirty="0" smtClean="0">
                <a:solidFill>
                  <a:srgbClr val="002060"/>
                </a:solidFill>
                <a:latin typeface="+mj-lt"/>
              </a:rPr>
              <a:t>                        in </a:t>
            </a:r>
            <a:r>
              <a:rPr lang="en-US" sz="2800" dirty="0">
                <a:solidFill>
                  <a:srgbClr val="002060"/>
                </a:solidFill>
                <a:latin typeface="+mj-lt"/>
              </a:rPr>
              <a:t>respect </a:t>
            </a:r>
            <a:r>
              <a:rPr lang="en-US" sz="2800" dirty="0" smtClean="0">
                <a:solidFill>
                  <a:srgbClr val="002060"/>
                </a:solidFill>
                <a:latin typeface="+mj-lt"/>
              </a:rPr>
              <a:t>of </a:t>
            </a:r>
            <a:r>
              <a:rPr lang="en-US" sz="2800" dirty="0">
                <a:solidFill>
                  <a:srgbClr val="002060"/>
                </a:solidFill>
                <a:latin typeface="+mj-lt"/>
              </a:rPr>
              <a:t>the second or any subsequent year of employment.</a:t>
            </a:r>
          </a:p>
          <a:p>
            <a:pPr marL="1828800" lvl="3" indent="-457200">
              <a:buFont typeface="Arial" panose="020B0604020202020204" pitchFamily="34" charset="0"/>
              <a:buChar char="•"/>
            </a:pPr>
            <a:r>
              <a:rPr lang="en-US" sz="2800" dirty="0">
                <a:solidFill>
                  <a:srgbClr val="002060"/>
                </a:solidFill>
                <a:latin typeface="+mj-lt"/>
              </a:rPr>
              <a:t>Casual leave should be generally applied for in advance. </a:t>
            </a:r>
            <a:r>
              <a:rPr lang="en-US" sz="2800" dirty="0" smtClean="0">
                <a:solidFill>
                  <a:srgbClr val="002060"/>
                </a:solidFill>
                <a:latin typeface="+mj-lt"/>
              </a:rPr>
              <a:t>                         However</a:t>
            </a:r>
            <a:r>
              <a:rPr lang="en-US" sz="2800" dirty="0">
                <a:solidFill>
                  <a:srgbClr val="002060"/>
                </a:solidFill>
                <a:latin typeface="+mj-lt"/>
              </a:rPr>
              <a:t>, Casual leave also may be granted for any reason which </a:t>
            </a:r>
            <a:r>
              <a:rPr lang="en-US" sz="2800" dirty="0" smtClean="0">
                <a:solidFill>
                  <a:srgbClr val="002060"/>
                </a:solidFill>
                <a:latin typeface="+mj-lt"/>
              </a:rPr>
              <a:t>                    could </a:t>
            </a:r>
            <a:r>
              <a:rPr lang="en-US" sz="2800" dirty="0">
                <a:solidFill>
                  <a:srgbClr val="002060"/>
                </a:solidFill>
                <a:latin typeface="+mj-lt"/>
              </a:rPr>
              <a:t>not have been foreseen. </a:t>
            </a:r>
          </a:p>
          <a:p>
            <a:pPr marL="1828800" lvl="3" indent="-457200">
              <a:buFont typeface="Arial" panose="020B0604020202020204" pitchFamily="34" charset="0"/>
              <a:buChar char="•"/>
            </a:pPr>
            <a:r>
              <a:rPr lang="en-US" sz="2800" dirty="0">
                <a:solidFill>
                  <a:srgbClr val="002060"/>
                </a:solidFill>
                <a:latin typeface="+mj-lt"/>
              </a:rPr>
              <a:t>Casual leave will not be granted for absence exceeding 2 days </a:t>
            </a:r>
            <a:r>
              <a:rPr lang="en-US" sz="2800" dirty="0" smtClean="0">
                <a:solidFill>
                  <a:srgbClr val="002060"/>
                </a:solidFill>
                <a:latin typeface="+mj-lt"/>
              </a:rPr>
              <a:t>                         in </a:t>
            </a:r>
            <a:r>
              <a:rPr lang="en-US" sz="2800" dirty="0">
                <a:solidFill>
                  <a:srgbClr val="002060"/>
                </a:solidFill>
                <a:latin typeface="+mj-lt"/>
              </a:rPr>
              <a:t>one occasion or on days immediately pending or </a:t>
            </a:r>
            <a:r>
              <a:rPr lang="en-US" sz="2800" dirty="0" smtClean="0">
                <a:solidFill>
                  <a:srgbClr val="002060"/>
                </a:solidFill>
                <a:latin typeface="+mj-lt"/>
              </a:rPr>
              <a:t>                                            following </a:t>
            </a:r>
            <a:r>
              <a:rPr lang="en-US" sz="2800" dirty="0">
                <a:solidFill>
                  <a:srgbClr val="002060"/>
                </a:solidFill>
                <a:latin typeface="+mj-lt"/>
              </a:rPr>
              <a:t>Annual leave</a:t>
            </a:r>
          </a:p>
          <a:p>
            <a:pPr lvl="3"/>
            <a:endParaRPr lang="en-US" sz="4400" b="1" dirty="0">
              <a:solidFill>
                <a:schemeClr val="accent4"/>
              </a:solidFill>
              <a:latin typeface="+mj-lt"/>
            </a:endParaRPr>
          </a:p>
          <a:p>
            <a:pPr lvl="3"/>
            <a:endParaRPr lang="en-US" sz="4400" b="1" dirty="0" smtClean="0">
              <a:solidFill>
                <a:schemeClr val="accent4"/>
              </a:solidFill>
              <a:latin typeface="+mj-lt"/>
            </a:endParaRPr>
          </a:p>
        </p:txBody>
      </p:sp>
    </p:spTree>
    <p:extLst>
      <p:ext uri="{BB962C8B-B14F-4D97-AF65-F5344CB8AC3E}">
        <p14:creationId xmlns:p14="http://schemas.microsoft.com/office/powerpoint/2010/main" val="6610022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7355860"/>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3"/>
            <a:r>
              <a:rPr lang="en-US" sz="4400" b="1" dirty="0">
                <a:solidFill>
                  <a:schemeClr val="accent4"/>
                </a:solidFill>
                <a:latin typeface="+mj-lt"/>
              </a:rPr>
              <a:t>Leave </a:t>
            </a:r>
            <a:r>
              <a:rPr lang="en-US" sz="4400" b="1" dirty="0" smtClean="0">
                <a:solidFill>
                  <a:schemeClr val="accent4"/>
                </a:solidFill>
                <a:latin typeface="+mj-lt"/>
              </a:rPr>
              <a:t>Entitlement… </a:t>
            </a:r>
          </a:p>
          <a:p>
            <a:pPr lvl="3"/>
            <a:r>
              <a:rPr lang="en-US" sz="3200" b="1" dirty="0" smtClean="0">
                <a:solidFill>
                  <a:srgbClr val="002060"/>
                </a:solidFill>
                <a:latin typeface="+mj-lt"/>
              </a:rPr>
              <a:t>Sick Leave </a:t>
            </a:r>
            <a:endParaRPr lang="en-US" sz="3200" dirty="0" smtClean="0">
              <a:solidFill>
                <a:srgbClr val="002060"/>
              </a:solidFill>
              <a:latin typeface="+mj-lt"/>
            </a:endParaRPr>
          </a:p>
          <a:p>
            <a:pPr marL="1828800" lvl="3" indent="-457200">
              <a:buFont typeface="Arial" panose="020B0604020202020204" pitchFamily="34" charset="0"/>
              <a:buChar char="•"/>
            </a:pPr>
            <a:r>
              <a:rPr lang="en-US" sz="2800" dirty="0" smtClean="0">
                <a:solidFill>
                  <a:srgbClr val="002060"/>
                </a:solidFill>
                <a:latin typeface="+mj-lt"/>
              </a:rPr>
              <a:t>All </a:t>
            </a:r>
            <a:r>
              <a:rPr lang="en-US" sz="2800" dirty="0">
                <a:solidFill>
                  <a:srgbClr val="002060"/>
                </a:solidFill>
                <a:latin typeface="+mj-lt"/>
              </a:rPr>
              <a:t>sick leave exceeding 02 days in one duration, should be covered </a:t>
            </a:r>
            <a:r>
              <a:rPr lang="en-US" sz="2800" dirty="0" smtClean="0">
                <a:solidFill>
                  <a:srgbClr val="002060"/>
                </a:solidFill>
                <a:latin typeface="+mj-lt"/>
              </a:rPr>
              <a:t>                        by </a:t>
            </a:r>
            <a:r>
              <a:rPr lang="en-US" sz="2800" dirty="0">
                <a:solidFill>
                  <a:srgbClr val="002060"/>
                </a:solidFill>
                <a:latin typeface="+mj-lt"/>
              </a:rPr>
              <a:t>a valid medical certificate issued by a recognized Medical Practitioner. </a:t>
            </a:r>
          </a:p>
          <a:p>
            <a:pPr marL="1828800" lvl="3" indent="-457200">
              <a:buFont typeface="Arial" panose="020B0604020202020204" pitchFamily="34" charset="0"/>
              <a:buChar char="•"/>
            </a:pPr>
            <a:r>
              <a:rPr lang="en-US" sz="2800" dirty="0">
                <a:solidFill>
                  <a:srgbClr val="002060"/>
                </a:solidFill>
                <a:latin typeface="+mj-lt"/>
              </a:rPr>
              <a:t>The leave period recommended by the medical certificate covers </a:t>
            </a:r>
            <a:r>
              <a:rPr lang="en-US" sz="2800" dirty="0" smtClean="0">
                <a:solidFill>
                  <a:srgbClr val="002060"/>
                </a:solidFill>
                <a:latin typeface="+mj-lt"/>
              </a:rPr>
              <a:t>                     all </a:t>
            </a:r>
            <a:r>
              <a:rPr lang="en-US" sz="2800" dirty="0">
                <a:solidFill>
                  <a:srgbClr val="002060"/>
                </a:solidFill>
                <a:latin typeface="+mj-lt"/>
              </a:rPr>
              <a:t>working days and holidays falling within that period. However, </a:t>
            </a:r>
            <a:r>
              <a:rPr lang="en-US" sz="2800" dirty="0" smtClean="0">
                <a:solidFill>
                  <a:srgbClr val="002060"/>
                </a:solidFill>
                <a:latin typeface="+mj-lt"/>
              </a:rPr>
              <a:t>                                   it </a:t>
            </a:r>
            <a:r>
              <a:rPr lang="en-US" sz="2800" dirty="0">
                <a:solidFill>
                  <a:srgbClr val="002060"/>
                </a:solidFill>
                <a:latin typeface="+mj-lt"/>
              </a:rPr>
              <a:t>is only the working days which are reduced from the sick leave entitlement. </a:t>
            </a:r>
          </a:p>
          <a:p>
            <a:pPr marL="1828800" lvl="3" indent="-457200">
              <a:buFont typeface="Arial" panose="020B0604020202020204" pitchFamily="34" charset="0"/>
              <a:buChar char="•"/>
            </a:pPr>
            <a:r>
              <a:rPr lang="en-US" sz="2800" dirty="0">
                <a:solidFill>
                  <a:srgbClr val="002060"/>
                </a:solidFill>
                <a:latin typeface="+mj-lt"/>
              </a:rPr>
              <a:t>Payment of unveiled of sick leave:  The company will pay for all unveiled of sick leave at one day’s pay for each day not utilized. </a:t>
            </a:r>
            <a:r>
              <a:rPr lang="en-US" sz="2800" dirty="0" smtClean="0">
                <a:solidFill>
                  <a:srgbClr val="002060"/>
                </a:solidFill>
                <a:latin typeface="+mj-lt"/>
              </a:rPr>
              <a:t>                       The </a:t>
            </a:r>
            <a:r>
              <a:rPr lang="en-US" sz="2800" dirty="0">
                <a:solidFill>
                  <a:srgbClr val="002060"/>
                </a:solidFill>
                <a:latin typeface="+mj-lt"/>
              </a:rPr>
              <a:t>payments will be made after 31st December in each </a:t>
            </a:r>
            <a:r>
              <a:rPr lang="en-US" sz="2800" dirty="0" smtClean="0">
                <a:solidFill>
                  <a:srgbClr val="002060"/>
                </a:solidFill>
                <a:latin typeface="+mj-lt"/>
              </a:rPr>
              <a:t>                                  calendar </a:t>
            </a:r>
            <a:r>
              <a:rPr lang="en-US" sz="2800" dirty="0">
                <a:solidFill>
                  <a:srgbClr val="002060"/>
                </a:solidFill>
                <a:latin typeface="+mj-lt"/>
              </a:rPr>
              <a:t>year</a:t>
            </a:r>
            <a:r>
              <a:rPr lang="en-US" sz="2800" dirty="0" smtClean="0">
                <a:solidFill>
                  <a:srgbClr val="002060"/>
                </a:solidFill>
                <a:latin typeface="+mj-lt"/>
              </a:rPr>
              <a:t>.</a:t>
            </a:r>
            <a:endParaRPr lang="en-US" sz="4400" b="1" dirty="0">
              <a:solidFill>
                <a:schemeClr val="accent4"/>
              </a:solidFill>
              <a:latin typeface="+mj-lt"/>
            </a:endParaRPr>
          </a:p>
          <a:p>
            <a:pPr lvl="3"/>
            <a:endParaRPr lang="en-US" sz="4400" b="1" dirty="0" smtClean="0">
              <a:solidFill>
                <a:schemeClr val="accent4"/>
              </a:solidFill>
              <a:latin typeface="+mj-lt"/>
            </a:endParaRPr>
          </a:p>
        </p:txBody>
      </p:sp>
    </p:spTree>
    <p:extLst>
      <p:ext uri="{BB962C8B-B14F-4D97-AF65-F5344CB8AC3E}">
        <p14:creationId xmlns:p14="http://schemas.microsoft.com/office/powerpoint/2010/main" val="22028175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986528"/>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2"/>
            <a:r>
              <a:rPr lang="en-US" sz="4400" b="1" dirty="0">
                <a:solidFill>
                  <a:schemeClr val="accent4"/>
                </a:solidFill>
                <a:latin typeface="+mj-lt"/>
              </a:rPr>
              <a:t>Leave </a:t>
            </a:r>
            <a:r>
              <a:rPr lang="en-US" sz="4400" b="1" dirty="0" smtClean="0">
                <a:solidFill>
                  <a:schemeClr val="accent4"/>
                </a:solidFill>
                <a:latin typeface="+mj-lt"/>
              </a:rPr>
              <a:t>Entitlement… </a:t>
            </a:r>
          </a:p>
          <a:p>
            <a:pPr lvl="2"/>
            <a:r>
              <a:rPr lang="en-US" sz="2800" b="1" dirty="0" smtClean="0">
                <a:solidFill>
                  <a:srgbClr val="002060"/>
                </a:solidFill>
                <a:latin typeface="+mj-lt"/>
              </a:rPr>
              <a:t>Leave </a:t>
            </a:r>
            <a:r>
              <a:rPr lang="en-US" sz="2800" b="1" dirty="0">
                <a:solidFill>
                  <a:srgbClr val="002060"/>
                </a:solidFill>
                <a:latin typeface="+mj-lt"/>
              </a:rPr>
              <a:t>for Communicable/ Infectious Diseases (Extra Sick Leave) </a:t>
            </a:r>
            <a:endParaRPr lang="en-US" sz="2800" dirty="0">
              <a:solidFill>
                <a:srgbClr val="002060"/>
              </a:solidFill>
              <a:latin typeface="+mj-lt"/>
            </a:endParaRPr>
          </a:p>
          <a:p>
            <a:pPr marL="1257300" lvl="2" indent="-342900">
              <a:buFont typeface="Arial" panose="020B0604020202020204" pitchFamily="34" charset="0"/>
              <a:buChar char="•"/>
            </a:pPr>
            <a:r>
              <a:rPr lang="en-US" sz="2400" dirty="0">
                <a:solidFill>
                  <a:srgbClr val="002060"/>
                </a:solidFill>
                <a:latin typeface="+mj-lt"/>
              </a:rPr>
              <a:t>In the event of a communicable/Infectious diseases (E.g. Chickenpox, Measles, </a:t>
            </a:r>
            <a:r>
              <a:rPr lang="en-US" sz="2400" dirty="0" smtClean="0">
                <a:solidFill>
                  <a:srgbClr val="002060"/>
                </a:solidFill>
                <a:latin typeface="+mj-lt"/>
              </a:rPr>
              <a:t>                   Mumps</a:t>
            </a:r>
            <a:r>
              <a:rPr lang="en-US" sz="2400" dirty="0">
                <a:solidFill>
                  <a:srgbClr val="002060"/>
                </a:solidFill>
                <a:latin typeface="+mj-lt"/>
              </a:rPr>
              <a:t>, Rubella, Typhoid, Harpies) Management shall grant special leave with </a:t>
            </a:r>
            <a:r>
              <a:rPr lang="en-US" sz="2400" dirty="0" smtClean="0">
                <a:solidFill>
                  <a:srgbClr val="002060"/>
                </a:solidFill>
                <a:latin typeface="+mj-lt"/>
              </a:rPr>
              <a:t>                      pay </a:t>
            </a:r>
            <a:r>
              <a:rPr lang="en-US" sz="2400" dirty="0">
                <a:solidFill>
                  <a:srgbClr val="002060"/>
                </a:solidFill>
                <a:latin typeface="+mj-lt"/>
              </a:rPr>
              <a:t>subjected to a maximum duration of 14 days for each calendar year, </a:t>
            </a:r>
            <a:r>
              <a:rPr lang="en-US" sz="2400" dirty="0" smtClean="0">
                <a:solidFill>
                  <a:srgbClr val="002060"/>
                </a:solidFill>
                <a:latin typeface="+mj-lt"/>
              </a:rPr>
              <a:t>                           inclusive </a:t>
            </a:r>
            <a:r>
              <a:rPr lang="en-US" sz="2400" dirty="0">
                <a:solidFill>
                  <a:srgbClr val="002060"/>
                </a:solidFill>
                <a:latin typeface="+mj-lt"/>
              </a:rPr>
              <a:t>of all holidays and non-working days. </a:t>
            </a:r>
          </a:p>
          <a:p>
            <a:pPr marL="1257300" lvl="2" indent="-342900">
              <a:buFont typeface="Arial" panose="020B0604020202020204" pitchFamily="34" charset="0"/>
              <a:buChar char="•"/>
            </a:pPr>
            <a:r>
              <a:rPr lang="en-US" sz="2400" dirty="0">
                <a:solidFill>
                  <a:srgbClr val="002060"/>
                </a:solidFill>
                <a:latin typeface="+mj-lt"/>
              </a:rPr>
              <a:t>For This purpose, employee is required to obtain and forward a medical certificate </a:t>
            </a:r>
            <a:r>
              <a:rPr lang="en-US" sz="2400" dirty="0" smtClean="0">
                <a:solidFill>
                  <a:srgbClr val="002060"/>
                </a:solidFill>
                <a:latin typeface="+mj-lt"/>
              </a:rPr>
              <a:t>                  from </a:t>
            </a:r>
            <a:r>
              <a:rPr lang="en-US" sz="2400" dirty="0">
                <a:solidFill>
                  <a:srgbClr val="002060"/>
                </a:solidFill>
                <a:latin typeface="+mj-lt"/>
              </a:rPr>
              <a:t>area government medical officer of health/company registered doctor panel </a:t>
            </a:r>
            <a:r>
              <a:rPr lang="en-US" sz="2400" dirty="0" smtClean="0">
                <a:solidFill>
                  <a:srgbClr val="002060"/>
                </a:solidFill>
                <a:latin typeface="+mj-lt"/>
              </a:rPr>
              <a:t>                       to </a:t>
            </a:r>
            <a:r>
              <a:rPr lang="en-US" sz="2400" dirty="0">
                <a:solidFill>
                  <a:srgbClr val="002060"/>
                </a:solidFill>
                <a:latin typeface="+mj-lt"/>
              </a:rPr>
              <a:t>that effect to cover up total period of absence. In the case of eye infection, </a:t>
            </a:r>
            <a:r>
              <a:rPr lang="en-US" sz="2400" dirty="0" smtClean="0">
                <a:solidFill>
                  <a:srgbClr val="002060"/>
                </a:solidFill>
                <a:latin typeface="+mj-lt"/>
              </a:rPr>
              <a:t>                          the </a:t>
            </a:r>
            <a:r>
              <a:rPr lang="en-US" sz="2400" dirty="0">
                <a:solidFill>
                  <a:srgbClr val="002060"/>
                </a:solidFill>
                <a:latin typeface="+mj-lt"/>
              </a:rPr>
              <a:t>period considered for special leave with pay will pay will be subjected to a </a:t>
            </a:r>
            <a:r>
              <a:rPr lang="en-US" sz="2400" dirty="0" smtClean="0">
                <a:solidFill>
                  <a:srgbClr val="002060"/>
                </a:solidFill>
                <a:latin typeface="+mj-lt"/>
              </a:rPr>
              <a:t>                        maximum </a:t>
            </a:r>
            <a:r>
              <a:rPr lang="en-US" sz="2400" dirty="0">
                <a:solidFill>
                  <a:srgbClr val="002060"/>
                </a:solidFill>
                <a:latin typeface="+mj-lt"/>
              </a:rPr>
              <a:t>of 4 days, on the recommendation of the panel doctor. </a:t>
            </a:r>
          </a:p>
          <a:p>
            <a:pPr marL="1257300" lvl="2" indent="-342900">
              <a:buFont typeface="Arial" panose="020B0604020202020204" pitchFamily="34" charset="0"/>
              <a:buChar char="•"/>
            </a:pPr>
            <a:r>
              <a:rPr lang="en-US" sz="2400" dirty="0">
                <a:solidFill>
                  <a:srgbClr val="002060"/>
                </a:solidFill>
                <a:latin typeface="+mj-lt"/>
              </a:rPr>
              <a:t>The employees who are incapacitated by either Tuberculosis or Leprosy, </a:t>
            </a:r>
            <a:r>
              <a:rPr lang="en-US" sz="2400" dirty="0" smtClean="0">
                <a:solidFill>
                  <a:srgbClr val="002060"/>
                </a:solidFill>
                <a:latin typeface="+mj-lt"/>
              </a:rPr>
              <a:t>                                      with </a:t>
            </a:r>
            <a:r>
              <a:rPr lang="en-US" sz="2400" dirty="0">
                <a:solidFill>
                  <a:srgbClr val="002060"/>
                </a:solidFill>
                <a:latin typeface="+mj-lt"/>
              </a:rPr>
              <a:t>more than a year service will be given leave with full pay (extra sick leave) </a:t>
            </a:r>
            <a:r>
              <a:rPr lang="en-US" sz="2400" dirty="0" smtClean="0">
                <a:solidFill>
                  <a:srgbClr val="002060"/>
                </a:solidFill>
                <a:latin typeface="+mj-lt"/>
              </a:rPr>
              <a:t>                               for </a:t>
            </a:r>
            <a:r>
              <a:rPr lang="en-US" sz="2400" dirty="0">
                <a:solidFill>
                  <a:srgbClr val="002060"/>
                </a:solidFill>
                <a:latin typeface="+mj-lt"/>
              </a:rPr>
              <a:t>a period of two months subject to medical advice through the panel doctor. </a:t>
            </a:r>
          </a:p>
          <a:p>
            <a:pPr lvl="3"/>
            <a:endParaRPr lang="en-US" sz="4400" b="1" dirty="0" smtClean="0">
              <a:solidFill>
                <a:schemeClr val="accent4"/>
              </a:solidFill>
              <a:latin typeface="+mj-lt"/>
            </a:endParaRPr>
          </a:p>
        </p:txBody>
      </p:sp>
    </p:spTree>
    <p:extLst>
      <p:ext uri="{BB962C8B-B14F-4D97-AF65-F5344CB8AC3E}">
        <p14:creationId xmlns:p14="http://schemas.microsoft.com/office/powerpoint/2010/main" val="35594831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924973"/>
          </a:xfrm>
          <a:prstGeom prst="rect">
            <a:avLst/>
          </a:prstGeom>
          <a:solidFill>
            <a:schemeClr val="bg1">
              <a:lumMod val="95000"/>
            </a:schemeClr>
          </a:solidFill>
        </p:spPr>
        <p:txBody>
          <a:bodyPr wrap="square">
            <a:spAutoFit/>
          </a:bodyPr>
          <a:lstStyle/>
          <a:p>
            <a:pPr lvl="2"/>
            <a:r>
              <a:rPr lang="en-US" sz="4400" b="1" dirty="0" smtClean="0">
                <a:solidFill>
                  <a:schemeClr val="accent4"/>
                </a:solidFill>
                <a:latin typeface="+mj-lt"/>
              </a:rPr>
              <a:t>Chapter </a:t>
            </a:r>
            <a:r>
              <a:rPr lang="en-US" sz="4400" b="1" dirty="0">
                <a:solidFill>
                  <a:schemeClr val="accent4"/>
                </a:solidFill>
                <a:latin typeface="+mj-lt"/>
              </a:rPr>
              <a:t>4: General Terms and Conditions of Employment</a:t>
            </a:r>
            <a:endParaRPr lang="en-US" sz="4400" b="1" dirty="0" smtClean="0">
              <a:solidFill>
                <a:schemeClr val="accent4"/>
              </a:solidFill>
              <a:latin typeface="+mj-lt"/>
            </a:endParaRPr>
          </a:p>
          <a:p>
            <a:pPr lvl="2"/>
            <a:r>
              <a:rPr lang="en-US" sz="2800" b="1" dirty="0">
                <a:solidFill>
                  <a:srgbClr val="002060"/>
                </a:solidFill>
                <a:latin typeface="+mj-lt"/>
              </a:rPr>
              <a:t>About This Chapter</a:t>
            </a:r>
          </a:p>
          <a:p>
            <a:pPr lvl="2"/>
            <a:r>
              <a:rPr lang="en-US" sz="2800" dirty="0">
                <a:solidFill>
                  <a:srgbClr val="002060"/>
                </a:solidFill>
                <a:latin typeface="+mj-lt"/>
              </a:rPr>
              <a:t>Regular attendance to work is an implied condition of the contract of employment.  Habitual unauthorized absence from work will be considered as an act of indiscipline.  Such offences irrespective of rank will be dealt with stern disciplinary action from the moment they are detected; HR officer is on strict surveillance on habitual absenteeism. </a:t>
            </a:r>
            <a:endParaRPr lang="en-US" sz="2800" dirty="0" smtClean="0">
              <a:solidFill>
                <a:srgbClr val="002060"/>
              </a:solidFill>
              <a:latin typeface="+mj-lt"/>
            </a:endParaRPr>
          </a:p>
          <a:p>
            <a:pPr lvl="2"/>
            <a:endParaRPr lang="en-US" sz="2800" dirty="0">
              <a:solidFill>
                <a:srgbClr val="002060"/>
              </a:solidFill>
              <a:latin typeface="+mj-lt"/>
            </a:endParaRPr>
          </a:p>
          <a:p>
            <a:pPr lvl="2"/>
            <a:r>
              <a:rPr lang="en-US" sz="2800" dirty="0" smtClean="0">
                <a:solidFill>
                  <a:srgbClr val="002060"/>
                </a:solidFill>
                <a:latin typeface="+mj-lt"/>
              </a:rPr>
              <a:t>The </a:t>
            </a:r>
            <a:r>
              <a:rPr lang="en-US" sz="2800" dirty="0">
                <a:solidFill>
                  <a:srgbClr val="002060"/>
                </a:solidFill>
                <a:latin typeface="+mj-lt"/>
              </a:rPr>
              <a:t>general terms and conditions of employment chapter of this workshop is designed you to learn about  working arrangement  that can help you to set up, revise or realign existing  employment conditions in compliance  with regulations and the laws relating to an employment in your organization</a:t>
            </a:r>
            <a:endParaRPr lang="en-US" sz="2800" dirty="0" smtClean="0">
              <a:solidFill>
                <a:srgbClr val="002060"/>
              </a:solidFill>
              <a:latin typeface="+mj-lt"/>
            </a:endParaRPr>
          </a:p>
          <a:p>
            <a:pPr lvl="1"/>
            <a:endParaRPr lang="en-US" sz="4800" dirty="0" smtClean="0">
              <a:solidFill>
                <a:schemeClr val="accent4"/>
              </a:solidFill>
              <a:latin typeface="+mj-lt"/>
            </a:endParaRPr>
          </a:p>
        </p:txBody>
      </p:sp>
    </p:spTree>
    <p:extLst>
      <p:ext uri="{BB962C8B-B14F-4D97-AF65-F5344CB8AC3E}">
        <p14:creationId xmlns:p14="http://schemas.microsoft.com/office/powerpoint/2010/main" val="30185505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01862"/>
          </a:xfrm>
          <a:prstGeom prst="rect">
            <a:avLst/>
          </a:prstGeom>
          <a:solidFill>
            <a:schemeClr val="bg1">
              <a:lumMod val="95000"/>
            </a:schemeClr>
          </a:solidFill>
        </p:spPr>
        <p:txBody>
          <a:bodyPr wrap="square">
            <a:spAutoFit/>
          </a:bodyPr>
          <a:lstStyle/>
          <a:p>
            <a:pPr lvl="2"/>
            <a:r>
              <a:rPr lang="en-US" sz="4400" b="1" dirty="0" smtClean="0">
                <a:solidFill>
                  <a:schemeClr val="accent4"/>
                </a:solidFill>
                <a:latin typeface="+mj-lt"/>
              </a:rPr>
              <a:t>Leave </a:t>
            </a:r>
            <a:r>
              <a:rPr lang="en-US" sz="4400" b="1" dirty="0" smtClean="0">
                <a:solidFill>
                  <a:schemeClr val="accent4"/>
                </a:solidFill>
                <a:latin typeface="+mj-lt"/>
              </a:rPr>
              <a:t>Entitlement… </a:t>
            </a:r>
          </a:p>
          <a:p>
            <a:pPr lvl="2"/>
            <a:r>
              <a:rPr lang="en-US" sz="2800" b="1" dirty="0" smtClean="0">
                <a:solidFill>
                  <a:srgbClr val="002060"/>
                </a:solidFill>
                <a:latin typeface="+mj-lt"/>
              </a:rPr>
              <a:t>Annual </a:t>
            </a:r>
            <a:r>
              <a:rPr lang="en-US" sz="2800" b="1" dirty="0">
                <a:solidFill>
                  <a:srgbClr val="002060"/>
                </a:solidFill>
                <a:latin typeface="+mj-lt"/>
              </a:rPr>
              <a:t>Leave </a:t>
            </a:r>
            <a:endParaRPr lang="en-US" sz="2800" dirty="0">
              <a:solidFill>
                <a:srgbClr val="002060"/>
              </a:solidFill>
              <a:latin typeface="+mj-lt"/>
            </a:endParaRPr>
          </a:p>
          <a:p>
            <a:pPr marL="1257300" lvl="2" indent="-342900">
              <a:buFont typeface="Arial" panose="020B0604020202020204" pitchFamily="34" charset="0"/>
              <a:buChar char="•"/>
            </a:pPr>
            <a:r>
              <a:rPr lang="en-US" sz="2400" dirty="0">
                <a:solidFill>
                  <a:srgbClr val="002060"/>
                </a:solidFill>
                <a:latin typeface="+mj-lt"/>
              </a:rPr>
              <a:t>Maximum entitlement is 14 days for each calendar year and shall be granted as described below. </a:t>
            </a:r>
          </a:p>
          <a:p>
            <a:pPr marL="1257300" lvl="2" indent="-342900">
              <a:buFont typeface="Arial" panose="020B0604020202020204" pitchFamily="34" charset="0"/>
              <a:buChar char="•"/>
            </a:pPr>
            <a:r>
              <a:rPr lang="en-US" sz="2400" dirty="0">
                <a:solidFill>
                  <a:srgbClr val="002060"/>
                </a:solidFill>
                <a:latin typeface="+mj-lt"/>
              </a:rPr>
              <a:t>In the first year of employment, there will be no entitlement to annual leave. </a:t>
            </a:r>
            <a:r>
              <a:rPr lang="en-US" sz="2400" dirty="0" smtClean="0">
                <a:solidFill>
                  <a:srgbClr val="002060"/>
                </a:solidFill>
                <a:latin typeface="+mj-lt"/>
              </a:rPr>
              <a:t>                                      At </a:t>
            </a:r>
            <a:r>
              <a:rPr lang="en-US" sz="2400" dirty="0">
                <a:solidFill>
                  <a:srgbClr val="002060"/>
                </a:solidFill>
                <a:latin typeface="+mj-lt"/>
              </a:rPr>
              <a:t>the completion of the first year of employment, an employee will be thereafter entitled to annual leave proportionately on the following basis for his/her </a:t>
            </a:r>
            <a:r>
              <a:rPr lang="en-US" sz="2400" dirty="0" smtClean="0">
                <a:solidFill>
                  <a:srgbClr val="002060"/>
                </a:solidFill>
                <a:latin typeface="+mj-lt"/>
              </a:rPr>
              <a:t>                                      second </a:t>
            </a:r>
            <a:r>
              <a:rPr lang="en-US" sz="2400" dirty="0">
                <a:solidFill>
                  <a:srgbClr val="002060"/>
                </a:solidFill>
                <a:latin typeface="+mj-lt"/>
              </a:rPr>
              <a:t>year of employment. </a:t>
            </a:r>
          </a:p>
          <a:p>
            <a:pPr marL="1714500" lvl="3" indent="-342900">
              <a:buFont typeface="Courier New" panose="02070309020205020404" pitchFamily="49" charset="0"/>
              <a:buChar char="o"/>
            </a:pPr>
            <a:r>
              <a:rPr lang="en-US" sz="2200" dirty="0">
                <a:solidFill>
                  <a:srgbClr val="002060"/>
                </a:solidFill>
                <a:latin typeface="+mj-lt"/>
              </a:rPr>
              <a:t>Those who joined during the </a:t>
            </a:r>
            <a:r>
              <a:rPr lang="en-US" sz="2200" b="1" dirty="0">
                <a:solidFill>
                  <a:srgbClr val="002060"/>
                </a:solidFill>
                <a:latin typeface="+mj-lt"/>
              </a:rPr>
              <a:t>first quarter </a:t>
            </a:r>
            <a:r>
              <a:rPr lang="en-US" sz="2200" dirty="0">
                <a:solidFill>
                  <a:srgbClr val="002060"/>
                </a:solidFill>
                <a:latin typeface="+mj-lt"/>
              </a:rPr>
              <a:t>of the year </a:t>
            </a:r>
            <a:r>
              <a:rPr lang="en-US" sz="2200" dirty="0" smtClean="0">
                <a:solidFill>
                  <a:srgbClr val="002060"/>
                </a:solidFill>
                <a:latin typeface="+mj-lt"/>
              </a:rPr>
              <a:t>                                                                                              e.g</a:t>
            </a:r>
            <a:r>
              <a:rPr lang="en-US" sz="2200" dirty="0">
                <a:solidFill>
                  <a:srgbClr val="002060"/>
                </a:solidFill>
                <a:latin typeface="+mj-lt"/>
              </a:rPr>
              <a:t>. between 01st January and 31st March – </a:t>
            </a:r>
            <a:r>
              <a:rPr lang="en-US" sz="2200" b="1" dirty="0">
                <a:solidFill>
                  <a:srgbClr val="002060"/>
                </a:solidFill>
                <a:latin typeface="+mj-lt"/>
              </a:rPr>
              <a:t>14 days. </a:t>
            </a:r>
          </a:p>
          <a:p>
            <a:pPr marL="1714500" lvl="3" indent="-342900">
              <a:buFont typeface="Courier New" panose="02070309020205020404" pitchFamily="49" charset="0"/>
              <a:buChar char="o"/>
            </a:pPr>
            <a:r>
              <a:rPr lang="en-US" sz="2200" dirty="0">
                <a:solidFill>
                  <a:srgbClr val="002060"/>
                </a:solidFill>
                <a:latin typeface="+mj-lt"/>
              </a:rPr>
              <a:t>Those who joined during the </a:t>
            </a:r>
            <a:r>
              <a:rPr lang="en-US" sz="2200" b="1" dirty="0">
                <a:solidFill>
                  <a:srgbClr val="002060"/>
                </a:solidFill>
                <a:latin typeface="+mj-lt"/>
              </a:rPr>
              <a:t>second quarter </a:t>
            </a:r>
            <a:r>
              <a:rPr lang="en-US" sz="2200" dirty="0">
                <a:solidFill>
                  <a:srgbClr val="002060"/>
                </a:solidFill>
                <a:latin typeface="+mj-lt"/>
              </a:rPr>
              <a:t>of the year </a:t>
            </a:r>
            <a:r>
              <a:rPr lang="en-US" sz="2200" dirty="0" smtClean="0">
                <a:solidFill>
                  <a:srgbClr val="002060"/>
                </a:solidFill>
                <a:latin typeface="+mj-lt"/>
              </a:rPr>
              <a:t>                                                                                          e.g</a:t>
            </a:r>
            <a:r>
              <a:rPr lang="en-US" sz="2200" dirty="0">
                <a:solidFill>
                  <a:srgbClr val="002060"/>
                </a:solidFill>
                <a:latin typeface="+mj-lt"/>
              </a:rPr>
              <a:t>. between 1st April and 30th June – </a:t>
            </a:r>
            <a:r>
              <a:rPr lang="en-US" sz="2200" b="1" dirty="0">
                <a:solidFill>
                  <a:srgbClr val="002060"/>
                </a:solidFill>
                <a:latin typeface="+mj-lt"/>
              </a:rPr>
              <a:t>10 days. </a:t>
            </a:r>
          </a:p>
          <a:p>
            <a:pPr marL="1714500" lvl="3" indent="-342900">
              <a:buFont typeface="Courier New" panose="02070309020205020404" pitchFamily="49" charset="0"/>
              <a:buChar char="o"/>
            </a:pPr>
            <a:r>
              <a:rPr lang="en-US" sz="2200" dirty="0">
                <a:solidFill>
                  <a:srgbClr val="002060"/>
                </a:solidFill>
                <a:latin typeface="+mj-lt"/>
              </a:rPr>
              <a:t>Those who joined during the </a:t>
            </a:r>
            <a:r>
              <a:rPr lang="en-US" sz="2200" b="1" dirty="0">
                <a:solidFill>
                  <a:srgbClr val="002060"/>
                </a:solidFill>
                <a:latin typeface="+mj-lt"/>
              </a:rPr>
              <a:t>third quarter </a:t>
            </a:r>
            <a:r>
              <a:rPr lang="en-US" sz="2200" dirty="0">
                <a:solidFill>
                  <a:srgbClr val="002060"/>
                </a:solidFill>
                <a:latin typeface="+mj-lt"/>
              </a:rPr>
              <a:t>of the year </a:t>
            </a:r>
            <a:r>
              <a:rPr lang="en-US" sz="2200" dirty="0" smtClean="0">
                <a:solidFill>
                  <a:srgbClr val="002060"/>
                </a:solidFill>
                <a:latin typeface="+mj-lt"/>
              </a:rPr>
              <a:t>                                                                                       e.g</a:t>
            </a:r>
            <a:r>
              <a:rPr lang="en-US" sz="2200" dirty="0">
                <a:solidFill>
                  <a:srgbClr val="002060"/>
                </a:solidFill>
                <a:latin typeface="+mj-lt"/>
              </a:rPr>
              <a:t>. between 1st July and 30th September – </a:t>
            </a:r>
            <a:r>
              <a:rPr lang="en-US" sz="2200" b="1" dirty="0">
                <a:solidFill>
                  <a:srgbClr val="002060"/>
                </a:solidFill>
                <a:latin typeface="+mj-lt"/>
              </a:rPr>
              <a:t>07 days. </a:t>
            </a:r>
          </a:p>
          <a:p>
            <a:pPr marL="1714500" lvl="3" indent="-342900">
              <a:buFont typeface="Courier New" panose="02070309020205020404" pitchFamily="49" charset="0"/>
              <a:buChar char="o"/>
            </a:pPr>
            <a:r>
              <a:rPr lang="en-US" sz="2200" dirty="0">
                <a:solidFill>
                  <a:srgbClr val="002060"/>
                </a:solidFill>
                <a:latin typeface="+mj-lt"/>
              </a:rPr>
              <a:t>Those who joined during the </a:t>
            </a:r>
            <a:r>
              <a:rPr lang="en-US" sz="2200" b="1" dirty="0">
                <a:solidFill>
                  <a:srgbClr val="002060"/>
                </a:solidFill>
                <a:latin typeface="+mj-lt"/>
              </a:rPr>
              <a:t>fourth quarter </a:t>
            </a:r>
            <a:r>
              <a:rPr lang="en-US" sz="2200" dirty="0">
                <a:solidFill>
                  <a:srgbClr val="002060"/>
                </a:solidFill>
                <a:latin typeface="+mj-lt"/>
              </a:rPr>
              <a:t>of the year </a:t>
            </a:r>
            <a:r>
              <a:rPr lang="en-US" sz="2200" dirty="0" smtClean="0">
                <a:solidFill>
                  <a:srgbClr val="002060"/>
                </a:solidFill>
                <a:latin typeface="+mj-lt"/>
              </a:rPr>
              <a:t>                                                                               e.g</a:t>
            </a:r>
            <a:r>
              <a:rPr lang="en-US" sz="2200" dirty="0">
                <a:solidFill>
                  <a:srgbClr val="002060"/>
                </a:solidFill>
                <a:latin typeface="+mj-lt"/>
              </a:rPr>
              <a:t>. between 01</a:t>
            </a:r>
            <a:r>
              <a:rPr lang="en-US" sz="2200" baseline="30000" dirty="0">
                <a:solidFill>
                  <a:srgbClr val="002060"/>
                </a:solidFill>
                <a:latin typeface="+mj-lt"/>
              </a:rPr>
              <a:t>st</a:t>
            </a:r>
            <a:r>
              <a:rPr lang="en-US" sz="2200" dirty="0">
                <a:solidFill>
                  <a:srgbClr val="002060"/>
                </a:solidFill>
                <a:latin typeface="+mj-lt"/>
              </a:rPr>
              <a:t>  October and 31st December – </a:t>
            </a:r>
            <a:r>
              <a:rPr lang="en-US" sz="2200" b="1" dirty="0">
                <a:solidFill>
                  <a:srgbClr val="002060"/>
                </a:solidFill>
                <a:latin typeface="+mj-lt"/>
              </a:rPr>
              <a:t>04 days</a:t>
            </a:r>
          </a:p>
          <a:p>
            <a:pPr lvl="3"/>
            <a:endParaRPr lang="en-US" sz="4400" b="1" dirty="0" smtClean="0">
              <a:solidFill>
                <a:schemeClr val="accent4"/>
              </a:solidFill>
              <a:latin typeface="+mj-lt"/>
            </a:endParaRPr>
          </a:p>
        </p:txBody>
      </p:sp>
    </p:spTree>
    <p:extLst>
      <p:ext uri="{BB962C8B-B14F-4D97-AF65-F5344CB8AC3E}">
        <p14:creationId xmlns:p14="http://schemas.microsoft.com/office/powerpoint/2010/main" val="16896487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555641"/>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3"/>
            <a:r>
              <a:rPr lang="en-US" sz="4400" b="1" dirty="0">
                <a:solidFill>
                  <a:schemeClr val="accent4"/>
                </a:solidFill>
                <a:latin typeface="+mj-lt"/>
              </a:rPr>
              <a:t>Leave </a:t>
            </a:r>
            <a:r>
              <a:rPr lang="en-US" sz="4400" b="1" dirty="0" smtClean="0">
                <a:solidFill>
                  <a:schemeClr val="accent4"/>
                </a:solidFill>
                <a:latin typeface="+mj-lt"/>
              </a:rPr>
              <a:t>Entitlement… </a:t>
            </a:r>
          </a:p>
          <a:p>
            <a:pPr lvl="3"/>
            <a:r>
              <a:rPr lang="en-US" sz="2800" b="1" dirty="0" smtClean="0">
                <a:solidFill>
                  <a:srgbClr val="002060"/>
                </a:solidFill>
                <a:latin typeface="+mj-lt"/>
              </a:rPr>
              <a:t>Annual </a:t>
            </a:r>
            <a:r>
              <a:rPr lang="en-US" sz="2800" b="1" dirty="0">
                <a:solidFill>
                  <a:srgbClr val="002060"/>
                </a:solidFill>
                <a:latin typeface="+mj-lt"/>
              </a:rPr>
              <a:t>Leave </a:t>
            </a:r>
            <a:r>
              <a:rPr lang="en-US" sz="2800" b="1" dirty="0" smtClean="0">
                <a:solidFill>
                  <a:srgbClr val="002060"/>
                </a:solidFill>
                <a:latin typeface="+mj-lt"/>
              </a:rPr>
              <a:t>…</a:t>
            </a:r>
            <a:endParaRPr lang="en-US" sz="2800" dirty="0">
              <a:solidFill>
                <a:srgbClr val="002060"/>
              </a:solidFill>
              <a:latin typeface="+mj-lt"/>
            </a:endParaRPr>
          </a:p>
          <a:p>
            <a:pPr marL="1828800" lvl="3" indent="-457200">
              <a:buFont typeface="Arial" panose="020B0604020202020204" pitchFamily="34" charset="0"/>
              <a:buChar char="•"/>
            </a:pPr>
            <a:r>
              <a:rPr lang="en-US" sz="2600" dirty="0">
                <a:solidFill>
                  <a:srgbClr val="002060"/>
                </a:solidFill>
                <a:latin typeface="+mj-lt"/>
              </a:rPr>
              <a:t>Thereafter, in respect of each calendar year of employment, </a:t>
            </a:r>
            <a:r>
              <a:rPr lang="en-US" sz="2600" dirty="0" smtClean="0">
                <a:solidFill>
                  <a:srgbClr val="002060"/>
                </a:solidFill>
                <a:latin typeface="+mj-lt"/>
              </a:rPr>
              <a:t>                               the </a:t>
            </a:r>
            <a:r>
              <a:rPr lang="en-US" sz="2600" dirty="0">
                <a:solidFill>
                  <a:srgbClr val="002060"/>
                </a:solidFill>
                <a:latin typeface="+mj-lt"/>
              </a:rPr>
              <a:t>annual Leave entitlement will be 14 days. </a:t>
            </a:r>
          </a:p>
          <a:p>
            <a:pPr marL="1828800" lvl="3" indent="-457200">
              <a:buFont typeface="Arial" panose="020B0604020202020204" pitchFamily="34" charset="0"/>
              <a:buChar char="•"/>
            </a:pPr>
            <a:r>
              <a:rPr lang="en-US" sz="2600" dirty="0">
                <a:solidFill>
                  <a:srgbClr val="002060"/>
                </a:solidFill>
                <a:latin typeface="+mj-lt"/>
              </a:rPr>
              <a:t>Annual leave should be taken always with prior approval of the management. </a:t>
            </a:r>
          </a:p>
          <a:p>
            <a:pPr marL="1828800" lvl="3" indent="-457200">
              <a:buFont typeface="Arial" panose="020B0604020202020204" pitchFamily="34" charset="0"/>
              <a:buChar char="•"/>
            </a:pPr>
            <a:r>
              <a:rPr lang="en-US" sz="2600" dirty="0">
                <a:solidFill>
                  <a:srgbClr val="002060"/>
                </a:solidFill>
                <a:latin typeface="+mj-lt"/>
              </a:rPr>
              <a:t>Annual leave should be utilized during the calendar year in which </a:t>
            </a:r>
            <a:r>
              <a:rPr lang="en-US" sz="2600" dirty="0" smtClean="0">
                <a:solidFill>
                  <a:srgbClr val="002060"/>
                </a:solidFill>
                <a:latin typeface="+mj-lt"/>
              </a:rPr>
              <a:t>                          it </a:t>
            </a:r>
            <a:r>
              <a:rPr lang="en-US" sz="2600" dirty="0">
                <a:solidFill>
                  <a:srgbClr val="002060"/>
                </a:solidFill>
                <a:latin typeface="+mj-lt"/>
              </a:rPr>
              <a:t>is due and cannot be carried forward. </a:t>
            </a:r>
          </a:p>
          <a:p>
            <a:pPr marL="1828800" lvl="3" indent="-457200">
              <a:buFont typeface="Arial" panose="020B0604020202020204" pitchFamily="34" charset="0"/>
              <a:buChar char="•"/>
            </a:pPr>
            <a:r>
              <a:rPr lang="en-US" sz="2600" dirty="0">
                <a:solidFill>
                  <a:srgbClr val="002060"/>
                </a:solidFill>
                <a:latin typeface="+mj-lt"/>
              </a:rPr>
              <a:t>Combination of annual and casual leave is not permitted other than </a:t>
            </a:r>
            <a:r>
              <a:rPr lang="en-US" sz="2600" dirty="0" smtClean="0">
                <a:solidFill>
                  <a:srgbClr val="002060"/>
                </a:solidFill>
                <a:latin typeface="+mj-lt"/>
              </a:rPr>
              <a:t>                 in </a:t>
            </a:r>
            <a:r>
              <a:rPr lang="en-US" sz="2600" dirty="0">
                <a:solidFill>
                  <a:srgbClr val="002060"/>
                </a:solidFill>
                <a:latin typeface="+mj-lt"/>
              </a:rPr>
              <a:t>exceptional circumstances acceptable to the management. </a:t>
            </a:r>
          </a:p>
          <a:p>
            <a:pPr marL="1828800" lvl="3" indent="-457200">
              <a:buFont typeface="Arial" panose="020B0604020202020204" pitchFamily="34" charset="0"/>
              <a:buChar char="•"/>
            </a:pPr>
            <a:r>
              <a:rPr lang="en-US" sz="2600" dirty="0">
                <a:solidFill>
                  <a:srgbClr val="002060"/>
                </a:solidFill>
                <a:latin typeface="+mj-lt"/>
              </a:rPr>
              <a:t>Due to exigencies of work, the management reserves the right to </a:t>
            </a:r>
            <a:r>
              <a:rPr lang="en-US" sz="2600" dirty="0" smtClean="0">
                <a:solidFill>
                  <a:srgbClr val="002060"/>
                </a:solidFill>
                <a:latin typeface="+mj-lt"/>
              </a:rPr>
              <a:t>                                      refuse </a:t>
            </a:r>
            <a:r>
              <a:rPr lang="en-US" sz="2600" dirty="0">
                <a:solidFill>
                  <a:srgbClr val="002060"/>
                </a:solidFill>
                <a:latin typeface="+mj-lt"/>
              </a:rPr>
              <a:t>any application for annual leave. </a:t>
            </a:r>
          </a:p>
          <a:p>
            <a:pPr lvl="3"/>
            <a:endParaRPr lang="en-US" sz="4400" b="1" dirty="0" smtClean="0">
              <a:solidFill>
                <a:schemeClr val="accent4"/>
              </a:solidFill>
              <a:latin typeface="+mj-lt"/>
            </a:endParaRPr>
          </a:p>
        </p:txBody>
      </p:sp>
    </p:spTree>
    <p:extLst>
      <p:ext uri="{BB962C8B-B14F-4D97-AF65-F5344CB8AC3E}">
        <p14:creationId xmlns:p14="http://schemas.microsoft.com/office/powerpoint/2010/main" val="38360976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524863"/>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3"/>
            <a:r>
              <a:rPr lang="en-US" sz="4400" b="1" dirty="0">
                <a:solidFill>
                  <a:schemeClr val="accent4"/>
                </a:solidFill>
                <a:latin typeface="+mj-lt"/>
              </a:rPr>
              <a:t>Leave </a:t>
            </a:r>
            <a:r>
              <a:rPr lang="en-US" sz="4400" b="1" dirty="0" smtClean="0">
                <a:solidFill>
                  <a:schemeClr val="accent4"/>
                </a:solidFill>
                <a:latin typeface="+mj-lt"/>
              </a:rPr>
              <a:t>Entitlement… </a:t>
            </a:r>
          </a:p>
          <a:p>
            <a:pPr lvl="3"/>
            <a:r>
              <a:rPr lang="en-US" sz="2600" b="1" dirty="0">
                <a:solidFill>
                  <a:srgbClr val="002060"/>
                </a:solidFill>
                <a:latin typeface="+mj-lt"/>
              </a:rPr>
              <a:t>Annual Leave on Termination</a:t>
            </a:r>
            <a:endParaRPr lang="en-US" sz="2600" dirty="0">
              <a:solidFill>
                <a:srgbClr val="002060"/>
              </a:solidFill>
              <a:latin typeface="+mj-lt"/>
            </a:endParaRPr>
          </a:p>
          <a:p>
            <a:pPr marL="1828800" lvl="3" indent="-457200">
              <a:buFont typeface="Arial" panose="020B0604020202020204" pitchFamily="34" charset="0"/>
              <a:buChar char="•"/>
            </a:pPr>
            <a:r>
              <a:rPr lang="en-US" sz="2600" dirty="0">
                <a:solidFill>
                  <a:srgbClr val="002060"/>
                </a:solidFill>
                <a:latin typeface="+mj-lt"/>
              </a:rPr>
              <a:t>Where employment is terminated, the employee is entitled to the annual leave earned by him/her in respect of the previous year plus the days </a:t>
            </a:r>
            <a:r>
              <a:rPr lang="en-US" sz="2600" dirty="0" smtClean="0">
                <a:solidFill>
                  <a:srgbClr val="002060"/>
                </a:solidFill>
                <a:latin typeface="+mj-lt"/>
              </a:rPr>
              <a:t> earned </a:t>
            </a:r>
            <a:r>
              <a:rPr lang="en-US" sz="2600" dirty="0">
                <a:solidFill>
                  <a:srgbClr val="002060"/>
                </a:solidFill>
                <a:latin typeface="+mj-lt"/>
              </a:rPr>
              <a:t>during the year of termination. They entitle one day for every </a:t>
            </a:r>
            <a:r>
              <a:rPr lang="en-US" sz="2600" dirty="0" smtClean="0">
                <a:solidFill>
                  <a:srgbClr val="002060"/>
                </a:solidFill>
                <a:latin typeface="+mj-lt"/>
              </a:rPr>
              <a:t>                month </a:t>
            </a:r>
            <a:r>
              <a:rPr lang="en-US" sz="2600" dirty="0">
                <a:solidFill>
                  <a:srgbClr val="002060"/>
                </a:solidFill>
                <a:latin typeface="+mj-lt"/>
              </a:rPr>
              <a:t>worked for a period less than 10 months, and 14 days if employee has worked 10 months or more, less any annual leave availed of by </a:t>
            </a:r>
            <a:r>
              <a:rPr lang="en-US" sz="2600" dirty="0" smtClean="0">
                <a:solidFill>
                  <a:srgbClr val="002060"/>
                </a:solidFill>
                <a:latin typeface="+mj-lt"/>
              </a:rPr>
              <a:t>                 him/her </a:t>
            </a:r>
            <a:r>
              <a:rPr lang="en-US" sz="2600" dirty="0">
                <a:solidFill>
                  <a:srgbClr val="002060"/>
                </a:solidFill>
                <a:latin typeface="+mj-lt"/>
              </a:rPr>
              <a:t>during the year of termination. </a:t>
            </a:r>
          </a:p>
          <a:p>
            <a:pPr lvl="3"/>
            <a:r>
              <a:rPr lang="en-US" sz="2600" b="1" dirty="0" smtClean="0">
                <a:solidFill>
                  <a:srgbClr val="002060"/>
                </a:solidFill>
                <a:latin typeface="+mj-lt"/>
              </a:rPr>
              <a:t>Annual </a:t>
            </a:r>
            <a:r>
              <a:rPr lang="en-US" sz="2600" b="1" dirty="0">
                <a:solidFill>
                  <a:srgbClr val="002060"/>
                </a:solidFill>
                <a:latin typeface="+mj-lt"/>
              </a:rPr>
              <a:t>Leave on Resignation</a:t>
            </a:r>
            <a:r>
              <a:rPr lang="en-US" sz="2600" dirty="0">
                <a:solidFill>
                  <a:srgbClr val="002060"/>
                </a:solidFill>
                <a:latin typeface="+mj-lt"/>
              </a:rPr>
              <a:t> </a:t>
            </a:r>
          </a:p>
          <a:p>
            <a:pPr marL="1828800" lvl="3" indent="-457200">
              <a:buFont typeface="Arial" panose="020B0604020202020204" pitchFamily="34" charset="0"/>
              <a:buChar char="•"/>
            </a:pPr>
            <a:r>
              <a:rPr lang="en-US" sz="2600" dirty="0">
                <a:solidFill>
                  <a:srgbClr val="002060"/>
                </a:solidFill>
                <a:latin typeface="+mj-lt"/>
              </a:rPr>
              <a:t>Where an employee resigns from the services without notice in breach </a:t>
            </a:r>
            <a:r>
              <a:rPr lang="en-US" sz="2600" dirty="0" smtClean="0">
                <a:solidFill>
                  <a:srgbClr val="002060"/>
                </a:solidFill>
                <a:latin typeface="+mj-lt"/>
              </a:rPr>
              <a:t>                of </a:t>
            </a:r>
            <a:r>
              <a:rPr lang="en-US" sz="2600" dirty="0">
                <a:solidFill>
                  <a:srgbClr val="002060"/>
                </a:solidFill>
                <a:latin typeface="+mj-lt"/>
              </a:rPr>
              <a:t>his/her contract, then the management reserves the right not to </a:t>
            </a:r>
            <a:r>
              <a:rPr lang="en-US" sz="2600" dirty="0" smtClean="0">
                <a:solidFill>
                  <a:srgbClr val="002060"/>
                </a:solidFill>
                <a:latin typeface="+mj-lt"/>
              </a:rPr>
              <a:t>                       grant </a:t>
            </a:r>
            <a:r>
              <a:rPr lang="en-US" sz="2600" dirty="0">
                <a:solidFill>
                  <a:srgbClr val="002060"/>
                </a:solidFill>
                <a:latin typeface="+mj-lt"/>
              </a:rPr>
              <a:t>unveiled annual leave</a:t>
            </a:r>
          </a:p>
          <a:p>
            <a:pPr lvl="3"/>
            <a:endParaRPr lang="en-US" sz="4400" b="1" dirty="0" smtClean="0">
              <a:solidFill>
                <a:schemeClr val="accent4"/>
              </a:solidFill>
              <a:latin typeface="+mj-lt"/>
            </a:endParaRPr>
          </a:p>
        </p:txBody>
      </p:sp>
    </p:spTree>
    <p:extLst>
      <p:ext uri="{BB962C8B-B14F-4D97-AF65-F5344CB8AC3E}">
        <p14:creationId xmlns:p14="http://schemas.microsoft.com/office/powerpoint/2010/main" val="2153530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740307"/>
          </a:xfrm>
          <a:prstGeom prst="rect">
            <a:avLst/>
          </a:prstGeom>
          <a:solidFill>
            <a:schemeClr val="bg1">
              <a:lumMod val="95000"/>
            </a:schemeClr>
          </a:solidFill>
        </p:spPr>
        <p:txBody>
          <a:bodyPr wrap="square">
            <a:spAutoFit/>
          </a:bodyPr>
          <a:lstStyle/>
          <a:p>
            <a:pPr lvl="2"/>
            <a:r>
              <a:rPr lang="en-US" sz="4400" b="1" dirty="0" smtClean="0">
                <a:solidFill>
                  <a:schemeClr val="accent4"/>
                </a:solidFill>
                <a:latin typeface="+mj-lt"/>
              </a:rPr>
              <a:t>Leave </a:t>
            </a:r>
            <a:r>
              <a:rPr lang="en-US" sz="4400" b="1" dirty="0" smtClean="0">
                <a:solidFill>
                  <a:schemeClr val="accent4"/>
                </a:solidFill>
                <a:latin typeface="+mj-lt"/>
              </a:rPr>
              <a:t>Entitlement… </a:t>
            </a:r>
          </a:p>
          <a:p>
            <a:pPr lvl="2"/>
            <a:r>
              <a:rPr lang="en-US" sz="2800" b="1" dirty="0">
                <a:solidFill>
                  <a:srgbClr val="002060"/>
                </a:solidFill>
                <a:latin typeface="+mj-lt"/>
              </a:rPr>
              <a:t>Absence from Work due to Accidents while on Duty. </a:t>
            </a:r>
            <a:endParaRPr lang="en-US" sz="2800" dirty="0">
              <a:solidFill>
                <a:srgbClr val="002060"/>
              </a:solidFill>
              <a:latin typeface="+mj-lt"/>
            </a:endParaRPr>
          </a:p>
          <a:p>
            <a:pPr marL="1257300" lvl="2" indent="-342900">
              <a:buFont typeface="Arial" panose="020B0604020202020204" pitchFamily="34" charset="0"/>
              <a:buChar char="•"/>
            </a:pPr>
            <a:r>
              <a:rPr lang="en-US" sz="2400" dirty="0">
                <a:solidFill>
                  <a:srgbClr val="002060"/>
                </a:solidFill>
                <a:latin typeface="+mj-lt"/>
              </a:rPr>
              <a:t>Absence from work due to an accident while on duty, will be monitored </a:t>
            </a:r>
            <a:r>
              <a:rPr lang="en-US" sz="2400" dirty="0" smtClean="0">
                <a:solidFill>
                  <a:srgbClr val="002060"/>
                </a:solidFill>
                <a:latin typeface="+mj-lt"/>
              </a:rPr>
              <a:t>                                         only </a:t>
            </a:r>
            <a:r>
              <a:rPr lang="en-US" sz="2400" dirty="0">
                <a:solidFill>
                  <a:srgbClr val="002060"/>
                </a:solidFill>
                <a:latin typeface="+mj-lt"/>
              </a:rPr>
              <a:t>by the HR division on the following basis. </a:t>
            </a:r>
          </a:p>
          <a:p>
            <a:pPr marL="1257300" lvl="2" indent="-342900">
              <a:buFont typeface="Arial" panose="020B0604020202020204" pitchFamily="34" charset="0"/>
              <a:buChar char="•"/>
            </a:pPr>
            <a:r>
              <a:rPr lang="en-US" sz="2400" dirty="0">
                <a:solidFill>
                  <a:srgbClr val="002060"/>
                </a:solidFill>
                <a:latin typeface="+mj-lt"/>
              </a:rPr>
              <a:t>When an employee meets with an accident arising out of employment and </a:t>
            </a:r>
            <a:r>
              <a:rPr lang="en-US" sz="2400" dirty="0" smtClean="0">
                <a:solidFill>
                  <a:srgbClr val="002060"/>
                </a:solidFill>
                <a:latin typeface="+mj-lt"/>
              </a:rPr>
              <a:t>                                           In </a:t>
            </a:r>
            <a:r>
              <a:rPr lang="en-US" sz="2400" dirty="0">
                <a:solidFill>
                  <a:srgbClr val="002060"/>
                </a:solidFill>
                <a:latin typeface="+mj-lt"/>
              </a:rPr>
              <a:t>the course of employment and if the said accident is not due to negligence or </a:t>
            </a:r>
            <a:r>
              <a:rPr lang="en-US" sz="2400" dirty="0" smtClean="0">
                <a:solidFill>
                  <a:srgbClr val="002060"/>
                </a:solidFill>
                <a:latin typeface="+mj-lt"/>
              </a:rPr>
              <a:t>                             willful </a:t>
            </a:r>
            <a:r>
              <a:rPr lang="en-US" sz="2400" dirty="0">
                <a:solidFill>
                  <a:srgbClr val="002060"/>
                </a:solidFill>
                <a:latin typeface="+mj-lt"/>
              </a:rPr>
              <a:t>default of the employee. </a:t>
            </a:r>
          </a:p>
          <a:p>
            <a:pPr marL="1257300" lvl="2" indent="-342900">
              <a:buFont typeface="Arial" panose="020B0604020202020204" pitchFamily="34" charset="0"/>
              <a:buChar char="•"/>
            </a:pPr>
            <a:r>
              <a:rPr lang="en-US" sz="2400" dirty="0">
                <a:solidFill>
                  <a:srgbClr val="002060"/>
                </a:solidFill>
                <a:latin typeface="+mj-lt"/>
              </a:rPr>
              <a:t>Period of absence for more than 03 months will be with half pay. </a:t>
            </a:r>
          </a:p>
          <a:p>
            <a:pPr marL="1257300" lvl="2" indent="-342900">
              <a:buFont typeface="Arial" panose="020B0604020202020204" pitchFamily="34" charset="0"/>
              <a:buChar char="•"/>
            </a:pPr>
            <a:r>
              <a:rPr lang="en-US" sz="2400" dirty="0">
                <a:solidFill>
                  <a:srgbClr val="002060"/>
                </a:solidFill>
                <a:latin typeface="+mj-lt"/>
              </a:rPr>
              <a:t>It is the responsibility of the </a:t>
            </a:r>
            <a:r>
              <a:rPr lang="en-US" sz="2400" dirty="0" smtClean="0">
                <a:solidFill>
                  <a:srgbClr val="002060"/>
                </a:solidFill>
                <a:latin typeface="+mj-lt"/>
              </a:rPr>
              <a:t>manager in-charge to </a:t>
            </a:r>
            <a:r>
              <a:rPr lang="en-US" sz="2400" dirty="0">
                <a:solidFill>
                  <a:srgbClr val="002060"/>
                </a:solidFill>
                <a:latin typeface="+mj-lt"/>
              </a:rPr>
              <a:t>initiate the prescribed </a:t>
            </a:r>
            <a:r>
              <a:rPr lang="en-US" sz="2400" dirty="0" smtClean="0">
                <a:solidFill>
                  <a:srgbClr val="002060"/>
                </a:solidFill>
                <a:latin typeface="+mj-lt"/>
              </a:rPr>
              <a:t>                      accident </a:t>
            </a:r>
            <a:r>
              <a:rPr lang="en-US" sz="2400" dirty="0">
                <a:solidFill>
                  <a:srgbClr val="002060"/>
                </a:solidFill>
                <a:latin typeface="+mj-lt"/>
              </a:rPr>
              <a:t>report and submit same with two witness to the HR manager for </a:t>
            </a:r>
            <a:r>
              <a:rPr lang="en-US" sz="2400" dirty="0" smtClean="0">
                <a:solidFill>
                  <a:srgbClr val="002060"/>
                </a:solidFill>
                <a:latin typeface="+mj-lt"/>
              </a:rPr>
              <a:t>                           necessary </a:t>
            </a:r>
            <a:r>
              <a:rPr lang="en-US" sz="2400" dirty="0">
                <a:solidFill>
                  <a:srgbClr val="002060"/>
                </a:solidFill>
                <a:latin typeface="+mj-lt"/>
              </a:rPr>
              <a:t>action.</a:t>
            </a:r>
          </a:p>
          <a:p>
            <a:pPr marL="1257300" lvl="2" indent="-342900">
              <a:buFont typeface="Arial" panose="020B0604020202020204" pitchFamily="34" charset="0"/>
              <a:buChar char="•"/>
            </a:pPr>
            <a:r>
              <a:rPr lang="en-US" sz="2400" dirty="0">
                <a:solidFill>
                  <a:srgbClr val="002060"/>
                </a:solidFill>
                <a:latin typeface="+mj-lt"/>
              </a:rPr>
              <a:t>In the event of an accident in the course of employment, but due to </a:t>
            </a:r>
            <a:r>
              <a:rPr lang="en-US" sz="2400" dirty="0" smtClean="0">
                <a:solidFill>
                  <a:srgbClr val="002060"/>
                </a:solidFill>
                <a:latin typeface="+mj-lt"/>
              </a:rPr>
              <a:t>negligence                            or </a:t>
            </a:r>
            <a:r>
              <a:rPr lang="en-US" sz="2400" dirty="0">
                <a:solidFill>
                  <a:srgbClr val="002060"/>
                </a:solidFill>
                <a:latin typeface="+mj-lt"/>
              </a:rPr>
              <a:t>willful default of the employee, company shall not grant leave with pay. </a:t>
            </a:r>
          </a:p>
          <a:p>
            <a:pPr marL="1257300" lvl="2" indent="-342900">
              <a:buFont typeface="Arial" panose="020B0604020202020204" pitchFamily="34" charset="0"/>
              <a:buChar char="•"/>
            </a:pPr>
            <a:r>
              <a:rPr lang="en-US" sz="2400" dirty="0">
                <a:solidFill>
                  <a:srgbClr val="002060"/>
                </a:solidFill>
                <a:latin typeface="+mj-lt"/>
              </a:rPr>
              <a:t>All medical certificates pertinent to such accidents </a:t>
            </a:r>
            <a:endParaRPr lang="en-US" sz="2400" dirty="0" smtClean="0">
              <a:solidFill>
                <a:srgbClr val="002060"/>
              </a:solidFill>
              <a:latin typeface="+mj-lt"/>
            </a:endParaRPr>
          </a:p>
          <a:p>
            <a:pPr lvl="3"/>
            <a:endParaRPr lang="en-US" sz="2400" b="1" dirty="0" smtClean="0">
              <a:solidFill>
                <a:srgbClr val="002060"/>
              </a:solidFill>
              <a:latin typeface="+mj-lt"/>
            </a:endParaRPr>
          </a:p>
          <a:p>
            <a:pPr lvl="3"/>
            <a:endParaRPr lang="en-US" sz="2400" b="1" dirty="0" smtClean="0">
              <a:solidFill>
                <a:srgbClr val="002060"/>
              </a:solidFill>
              <a:latin typeface="+mj-lt"/>
            </a:endParaRPr>
          </a:p>
          <a:p>
            <a:pPr lvl="3"/>
            <a:endParaRPr lang="en-US" sz="2400" b="1" dirty="0" smtClean="0">
              <a:solidFill>
                <a:srgbClr val="002060"/>
              </a:solidFill>
              <a:latin typeface="+mj-lt"/>
            </a:endParaRPr>
          </a:p>
        </p:txBody>
      </p:sp>
    </p:spTree>
    <p:extLst>
      <p:ext uri="{BB962C8B-B14F-4D97-AF65-F5344CB8AC3E}">
        <p14:creationId xmlns:p14="http://schemas.microsoft.com/office/powerpoint/2010/main" val="378910309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617196"/>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3"/>
            <a:r>
              <a:rPr lang="en-US" sz="4400" b="1" dirty="0">
                <a:solidFill>
                  <a:schemeClr val="accent4"/>
                </a:solidFill>
                <a:latin typeface="+mj-lt"/>
              </a:rPr>
              <a:t>Leave </a:t>
            </a:r>
            <a:r>
              <a:rPr lang="en-US" sz="4400" b="1" dirty="0" smtClean="0">
                <a:solidFill>
                  <a:schemeClr val="accent4"/>
                </a:solidFill>
                <a:latin typeface="+mj-lt"/>
              </a:rPr>
              <a:t>Entitlement… </a:t>
            </a:r>
          </a:p>
          <a:p>
            <a:pPr lvl="3"/>
            <a:r>
              <a:rPr lang="en-US" sz="2800" b="1" dirty="0">
                <a:solidFill>
                  <a:srgbClr val="002060"/>
                </a:solidFill>
                <a:latin typeface="+mj-lt"/>
              </a:rPr>
              <a:t>Maternity Leave/Benefits </a:t>
            </a:r>
            <a:endParaRPr lang="en-US" sz="2800" dirty="0">
              <a:solidFill>
                <a:srgbClr val="002060"/>
              </a:solidFill>
              <a:latin typeface="+mj-lt"/>
            </a:endParaRPr>
          </a:p>
          <a:p>
            <a:pPr lvl="3"/>
            <a:r>
              <a:rPr lang="en-US" sz="2800" dirty="0">
                <a:solidFill>
                  <a:srgbClr val="002060"/>
                </a:solidFill>
                <a:latin typeface="+mj-lt"/>
              </a:rPr>
              <a:t>Married female employees will be entitled to maternity leave as </a:t>
            </a:r>
            <a:r>
              <a:rPr lang="en-US" sz="2800" dirty="0" smtClean="0">
                <a:solidFill>
                  <a:srgbClr val="002060"/>
                </a:solidFill>
                <a:latin typeface="+mj-lt"/>
              </a:rPr>
              <a:t>          described </a:t>
            </a:r>
            <a:r>
              <a:rPr lang="en-US" sz="2800" dirty="0">
                <a:solidFill>
                  <a:srgbClr val="002060"/>
                </a:solidFill>
                <a:latin typeface="+mj-lt"/>
              </a:rPr>
              <a:t>below.</a:t>
            </a:r>
          </a:p>
          <a:p>
            <a:pPr marL="1828800" lvl="3" indent="-457200">
              <a:buFont typeface="Arial" panose="020B0604020202020204" pitchFamily="34" charset="0"/>
              <a:buChar char="•"/>
            </a:pPr>
            <a:r>
              <a:rPr lang="en-US" sz="2800" dirty="0">
                <a:solidFill>
                  <a:srgbClr val="002060"/>
                </a:solidFill>
                <a:latin typeface="+mj-lt"/>
              </a:rPr>
              <a:t>Maternity leave for birth of first or second child In relation to the </a:t>
            </a:r>
            <a:r>
              <a:rPr lang="en-US" sz="2800" dirty="0" smtClean="0">
                <a:solidFill>
                  <a:srgbClr val="002060"/>
                </a:solidFill>
                <a:latin typeface="+mj-lt"/>
              </a:rPr>
              <a:t>                     birth </a:t>
            </a:r>
            <a:r>
              <a:rPr lang="en-US" sz="2800" dirty="0">
                <a:solidFill>
                  <a:srgbClr val="002060"/>
                </a:solidFill>
                <a:latin typeface="+mj-lt"/>
              </a:rPr>
              <a:t>of the first or the second child, she will be </a:t>
            </a:r>
            <a:r>
              <a:rPr lang="en-US" sz="2800" dirty="0" smtClean="0">
                <a:solidFill>
                  <a:srgbClr val="002060"/>
                </a:solidFill>
                <a:latin typeface="+mj-lt"/>
              </a:rPr>
              <a:t>entitle a </a:t>
            </a:r>
            <a:r>
              <a:rPr lang="en-US" sz="2800" dirty="0">
                <a:solidFill>
                  <a:srgbClr val="002060"/>
                </a:solidFill>
                <a:latin typeface="+mj-lt"/>
              </a:rPr>
              <a:t>total of 84 working days applicable for the shop &amp; office female employees. </a:t>
            </a:r>
            <a:r>
              <a:rPr lang="en-US" sz="2800" dirty="0" smtClean="0">
                <a:solidFill>
                  <a:srgbClr val="002060"/>
                </a:solidFill>
                <a:latin typeface="+mj-lt"/>
              </a:rPr>
              <a:t>                    Total </a:t>
            </a:r>
            <a:r>
              <a:rPr lang="en-US" sz="2800" dirty="0">
                <a:solidFill>
                  <a:srgbClr val="002060"/>
                </a:solidFill>
                <a:latin typeface="+mj-lt"/>
              </a:rPr>
              <a:t>of 84 days applicable for the female employees are comes </a:t>
            </a:r>
            <a:r>
              <a:rPr lang="en-US" sz="2800" dirty="0" smtClean="0">
                <a:solidFill>
                  <a:srgbClr val="002060"/>
                </a:solidFill>
                <a:latin typeface="+mj-lt"/>
              </a:rPr>
              <a:t>              under </a:t>
            </a:r>
            <a:r>
              <a:rPr lang="en-US" sz="2800" dirty="0">
                <a:solidFill>
                  <a:srgbClr val="002060"/>
                </a:solidFill>
                <a:latin typeface="+mj-lt"/>
              </a:rPr>
              <a:t>the wages board. For the abovementioned maternity leave </a:t>
            </a:r>
            <a:r>
              <a:rPr lang="en-US" sz="2800" dirty="0" smtClean="0">
                <a:solidFill>
                  <a:srgbClr val="002060"/>
                </a:solidFill>
                <a:latin typeface="+mj-lt"/>
              </a:rPr>
              <a:t>              of </a:t>
            </a:r>
            <a:r>
              <a:rPr lang="en-US" sz="2800" dirty="0">
                <a:solidFill>
                  <a:srgbClr val="002060"/>
                </a:solidFill>
                <a:latin typeface="+mj-lt"/>
              </a:rPr>
              <a:t>84 working days, the female employee can take maximum </a:t>
            </a:r>
            <a:r>
              <a:rPr lang="en-US" sz="2800" dirty="0" smtClean="0">
                <a:solidFill>
                  <a:srgbClr val="002060"/>
                </a:solidFill>
                <a:latin typeface="+mj-lt"/>
              </a:rPr>
              <a:t>                           of </a:t>
            </a:r>
            <a:r>
              <a:rPr lang="en-US" sz="2800" dirty="0">
                <a:solidFill>
                  <a:srgbClr val="002060"/>
                </a:solidFill>
                <a:latin typeface="+mj-lt"/>
              </a:rPr>
              <a:t>14 days as pre-confinement leave and 70 </a:t>
            </a:r>
            <a:r>
              <a:rPr lang="en-US" sz="2800" dirty="0" smtClean="0">
                <a:solidFill>
                  <a:srgbClr val="002060"/>
                </a:solidFill>
                <a:latin typeface="+mj-lt"/>
              </a:rPr>
              <a:t>days </a:t>
            </a:r>
            <a:r>
              <a:rPr lang="en-US" sz="2800" dirty="0">
                <a:solidFill>
                  <a:srgbClr val="002060"/>
                </a:solidFill>
                <a:latin typeface="+mj-lt"/>
              </a:rPr>
              <a:t>as </a:t>
            </a:r>
            <a:r>
              <a:rPr lang="en-US" sz="2800" dirty="0" smtClean="0">
                <a:solidFill>
                  <a:srgbClr val="002060"/>
                </a:solidFill>
                <a:latin typeface="+mj-lt"/>
              </a:rPr>
              <a:t>                                             post-confinement leave…</a:t>
            </a:r>
          </a:p>
          <a:p>
            <a:pPr lvl="3"/>
            <a:endParaRPr lang="en-US" sz="2800" b="1" dirty="0" smtClean="0">
              <a:solidFill>
                <a:srgbClr val="002060"/>
              </a:solidFill>
              <a:latin typeface="+mj-lt"/>
            </a:endParaRPr>
          </a:p>
        </p:txBody>
      </p:sp>
    </p:spTree>
    <p:extLst>
      <p:ext uri="{BB962C8B-B14F-4D97-AF65-F5344CB8AC3E}">
        <p14:creationId xmlns:p14="http://schemas.microsoft.com/office/powerpoint/2010/main" val="15260045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617196"/>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3"/>
            <a:r>
              <a:rPr lang="en-US" sz="4400" b="1" dirty="0">
                <a:solidFill>
                  <a:schemeClr val="accent4"/>
                </a:solidFill>
                <a:latin typeface="+mj-lt"/>
              </a:rPr>
              <a:t>Leave </a:t>
            </a:r>
            <a:r>
              <a:rPr lang="en-US" sz="4400" b="1" dirty="0" smtClean="0">
                <a:solidFill>
                  <a:schemeClr val="accent4"/>
                </a:solidFill>
                <a:latin typeface="+mj-lt"/>
              </a:rPr>
              <a:t>Entitlement… </a:t>
            </a:r>
          </a:p>
          <a:p>
            <a:pPr lvl="3"/>
            <a:r>
              <a:rPr lang="en-US" sz="2800" b="1" dirty="0">
                <a:solidFill>
                  <a:srgbClr val="002060"/>
                </a:solidFill>
                <a:latin typeface="+mj-lt"/>
              </a:rPr>
              <a:t>Maternity </a:t>
            </a:r>
            <a:r>
              <a:rPr lang="en-US" sz="2800" b="1" dirty="0" smtClean="0">
                <a:solidFill>
                  <a:srgbClr val="002060"/>
                </a:solidFill>
                <a:latin typeface="+mj-lt"/>
              </a:rPr>
              <a:t>Leave/Benefits… </a:t>
            </a:r>
            <a:endParaRPr lang="en-US" sz="2800" dirty="0">
              <a:solidFill>
                <a:srgbClr val="002060"/>
              </a:solidFill>
              <a:latin typeface="+mj-lt"/>
            </a:endParaRPr>
          </a:p>
          <a:p>
            <a:pPr marL="1657350" lvl="3" indent="-285750">
              <a:buFont typeface="Arial" panose="020B0604020202020204" pitchFamily="34" charset="0"/>
              <a:buChar char="•"/>
            </a:pPr>
            <a:r>
              <a:rPr lang="en-US" sz="2800" dirty="0">
                <a:solidFill>
                  <a:srgbClr val="002060"/>
                </a:solidFill>
                <a:latin typeface="+mj-lt"/>
              </a:rPr>
              <a:t>Maternity leave for birth of a third or subsequent child or a dead </a:t>
            </a:r>
            <a:r>
              <a:rPr lang="en-US" sz="2800" dirty="0" smtClean="0">
                <a:solidFill>
                  <a:srgbClr val="002060"/>
                </a:solidFill>
                <a:latin typeface="+mj-lt"/>
              </a:rPr>
              <a:t>                        child </a:t>
            </a:r>
            <a:r>
              <a:rPr lang="en-US" sz="2800" dirty="0">
                <a:solidFill>
                  <a:srgbClr val="002060"/>
                </a:solidFill>
                <a:latin typeface="+mj-lt"/>
              </a:rPr>
              <a:t>or a viable – fetus. In relation to the birth of a third or </a:t>
            </a:r>
            <a:r>
              <a:rPr lang="en-US" sz="2800" dirty="0" smtClean="0">
                <a:solidFill>
                  <a:srgbClr val="002060"/>
                </a:solidFill>
                <a:latin typeface="+mj-lt"/>
              </a:rPr>
              <a:t>                        subsequent </a:t>
            </a:r>
            <a:r>
              <a:rPr lang="en-US" sz="2800" dirty="0">
                <a:solidFill>
                  <a:srgbClr val="002060"/>
                </a:solidFill>
                <a:latin typeface="+mj-lt"/>
              </a:rPr>
              <a:t>child, (the female should have at the time of confinement </a:t>
            </a:r>
            <a:r>
              <a:rPr lang="en-US" sz="2800" dirty="0" smtClean="0">
                <a:solidFill>
                  <a:srgbClr val="002060"/>
                </a:solidFill>
                <a:latin typeface="+mj-lt"/>
              </a:rPr>
              <a:t>                    of </a:t>
            </a:r>
            <a:r>
              <a:rPr lang="en-US" sz="2800" dirty="0">
                <a:solidFill>
                  <a:srgbClr val="002060"/>
                </a:solidFill>
                <a:latin typeface="+mj-lt"/>
              </a:rPr>
              <a:t>third child, two children alive otherwise her entitlement will be 84 working days) or the issue of a child that is dead or the issue of a viable fetus”, she will be entitled to a total of 42 working days. </a:t>
            </a:r>
          </a:p>
          <a:p>
            <a:pPr marL="1657350" lvl="3" indent="-285750">
              <a:buFont typeface="Arial" panose="020B0604020202020204" pitchFamily="34" charset="0"/>
              <a:buChar char="•"/>
            </a:pPr>
            <a:r>
              <a:rPr lang="en-US" sz="2800" dirty="0">
                <a:solidFill>
                  <a:srgbClr val="002060"/>
                </a:solidFill>
                <a:latin typeface="+mj-lt"/>
              </a:rPr>
              <a:t>For the abovementioned maternity leave of 42 working days, </a:t>
            </a:r>
            <a:r>
              <a:rPr lang="en-US" sz="2800" dirty="0" smtClean="0">
                <a:solidFill>
                  <a:srgbClr val="002060"/>
                </a:solidFill>
                <a:latin typeface="+mj-lt"/>
              </a:rPr>
              <a:t>                             the </a:t>
            </a:r>
            <a:r>
              <a:rPr lang="en-US" sz="2800" dirty="0">
                <a:solidFill>
                  <a:srgbClr val="002060"/>
                </a:solidFill>
                <a:latin typeface="+mj-lt"/>
              </a:rPr>
              <a:t>female Employee can take maximum of 14 days as </a:t>
            </a:r>
            <a:r>
              <a:rPr lang="en-US" sz="2800" dirty="0" smtClean="0">
                <a:solidFill>
                  <a:srgbClr val="002060"/>
                </a:solidFill>
                <a:latin typeface="+mj-lt"/>
              </a:rPr>
              <a:t>                                              pre-confinement </a:t>
            </a:r>
            <a:r>
              <a:rPr lang="en-US" sz="2800" dirty="0">
                <a:solidFill>
                  <a:srgbClr val="002060"/>
                </a:solidFill>
                <a:latin typeface="+mj-lt"/>
              </a:rPr>
              <a:t>leave and 28 Days as post-confinement </a:t>
            </a:r>
            <a:r>
              <a:rPr lang="en-US" sz="2800" dirty="0" smtClean="0">
                <a:solidFill>
                  <a:srgbClr val="002060"/>
                </a:solidFill>
                <a:latin typeface="+mj-lt"/>
              </a:rPr>
              <a:t>leave</a:t>
            </a:r>
            <a:endParaRPr lang="en-US" sz="2800" dirty="0">
              <a:solidFill>
                <a:srgbClr val="002060"/>
              </a:solidFill>
              <a:latin typeface="+mj-lt"/>
            </a:endParaRPr>
          </a:p>
          <a:p>
            <a:pPr marL="1828800" lvl="3" indent="-457200">
              <a:buFont typeface="Arial" panose="020B0604020202020204" pitchFamily="34" charset="0"/>
              <a:buChar char="•"/>
            </a:pPr>
            <a:endParaRPr lang="en-US" sz="2800" b="1" dirty="0">
              <a:solidFill>
                <a:srgbClr val="002060"/>
              </a:solidFill>
              <a:latin typeface="+mj-lt"/>
            </a:endParaRPr>
          </a:p>
          <a:p>
            <a:pPr lvl="3"/>
            <a:endParaRPr lang="en-US" sz="2800" b="1" dirty="0" smtClean="0">
              <a:solidFill>
                <a:srgbClr val="002060"/>
              </a:solidFill>
              <a:latin typeface="+mj-lt"/>
            </a:endParaRPr>
          </a:p>
        </p:txBody>
      </p:sp>
    </p:spTree>
    <p:extLst>
      <p:ext uri="{BB962C8B-B14F-4D97-AF65-F5344CB8AC3E}">
        <p14:creationId xmlns:p14="http://schemas.microsoft.com/office/powerpoint/2010/main" val="185738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5755422"/>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3"/>
            <a:r>
              <a:rPr lang="en-US" sz="4400" b="1" dirty="0">
                <a:solidFill>
                  <a:schemeClr val="accent4"/>
                </a:solidFill>
                <a:latin typeface="+mj-lt"/>
              </a:rPr>
              <a:t>Leave </a:t>
            </a:r>
            <a:r>
              <a:rPr lang="en-US" sz="4400" b="1" dirty="0" smtClean="0">
                <a:solidFill>
                  <a:schemeClr val="accent4"/>
                </a:solidFill>
                <a:latin typeface="+mj-lt"/>
              </a:rPr>
              <a:t>Entitlement… </a:t>
            </a:r>
          </a:p>
          <a:p>
            <a:pPr lvl="3"/>
            <a:r>
              <a:rPr lang="en-US" sz="2800" b="1" dirty="0">
                <a:solidFill>
                  <a:srgbClr val="002060"/>
                </a:solidFill>
                <a:latin typeface="+mj-lt"/>
              </a:rPr>
              <a:t>Maternity </a:t>
            </a:r>
            <a:r>
              <a:rPr lang="en-US" sz="2800" b="1" dirty="0" smtClean="0">
                <a:solidFill>
                  <a:srgbClr val="002060"/>
                </a:solidFill>
                <a:latin typeface="+mj-lt"/>
              </a:rPr>
              <a:t>Leave/Benefits… </a:t>
            </a:r>
            <a:endParaRPr lang="en-US" sz="2800" dirty="0">
              <a:solidFill>
                <a:srgbClr val="002060"/>
              </a:solidFill>
              <a:latin typeface="+mj-lt"/>
            </a:endParaRPr>
          </a:p>
          <a:p>
            <a:pPr marL="1828800" lvl="3" indent="-457200">
              <a:buFont typeface="Arial" panose="020B0604020202020204" pitchFamily="34" charset="0"/>
              <a:buChar char="•"/>
            </a:pPr>
            <a:r>
              <a:rPr lang="en-US" sz="2800" dirty="0">
                <a:solidFill>
                  <a:srgbClr val="002060"/>
                </a:solidFill>
                <a:latin typeface="+mj-lt"/>
              </a:rPr>
              <a:t>However, if a female employee decides to take the fourteen (14) </a:t>
            </a:r>
            <a:r>
              <a:rPr lang="en-US" sz="2800" dirty="0" smtClean="0">
                <a:solidFill>
                  <a:srgbClr val="002060"/>
                </a:solidFill>
                <a:latin typeface="+mj-lt"/>
              </a:rPr>
              <a:t>                     days </a:t>
            </a:r>
            <a:r>
              <a:rPr lang="en-US" sz="2800" dirty="0">
                <a:solidFill>
                  <a:srgbClr val="002060"/>
                </a:solidFill>
                <a:latin typeface="+mj-lt"/>
              </a:rPr>
              <a:t>pre confinement leave and the child is born before the </a:t>
            </a:r>
            <a:r>
              <a:rPr lang="en-US" sz="2800" dirty="0" smtClean="0">
                <a:solidFill>
                  <a:srgbClr val="002060"/>
                </a:solidFill>
                <a:latin typeface="+mj-lt"/>
              </a:rPr>
              <a:t>expiry                       </a:t>
            </a:r>
            <a:r>
              <a:rPr lang="en-US" sz="2800" dirty="0">
                <a:solidFill>
                  <a:srgbClr val="002060"/>
                </a:solidFill>
                <a:latin typeface="+mj-lt"/>
              </a:rPr>
              <a:t>of the fourteen (14) days then the unutilized portion of this leave should be added to her post- confinements leave and granted</a:t>
            </a:r>
          </a:p>
          <a:p>
            <a:pPr marL="1828800" lvl="3" indent="-457200">
              <a:buFont typeface="Arial" panose="020B0604020202020204" pitchFamily="34" charset="0"/>
              <a:buChar char="•"/>
            </a:pPr>
            <a:r>
              <a:rPr lang="en-US" sz="2800" dirty="0">
                <a:solidFill>
                  <a:srgbClr val="002060"/>
                </a:solidFill>
                <a:latin typeface="+mj-lt"/>
              </a:rPr>
              <a:t>For the purpose of calculation of maternity leave for the shop and office female employees weekly holidays, </a:t>
            </a:r>
            <a:r>
              <a:rPr lang="en-US" sz="2800" dirty="0" err="1">
                <a:solidFill>
                  <a:srgbClr val="002060"/>
                </a:solidFill>
                <a:latin typeface="+mj-lt"/>
              </a:rPr>
              <a:t>Poya</a:t>
            </a:r>
            <a:r>
              <a:rPr lang="en-US" sz="2800" dirty="0">
                <a:solidFill>
                  <a:srgbClr val="002060"/>
                </a:solidFill>
                <a:latin typeface="+mj-lt"/>
              </a:rPr>
              <a:t> holidays statuary holidays and any other non-working days of the company </a:t>
            </a:r>
            <a:r>
              <a:rPr lang="en-US" sz="2800" dirty="0" smtClean="0">
                <a:solidFill>
                  <a:srgbClr val="002060"/>
                </a:solidFill>
                <a:latin typeface="+mj-lt"/>
              </a:rPr>
              <a:t>                            should </a:t>
            </a:r>
            <a:r>
              <a:rPr lang="en-US" sz="2800" dirty="0">
                <a:solidFill>
                  <a:srgbClr val="002060"/>
                </a:solidFill>
                <a:latin typeface="+mj-lt"/>
              </a:rPr>
              <a:t>be excluded. </a:t>
            </a:r>
            <a:endParaRPr lang="en-US" sz="2800" b="1" dirty="0">
              <a:solidFill>
                <a:srgbClr val="002060"/>
              </a:solidFill>
              <a:latin typeface="+mj-lt"/>
            </a:endParaRPr>
          </a:p>
          <a:p>
            <a:pPr lvl="3"/>
            <a:endParaRPr lang="en-US" sz="2800" b="1" dirty="0" smtClean="0">
              <a:solidFill>
                <a:srgbClr val="002060"/>
              </a:solidFill>
              <a:latin typeface="+mj-lt"/>
            </a:endParaRPr>
          </a:p>
        </p:txBody>
      </p:sp>
    </p:spTree>
    <p:extLst>
      <p:ext uri="{BB962C8B-B14F-4D97-AF65-F5344CB8AC3E}">
        <p14:creationId xmlns:p14="http://schemas.microsoft.com/office/powerpoint/2010/main" val="1727689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617196"/>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1"/>
            <a:r>
              <a:rPr lang="en-US" sz="4400" b="1" dirty="0">
                <a:solidFill>
                  <a:schemeClr val="accent4"/>
                </a:solidFill>
                <a:latin typeface="+mj-lt"/>
              </a:rPr>
              <a:t>Leave </a:t>
            </a:r>
            <a:r>
              <a:rPr lang="en-US" sz="4400" b="1" dirty="0" smtClean="0">
                <a:solidFill>
                  <a:schemeClr val="accent4"/>
                </a:solidFill>
                <a:latin typeface="+mj-lt"/>
              </a:rPr>
              <a:t>Entitlement… </a:t>
            </a:r>
          </a:p>
          <a:p>
            <a:pPr lvl="1"/>
            <a:r>
              <a:rPr lang="en-US" sz="2800" b="1" dirty="0">
                <a:solidFill>
                  <a:srgbClr val="002060"/>
                </a:solidFill>
                <a:latin typeface="+mj-lt"/>
              </a:rPr>
              <a:t>Maternity </a:t>
            </a:r>
            <a:r>
              <a:rPr lang="en-US" sz="2800" b="1" dirty="0" smtClean="0">
                <a:solidFill>
                  <a:srgbClr val="002060"/>
                </a:solidFill>
                <a:latin typeface="+mj-lt"/>
              </a:rPr>
              <a:t>Leave/Benefits… </a:t>
            </a:r>
            <a:endParaRPr lang="en-US" sz="2800" dirty="0">
              <a:solidFill>
                <a:srgbClr val="002060"/>
              </a:solidFill>
              <a:latin typeface="+mj-lt"/>
            </a:endParaRPr>
          </a:p>
          <a:p>
            <a:pPr marL="914400" lvl="1" indent="-457200">
              <a:buFont typeface="Arial" panose="020B0604020202020204" pitchFamily="34" charset="0"/>
              <a:buChar char="•"/>
            </a:pPr>
            <a:r>
              <a:rPr lang="en-US" sz="2400" dirty="0">
                <a:solidFill>
                  <a:srgbClr val="002060"/>
                </a:solidFill>
                <a:latin typeface="+mj-lt"/>
              </a:rPr>
              <a:t>Requirement of notice confinement by female employee. The law requires </a:t>
            </a:r>
            <a:r>
              <a:rPr lang="en-US" sz="2400" dirty="0" smtClean="0">
                <a:solidFill>
                  <a:srgbClr val="002060"/>
                </a:solidFill>
                <a:latin typeface="+mj-lt"/>
              </a:rPr>
              <a:t>                          the </a:t>
            </a:r>
            <a:r>
              <a:rPr lang="en-US" sz="2400" dirty="0">
                <a:solidFill>
                  <a:srgbClr val="002060"/>
                </a:solidFill>
                <a:latin typeface="+mj-lt"/>
              </a:rPr>
              <a:t>female employee to give notice to the employer of the following </a:t>
            </a:r>
            <a:r>
              <a:rPr lang="en-US" sz="2400" dirty="0" smtClean="0">
                <a:solidFill>
                  <a:srgbClr val="002060"/>
                </a:solidFill>
                <a:latin typeface="+mj-lt"/>
              </a:rPr>
              <a:t>within                            </a:t>
            </a:r>
            <a:r>
              <a:rPr lang="en-US" sz="2400" dirty="0">
                <a:solidFill>
                  <a:srgbClr val="002060"/>
                </a:solidFill>
                <a:latin typeface="+mj-lt"/>
              </a:rPr>
              <a:t>one week of confinement; </a:t>
            </a:r>
          </a:p>
          <a:p>
            <a:pPr marL="1371600" lvl="2" indent="-457200">
              <a:buFont typeface="Courier New" panose="02070309020205020404" pitchFamily="49" charset="0"/>
              <a:buChar char="o"/>
            </a:pPr>
            <a:r>
              <a:rPr lang="en-US" sz="2200" dirty="0">
                <a:solidFill>
                  <a:srgbClr val="002060"/>
                </a:solidFill>
                <a:latin typeface="+mj-lt"/>
              </a:rPr>
              <a:t>The date on which she was confined, she must also state whether the child was born </a:t>
            </a:r>
            <a:r>
              <a:rPr lang="en-US" sz="2200" dirty="0" smtClean="0">
                <a:solidFill>
                  <a:srgbClr val="002060"/>
                </a:solidFill>
                <a:latin typeface="+mj-lt"/>
              </a:rPr>
              <a:t>                          alive </a:t>
            </a:r>
            <a:r>
              <a:rPr lang="en-US" sz="2200" dirty="0">
                <a:solidFill>
                  <a:srgbClr val="002060"/>
                </a:solidFill>
                <a:latin typeface="+mj-lt"/>
              </a:rPr>
              <a:t>or not, as it is relevant to the quantum of leave. </a:t>
            </a:r>
          </a:p>
          <a:p>
            <a:pPr marL="1371600" lvl="2" indent="-457200">
              <a:buFont typeface="Courier New" panose="02070309020205020404" pitchFamily="49" charset="0"/>
              <a:buChar char="o"/>
            </a:pPr>
            <a:r>
              <a:rPr lang="en-US" sz="2200" dirty="0">
                <a:solidFill>
                  <a:srgbClr val="002060"/>
                </a:solidFill>
                <a:latin typeface="+mj-lt"/>
              </a:rPr>
              <a:t>Number of children she has on the date of the confinement for the purpose of assessing </a:t>
            </a:r>
            <a:r>
              <a:rPr lang="en-US" sz="2200" dirty="0" smtClean="0">
                <a:solidFill>
                  <a:srgbClr val="002060"/>
                </a:solidFill>
                <a:latin typeface="+mj-lt"/>
              </a:rPr>
              <a:t>                       the </a:t>
            </a:r>
            <a:r>
              <a:rPr lang="en-US" sz="2200" dirty="0">
                <a:solidFill>
                  <a:srgbClr val="002060"/>
                </a:solidFill>
                <a:latin typeface="+mj-lt"/>
              </a:rPr>
              <a:t>number of days leave to which he is entitled </a:t>
            </a:r>
          </a:p>
          <a:p>
            <a:pPr marL="914400" lvl="1" indent="-457200">
              <a:buFont typeface="Arial" panose="020B0604020202020204" pitchFamily="34" charset="0"/>
              <a:buChar char="•"/>
            </a:pPr>
            <a:r>
              <a:rPr lang="en-US" sz="2400" dirty="0">
                <a:solidFill>
                  <a:srgbClr val="002060"/>
                </a:solidFill>
                <a:latin typeface="+mj-lt"/>
              </a:rPr>
              <a:t>It is the responsibility of the female employee concerned to obtain and submit a valid medical certificate to support maternity leave. </a:t>
            </a:r>
          </a:p>
          <a:p>
            <a:pPr marL="914400" lvl="1" indent="-457200">
              <a:buFont typeface="Arial" panose="020B0604020202020204" pitchFamily="34" charset="0"/>
              <a:buChar char="•"/>
            </a:pPr>
            <a:r>
              <a:rPr lang="en-US" sz="2400" dirty="0">
                <a:solidFill>
                  <a:srgbClr val="002060"/>
                </a:solidFill>
                <a:latin typeface="+mj-lt"/>
              </a:rPr>
              <a:t>Death of mother: if a female employee dies during her maternity leave (whether it is </a:t>
            </a:r>
            <a:r>
              <a:rPr lang="en-US" sz="2400" dirty="0" smtClean="0">
                <a:solidFill>
                  <a:srgbClr val="002060"/>
                </a:solidFill>
                <a:latin typeface="+mj-lt"/>
              </a:rPr>
              <a:t>                       in </a:t>
            </a:r>
            <a:r>
              <a:rPr lang="en-US" sz="2400" dirty="0">
                <a:solidFill>
                  <a:srgbClr val="002060"/>
                </a:solidFill>
                <a:latin typeface="+mj-lt"/>
              </a:rPr>
              <a:t>relation to the first two children or otherwise), the leave in respect of which </a:t>
            </a:r>
            <a:r>
              <a:rPr lang="en-US" sz="2400" dirty="0" smtClean="0">
                <a:solidFill>
                  <a:srgbClr val="002060"/>
                </a:solidFill>
                <a:latin typeface="+mj-lt"/>
              </a:rPr>
              <a:t>                        payment </a:t>
            </a:r>
            <a:r>
              <a:rPr lang="en-US" sz="2400" dirty="0">
                <a:solidFill>
                  <a:srgbClr val="002060"/>
                </a:solidFill>
                <a:latin typeface="+mj-lt"/>
              </a:rPr>
              <a:t>must be made is only up to and including the date of her </a:t>
            </a:r>
            <a:r>
              <a:rPr lang="en-US" sz="2400" dirty="0" smtClean="0">
                <a:solidFill>
                  <a:srgbClr val="002060"/>
                </a:solidFill>
                <a:latin typeface="+mj-lt"/>
              </a:rPr>
              <a:t>death</a:t>
            </a:r>
            <a:endParaRPr lang="en-US" sz="2800" b="1" dirty="0">
              <a:solidFill>
                <a:srgbClr val="002060"/>
              </a:solidFill>
              <a:latin typeface="+mj-lt"/>
            </a:endParaRPr>
          </a:p>
          <a:p>
            <a:pPr lvl="3"/>
            <a:endParaRPr lang="en-US" sz="2800" b="1" dirty="0" smtClean="0">
              <a:solidFill>
                <a:srgbClr val="002060"/>
              </a:solidFill>
              <a:latin typeface="+mj-lt"/>
            </a:endParaRPr>
          </a:p>
        </p:txBody>
      </p:sp>
    </p:spTree>
    <p:extLst>
      <p:ext uri="{BB962C8B-B14F-4D97-AF65-F5344CB8AC3E}">
        <p14:creationId xmlns:p14="http://schemas.microsoft.com/office/powerpoint/2010/main" val="167323611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7478970"/>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3"/>
            <a:r>
              <a:rPr lang="en-US" sz="4400" b="1" dirty="0">
                <a:solidFill>
                  <a:schemeClr val="accent4"/>
                </a:solidFill>
                <a:latin typeface="+mj-lt"/>
              </a:rPr>
              <a:t>Leave </a:t>
            </a:r>
            <a:r>
              <a:rPr lang="en-US" sz="4400" b="1" dirty="0" smtClean="0">
                <a:solidFill>
                  <a:schemeClr val="accent4"/>
                </a:solidFill>
                <a:latin typeface="+mj-lt"/>
              </a:rPr>
              <a:t>Entitlement… </a:t>
            </a:r>
          </a:p>
          <a:p>
            <a:pPr lvl="3"/>
            <a:endParaRPr lang="en-US" sz="2800" b="1" dirty="0" smtClean="0">
              <a:solidFill>
                <a:srgbClr val="002060"/>
              </a:solidFill>
              <a:latin typeface="+mj-lt"/>
            </a:endParaRPr>
          </a:p>
          <a:p>
            <a:pPr lvl="3"/>
            <a:r>
              <a:rPr lang="en-US" sz="2800" b="1" dirty="0" smtClean="0">
                <a:solidFill>
                  <a:srgbClr val="002060"/>
                </a:solidFill>
                <a:latin typeface="+mj-lt"/>
              </a:rPr>
              <a:t>Lieu </a:t>
            </a:r>
            <a:r>
              <a:rPr lang="en-US" sz="2800" b="1" dirty="0">
                <a:solidFill>
                  <a:srgbClr val="002060"/>
                </a:solidFill>
                <a:latin typeface="+mj-lt"/>
              </a:rPr>
              <a:t>–</a:t>
            </a:r>
            <a:r>
              <a:rPr lang="en-US" sz="2800" b="1" dirty="0" smtClean="0">
                <a:solidFill>
                  <a:srgbClr val="002060"/>
                </a:solidFill>
                <a:latin typeface="+mj-lt"/>
              </a:rPr>
              <a:t>Leave</a:t>
            </a:r>
            <a:endParaRPr lang="en-US" sz="2800" dirty="0">
              <a:solidFill>
                <a:srgbClr val="002060"/>
              </a:solidFill>
              <a:latin typeface="+mj-lt"/>
            </a:endParaRPr>
          </a:p>
          <a:p>
            <a:pPr lvl="3"/>
            <a:endParaRPr lang="en-US" sz="2800" b="1" dirty="0" smtClean="0">
              <a:solidFill>
                <a:srgbClr val="002060"/>
              </a:solidFill>
              <a:latin typeface="+mj-lt"/>
            </a:endParaRPr>
          </a:p>
          <a:p>
            <a:pPr lvl="3"/>
            <a:r>
              <a:rPr lang="en-US" sz="2800" b="1" dirty="0" smtClean="0">
                <a:solidFill>
                  <a:srgbClr val="002060"/>
                </a:solidFill>
                <a:latin typeface="+mj-lt"/>
              </a:rPr>
              <a:t>Non-executive grade:</a:t>
            </a:r>
            <a:r>
              <a:rPr lang="en-US" sz="2800" dirty="0" smtClean="0">
                <a:solidFill>
                  <a:srgbClr val="002060"/>
                </a:solidFill>
                <a:latin typeface="+mj-lt"/>
              </a:rPr>
              <a:t> </a:t>
            </a:r>
          </a:p>
          <a:p>
            <a:pPr marL="1828800" lvl="3" indent="-457200">
              <a:buFont typeface="Arial" panose="020B0604020202020204" pitchFamily="34" charset="0"/>
              <a:buChar char="•"/>
            </a:pPr>
            <a:r>
              <a:rPr lang="en-US" sz="2800" dirty="0" smtClean="0">
                <a:solidFill>
                  <a:srgbClr val="002060"/>
                </a:solidFill>
                <a:latin typeface="+mj-lt"/>
              </a:rPr>
              <a:t>An </a:t>
            </a:r>
            <a:r>
              <a:rPr lang="en-US" sz="2800" dirty="0">
                <a:solidFill>
                  <a:srgbClr val="002060"/>
                </a:solidFill>
                <a:latin typeface="+mj-lt"/>
              </a:rPr>
              <a:t>employee is entitled to take Lieu –Leave for the work </a:t>
            </a:r>
            <a:r>
              <a:rPr lang="en-US" sz="2800" dirty="0" smtClean="0">
                <a:solidFill>
                  <a:srgbClr val="002060"/>
                </a:solidFill>
                <a:latin typeface="+mj-lt"/>
              </a:rPr>
              <a:t>performance              </a:t>
            </a:r>
            <a:r>
              <a:rPr lang="en-US" sz="2800" dirty="0">
                <a:solidFill>
                  <a:srgbClr val="002060"/>
                </a:solidFill>
                <a:latin typeface="+mj-lt"/>
              </a:rPr>
              <a:t>on Sunday for not less than (</a:t>
            </a:r>
            <a:r>
              <a:rPr lang="en-US" sz="2800" dirty="0" smtClean="0">
                <a:solidFill>
                  <a:srgbClr val="002060"/>
                </a:solidFill>
                <a:latin typeface="+mj-lt"/>
              </a:rPr>
              <a:t>08) </a:t>
            </a:r>
            <a:r>
              <a:rPr lang="en-US" sz="2800" dirty="0">
                <a:solidFill>
                  <a:srgbClr val="002060"/>
                </a:solidFill>
                <a:latin typeface="+mj-lt"/>
              </a:rPr>
              <a:t>hours. </a:t>
            </a:r>
            <a:endParaRPr lang="en-US" sz="2800" dirty="0" smtClean="0">
              <a:solidFill>
                <a:srgbClr val="002060"/>
              </a:solidFill>
              <a:latin typeface="+mj-lt"/>
            </a:endParaRPr>
          </a:p>
          <a:p>
            <a:pPr marL="1828800" lvl="3" indent="-457200">
              <a:buFont typeface="Arial" panose="020B0604020202020204" pitchFamily="34" charset="0"/>
              <a:buChar char="•"/>
            </a:pPr>
            <a:r>
              <a:rPr lang="en-US" sz="2800" dirty="0" smtClean="0">
                <a:solidFill>
                  <a:srgbClr val="002060"/>
                </a:solidFill>
                <a:latin typeface="+mj-lt"/>
              </a:rPr>
              <a:t>Lieu </a:t>
            </a:r>
            <a:r>
              <a:rPr lang="en-US" sz="2800" dirty="0">
                <a:solidFill>
                  <a:srgbClr val="002060"/>
                </a:solidFill>
                <a:latin typeface="+mj-lt"/>
              </a:rPr>
              <a:t>–Leave should be failed within the calendar month and if not a payment will made along with the salary in that particular month </a:t>
            </a:r>
          </a:p>
          <a:p>
            <a:pPr marL="1828800" lvl="3" indent="-457200">
              <a:buFont typeface="Arial" panose="020B0604020202020204" pitchFamily="34" charset="0"/>
              <a:buChar char="•"/>
            </a:pPr>
            <a:r>
              <a:rPr lang="en-US" sz="2800" dirty="0">
                <a:solidFill>
                  <a:srgbClr val="002060"/>
                </a:solidFill>
                <a:latin typeface="+mj-lt"/>
              </a:rPr>
              <a:t>Lieu –Leave should be taken always with prior approval </a:t>
            </a:r>
          </a:p>
          <a:p>
            <a:pPr marL="2743200" lvl="5" indent="-457200">
              <a:buFont typeface="Arial" panose="020B0604020202020204" pitchFamily="34" charset="0"/>
              <a:buChar char="•"/>
            </a:pPr>
            <a:endParaRPr lang="en-US" sz="2800" b="1" dirty="0" smtClean="0">
              <a:solidFill>
                <a:srgbClr val="002060"/>
              </a:solidFill>
              <a:latin typeface="+mj-lt"/>
            </a:endParaRPr>
          </a:p>
          <a:p>
            <a:pPr marL="2743200" lvl="5" indent="-457200">
              <a:buFont typeface="Arial" panose="020B0604020202020204" pitchFamily="34" charset="0"/>
              <a:buChar char="•"/>
            </a:pPr>
            <a:endParaRPr lang="en-US" sz="2800" b="1" dirty="0">
              <a:solidFill>
                <a:srgbClr val="002060"/>
              </a:solidFill>
              <a:latin typeface="+mj-lt"/>
            </a:endParaRPr>
          </a:p>
          <a:p>
            <a:pPr marL="2743200" lvl="5" indent="-457200">
              <a:buFont typeface="Arial" panose="020B0604020202020204" pitchFamily="34" charset="0"/>
              <a:buChar char="•"/>
            </a:pPr>
            <a:endParaRPr lang="en-US" sz="2800" b="1" dirty="0" smtClean="0">
              <a:solidFill>
                <a:srgbClr val="002060"/>
              </a:solidFill>
              <a:latin typeface="+mj-lt"/>
            </a:endParaRPr>
          </a:p>
          <a:p>
            <a:pPr marL="2743200" lvl="5" indent="-457200">
              <a:buFont typeface="Arial" panose="020B0604020202020204" pitchFamily="34" charset="0"/>
              <a:buChar char="•"/>
            </a:pPr>
            <a:endParaRPr lang="en-US" sz="2800" b="1" dirty="0">
              <a:solidFill>
                <a:srgbClr val="002060"/>
              </a:solidFill>
              <a:latin typeface="+mj-lt"/>
            </a:endParaRPr>
          </a:p>
          <a:p>
            <a:pPr lvl="3"/>
            <a:endParaRPr lang="en-US" sz="2800" b="1" dirty="0" smtClean="0">
              <a:solidFill>
                <a:srgbClr val="002060"/>
              </a:solidFill>
              <a:latin typeface="+mj-lt"/>
            </a:endParaRPr>
          </a:p>
        </p:txBody>
      </p:sp>
    </p:spTree>
    <p:extLst>
      <p:ext uri="{BB962C8B-B14F-4D97-AF65-F5344CB8AC3E}">
        <p14:creationId xmlns:p14="http://schemas.microsoft.com/office/powerpoint/2010/main" val="30300048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370975"/>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3"/>
            <a:r>
              <a:rPr lang="en-US" sz="4400" b="1" dirty="0">
                <a:solidFill>
                  <a:schemeClr val="accent4"/>
                </a:solidFill>
                <a:latin typeface="+mj-lt"/>
              </a:rPr>
              <a:t>Leave </a:t>
            </a:r>
            <a:r>
              <a:rPr lang="en-US" sz="4400" b="1" dirty="0" smtClean="0">
                <a:solidFill>
                  <a:schemeClr val="accent4"/>
                </a:solidFill>
                <a:latin typeface="+mj-lt"/>
              </a:rPr>
              <a:t>Entitlement… </a:t>
            </a:r>
          </a:p>
          <a:p>
            <a:pPr lvl="3"/>
            <a:endParaRPr lang="en-US" sz="2800" b="1" dirty="0" smtClean="0">
              <a:solidFill>
                <a:srgbClr val="002060"/>
              </a:solidFill>
              <a:latin typeface="+mj-lt"/>
            </a:endParaRPr>
          </a:p>
          <a:p>
            <a:pPr lvl="3"/>
            <a:r>
              <a:rPr lang="en-US" sz="2800" b="1" dirty="0" smtClean="0">
                <a:solidFill>
                  <a:srgbClr val="002060"/>
                </a:solidFill>
                <a:latin typeface="+mj-lt"/>
              </a:rPr>
              <a:t>Lieu </a:t>
            </a:r>
            <a:r>
              <a:rPr lang="en-US" sz="2800" b="1" dirty="0">
                <a:solidFill>
                  <a:srgbClr val="002060"/>
                </a:solidFill>
                <a:latin typeface="+mj-lt"/>
              </a:rPr>
              <a:t>–</a:t>
            </a:r>
            <a:r>
              <a:rPr lang="en-US" sz="2800" b="1" dirty="0" smtClean="0">
                <a:solidFill>
                  <a:srgbClr val="002060"/>
                </a:solidFill>
                <a:latin typeface="+mj-lt"/>
              </a:rPr>
              <a:t>Leave</a:t>
            </a:r>
            <a:endParaRPr lang="en-US" sz="2800" dirty="0">
              <a:solidFill>
                <a:srgbClr val="002060"/>
              </a:solidFill>
              <a:latin typeface="+mj-lt"/>
            </a:endParaRPr>
          </a:p>
          <a:p>
            <a:pPr lvl="3"/>
            <a:r>
              <a:rPr lang="en-US" sz="2800" b="1" dirty="0" smtClean="0">
                <a:solidFill>
                  <a:srgbClr val="002060"/>
                </a:solidFill>
                <a:latin typeface="+mj-lt"/>
              </a:rPr>
              <a:t>Executive </a:t>
            </a:r>
            <a:r>
              <a:rPr lang="en-US" sz="2800" b="1" dirty="0">
                <a:solidFill>
                  <a:srgbClr val="002060"/>
                </a:solidFill>
                <a:latin typeface="+mj-lt"/>
              </a:rPr>
              <a:t>grade:</a:t>
            </a:r>
            <a:endParaRPr lang="en-US" sz="2800" dirty="0">
              <a:solidFill>
                <a:srgbClr val="002060"/>
              </a:solidFill>
              <a:latin typeface="+mj-lt"/>
            </a:endParaRPr>
          </a:p>
          <a:p>
            <a:pPr lvl="3"/>
            <a:r>
              <a:rPr lang="en-US" sz="2400" dirty="0" smtClean="0">
                <a:solidFill>
                  <a:srgbClr val="002060"/>
                </a:solidFill>
                <a:latin typeface="+mj-lt"/>
              </a:rPr>
              <a:t>Any </a:t>
            </a:r>
            <a:r>
              <a:rPr lang="en-US" sz="2400" dirty="0">
                <a:solidFill>
                  <a:srgbClr val="002060"/>
                </a:solidFill>
                <a:latin typeface="+mj-lt"/>
              </a:rPr>
              <a:t>executive officer </a:t>
            </a:r>
            <a:r>
              <a:rPr lang="en-US" sz="2400" dirty="0" smtClean="0">
                <a:solidFill>
                  <a:srgbClr val="002060"/>
                </a:solidFill>
                <a:latin typeface="+mj-lt"/>
              </a:rPr>
              <a:t>entitled </a:t>
            </a:r>
            <a:r>
              <a:rPr lang="en-US" sz="2400" dirty="0">
                <a:solidFill>
                  <a:srgbClr val="002060"/>
                </a:solidFill>
                <a:latin typeface="+mj-lt"/>
              </a:rPr>
              <a:t>to Lieu –Leave for the work performed on </a:t>
            </a:r>
            <a:r>
              <a:rPr lang="en-US" sz="2400" dirty="0" smtClean="0">
                <a:solidFill>
                  <a:srgbClr val="002060"/>
                </a:solidFill>
                <a:latin typeface="+mj-lt"/>
              </a:rPr>
              <a:t>                              any </a:t>
            </a:r>
            <a:r>
              <a:rPr lang="en-US" sz="2400" dirty="0">
                <a:solidFill>
                  <a:srgbClr val="002060"/>
                </a:solidFill>
                <a:latin typeface="+mj-lt"/>
              </a:rPr>
              <a:t>holiday on the following basis </a:t>
            </a:r>
          </a:p>
          <a:p>
            <a:pPr marL="1828800" lvl="3" indent="-457200">
              <a:buFont typeface="Arial" panose="020B0604020202020204" pitchFamily="34" charset="0"/>
              <a:buChar char="•"/>
            </a:pPr>
            <a:r>
              <a:rPr lang="en-US" sz="2200" dirty="0">
                <a:solidFill>
                  <a:srgbClr val="002060"/>
                </a:solidFill>
                <a:latin typeface="+mj-lt"/>
              </a:rPr>
              <a:t>For the work performed not less than </a:t>
            </a:r>
            <a:r>
              <a:rPr lang="en-US" sz="2200" dirty="0" smtClean="0">
                <a:solidFill>
                  <a:srgbClr val="002060"/>
                </a:solidFill>
                <a:latin typeface="+mj-lt"/>
              </a:rPr>
              <a:t>4 1/2 hours entitled </a:t>
            </a:r>
            <a:r>
              <a:rPr lang="en-US" sz="2200" dirty="0">
                <a:solidFill>
                  <a:srgbClr val="002060"/>
                </a:solidFill>
                <a:latin typeface="+mj-lt"/>
              </a:rPr>
              <a:t>to the half </a:t>
            </a:r>
            <a:r>
              <a:rPr lang="en-US" sz="2200" dirty="0" smtClean="0">
                <a:solidFill>
                  <a:srgbClr val="002060"/>
                </a:solidFill>
                <a:latin typeface="+mj-lt"/>
              </a:rPr>
              <a:t>day. </a:t>
            </a:r>
            <a:r>
              <a:rPr lang="en-US" sz="2200" dirty="0" smtClean="0">
                <a:solidFill>
                  <a:srgbClr val="002060"/>
                </a:solidFill>
                <a:latin typeface="+mj-lt"/>
              </a:rPr>
              <a:t>                                For </a:t>
            </a:r>
            <a:r>
              <a:rPr lang="en-US" sz="2200" dirty="0">
                <a:solidFill>
                  <a:srgbClr val="002060"/>
                </a:solidFill>
                <a:latin typeface="+mj-lt"/>
              </a:rPr>
              <a:t>the work performed not less than </a:t>
            </a:r>
            <a:r>
              <a:rPr lang="en-US" sz="2200" dirty="0" smtClean="0">
                <a:solidFill>
                  <a:srgbClr val="002060"/>
                </a:solidFill>
                <a:latin typeface="+mj-lt"/>
              </a:rPr>
              <a:t>8 </a:t>
            </a:r>
            <a:r>
              <a:rPr lang="en-US" sz="2200" dirty="0">
                <a:solidFill>
                  <a:srgbClr val="002060"/>
                </a:solidFill>
                <a:latin typeface="+mj-lt"/>
              </a:rPr>
              <a:t>hours entitled to 1 day </a:t>
            </a:r>
            <a:endParaRPr lang="en-US" sz="2200" dirty="0" smtClean="0">
              <a:solidFill>
                <a:srgbClr val="002060"/>
              </a:solidFill>
              <a:latin typeface="+mj-lt"/>
            </a:endParaRPr>
          </a:p>
          <a:p>
            <a:pPr marL="1828800" lvl="3" indent="-457200">
              <a:buFont typeface="Arial" panose="020B0604020202020204" pitchFamily="34" charset="0"/>
              <a:buChar char="•"/>
            </a:pPr>
            <a:r>
              <a:rPr lang="en-US" sz="2200" dirty="0" smtClean="0">
                <a:solidFill>
                  <a:srgbClr val="002060"/>
                </a:solidFill>
                <a:latin typeface="+mj-lt"/>
              </a:rPr>
              <a:t>All </a:t>
            </a:r>
            <a:r>
              <a:rPr lang="en-US" sz="2200" dirty="0">
                <a:solidFill>
                  <a:srgbClr val="002060"/>
                </a:solidFill>
                <a:latin typeface="+mj-lt"/>
              </a:rPr>
              <a:t>executive should avail Lieu –Leave within the month or within </a:t>
            </a:r>
            <a:r>
              <a:rPr lang="en-US" sz="2200" dirty="0" smtClean="0">
                <a:solidFill>
                  <a:srgbClr val="002060"/>
                </a:solidFill>
                <a:latin typeface="+mj-lt"/>
              </a:rPr>
              <a:t>the 1st </a:t>
            </a:r>
            <a:r>
              <a:rPr lang="en-US" sz="2200" dirty="0">
                <a:solidFill>
                  <a:srgbClr val="002060"/>
                </a:solidFill>
                <a:latin typeface="+mj-lt"/>
              </a:rPr>
              <a:t>fourteen </a:t>
            </a:r>
            <a:r>
              <a:rPr lang="en-US" sz="2200" dirty="0" smtClean="0">
                <a:solidFill>
                  <a:srgbClr val="002060"/>
                </a:solidFill>
                <a:latin typeface="+mj-lt"/>
              </a:rPr>
              <a:t>                           days </a:t>
            </a:r>
            <a:r>
              <a:rPr lang="en-US" sz="2200" dirty="0">
                <a:solidFill>
                  <a:srgbClr val="002060"/>
                </a:solidFill>
                <a:latin typeface="+mj-lt"/>
              </a:rPr>
              <a:t>of the following calendar month and if not availed will automatically </a:t>
            </a:r>
            <a:r>
              <a:rPr lang="en-US" sz="2200" dirty="0" smtClean="0">
                <a:solidFill>
                  <a:srgbClr val="002060"/>
                </a:solidFill>
                <a:latin typeface="+mj-lt"/>
              </a:rPr>
              <a:t>laps </a:t>
            </a:r>
            <a:endParaRPr lang="en-US" sz="2200" dirty="0">
              <a:solidFill>
                <a:srgbClr val="002060"/>
              </a:solidFill>
              <a:latin typeface="+mj-lt"/>
            </a:endParaRPr>
          </a:p>
          <a:p>
            <a:pPr marL="1828800" lvl="3" indent="-457200">
              <a:buFont typeface="Arial" panose="020B0604020202020204" pitchFamily="34" charset="0"/>
              <a:buChar char="•"/>
            </a:pPr>
            <a:r>
              <a:rPr lang="en-US" sz="2200" dirty="0">
                <a:solidFill>
                  <a:srgbClr val="002060"/>
                </a:solidFill>
                <a:latin typeface="+mj-lt"/>
              </a:rPr>
              <a:t>The executives those who are entitled to </a:t>
            </a:r>
            <a:r>
              <a:rPr lang="en-US" sz="2200" dirty="0" err="1">
                <a:solidFill>
                  <a:srgbClr val="002060"/>
                </a:solidFill>
                <a:latin typeface="+mj-lt"/>
              </a:rPr>
              <a:t>encash</a:t>
            </a:r>
            <a:r>
              <a:rPr lang="en-US" sz="2200" dirty="0">
                <a:solidFill>
                  <a:srgbClr val="002060"/>
                </a:solidFill>
                <a:latin typeface="+mj-lt"/>
              </a:rPr>
              <a:t> their lieu – leave with the </a:t>
            </a:r>
            <a:r>
              <a:rPr lang="en-US" sz="2200" dirty="0" smtClean="0">
                <a:solidFill>
                  <a:srgbClr val="002060"/>
                </a:solidFill>
                <a:latin typeface="+mj-lt"/>
              </a:rPr>
              <a:t>                              approval </a:t>
            </a:r>
            <a:r>
              <a:rPr lang="en-US" sz="2200" dirty="0">
                <a:solidFill>
                  <a:srgbClr val="002060"/>
                </a:solidFill>
                <a:latin typeface="+mj-lt"/>
              </a:rPr>
              <a:t>of the </a:t>
            </a:r>
            <a:r>
              <a:rPr lang="en-US" sz="2200" dirty="0" smtClean="0">
                <a:solidFill>
                  <a:srgbClr val="002060"/>
                </a:solidFill>
                <a:latin typeface="+mj-lt"/>
              </a:rPr>
              <a:t>ED/CEO, </a:t>
            </a:r>
            <a:r>
              <a:rPr lang="en-US" sz="2200" dirty="0">
                <a:solidFill>
                  <a:srgbClr val="002060"/>
                </a:solidFill>
                <a:latin typeface="+mj-lt"/>
              </a:rPr>
              <a:t>if they are unable to avail them due to exigencies of work</a:t>
            </a:r>
          </a:p>
          <a:p>
            <a:pPr marL="2743200" lvl="5" indent="-457200">
              <a:buFont typeface="Arial" panose="020B0604020202020204" pitchFamily="34" charset="0"/>
              <a:buChar char="•"/>
            </a:pPr>
            <a:endParaRPr lang="en-US" sz="2800" b="1" dirty="0" smtClean="0">
              <a:solidFill>
                <a:srgbClr val="002060"/>
              </a:solidFill>
              <a:latin typeface="+mj-lt"/>
            </a:endParaRPr>
          </a:p>
          <a:p>
            <a:pPr lvl="3"/>
            <a:endParaRPr lang="en-US" sz="2800" b="1" dirty="0" smtClean="0">
              <a:solidFill>
                <a:srgbClr val="002060"/>
              </a:solidFill>
              <a:latin typeface="+mj-lt"/>
            </a:endParaRPr>
          </a:p>
        </p:txBody>
      </p:sp>
    </p:spTree>
    <p:extLst>
      <p:ext uri="{BB962C8B-B14F-4D97-AF65-F5344CB8AC3E}">
        <p14:creationId xmlns:p14="http://schemas.microsoft.com/office/powerpoint/2010/main" val="21306648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494085"/>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2"/>
            <a:r>
              <a:rPr lang="en-US" sz="4400" dirty="0" smtClean="0">
                <a:solidFill>
                  <a:schemeClr val="accent4"/>
                </a:solidFill>
              </a:rPr>
              <a:t>General </a:t>
            </a:r>
            <a:r>
              <a:rPr lang="en-US" sz="4400" dirty="0">
                <a:solidFill>
                  <a:schemeClr val="accent4"/>
                </a:solidFill>
              </a:rPr>
              <a:t>Terms and Conditions of </a:t>
            </a:r>
            <a:r>
              <a:rPr lang="en-US" sz="4400" dirty="0" smtClean="0">
                <a:solidFill>
                  <a:schemeClr val="accent4"/>
                </a:solidFill>
              </a:rPr>
              <a:t>Employment</a:t>
            </a:r>
          </a:p>
          <a:p>
            <a:pPr marL="1371600" lvl="2" indent="-457200">
              <a:buFont typeface="Arial" panose="020B0604020202020204" pitchFamily="34" charset="0"/>
              <a:buChar char="•"/>
            </a:pPr>
            <a:r>
              <a:rPr lang="en-US" sz="2800" dirty="0">
                <a:solidFill>
                  <a:srgbClr val="002060"/>
                </a:solidFill>
                <a:latin typeface="+mj-lt"/>
              </a:rPr>
              <a:t>Working hours and attendance: time attendance and attendance recording systems</a:t>
            </a:r>
          </a:p>
          <a:p>
            <a:pPr marL="1371600" lvl="2" indent="-457200">
              <a:buFont typeface="Arial" panose="020B0604020202020204" pitchFamily="34" charset="0"/>
              <a:buChar char="•"/>
            </a:pPr>
            <a:r>
              <a:rPr lang="en-US" sz="2800" dirty="0">
                <a:solidFill>
                  <a:srgbClr val="002060"/>
                </a:solidFill>
                <a:latin typeface="+mj-lt"/>
              </a:rPr>
              <a:t>Leave entitlement: various leave provision include annual/ vacation </a:t>
            </a:r>
            <a:r>
              <a:rPr lang="en-US" sz="2800" dirty="0" smtClean="0">
                <a:solidFill>
                  <a:srgbClr val="002060"/>
                </a:solidFill>
                <a:latin typeface="+mj-lt"/>
              </a:rPr>
              <a:t>              leave</a:t>
            </a:r>
            <a:r>
              <a:rPr lang="en-US" sz="2800" dirty="0">
                <a:solidFill>
                  <a:srgbClr val="002060"/>
                </a:solidFill>
                <a:latin typeface="+mj-lt"/>
              </a:rPr>
              <a:t>, casual leave, medical leave, maternity leave </a:t>
            </a:r>
          </a:p>
          <a:p>
            <a:pPr marL="1371600" lvl="2" indent="-457200">
              <a:buFont typeface="Arial" panose="020B0604020202020204" pitchFamily="34" charset="0"/>
              <a:buChar char="•"/>
            </a:pPr>
            <a:r>
              <a:rPr lang="en-US" sz="2800" dirty="0">
                <a:solidFill>
                  <a:srgbClr val="002060"/>
                </a:solidFill>
                <a:latin typeface="+mj-lt"/>
              </a:rPr>
              <a:t>General provision for: duty leave,  short leave, half day leave, </a:t>
            </a:r>
            <a:r>
              <a:rPr lang="en-US" sz="2800" dirty="0" smtClean="0">
                <a:solidFill>
                  <a:srgbClr val="002060"/>
                </a:solidFill>
                <a:latin typeface="+mj-lt"/>
              </a:rPr>
              <a:t>       unauthorized </a:t>
            </a:r>
            <a:r>
              <a:rPr lang="en-US" sz="2800" dirty="0">
                <a:solidFill>
                  <a:srgbClr val="002060"/>
                </a:solidFill>
                <a:latin typeface="+mj-lt"/>
              </a:rPr>
              <a:t>leave,  lieu –leave, day-off, leave to attend courts, </a:t>
            </a:r>
            <a:r>
              <a:rPr lang="en-US" sz="2800" dirty="0" smtClean="0">
                <a:solidFill>
                  <a:srgbClr val="002060"/>
                </a:solidFill>
                <a:latin typeface="+mj-lt"/>
              </a:rPr>
              <a:t>               leave </a:t>
            </a:r>
            <a:r>
              <a:rPr lang="en-US" sz="2800" dirty="0">
                <a:solidFill>
                  <a:srgbClr val="002060"/>
                </a:solidFill>
                <a:latin typeface="+mj-lt"/>
              </a:rPr>
              <a:t>to vote at elections, duty leave for official purpose, duty leave </a:t>
            </a:r>
            <a:r>
              <a:rPr lang="en-US" sz="2800" dirty="0" smtClean="0">
                <a:solidFill>
                  <a:srgbClr val="002060"/>
                </a:solidFill>
                <a:latin typeface="+mj-lt"/>
              </a:rPr>
              <a:t>                   to </a:t>
            </a:r>
            <a:r>
              <a:rPr lang="en-US" sz="2800" dirty="0">
                <a:solidFill>
                  <a:srgbClr val="002060"/>
                </a:solidFill>
                <a:latin typeface="+mj-lt"/>
              </a:rPr>
              <a:t>attend training, leave without pay, and special leave for </a:t>
            </a:r>
            <a:r>
              <a:rPr lang="en-US" sz="2800" dirty="0" smtClean="0">
                <a:solidFill>
                  <a:srgbClr val="002060"/>
                </a:solidFill>
                <a:latin typeface="+mj-lt"/>
              </a:rPr>
              <a:t>                        communicable</a:t>
            </a:r>
            <a:r>
              <a:rPr lang="en-US" sz="2800" dirty="0">
                <a:solidFill>
                  <a:srgbClr val="002060"/>
                </a:solidFill>
                <a:latin typeface="+mj-lt"/>
              </a:rPr>
              <a:t>/ infectious diseases and absence from work </a:t>
            </a:r>
            <a:r>
              <a:rPr lang="en-US" sz="2800" dirty="0" smtClean="0">
                <a:solidFill>
                  <a:srgbClr val="002060"/>
                </a:solidFill>
                <a:latin typeface="+mj-lt"/>
              </a:rPr>
              <a:t>                      due </a:t>
            </a:r>
            <a:r>
              <a:rPr lang="en-US" sz="2800" dirty="0">
                <a:solidFill>
                  <a:srgbClr val="002060"/>
                </a:solidFill>
                <a:latin typeface="+mj-lt"/>
              </a:rPr>
              <a:t>to accidents while </a:t>
            </a:r>
            <a:r>
              <a:rPr lang="en-US" sz="2800" dirty="0" smtClean="0">
                <a:solidFill>
                  <a:srgbClr val="002060"/>
                </a:solidFill>
                <a:latin typeface="+mj-lt"/>
              </a:rPr>
              <a:t>on </a:t>
            </a:r>
            <a:r>
              <a:rPr lang="en-US" sz="2800" dirty="0">
                <a:solidFill>
                  <a:srgbClr val="002060"/>
                </a:solidFill>
                <a:latin typeface="+mj-lt"/>
              </a:rPr>
              <a:t>duty</a:t>
            </a:r>
          </a:p>
          <a:p>
            <a:pPr marL="1143000" lvl="1" indent="-685800">
              <a:buFont typeface="Arial" panose="020B0604020202020204" pitchFamily="34" charset="0"/>
              <a:buChar char="•"/>
            </a:pPr>
            <a:endParaRPr lang="en-US" sz="4800" dirty="0" smtClean="0">
              <a:solidFill>
                <a:schemeClr val="accent4"/>
              </a:solidFill>
              <a:latin typeface="+mj-lt"/>
            </a:endParaRPr>
          </a:p>
        </p:txBody>
      </p:sp>
    </p:spTree>
    <p:extLst>
      <p:ext uri="{BB962C8B-B14F-4D97-AF65-F5344CB8AC3E}">
        <p14:creationId xmlns:p14="http://schemas.microsoft.com/office/powerpoint/2010/main" val="330594202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771084"/>
          </a:xfrm>
          <a:prstGeom prst="rect">
            <a:avLst/>
          </a:prstGeom>
          <a:solidFill>
            <a:schemeClr val="bg1">
              <a:lumMod val="95000"/>
            </a:schemeClr>
          </a:solidFill>
        </p:spPr>
        <p:txBody>
          <a:bodyPr wrap="square">
            <a:spAutoFit/>
          </a:bodyPr>
          <a:lstStyle/>
          <a:p>
            <a:pPr lvl="2"/>
            <a:endParaRPr lang="en-US" sz="4400" b="1" dirty="0" smtClean="0">
              <a:solidFill>
                <a:schemeClr val="accent4"/>
              </a:solidFill>
              <a:latin typeface="+mj-lt"/>
            </a:endParaRPr>
          </a:p>
          <a:p>
            <a:pPr lvl="2"/>
            <a:r>
              <a:rPr lang="en-US" sz="4400" b="1" dirty="0" smtClean="0">
                <a:solidFill>
                  <a:schemeClr val="accent4"/>
                </a:solidFill>
                <a:latin typeface="+mj-lt"/>
              </a:rPr>
              <a:t>Leave Entitlement… </a:t>
            </a:r>
          </a:p>
          <a:p>
            <a:pPr lvl="3"/>
            <a:endParaRPr lang="en-US" sz="2800" b="1" dirty="0" smtClean="0">
              <a:solidFill>
                <a:srgbClr val="002060"/>
              </a:solidFill>
              <a:latin typeface="+mj-lt"/>
            </a:endParaRPr>
          </a:p>
          <a:p>
            <a:pPr lvl="2"/>
            <a:r>
              <a:rPr lang="en-US" sz="2800" b="1" dirty="0">
                <a:solidFill>
                  <a:srgbClr val="002060"/>
                </a:solidFill>
                <a:latin typeface="+mj-lt"/>
              </a:rPr>
              <a:t>Day-Off </a:t>
            </a:r>
            <a:endParaRPr lang="en-US" sz="2800" dirty="0">
              <a:solidFill>
                <a:srgbClr val="002060"/>
              </a:solidFill>
              <a:latin typeface="+mj-lt"/>
            </a:endParaRPr>
          </a:p>
          <a:p>
            <a:pPr marL="1371600" lvl="2" indent="-457200">
              <a:buFont typeface="Arial" panose="020B0604020202020204" pitchFamily="34" charset="0"/>
              <a:buChar char="•"/>
            </a:pPr>
            <a:r>
              <a:rPr lang="en-US" sz="2600" dirty="0">
                <a:solidFill>
                  <a:srgbClr val="002060"/>
                </a:solidFill>
                <a:latin typeface="+mj-lt"/>
              </a:rPr>
              <a:t>An employee will be given a day off when he /she performs </a:t>
            </a:r>
            <a:r>
              <a:rPr lang="en-US" sz="2600" dirty="0" smtClean="0">
                <a:solidFill>
                  <a:srgbClr val="002060"/>
                </a:solidFill>
                <a:latin typeface="+mj-lt"/>
              </a:rPr>
              <a:t>duties for </a:t>
            </a:r>
            <a:r>
              <a:rPr lang="en-US" sz="2600" dirty="0" smtClean="0">
                <a:solidFill>
                  <a:srgbClr val="002060"/>
                </a:solidFill>
                <a:latin typeface="+mj-lt"/>
              </a:rPr>
              <a:t>                          more  than </a:t>
            </a:r>
            <a:r>
              <a:rPr lang="en-US" sz="2600" dirty="0" smtClean="0">
                <a:solidFill>
                  <a:srgbClr val="002060"/>
                </a:solidFill>
                <a:latin typeface="+mj-lt"/>
              </a:rPr>
              <a:t>24 hours at a stretch, the </a:t>
            </a:r>
            <a:r>
              <a:rPr lang="en-US" sz="2600" dirty="0">
                <a:solidFill>
                  <a:srgbClr val="002060"/>
                </a:solidFill>
                <a:latin typeface="+mj-lt"/>
              </a:rPr>
              <a:t>day following will have to </a:t>
            </a:r>
            <a:r>
              <a:rPr lang="en-US" sz="2600" dirty="0" smtClean="0">
                <a:solidFill>
                  <a:srgbClr val="002060"/>
                </a:solidFill>
                <a:latin typeface="+mj-lt"/>
              </a:rPr>
              <a:t>                            be </a:t>
            </a:r>
            <a:r>
              <a:rPr lang="en-US" sz="2600" dirty="0">
                <a:solidFill>
                  <a:srgbClr val="002060"/>
                </a:solidFill>
                <a:latin typeface="+mj-lt"/>
              </a:rPr>
              <a:t>given as a day off. </a:t>
            </a:r>
          </a:p>
          <a:p>
            <a:pPr marL="1371600" lvl="2" indent="-457200">
              <a:buFont typeface="Arial" panose="020B0604020202020204" pitchFamily="34" charset="0"/>
              <a:buChar char="•"/>
            </a:pPr>
            <a:r>
              <a:rPr lang="en-US" sz="2600" dirty="0">
                <a:solidFill>
                  <a:srgbClr val="002060"/>
                </a:solidFill>
                <a:latin typeface="+mj-lt"/>
              </a:rPr>
              <a:t>The purpose of granting a day-off is for the employee to take a rest after performing long hours of work and therefore as far as possible all </a:t>
            </a:r>
            <a:r>
              <a:rPr lang="en-US" sz="2600" dirty="0" smtClean="0">
                <a:solidFill>
                  <a:srgbClr val="002060"/>
                </a:solidFill>
                <a:latin typeface="+mj-lt"/>
              </a:rPr>
              <a:t>                               divisional </a:t>
            </a:r>
            <a:r>
              <a:rPr lang="en-US" sz="2600" dirty="0">
                <a:solidFill>
                  <a:srgbClr val="002060"/>
                </a:solidFill>
                <a:latin typeface="+mj-lt"/>
              </a:rPr>
              <a:t>or sectional heads must ensure that employees be given </a:t>
            </a:r>
            <a:r>
              <a:rPr lang="en-US" sz="2600" dirty="0" smtClean="0">
                <a:solidFill>
                  <a:srgbClr val="002060"/>
                </a:solidFill>
                <a:latin typeface="+mj-lt"/>
              </a:rPr>
              <a:t>                                     day-off </a:t>
            </a:r>
            <a:r>
              <a:rPr lang="en-US" sz="2600" dirty="0">
                <a:solidFill>
                  <a:srgbClr val="002060"/>
                </a:solidFill>
                <a:latin typeface="+mj-lt"/>
              </a:rPr>
              <a:t>on the following day. </a:t>
            </a:r>
          </a:p>
          <a:p>
            <a:pPr marL="1371600" lvl="2" indent="-457200">
              <a:buFont typeface="Arial" panose="020B0604020202020204" pitchFamily="34" charset="0"/>
              <a:buChar char="•"/>
            </a:pPr>
            <a:r>
              <a:rPr lang="en-US" sz="2600" dirty="0" smtClean="0">
                <a:solidFill>
                  <a:srgbClr val="002060"/>
                </a:solidFill>
                <a:latin typeface="+mj-lt"/>
              </a:rPr>
              <a:t>If </a:t>
            </a:r>
            <a:r>
              <a:rPr lang="en-US" sz="2600" dirty="0">
                <a:solidFill>
                  <a:srgbClr val="002060"/>
                </a:solidFill>
                <a:latin typeface="+mj-lt"/>
              </a:rPr>
              <a:t>the following falls on a holiday, no additional day off is given and not applicable for a day </a:t>
            </a:r>
            <a:r>
              <a:rPr lang="en-US" sz="2600" dirty="0" smtClean="0">
                <a:solidFill>
                  <a:srgbClr val="002060"/>
                </a:solidFill>
                <a:latin typeface="+mj-lt"/>
              </a:rPr>
              <a:t>off. </a:t>
            </a:r>
          </a:p>
          <a:p>
            <a:pPr marL="1371600" lvl="2" indent="-457200">
              <a:buFont typeface="Arial" panose="020B0604020202020204" pitchFamily="34" charset="0"/>
              <a:buChar char="•"/>
            </a:pPr>
            <a:endParaRPr lang="en-US" sz="2800" b="1" dirty="0" smtClean="0">
              <a:solidFill>
                <a:srgbClr val="002060"/>
              </a:solidFill>
              <a:latin typeface="+mj-lt"/>
            </a:endParaRPr>
          </a:p>
          <a:p>
            <a:pPr lvl="3"/>
            <a:endParaRPr lang="en-US" sz="2800" b="1" dirty="0" smtClean="0">
              <a:solidFill>
                <a:srgbClr val="002060"/>
              </a:solidFill>
              <a:latin typeface="+mj-lt"/>
            </a:endParaRPr>
          </a:p>
        </p:txBody>
      </p:sp>
    </p:spTree>
    <p:extLst>
      <p:ext uri="{BB962C8B-B14F-4D97-AF65-F5344CB8AC3E}">
        <p14:creationId xmlns:p14="http://schemas.microsoft.com/office/powerpoint/2010/main" val="12996128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617196"/>
          </a:xfrm>
          <a:prstGeom prst="rect">
            <a:avLst/>
          </a:prstGeom>
          <a:solidFill>
            <a:schemeClr val="bg1">
              <a:lumMod val="95000"/>
            </a:schemeClr>
          </a:solidFill>
        </p:spPr>
        <p:txBody>
          <a:bodyPr wrap="square">
            <a:spAutoFit/>
          </a:bodyPr>
          <a:lstStyle/>
          <a:p>
            <a:pPr lvl="2"/>
            <a:endParaRPr lang="en-US" sz="4400" b="1" dirty="0" smtClean="0">
              <a:solidFill>
                <a:schemeClr val="accent4"/>
              </a:solidFill>
              <a:latin typeface="+mj-lt"/>
            </a:endParaRPr>
          </a:p>
          <a:p>
            <a:pPr lvl="2"/>
            <a:r>
              <a:rPr lang="en-US" sz="4400" b="1" dirty="0" smtClean="0">
                <a:solidFill>
                  <a:schemeClr val="accent4"/>
                </a:solidFill>
                <a:latin typeface="+mj-lt"/>
              </a:rPr>
              <a:t>Leave Entitlement… </a:t>
            </a:r>
          </a:p>
          <a:p>
            <a:pPr lvl="3"/>
            <a:endParaRPr lang="en-US" sz="2800" b="1" dirty="0" smtClean="0">
              <a:solidFill>
                <a:srgbClr val="002060"/>
              </a:solidFill>
              <a:latin typeface="+mj-lt"/>
            </a:endParaRPr>
          </a:p>
          <a:p>
            <a:pPr lvl="2"/>
            <a:r>
              <a:rPr lang="en-US" sz="2800" b="1" dirty="0">
                <a:solidFill>
                  <a:srgbClr val="002060"/>
                </a:solidFill>
                <a:latin typeface="+mj-lt"/>
              </a:rPr>
              <a:t>Leave to Attend Courts</a:t>
            </a:r>
            <a:endParaRPr lang="en-US" sz="2800" dirty="0">
              <a:solidFill>
                <a:srgbClr val="002060"/>
              </a:solidFill>
              <a:latin typeface="+mj-lt"/>
            </a:endParaRPr>
          </a:p>
          <a:p>
            <a:pPr lvl="2"/>
            <a:r>
              <a:rPr lang="en-US" sz="2800" dirty="0">
                <a:solidFill>
                  <a:srgbClr val="002060"/>
                </a:solidFill>
                <a:latin typeface="+mj-lt"/>
              </a:rPr>
              <a:t>If an employee is required to attend courts on any matter required by </a:t>
            </a:r>
            <a:r>
              <a:rPr lang="en-US" sz="2800" dirty="0" smtClean="0">
                <a:solidFill>
                  <a:srgbClr val="002060"/>
                </a:solidFill>
                <a:latin typeface="+mj-lt"/>
              </a:rPr>
              <a:t>                       the </a:t>
            </a:r>
            <a:r>
              <a:rPr lang="en-US" sz="2800" dirty="0">
                <a:solidFill>
                  <a:srgbClr val="002060"/>
                </a:solidFill>
                <a:latin typeface="+mj-lt"/>
              </a:rPr>
              <a:t>management in his /her official capacity he / she shall be granted </a:t>
            </a:r>
            <a:r>
              <a:rPr lang="en-US" sz="2800" dirty="0" smtClean="0">
                <a:solidFill>
                  <a:srgbClr val="002060"/>
                </a:solidFill>
                <a:latin typeface="+mj-lt"/>
              </a:rPr>
              <a:t>                     duty </a:t>
            </a:r>
            <a:r>
              <a:rPr lang="en-US" sz="2800" dirty="0">
                <a:solidFill>
                  <a:srgbClr val="002060"/>
                </a:solidFill>
                <a:latin typeface="+mj-lt"/>
              </a:rPr>
              <a:t>leave to appear in courts</a:t>
            </a:r>
            <a:r>
              <a:rPr lang="en-US" sz="2800" dirty="0" smtClean="0">
                <a:solidFill>
                  <a:srgbClr val="002060"/>
                </a:solidFill>
                <a:latin typeface="+mj-lt"/>
              </a:rPr>
              <a:t>.</a:t>
            </a:r>
          </a:p>
          <a:p>
            <a:pPr lvl="2"/>
            <a:endParaRPr lang="en-US" sz="2800" dirty="0">
              <a:solidFill>
                <a:srgbClr val="002060"/>
              </a:solidFill>
              <a:latin typeface="+mj-lt"/>
            </a:endParaRPr>
          </a:p>
          <a:p>
            <a:pPr lvl="2"/>
            <a:r>
              <a:rPr lang="en-US" sz="2800" b="1" dirty="0">
                <a:solidFill>
                  <a:srgbClr val="002060"/>
                </a:solidFill>
                <a:latin typeface="+mj-lt"/>
              </a:rPr>
              <a:t>Duty Leave for official purpose </a:t>
            </a:r>
            <a:endParaRPr lang="en-US" sz="2800" dirty="0">
              <a:solidFill>
                <a:srgbClr val="002060"/>
              </a:solidFill>
              <a:latin typeface="+mj-lt"/>
            </a:endParaRPr>
          </a:p>
          <a:p>
            <a:pPr lvl="2"/>
            <a:r>
              <a:rPr lang="en-US" sz="2800" dirty="0">
                <a:solidFill>
                  <a:srgbClr val="002060"/>
                </a:solidFill>
                <a:latin typeface="+mj-lt"/>
              </a:rPr>
              <a:t>Any employee shall be entitled to duty leave to participate seminars, </a:t>
            </a:r>
            <a:r>
              <a:rPr lang="en-US" sz="2800" dirty="0" smtClean="0">
                <a:solidFill>
                  <a:srgbClr val="002060"/>
                </a:solidFill>
                <a:latin typeface="+mj-lt"/>
              </a:rPr>
              <a:t>                    training </a:t>
            </a:r>
            <a:r>
              <a:rPr lang="en-US" sz="2800" dirty="0">
                <a:solidFill>
                  <a:srgbClr val="002060"/>
                </a:solidFill>
                <a:latin typeface="+mj-lt"/>
              </a:rPr>
              <a:t>programs, overseas training and assignment or </a:t>
            </a:r>
            <a:r>
              <a:rPr lang="en-US" sz="2800" dirty="0" smtClean="0">
                <a:solidFill>
                  <a:srgbClr val="002060"/>
                </a:solidFill>
                <a:latin typeface="+mj-lt"/>
              </a:rPr>
              <a:t>                                                  any </a:t>
            </a:r>
            <a:r>
              <a:rPr lang="en-US" sz="2800" dirty="0">
                <a:solidFill>
                  <a:srgbClr val="002060"/>
                </a:solidFill>
                <a:latin typeface="+mj-lt"/>
              </a:rPr>
              <a:t>other programs nominated by the company </a:t>
            </a:r>
          </a:p>
          <a:p>
            <a:pPr marL="1371600" lvl="2" indent="-457200">
              <a:buFont typeface="Arial" panose="020B0604020202020204" pitchFamily="34" charset="0"/>
              <a:buChar char="•"/>
            </a:pPr>
            <a:endParaRPr lang="en-US" sz="2800" b="1" dirty="0" smtClean="0">
              <a:solidFill>
                <a:srgbClr val="002060"/>
              </a:solidFill>
              <a:latin typeface="+mj-lt"/>
            </a:endParaRPr>
          </a:p>
          <a:p>
            <a:pPr lvl="3"/>
            <a:endParaRPr lang="en-US" sz="2800" b="1" dirty="0" smtClean="0">
              <a:solidFill>
                <a:srgbClr val="002060"/>
              </a:solidFill>
              <a:latin typeface="+mj-lt"/>
            </a:endParaRPr>
          </a:p>
        </p:txBody>
      </p:sp>
    </p:spTree>
    <p:extLst>
      <p:ext uri="{BB962C8B-B14F-4D97-AF65-F5344CB8AC3E}">
        <p14:creationId xmlns:p14="http://schemas.microsoft.com/office/powerpoint/2010/main" val="421701639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340197"/>
          </a:xfrm>
          <a:prstGeom prst="rect">
            <a:avLst/>
          </a:prstGeom>
          <a:solidFill>
            <a:schemeClr val="bg1">
              <a:lumMod val="95000"/>
            </a:schemeClr>
          </a:solidFill>
        </p:spPr>
        <p:txBody>
          <a:bodyPr wrap="square">
            <a:spAutoFit/>
          </a:bodyPr>
          <a:lstStyle/>
          <a:p>
            <a:pPr lvl="2"/>
            <a:endParaRPr lang="en-US" sz="4400" b="1" dirty="0" smtClean="0">
              <a:solidFill>
                <a:schemeClr val="accent4"/>
              </a:solidFill>
              <a:latin typeface="+mj-lt"/>
            </a:endParaRPr>
          </a:p>
          <a:p>
            <a:pPr lvl="2"/>
            <a:r>
              <a:rPr lang="en-US" sz="4400" b="1" dirty="0" smtClean="0">
                <a:solidFill>
                  <a:schemeClr val="accent4"/>
                </a:solidFill>
                <a:latin typeface="+mj-lt"/>
              </a:rPr>
              <a:t>Leave Entitlement… </a:t>
            </a:r>
          </a:p>
          <a:p>
            <a:pPr lvl="2"/>
            <a:r>
              <a:rPr lang="en-US" sz="2600" b="1" dirty="0" smtClean="0">
                <a:solidFill>
                  <a:srgbClr val="002060"/>
                </a:solidFill>
                <a:latin typeface="+mj-lt"/>
              </a:rPr>
              <a:t>Leave </a:t>
            </a:r>
            <a:r>
              <a:rPr lang="en-US" sz="2600" b="1" dirty="0">
                <a:solidFill>
                  <a:srgbClr val="002060"/>
                </a:solidFill>
                <a:latin typeface="+mj-lt"/>
              </a:rPr>
              <a:t>to Vote at Elections </a:t>
            </a:r>
            <a:endParaRPr lang="en-US" sz="2600" dirty="0">
              <a:solidFill>
                <a:srgbClr val="002060"/>
              </a:solidFill>
              <a:latin typeface="+mj-lt"/>
            </a:endParaRPr>
          </a:p>
          <a:p>
            <a:pPr marL="1371600" lvl="2" indent="-457200">
              <a:buFont typeface="Arial" panose="020B0604020202020204" pitchFamily="34" charset="0"/>
              <a:buChar char="•"/>
            </a:pPr>
            <a:r>
              <a:rPr lang="en-US" sz="2400" b="1" dirty="0">
                <a:solidFill>
                  <a:srgbClr val="002060"/>
                </a:solidFill>
                <a:latin typeface="+mj-lt"/>
              </a:rPr>
              <a:t>Parliamentary </a:t>
            </a:r>
            <a:r>
              <a:rPr lang="en-US" sz="2400" b="1" dirty="0" smtClean="0">
                <a:solidFill>
                  <a:srgbClr val="002060"/>
                </a:solidFill>
                <a:latin typeface="+mj-lt"/>
              </a:rPr>
              <a:t>elections: </a:t>
            </a:r>
            <a:r>
              <a:rPr lang="en-US" sz="2400" dirty="0" smtClean="0">
                <a:solidFill>
                  <a:srgbClr val="002060"/>
                </a:solidFill>
                <a:latin typeface="+mj-lt"/>
              </a:rPr>
              <a:t>An </a:t>
            </a:r>
            <a:r>
              <a:rPr lang="en-US" sz="2400" dirty="0">
                <a:solidFill>
                  <a:srgbClr val="002060"/>
                </a:solidFill>
                <a:latin typeface="+mj-lt"/>
              </a:rPr>
              <a:t>employee who is qualified to vote at a parliamentary election is entitled to obtain paid leave for minimum of 4 hrs. to enable him / her </a:t>
            </a:r>
            <a:r>
              <a:rPr lang="en-US" sz="2400" dirty="0" smtClean="0">
                <a:solidFill>
                  <a:srgbClr val="002060"/>
                </a:solidFill>
                <a:latin typeface="+mj-lt"/>
              </a:rPr>
              <a:t>                      to </a:t>
            </a:r>
            <a:r>
              <a:rPr lang="en-US" sz="2400" dirty="0">
                <a:solidFill>
                  <a:srgbClr val="002060"/>
                </a:solidFill>
                <a:latin typeface="+mj-lt"/>
              </a:rPr>
              <a:t>exercise his / her vote </a:t>
            </a:r>
          </a:p>
          <a:p>
            <a:pPr marL="1371600" lvl="2" indent="-457200">
              <a:buFont typeface="Arial" panose="020B0604020202020204" pitchFamily="34" charset="0"/>
              <a:buChar char="•"/>
            </a:pPr>
            <a:r>
              <a:rPr lang="en-US" sz="2400" b="1" dirty="0">
                <a:solidFill>
                  <a:srgbClr val="002060"/>
                </a:solidFill>
                <a:latin typeface="+mj-lt"/>
              </a:rPr>
              <a:t>Local authority elections:  </a:t>
            </a:r>
            <a:r>
              <a:rPr lang="en-US" sz="2400" dirty="0">
                <a:solidFill>
                  <a:srgbClr val="002060"/>
                </a:solidFill>
                <a:latin typeface="+mj-lt"/>
              </a:rPr>
              <a:t>An employee who is qualified to vote at a local authority election is entitled to obtain paid leave for minimum of 4 hours to enable him /her </a:t>
            </a:r>
            <a:r>
              <a:rPr lang="en-US" sz="2400" dirty="0" smtClean="0">
                <a:solidFill>
                  <a:srgbClr val="002060"/>
                </a:solidFill>
                <a:latin typeface="+mj-lt"/>
              </a:rPr>
              <a:t>                   to </a:t>
            </a:r>
            <a:r>
              <a:rPr lang="en-US" sz="2400" dirty="0">
                <a:solidFill>
                  <a:srgbClr val="002060"/>
                </a:solidFill>
                <a:latin typeface="+mj-lt"/>
              </a:rPr>
              <a:t>exercise his/her vote </a:t>
            </a:r>
          </a:p>
          <a:p>
            <a:pPr marL="1371600" lvl="2" indent="-457200">
              <a:buFont typeface="Arial" panose="020B0604020202020204" pitchFamily="34" charset="0"/>
              <a:buChar char="•"/>
            </a:pPr>
            <a:r>
              <a:rPr lang="en-US" sz="2400" b="1" dirty="0">
                <a:solidFill>
                  <a:srgbClr val="002060"/>
                </a:solidFill>
                <a:latin typeface="+mj-lt"/>
              </a:rPr>
              <a:t>Provincial council </a:t>
            </a:r>
            <a:r>
              <a:rPr lang="en-US" sz="2400" b="1" dirty="0" smtClean="0">
                <a:solidFill>
                  <a:srgbClr val="002060"/>
                </a:solidFill>
                <a:latin typeface="+mj-lt"/>
              </a:rPr>
              <a:t>elections : </a:t>
            </a:r>
            <a:r>
              <a:rPr lang="en-US" sz="2400" dirty="0" smtClean="0">
                <a:solidFill>
                  <a:srgbClr val="002060"/>
                </a:solidFill>
                <a:latin typeface="+mj-lt"/>
              </a:rPr>
              <a:t>An </a:t>
            </a:r>
            <a:r>
              <a:rPr lang="en-US" sz="2400" dirty="0">
                <a:solidFill>
                  <a:srgbClr val="002060"/>
                </a:solidFill>
                <a:latin typeface="+mj-lt"/>
              </a:rPr>
              <a:t>employee who is qualified to vote at a qualified provincial council election is entitled to obtain paid leave for minimum of 4 hrs. to enable him / her to exercise his / her vote. </a:t>
            </a:r>
            <a:endParaRPr lang="en-US" sz="2400" dirty="0" smtClean="0">
              <a:solidFill>
                <a:srgbClr val="002060"/>
              </a:solidFill>
              <a:latin typeface="+mj-lt"/>
            </a:endParaRPr>
          </a:p>
          <a:p>
            <a:pPr marL="1371600" lvl="2" indent="-457200">
              <a:buFont typeface="Arial" panose="020B0604020202020204" pitchFamily="34" charset="0"/>
              <a:buChar char="•"/>
            </a:pPr>
            <a:r>
              <a:rPr lang="en-US" sz="2400" dirty="0" smtClean="0">
                <a:solidFill>
                  <a:srgbClr val="002060"/>
                </a:solidFill>
                <a:latin typeface="+mj-lt"/>
              </a:rPr>
              <a:t>Any </a:t>
            </a:r>
            <a:r>
              <a:rPr lang="en-US" sz="2400" dirty="0">
                <a:solidFill>
                  <a:srgbClr val="002060"/>
                </a:solidFill>
                <a:latin typeface="+mj-lt"/>
              </a:rPr>
              <a:t>additional leave that may be granted will be at the discretion of the </a:t>
            </a:r>
            <a:r>
              <a:rPr lang="en-US" sz="2400" dirty="0" smtClean="0">
                <a:solidFill>
                  <a:srgbClr val="002060"/>
                </a:solidFill>
                <a:latin typeface="+mj-lt"/>
              </a:rPr>
              <a:t>                   management</a:t>
            </a:r>
            <a:r>
              <a:rPr lang="en-US" sz="2400" dirty="0">
                <a:solidFill>
                  <a:srgbClr val="002060"/>
                </a:solidFill>
                <a:latin typeface="+mj-lt"/>
              </a:rPr>
              <a:t>, as per the distance to the polling station from the work place </a:t>
            </a:r>
            <a:endParaRPr lang="en-US" sz="2400" dirty="0" smtClean="0">
              <a:solidFill>
                <a:srgbClr val="002060"/>
              </a:solidFill>
              <a:latin typeface="+mj-lt"/>
            </a:endParaRPr>
          </a:p>
          <a:p>
            <a:pPr marL="1371600" lvl="2" indent="-457200">
              <a:buFont typeface="Arial" panose="020B0604020202020204" pitchFamily="34" charset="0"/>
              <a:buChar char="•"/>
            </a:pPr>
            <a:endParaRPr lang="en-US" sz="2800" b="1" dirty="0" smtClean="0">
              <a:solidFill>
                <a:srgbClr val="002060"/>
              </a:solidFill>
              <a:latin typeface="+mj-lt"/>
            </a:endParaRPr>
          </a:p>
        </p:txBody>
      </p:sp>
    </p:spTree>
    <p:extLst>
      <p:ext uri="{BB962C8B-B14F-4D97-AF65-F5344CB8AC3E}">
        <p14:creationId xmlns:p14="http://schemas.microsoft.com/office/powerpoint/2010/main" val="107896749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617196"/>
          </a:xfrm>
          <a:prstGeom prst="rect">
            <a:avLst/>
          </a:prstGeom>
          <a:solidFill>
            <a:schemeClr val="bg1">
              <a:lumMod val="95000"/>
            </a:schemeClr>
          </a:solidFill>
        </p:spPr>
        <p:txBody>
          <a:bodyPr wrap="square">
            <a:spAutoFit/>
          </a:bodyPr>
          <a:lstStyle/>
          <a:p>
            <a:pPr lvl="2"/>
            <a:endParaRPr lang="en-US" sz="4400" b="1" dirty="0" smtClean="0">
              <a:solidFill>
                <a:schemeClr val="accent4"/>
              </a:solidFill>
              <a:latin typeface="+mj-lt"/>
            </a:endParaRPr>
          </a:p>
          <a:p>
            <a:pPr lvl="2"/>
            <a:r>
              <a:rPr lang="en-US" sz="4400" b="1" dirty="0" smtClean="0">
                <a:solidFill>
                  <a:schemeClr val="accent4"/>
                </a:solidFill>
                <a:latin typeface="+mj-lt"/>
              </a:rPr>
              <a:t>Leave Entitlement… </a:t>
            </a:r>
          </a:p>
          <a:p>
            <a:pPr lvl="3"/>
            <a:endParaRPr lang="en-US" sz="2800" b="1" dirty="0" smtClean="0">
              <a:solidFill>
                <a:srgbClr val="002060"/>
              </a:solidFill>
              <a:latin typeface="+mj-lt"/>
            </a:endParaRPr>
          </a:p>
          <a:p>
            <a:pPr lvl="2"/>
            <a:r>
              <a:rPr lang="en-US" sz="2800" b="1" dirty="0">
                <a:solidFill>
                  <a:srgbClr val="002060"/>
                </a:solidFill>
                <a:latin typeface="+mj-lt"/>
              </a:rPr>
              <a:t>Duty Leave to attend Training:</a:t>
            </a:r>
            <a:r>
              <a:rPr lang="en-US" sz="2800" dirty="0">
                <a:solidFill>
                  <a:srgbClr val="002060"/>
                </a:solidFill>
                <a:latin typeface="+mj-lt"/>
              </a:rPr>
              <a:t> </a:t>
            </a:r>
          </a:p>
          <a:p>
            <a:pPr lvl="2"/>
            <a:r>
              <a:rPr lang="en-US" sz="2800" dirty="0">
                <a:solidFill>
                  <a:srgbClr val="002060"/>
                </a:solidFill>
                <a:latin typeface="+mj-lt"/>
              </a:rPr>
              <a:t>Employee shall be granted the duty leave to attend the training program provided by the company and duty leave for the training program should be always taken with the prior approval</a:t>
            </a:r>
          </a:p>
          <a:p>
            <a:pPr lvl="2"/>
            <a:endParaRPr lang="en-US" sz="2800" b="1" dirty="0" smtClean="0">
              <a:solidFill>
                <a:srgbClr val="002060"/>
              </a:solidFill>
              <a:latin typeface="+mj-lt"/>
            </a:endParaRPr>
          </a:p>
          <a:p>
            <a:pPr lvl="2"/>
            <a:r>
              <a:rPr lang="en-US" sz="2800" b="1" dirty="0" smtClean="0">
                <a:solidFill>
                  <a:srgbClr val="002060"/>
                </a:solidFill>
                <a:latin typeface="+mj-lt"/>
              </a:rPr>
              <a:t>Leave </a:t>
            </a:r>
            <a:r>
              <a:rPr lang="en-US" sz="2800" b="1" dirty="0">
                <a:solidFill>
                  <a:srgbClr val="002060"/>
                </a:solidFill>
                <a:latin typeface="+mj-lt"/>
              </a:rPr>
              <a:t>without Pay </a:t>
            </a:r>
            <a:endParaRPr lang="en-US" sz="2800" dirty="0">
              <a:solidFill>
                <a:srgbClr val="002060"/>
              </a:solidFill>
              <a:latin typeface="+mj-lt"/>
            </a:endParaRPr>
          </a:p>
          <a:p>
            <a:pPr lvl="2"/>
            <a:r>
              <a:rPr lang="en-US" sz="2800" dirty="0">
                <a:solidFill>
                  <a:srgbClr val="002060"/>
                </a:solidFill>
                <a:latin typeface="+mj-lt"/>
              </a:rPr>
              <a:t>Under an extreme circumstances leave without pay will be considered in accordance with the situation and the work arrangement by the management </a:t>
            </a:r>
          </a:p>
          <a:p>
            <a:pPr marL="1371600" lvl="2" indent="-457200">
              <a:buFont typeface="Arial" panose="020B0604020202020204" pitchFamily="34" charset="0"/>
              <a:buChar char="•"/>
            </a:pPr>
            <a:endParaRPr lang="en-US" sz="2800" b="1" dirty="0" smtClean="0">
              <a:solidFill>
                <a:srgbClr val="002060"/>
              </a:solidFill>
              <a:latin typeface="+mj-lt"/>
            </a:endParaRPr>
          </a:p>
          <a:p>
            <a:pPr lvl="3"/>
            <a:endParaRPr lang="en-US" sz="2800" b="1" dirty="0" smtClean="0">
              <a:solidFill>
                <a:srgbClr val="002060"/>
              </a:solidFill>
              <a:latin typeface="+mj-lt"/>
            </a:endParaRPr>
          </a:p>
          <a:p>
            <a:pPr lvl="3"/>
            <a:endParaRPr lang="en-US" sz="2800" b="1" dirty="0" smtClean="0">
              <a:solidFill>
                <a:srgbClr val="002060"/>
              </a:solidFill>
              <a:latin typeface="+mj-lt"/>
            </a:endParaRPr>
          </a:p>
        </p:txBody>
      </p:sp>
    </p:spTree>
    <p:extLst>
      <p:ext uri="{BB962C8B-B14F-4D97-AF65-F5344CB8AC3E}">
        <p14:creationId xmlns:p14="http://schemas.microsoft.com/office/powerpoint/2010/main" val="93219815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463308"/>
          </a:xfrm>
          <a:prstGeom prst="rect">
            <a:avLst/>
          </a:prstGeom>
          <a:solidFill>
            <a:schemeClr val="bg1">
              <a:lumMod val="95000"/>
            </a:schemeClr>
          </a:solidFill>
        </p:spPr>
        <p:txBody>
          <a:bodyPr wrap="square">
            <a:spAutoFit/>
          </a:bodyPr>
          <a:lstStyle/>
          <a:p>
            <a:pPr lvl="2"/>
            <a:endParaRPr lang="en-US" sz="4400" b="1" dirty="0" smtClean="0">
              <a:solidFill>
                <a:schemeClr val="accent4"/>
              </a:solidFill>
              <a:latin typeface="+mj-lt"/>
            </a:endParaRPr>
          </a:p>
          <a:p>
            <a:pPr lvl="3"/>
            <a:r>
              <a:rPr lang="en-US" sz="4400" b="1" dirty="0">
                <a:solidFill>
                  <a:schemeClr val="accent4"/>
                </a:solidFill>
                <a:latin typeface="+mj-lt"/>
              </a:rPr>
              <a:t>Holidays </a:t>
            </a:r>
            <a:endParaRPr lang="en-US" sz="4400" dirty="0">
              <a:solidFill>
                <a:schemeClr val="accent4"/>
              </a:solidFill>
              <a:latin typeface="+mj-lt"/>
            </a:endParaRPr>
          </a:p>
          <a:p>
            <a:pPr lvl="3"/>
            <a:r>
              <a:rPr lang="en-US" b="1" dirty="0">
                <a:latin typeface="+mj-lt"/>
              </a:rPr>
              <a:t> </a:t>
            </a:r>
            <a:endParaRPr lang="en-US" sz="2000" dirty="0">
              <a:latin typeface="+mj-lt"/>
            </a:endParaRPr>
          </a:p>
          <a:p>
            <a:pPr lvl="3"/>
            <a:r>
              <a:rPr lang="en-US" sz="2800" b="1" dirty="0" smtClean="0">
                <a:solidFill>
                  <a:srgbClr val="002060"/>
                </a:solidFill>
                <a:latin typeface="+mj-lt"/>
              </a:rPr>
              <a:t>Weekly </a:t>
            </a:r>
            <a:r>
              <a:rPr lang="en-US" sz="2800" b="1" dirty="0">
                <a:solidFill>
                  <a:srgbClr val="002060"/>
                </a:solidFill>
                <a:latin typeface="+mj-lt"/>
              </a:rPr>
              <a:t>Holidays </a:t>
            </a:r>
            <a:endParaRPr lang="en-US" sz="2800" dirty="0">
              <a:solidFill>
                <a:srgbClr val="002060"/>
              </a:solidFill>
              <a:latin typeface="+mj-lt"/>
            </a:endParaRPr>
          </a:p>
          <a:p>
            <a:pPr lvl="3"/>
            <a:r>
              <a:rPr lang="en-US" sz="2800" dirty="0">
                <a:solidFill>
                  <a:srgbClr val="002060"/>
                </a:solidFill>
                <a:latin typeface="+mj-lt"/>
              </a:rPr>
              <a:t>In general Saturdays and Sundays are treated as weekly holidays, </a:t>
            </a:r>
            <a:r>
              <a:rPr lang="en-US" sz="2800" dirty="0" smtClean="0">
                <a:solidFill>
                  <a:srgbClr val="002060"/>
                </a:solidFill>
                <a:latin typeface="+mj-lt"/>
              </a:rPr>
              <a:t>                    this </a:t>
            </a:r>
            <a:r>
              <a:rPr lang="en-US" sz="2800" dirty="0">
                <a:solidFill>
                  <a:srgbClr val="002060"/>
                </a:solidFill>
                <a:latin typeface="+mj-lt"/>
              </a:rPr>
              <a:t>is not applicable for duty officers and, there weekly holidays </a:t>
            </a:r>
            <a:r>
              <a:rPr lang="en-US" sz="2800" dirty="0" smtClean="0">
                <a:solidFill>
                  <a:srgbClr val="002060"/>
                </a:solidFill>
                <a:latin typeface="+mj-lt"/>
              </a:rPr>
              <a:t>                              are </a:t>
            </a:r>
            <a:r>
              <a:rPr lang="en-US" sz="2800" dirty="0">
                <a:solidFill>
                  <a:srgbClr val="002060"/>
                </a:solidFill>
                <a:latin typeface="+mj-lt"/>
              </a:rPr>
              <a:t>as determined by the management</a:t>
            </a:r>
            <a:r>
              <a:rPr lang="en-US" sz="2800" dirty="0" smtClean="0">
                <a:solidFill>
                  <a:srgbClr val="002060"/>
                </a:solidFill>
                <a:latin typeface="+mj-lt"/>
              </a:rPr>
              <a:t>.</a:t>
            </a:r>
          </a:p>
          <a:p>
            <a:pPr lvl="3"/>
            <a:endParaRPr lang="en-US" sz="2800" dirty="0">
              <a:solidFill>
                <a:srgbClr val="002060"/>
              </a:solidFill>
              <a:latin typeface="+mj-lt"/>
            </a:endParaRPr>
          </a:p>
          <a:p>
            <a:pPr lvl="3"/>
            <a:r>
              <a:rPr lang="en-US" sz="2800" b="1" dirty="0" smtClean="0">
                <a:solidFill>
                  <a:srgbClr val="002060"/>
                </a:solidFill>
                <a:latin typeface="+mj-lt"/>
              </a:rPr>
              <a:t>Full </a:t>
            </a:r>
            <a:r>
              <a:rPr lang="en-US" sz="2800" b="1" dirty="0">
                <a:solidFill>
                  <a:srgbClr val="002060"/>
                </a:solidFill>
                <a:latin typeface="+mj-lt"/>
              </a:rPr>
              <a:t>Moon (</a:t>
            </a:r>
            <a:r>
              <a:rPr lang="en-US" sz="2800" b="1" dirty="0" err="1">
                <a:solidFill>
                  <a:srgbClr val="002060"/>
                </a:solidFill>
                <a:latin typeface="+mj-lt"/>
              </a:rPr>
              <a:t>Poya</a:t>
            </a:r>
            <a:r>
              <a:rPr lang="en-US" sz="2800" b="1" dirty="0">
                <a:solidFill>
                  <a:srgbClr val="002060"/>
                </a:solidFill>
                <a:latin typeface="+mj-lt"/>
              </a:rPr>
              <a:t>) Holidays </a:t>
            </a:r>
            <a:endParaRPr lang="en-US" sz="2800" dirty="0">
              <a:solidFill>
                <a:srgbClr val="002060"/>
              </a:solidFill>
              <a:latin typeface="+mj-lt"/>
            </a:endParaRPr>
          </a:p>
          <a:p>
            <a:pPr lvl="3"/>
            <a:r>
              <a:rPr lang="en-US" sz="2800" dirty="0">
                <a:solidFill>
                  <a:srgbClr val="002060"/>
                </a:solidFill>
                <a:latin typeface="+mj-lt"/>
              </a:rPr>
              <a:t>As published in the government publication bureau calendar </a:t>
            </a:r>
            <a:r>
              <a:rPr lang="en-US" sz="2800" dirty="0" smtClean="0">
                <a:solidFill>
                  <a:srgbClr val="002060"/>
                </a:solidFill>
                <a:latin typeface="+mj-lt"/>
              </a:rPr>
              <a:t>                                               in </a:t>
            </a:r>
            <a:r>
              <a:rPr lang="en-US" sz="2800" dirty="0">
                <a:solidFill>
                  <a:srgbClr val="002060"/>
                </a:solidFill>
                <a:latin typeface="+mj-lt"/>
              </a:rPr>
              <a:t>each year</a:t>
            </a:r>
          </a:p>
          <a:p>
            <a:pPr marL="1371600" lvl="2" indent="-457200">
              <a:buFont typeface="Arial" panose="020B0604020202020204" pitchFamily="34" charset="0"/>
              <a:buChar char="•"/>
            </a:pPr>
            <a:endParaRPr lang="en-US" sz="2800" b="1" dirty="0" smtClean="0">
              <a:solidFill>
                <a:srgbClr val="002060"/>
              </a:solidFill>
              <a:latin typeface="+mj-lt"/>
            </a:endParaRPr>
          </a:p>
          <a:p>
            <a:pPr lvl="3"/>
            <a:endParaRPr lang="en-US" sz="2800" b="1" dirty="0" smtClean="0">
              <a:solidFill>
                <a:srgbClr val="002060"/>
              </a:solidFill>
              <a:latin typeface="+mj-lt"/>
            </a:endParaRPr>
          </a:p>
          <a:p>
            <a:pPr lvl="3"/>
            <a:endParaRPr lang="en-US" sz="2800" b="1" dirty="0" smtClean="0">
              <a:solidFill>
                <a:srgbClr val="002060"/>
              </a:solidFill>
              <a:latin typeface="+mj-lt"/>
            </a:endParaRPr>
          </a:p>
        </p:txBody>
      </p:sp>
    </p:spTree>
    <p:extLst>
      <p:ext uri="{BB962C8B-B14F-4D97-AF65-F5344CB8AC3E}">
        <p14:creationId xmlns:p14="http://schemas.microsoft.com/office/powerpoint/2010/main" val="261427063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8617744"/>
          </a:xfrm>
          <a:prstGeom prst="rect">
            <a:avLst/>
          </a:prstGeom>
          <a:solidFill>
            <a:schemeClr val="bg1">
              <a:lumMod val="95000"/>
            </a:schemeClr>
          </a:solidFill>
        </p:spPr>
        <p:txBody>
          <a:bodyPr wrap="square">
            <a:spAutoFit/>
          </a:bodyPr>
          <a:lstStyle/>
          <a:p>
            <a:pPr lvl="2"/>
            <a:endParaRPr lang="en-US" sz="4400" b="1" dirty="0" smtClean="0">
              <a:solidFill>
                <a:schemeClr val="accent4"/>
              </a:solidFill>
              <a:latin typeface="+mj-lt"/>
            </a:endParaRPr>
          </a:p>
          <a:p>
            <a:pPr lvl="3"/>
            <a:r>
              <a:rPr lang="en-US" sz="4400" b="1" dirty="0" smtClean="0">
                <a:solidFill>
                  <a:schemeClr val="accent4"/>
                </a:solidFill>
                <a:latin typeface="+mj-lt"/>
              </a:rPr>
              <a:t>Holidays…</a:t>
            </a:r>
          </a:p>
          <a:p>
            <a:pPr lvl="3"/>
            <a:r>
              <a:rPr lang="en-US" sz="2800" b="1" dirty="0" smtClean="0">
                <a:solidFill>
                  <a:srgbClr val="002060"/>
                </a:solidFill>
                <a:latin typeface="+mj-lt"/>
              </a:rPr>
              <a:t>Mercantile Holidays</a:t>
            </a:r>
            <a:endParaRPr lang="en-US" sz="2800" dirty="0">
              <a:solidFill>
                <a:srgbClr val="002060"/>
              </a:solidFill>
              <a:latin typeface="+mj-lt"/>
            </a:endParaRPr>
          </a:p>
          <a:p>
            <a:pPr lvl="3"/>
            <a:r>
              <a:rPr lang="en-US" sz="2800" dirty="0" smtClean="0">
                <a:solidFill>
                  <a:srgbClr val="002060"/>
                </a:solidFill>
                <a:latin typeface="+mj-lt"/>
              </a:rPr>
              <a:t>The </a:t>
            </a:r>
            <a:r>
              <a:rPr lang="en-US" sz="2800" dirty="0">
                <a:solidFill>
                  <a:srgbClr val="002060"/>
                </a:solidFill>
                <a:latin typeface="+mj-lt"/>
              </a:rPr>
              <a:t>following days are declared as </a:t>
            </a:r>
            <a:r>
              <a:rPr lang="en-US" sz="2800" dirty="0" smtClean="0">
                <a:solidFill>
                  <a:srgbClr val="002060"/>
                </a:solidFill>
                <a:latin typeface="+mj-lt"/>
              </a:rPr>
              <a:t>mercantile holidays </a:t>
            </a:r>
            <a:r>
              <a:rPr lang="en-US" sz="2800" dirty="0">
                <a:solidFill>
                  <a:srgbClr val="002060"/>
                </a:solidFill>
                <a:latin typeface="+mj-lt"/>
              </a:rPr>
              <a:t>in any </a:t>
            </a:r>
            <a:r>
              <a:rPr lang="en-US" sz="2800" dirty="0" smtClean="0">
                <a:solidFill>
                  <a:srgbClr val="002060"/>
                </a:solidFill>
                <a:latin typeface="+mj-lt"/>
              </a:rPr>
              <a:t>                     calendar </a:t>
            </a:r>
            <a:r>
              <a:rPr lang="en-US" sz="2800" dirty="0">
                <a:solidFill>
                  <a:srgbClr val="002060"/>
                </a:solidFill>
                <a:latin typeface="+mj-lt"/>
              </a:rPr>
              <a:t>year </a:t>
            </a:r>
          </a:p>
          <a:p>
            <a:pPr lvl="3"/>
            <a:endParaRPr lang="en-US" sz="2800" dirty="0" smtClean="0">
              <a:solidFill>
                <a:srgbClr val="002060"/>
              </a:solidFill>
              <a:latin typeface="+mj-lt"/>
            </a:endParaRPr>
          </a:p>
          <a:p>
            <a:pPr marL="1828800" lvl="3" indent="-457200">
              <a:buFont typeface="Wingdings" panose="05000000000000000000" pitchFamily="2" charset="2"/>
              <a:buChar char="v"/>
            </a:pPr>
            <a:r>
              <a:rPr lang="en-US" sz="2800" dirty="0" smtClean="0">
                <a:solidFill>
                  <a:srgbClr val="002060"/>
                </a:solidFill>
                <a:latin typeface="+mj-lt"/>
              </a:rPr>
              <a:t>Thai </a:t>
            </a:r>
            <a:r>
              <a:rPr lang="en-US" sz="2800" dirty="0">
                <a:solidFill>
                  <a:srgbClr val="002060"/>
                </a:solidFill>
                <a:latin typeface="+mj-lt"/>
              </a:rPr>
              <a:t>Pongola Day </a:t>
            </a:r>
          </a:p>
          <a:p>
            <a:pPr marL="1828800" lvl="3" indent="-457200">
              <a:buFont typeface="Wingdings" panose="05000000000000000000" pitchFamily="2" charset="2"/>
              <a:buChar char="v"/>
            </a:pPr>
            <a:r>
              <a:rPr lang="en-US" sz="2800" dirty="0">
                <a:solidFill>
                  <a:srgbClr val="002060"/>
                </a:solidFill>
                <a:latin typeface="+mj-lt"/>
              </a:rPr>
              <a:t>National Day </a:t>
            </a:r>
          </a:p>
          <a:p>
            <a:pPr marL="1828800" lvl="3" indent="-457200">
              <a:buFont typeface="Wingdings" panose="05000000000000000000" pitchFamily="2" charset="2"/>
              <a:buChar char="v"/>
            </a:pPr>
            <a:r>
              <a:rPr lang="en-US" sz="2800" dirty="0">
                <a:solidFill>
                  <a:srgbClr val="002060"/>
                </a:solidFill>
                <a:latin typeface="+mj-lt"/>
              </a:rPr>
              <a:t>Day Prior to Sinhala and Tamil new year day </a:t>
            </a:r>
          </a:p>
          <a:p>
            <a:pPr marL="1828800" lvl="3" indent="-457200">
              <a:buFont typeface="Wingdings" panose="05000000000000000000" pitchFamily="2" charset="2"/>
              <a:buChar char="v"/>
            </a:pPr>
            <a:r>
              <a:rPr lang="en-US" sz="2800" dirty="0">
                <a:solidFill>
                  <a:srgbClr val="002060"/>
                </a:solidFill>
                <a:latin typeface="+mj-lt"/>
              </a:rPr>
              <a:t>Sinhala and Tamil New Year Day </a:t>
            </a:r>
          </a:p>
          <a:p>
            <a:pPr marL="1828800" lvl="3" indent="-457200">
              <a:buFont typeface="Wingdings" panose="05000000000000000000" pitchFamily="2" charset="2"/>
              <a:buChar char="v"/>
            </a:pPr>
            <a:r>
              <a:rPr lang="en-US" sz="2800" dirty="0">
                <a:solidFill>
                  <a:srgbClr val="002060"/>
                </a:solidFill>
                <a:latin typeface="+mj-lt"/>
              </a:rPr>
              <a:t>May Day</a:t>
            </a:r>
          </a:p>
          <a:p>
            <a:pPr marL="1828800" lvl="3" indent="-457200">
              <a:buFont typeface="Wingdings" panose="05000000000000000000" pitchFamily="2" charset="2"/>
              <a:buChar char="v"/>
            </a:pPr>
            <a:r>
              <a:rPr lang="en-US" sz="2800" dirty="0">
                <a:solidFill>
                  <a:srgbClr val="002060"/>
                </a:solidFill>
                <a:latin typeface="+mj-lt"/>
              </a:rPr>
              <a:t>Day following the </a:t>
            </a:r>
            <a:r>
              <a:rPr lang="en-US" sz="2800" dirty="0" err="1">
                <a:solidFill>
                  <a:srgbClr val="002060"/>
                </a:solidFill>
                <a:latin typeface="+mj-lt"/>
              </a:rPr>
              <a:t>Wesak</a:t>
            </a:r>
            <a:r>
              <a:rPr lang="en-US" sz="2800" dirty="0">
                <a:solidFill>
                  <a:srgbClr val="002060"/>
                </a:solidFill>
                <a:latin typeface="+mj-lt"/>
              </a:rPr>
              <a:t> full moon day </a:t>
            </a:r>
          </a:p>
          <a:p>
            <a:pPr marL="1828800" lvl="3" indent="-457200">
              <a:buFont typeface="Wingdings" panose="05000000000000000000" pitchFamily="2" charset="2"/>
              <a:buChar char="v"/>
            </a:pPr>
            <a:r>
              <a:rPr lang="en-US" sz="2800" dirty="0">
                <a:solidFill>
                  <a:srgbClr val="002060"/>
                </a:solidFill>
                <a:latin typeface="+mj-lt"/>
              </a:rPr>
              <a:t>Holy Prophet’s Birth day </a:t>
            </a:r>
          </a:p>
          <a:p>
            <a:pPr marL="1828800" lvl="3" indent="-457200">
              <a:buFont typeface="Wingdings" panose="05000000000000000000" pitchFamily="2" charset="2"/>
              <a:buChar char="v"/>
            </a:pPr>
            <a:r>
              <a:rPr lang="en-US" sz="2800" dirty="0">
                <a:solidFill>
                  <a:srgbClr val="002060"/>
                </a:solidFill>
                <a:latin typeface="+mj-lt"/>
              </a:rPr>
              <a:t>Christmas Day </a:t>
            </a:r>
          </a:p>
          <a:p>
            <a:pPr lvl="6"/>
            <a:r>
              <a:rPr lang="en-US" sz="2800" b="1" dirty="0" smtClean="0">
                <a:solidFill>
                  <a:srgbClr val="002060"/>
                </a:solidFill>
                <a:latin typeface="+mj-lt"/>
              </a:rPr>
              <a:t> </a:t>
            </a:r>
            <a:endParaRPr lang="en-US" sz="2800" dirty="0">
              <a:solidFill>
                <a:srgbClr val="002060"/>
              </a:solidFill>
              <a:latin typeface="+mj-lt"/>
            </a:endParaRPr>
          </a:p>
          <a:p>
            <a:pPr lvl="3"/>
            <a:r>
              <a:rPr lang="en-US" b="1" dirty="0">
                <a:latin typeface="+mj-lt"/>
              </a:rPr>
              <a:t> </a:t>
            </a:r>
            <a:endParaRPr lang="en-US" sz="2000" dirty="0">
              <a:latin typeface="+mj-lt"/>
            </a:endParaRPr>
          </a:p>
          <a:p>
            <a:pPr marL="1371600" lvl="2" indent="-457200">
              <a:buFont typeface="Arial" panose="020B0604020202020204" pitchFamily="34" charset="0"/>
              <a:buChar char="•"/>
            </a:pPr>
            <a:endParaRPr lang="en-US" sz="2800" b="1" dirty="0" smtClean="0">
              <a:solidFill>
                <a:srgbClr val="002060"/>
              </a:solidFill>
              <a:latin typeface="+mj-lt"/>
            </a:endParaRPr>
          </a:p>
          <a:p>
            <a:pPr lvl="3"/>
            <a:endParaRPr lang="en-US" sz="2800" b="1" dirty="0" smtClean="0">
              <a:solidFill>
                <a:srgbClr val="002060"/>
              </a:solidFill>
              <a:latin typeface="+mj-lt"/>
            </a:endParaRPr>
          </a:p>
          <a:p>
            <a:pPr lvl="3"/>
            <a:endParaRPr lang="en-US" sz="2800" b="1" dirty="0" smtClean="0">
              <a:solidFill>
                <a:srgbClr val="002060"/>
              </a:solidFill>
              <a:latin typeface="+mj-lt"/>
            </a:endParaRPr>
          </a:p>
        </p:txBody>
      </p:sp>
    </p:spTree>
    <p:extLst>
      <p:ext uri="{BB962C8B-B14F-4D97-AF65-F5344CB8AC3E}">
        <p14:creationId xmlns:p14="http://schemas.microsoft.com/office/powerpoint/2010/main" val="265079393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7048083"/>
          </a:xfrm>
          <a:prstGeom prst="rect">
            <a:avLst/>
          </a:prstGeom>
          <a:solidFill>
            <a:schemeClr val="bg1">
              <a:lumMod val="95000"/>
            </a:schemeClr>
          </a:solidFill>
        </p:spPr>
        <p:txBody>
          <a:bodyPr wrap="square">
            <a:spAutoFit/>
          </a:bodyPr>
          <a:lstStyle/>
          <a:p>
            <a:pPr lvl="2"/>
            <a:endParaRPr lang="en-US" sz="4400" b="1" dirty="0" smtClean="0">
              <a:solidFill>
                <a:schemeClr val="accent4"/>
              </a:solidFill>
              <a:latin typeface="+mj-lt"/>
            </a:endParaRPr>
          </a:p>
          <a:p>
            <a:pPr lvl="3"/>
            <a:r>
              <a:rPr lang="en-US" sz="4400" b="1" dirty="0">
                <a:solidFill>
                  <a:schemeClr val="accent4"/>
                </a:solidFill>
                <a:latin typeface="+mj-lt"/>
              </a:rPr>
              <a:t>Staff Mobility (Transfers)</a:t>
            </a:r>
          </a:p>
          <a:p>
            <a:pPr lvl="3"/>
            <a:endParaRPr lang="en-US" sz="2800" dirty="0" smtClean="0">
              <a:solidFill>
                <a:srgbClr val="002060"/>
              </a:solidFill>
              <a:latin typeface="+mj-lt"/>
            </a:endParaRPr>
          </a:p>
          <a:p>
            <a:pPr lvl="3"/>
            <a:r>
              <a:rPr lang="en-US" sz="2800" dirty="0" smtClean="0">
                <a:solidFill>
                  <a:srgbClr val="002060"/>
                </a:solidFill>
                <a:latin typeface="+mj-lt"/>
              </a:rPr>
              <a:t>Employees </a:t>
            </a:r>
            <a:r>
              <a:rPr lang="en-US" sz="2800" dirty="0">
                <a:solidFill>
                  <a:srgbClr val="002060"/>
                </a:solidFill>
                <a:latin typeface="+mj-lt"/>
              </a:rPr>
              <a:t>are provided with opportunities to widen their exposure </a:t>
            </a:r>
            <a:r>
              <a:rPr lang="en-US" sz="2800" dirty="0" smtClean="0">
                <a:solidFill>
                  <a:srgbClr val="002060"/>
                </a:solidFill>
                <a:latin typeface="+mj-lt"/>
              </a:rPr>
              <a:t>                   and </a:t>
            </a:r>
            <a:r>
              <a:rPr lang="en-US" sz="2800" dirty="0">
                <a:solidFill>
                  <a:srgbClr val="002060"/>
                </a:solidFill>
                <a:latin typeface="+mj-lt"/>
              </a:rPr>
              <a:t>further their career development within the organization. </a:t>
            </a:r>
            <a:r>
              <a:rPr lang="en-US" sz="2800" dirty="0" smtClean="0">
                <a:solidFill>
                  <a:srgbClr val="002060"/>
                </a:solidFill>
                <a:latin typeface="+mj-lt"/>
              </a:rPr>
              <a:t>                       Employees </a:t>
            </a:r>
            <a:r>
              <a:rPr lang="en-US" sz="2800" dirty="0">
                <a:solidFill>
                  <a:srgbClr val="002060"/>
                </a:solidFill>
                <a:latin typeface="+mj-lt"/>
              </a:rPr>
              <a:t>may be transferred from one division to another or one location/post to another for career development or operational</a:t>
            </a:r>
            <a:r>
              <a:rPr lang="en-US" sz="2800" dirty="0" smtClean="0">
                <a:solidFill>
                  <a:srgbClr val="002060"/>
                </a:solidFill>
                <a:latin typeface="+mj-lt"/>
              </a:rPr>
              <a:t>/                   structural </a:t>
            </a:r>
            <a:r>
              <a:rPr lang="en-US" sz="2800" dirty="0">
                <a:solidFill>
                  <a:srgbClr val="002060"/>
                </a:solidFill>
                <a:latin typeface="+mj-lt"/>
              </a:rPr>
              <a:t>reasons. These transfers will be on either temporary or permanent basis and will not result in lowering of job </a:t>
            </a:r>
            <a:r>
              <a:rPr lang="en-US" sz="2800" dirty="0" smtClean="0">
                <a:solidFill>
                  <a:srgbClr val="002060"/>
                </a:solidFill>
                <a:latin typeface="+mj-lt"/>
              </a:rPr>
              <a:t>status</a:t>
            </a:r>
            <a:r>
              <a:rPr lang="en-US" sz="2800" dirty="0">
                <a:solidFill>
                  <a:srgbClr val="002060"/>
                </a:solidFill>
                <a:latin typeface="+mj-lt"/>
              </a:rPr>
              <a:t> </a:t>
            </a:r>
            <a:r>
              <a:rPr lang="en-US" sz="2800" dirty="0" smtClean="0">
                <a:solidFill>
                  <a:srgbClr val="002060"/>
                </a:solidFill>
                <a:latin typeface="+mj-lt"/>
              </a:rPr>
              <a:t>                                   – Job </a:t>
            </a:r>
            <a:r>
              <a:rPr lang="en-US" sz="2800" dirty="0" smtClean="0">
                <a:solidFill>
                  <a:srgbClr val="002060"/>
                </a:solidFill>
                <a:latin typeface="+mj-lt"/>
              </a:rPr>
              <a:t>Rotation </a:t>
            </a:r>
            <a:endParaRPr lang="en-US" sz="2800" dirty="0">
              <a:solidFill>
                <a:srgbClr val="002060"/>
              </a:solidFill>
              <a:latin typeface="+mj-lt"/>
            </a:endParaRPr>
          </a:p>
          <a:p>
            <a:pPr marL="1371600" lvl="2" indent="-457200">
              <a:buFont typeface="Arial" panose="020B0604020202020204" pitchFamily="34" charset="0"/>
              <a:buChar char="•"/>
            </a:pPr>
            <a:endParaRPr lang="en-US" sz="2800" b="1" dirty="0" smtClean="0">
              <a:solidFill>
                <a:srgbClr val="002060"/>
              </a:solidFill>
              <a:latin typeface="+mj-lt"/>
            </a:endParaRPr>
          </a:p>
          <a:p>
            <a:pPr lvl="3"/>
            <a:endParaRPr lang="en-US" sz="2800" b="1" dirty="0" smtClean="0">
              <a:solidFill>
                <a:srgbClr val="002060"/>
              </a:solidFill>
              <a:latin typeface="+mj-lt"/>
            </a:endParaRPr>
          </a:p>
          <a:p>
            <a:pPr lvl="3"/>
            <a:endParaRPr lang="en-US" sz="2800" b="1" dirty="0">
              <a:solidFill>
                <a:srgbClr val="002060"/>
              </a:solidFill>
              <a:latin typeface="+mj-lt"/>
            </a:endParaRPr>
          </a:p>
          <a:p>
            <a:pPr lvl="3"/>
            <a:endParaRPr lang="en-US" sz="2800" b="1" dirty="0" smtClean="0">
              <a:solidFill>
                <a:srgbClr val="002060"/>
              </a:solidFill>
              <a:latin typeface="+mj-lt"/>
            </a:endParaRPr>
          </a:p>
          <a:p>
            <a:pPr lvl="3"/>
            <a:endParaRPr lang="en-US" sz="2800" b="1" dirty="0" smtClean="0">
              <a:solidFill>
                <a:srgbClr val="002060"/>
              </a:solidFill>
              <a:latin typeface="+mj-lt"/>
            </a:endParaRPr>
          </a:p>
        </p:txBody>
      </p:sp>
    </p:spTree>
    <p:extLst>
      <p:ext uri="{BB962C8B-B14F-4D97-AF65-F5344CB8AC3E}">
        <p14:creationId xmlns:p14="http://schemas.microsoft.com/office/powerpoint/2010/main" val="115309841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7478970"/>
          </a:xfrm>
          <a:prstGeom prst="rect">
            <a:avLst/>
          </a:prstGeom>
          <a:solidFill>
            <a:schemeClr val="bg1">
              <a:lumMod val="95000"/>
            </a:schemeClr>
          </a:solidFill>
        </p:spPr>
        <p:txBody>
          <a:bodyPr wrap="square">
            <a:spAutoFit/>
          </a:bodyPr>
          <a:lstStyle/>
          <a:p>
            <a:pPr lvl="2"/>
            <a:endParaRPr lang="en-US" sz="4400" b="1" dirty="0" smtClean="0">
              <a:solidFill>
                <a:schemeClr val="accent4"/>
              </a:solidFill>
            </a:endParaRPr>
          </a:p>
          <a:p>
            <a:pPr lvl="1"/>
            <a:r>
              <a:rPr lang="en-US" sz="4400" b="1" dirty="0" smtClean="0">
                <a:solidFill>
                  <a:schemeClr val="accent4"/>
                </a:solidFill>
                <a:latin typeface="+mj-lt"/>
              </a:rPr>
              <a:t>	Staff </a:t>
            </a:r>
            <a:r>
              <a:rPr lang="en-US" sz="4400" b="1" dirty="0">
                <a:solidFill>
                  <a:schemeClr val="accent4"/>
                </a:solidFill>
                <a:latin typeface="+mj-lt"/>
              </a:rPr>
              <a:t>Mobility (Transfers</a:t>
            </a:r>
            <a:r>
              <a:rPr lang="en-US" sz="4400" b="1" dirty="0" smtClean="0">
                <a:solidFill>
                  <a:schemeClr val="accent4"/>
                </a:solidFill>
                <a:latin typeface="+mj-lt"/>
              </a:rPr>
              <a:t>)…</a:t>
            </a:r>
            <a:endParaRPr lang="en-US" sz="4400" b="1" dirty="0">
              <a:solidFill>
                <a:schemeClr val="accent4"/>
              </a:solidFill>
              <a:latin typeface="+mj-lt"/>
            </a:endParaRPr>
          </a:p>
          <a:p>
            <a:pPr lvl="2"/>
            <a:endParaRPr lang="en-US" sz="2800" b="1" dirty="0" smtClean="0">
              <a:solidFill>
                <a:srgbClr val="002060"/>
              </a:solidFill>
              <a:latin typeface="+mj-lt"/>
            </a:endParaRPr>
          </a:p>
          <a:p>
            <a:pPr lvl="3"/>
            <a:r>
              <a:rPr lang="en-US" sz="2800" b="1" dirty="0">
                <a:solidFill>
                  <a:srgbClr val="002060"/>
                </a:solidFill>
                <a:latin typeface="+mj-lt"/>
              </a:rPr>
              <a:t>Voluntary transfers </a:t>
            </a:r>
            <a:endParaRPr lang="en-US" sz="2800" dirty="0">
              <a:solidFill>
                <a:srgbClr val="002060"/>
              </a:solidFill>
              <a:latin typeface="+mj-lt"/>
            </a:endParaRPr>
          </a:p>
          <a:p>
            <a:pPr lvl="3"/>
            <a:r>
              <a:rPr lang="en-US" sz="2800" dirty="0">
                <a:solidFill>
                  <a:srgbClr val="002060"/>
                </a:solidFill>
                <a:latin typeface="+mj-lt"/>
              </a:rPr>
              <a:t>These transfers are made depending on the nature of the grievance or personal request of the employee and also depending on the staff requirement of the relevant division</a:t>
            </a:r>
            <a:r>
              <a:rPr lang="en-US" sz="2800" dirty="0" smtClean="0">
                <a:solidFill>
                  <a:srgbClr val="002060"/>
                </a:solidFill>
                <a:latin typeface="+mj-lt"/>
              </a:rPr>
              <a:t>.</a:t>
            </a:r>
          </a:p>
          <a:p>
            <a:pPr lvl="3"/>
            <a:endParaRPr lang="en-US" sz="2800" dirty="0">
              <a:solidFill>
                <a:srgbClr val="002060"/>
              </a:solidFill>
              <a:latin typeface="+mj-lt"/>
            </a:endParaRPr>
          </a:p>
          <a:p>
            <a:pPr lvl="3"/>
            <a:r>
              <a:rPr lang="en-US" sz="2800" b="1" dirty="0">
                <a:solidFill>
                  <a:srgbClr val="002060"/>
                </a:solidFill>
                <a:latin typeface="+mj-lt"/>
              </a:rPr>
              <a:t>Involuntary transfers </a:t>
            </a:r>
            <a:endParaRPr lang="en-US" sz="2800" dirty="0">
              <a:solidFill>
                <a:srgbClr val="002060"/>
              </a:solidFill>
              <a:latin typeface="+mj-lt"/>
            </a:endParaRPr>
          </a:p>
          <a:p>
            <a:pPr lvl="3"/>
            <a:r>
              <a:rPr lang="en-US" sz="2800" dirty="0">
                <a:solidFill>
                  <a:srgbClr val="002060"/>
                </a:solidFill>
                <a:latin typeface="+mj-lt"/>
              </a:rPr>
              <a:t>These transfers will be made from time to time in order to maintain the efficient operations of the company and will be carried out in consultation with the relevant divisional heads and the HR division.</a:t>
            </a:r>
          </a:p>
          <a:p>
            <a:pPr lvl="3"/>
            <a:endParaRPr lang="en-US" sz="2800" b="1" dirty="0" smtClean="0">
              <a:solidFill>
                <a:srgbClr val="002060"/>
              </a:solidFill>
              <a:latin typeface="+mj-lt"/>
            </a:endParaRPr>
          </a:p>
          <a:p>
            <a:pPr lvl="3"/>
            <a:endParaRPr lang="en-US" sz="2800" b="1" dirty="0">
              <a:solidFill>
                <a:srgbClr val="002060"/>
              </a:solidFill>
              <a:latin typeface="+mj-lt"/>
            </a:endParaRPr>
          </a:p>
          <a:p>
            <a:pPr lvl="3"/>
            <a:endParaRPr lang="en-US" sz="2800" b="1" dirty="0" smtClean="0">
              <a:solidFill>
                <a:srgbClr val="002060"/>
              </a:solidFill>
              <a:latin typeface="+mj-lt"/>
            </a:endParaRPr>
          </a:p>
          <a:p>
            <a:pPr lvl="3"/>
            <a:endParaRPr lang="en-US" sz="2800" b="1" dirty="0" smtClean="0">
              <a:solidFill>
                <a:srgbClr val="002060"/>
              </a:solidFill>
              <a:latin typeface="+mj-lt"/>
            </a:endParaRPr>
          </a:p>
        </p:txBody>
      </p:sp>
    </p:spTree>
    <p:extLst>
      <p:ext uri="{BB962C8B-B14F-4D97-AF65-F5344CB8AC3E}">
        <p14:creationId xmlns:p14="http://schemas.microsoft.com/office/powerpoint/2010/main" val="161456287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63417"/>
          </a:xfrm>
          <a:prstGeom prst="rect">
            <a:avLst/>
          </a:prstGeom>
          <a:solidFill>
            <a:schemeClr val="bg1">
              <a:lumMod val="95000"/>
            </a:schemeClr>
          </a:solidFill>
        </p:spPr>
        <p:txBody>
          <a:bodyPr wrap="square">
            <a:spAutoFit/>
          </a:bodyPr>
          <a:lstStyle/>
          <a:p>
            <a:pPr lvl="2"/>
            <a:endParaRPr lang="en-US" sz="4400" b="1" dirty="0" smtClean="0">
              <a:solidFill>
                <a:schemeClr val="accent4"/>
              </a:solidFill>
            </a:endParaRPr>
          </a:p>
          <a:p>
            <a:pPr lvl="1"/>
            <a:r>
              <a:rPr lang="en-US" sz="4400" b="1" dirty="0" smtClean="0">
                <a:solidFill>
                  <a:schemeClr val="accent4"/>
                </a:solidFill>
                <a:latin typeface="+mj-lt"/>
              </a:rPr>
              <a:t>	</a:t>
            </a:r>
            <a:r>
              <a:rPr lang="en-US" sz="4400" b="1" dirty="0" smtClean="0">
                <a:solidFill>
                  <a:schemeClr val="accent4"/>
                </a:solidFill>
                <a:latin typeface="+mj-lt"/>
              </a:rPr>
              <a:t>Probation </a:t>
            </a:r>
            <a:r>
              <a:rPr lang="en-US" sz="4400" b="1" dirty="0">
                <a:solidFill>
                  <a:schemeClr val="accent4"/>
                </a:solidFill>
                <a:latin typeface="+mj-lt"/>
              </a:rPr>
              <a:t>and </a:t>
            </a:r>
            <a:r>
              <a:rPr lang="en-US" sz="4400" b="1" dirty="0" smtClean="0">
                <a:solidFill>
                  <a:schemeClr val="accent4"/>
                </a:solidFill>
                <a:latin typeface="+mj-lt"/>
              </a:rPr>
              <a:t>Confirmation</a:t>
            </a:r>
          </a:p>
          <a:p>
            <a:pPr lvl="1"/>
            <a:endParaRPr lang="en-US" sz="4400" b="1" dirty="0">
              <a:solidFill>
                <a:schemeClr val="accent4"/>
              </a:solidFill>
              <a:latin typeface="+mj-lt"/>
            </a:endParaRPr>
          </a:p>
          <a:p>
            <a:pPr marL="1371600" lvl="2" indent="-457200">
              <a:buFont typeface="Arial" panose="020B0604020202020204" pitchFamily="34" charset="0"/>
              <a:buChar char="•"/>
            </a:pPr>
            <a:r>
              <a:rPr lang="en-US" sz="2800" dirty="0">
                <a:solidFill>
                  <a:srgbClr val="002060"/>
                </a:solidFill>
                <a:latin typeface="+mj-lt"/>
              </a:rPr>
              <a:t>The purpose of the probationary period is to allow time for new </a:t>
            </a:r>
            <a:r>
              <a:rPr lang="en-US" sz="2800" dirty="0" smtClean="0">
                <a:solidFill>
                  <a:srgbClr val="002060"/>
                </a:solidFill>
                <a:latin typeface="+mj-lt"/>
              </a:rPr>
              <a:t>                    employees </a:t>
            </a:r>
            <a:r>
              <a:rPr lang="en-US" sz="2800" dirty="0">
                <a:solidFill>
                  <a:srgbClr val="002060"/>
                </a:solidFill>
                <a:latin typeface="+mj-lt"/>
              </a:rPr>
              <a:t>and the organization to ensure their expectations on </a:t>
            </a:r>
            <a:r>
              <a:rPr lang="en-US" sz="2800" dirty="0" smtClean="0">
                <a:solidFill>
                  <a:srgbClr val="002060"/>
                </a:solidFill>
                <a:latin typeface="+mj-lt"/>
              </a:rPr>
              <a:t>                  employment </a:t>
            </a:r>
            <a:r>
              <a:rPr lang="en-US" sz="2800" dirty="0">
                <a:solidFill>
                  <a:srgbClr val="002060"/>
                </a:solidFill>
                <a:latin typeface="+mj-lt"/>
              </a:rPr>
              <a:t>and job performance are met. </a:t>
            </a:r>
          </a:p>
          <a:p>
            <a:pPr marL="1371600" lvl="2" indent="-457200">
              <a:buFont typeface="Arial" panose="020B0604020202020204" pitchFamily="34" charset="0"/>
              <a:buChar char="•"/>
            </a:pPr>
            <a:r>
              <a:rPr lang="en-US" sz="2800" dirty="0">
                <a:solidFill>
                  <a:srgbClr val="002060"/>
                </a:solidFill>
                <a:latin typeface="+mj-lt"/>
              </a:rPr>
              <a:t>All new employees are required to undergo a probationary period </a:t>
            </a:r>
            <a:r>
              <a:rPr lang="en-US" sz="2800" dirty="0" smtClean="0">
                <a:solidFill>
                  <a:srgbClr val="002060"/>
                </a:solidFill>
                <a:latin typeface="+mj-lt"/>
              </a:rPr>
              <a:t>                                        of </a:t>
            </a:r>
            <a:r>
              <a:rPr lang="en-US" sz="2800" dirty="0">
                <a:solidFill>
                  <a:srgbClr val="002060"/>
                </a:solidFill>
                <a:latin typeface="+mj-lt"/>
              </a:rPr>
              <a:t>six months (unless otherwise decided by the management of </a:t>
            </a:r>
            <a:r>
              <a:rPr lang="en-US" sz="2800" dirty="0" smtClean="0">
                <a:solidFill>
                  <a:srgbClr val="002060"/>
                </a:solidFill>
                <a:latin typeface="+mj-lt"/>
              </a:rPr>
              <a:t>                          CSO)subject </a:t>
            </a:r>
            <a:r>
              <a:rPr lang="en-US" sz="2800" dirty="0">
                <a:solidFill>
                  <a:srgbClr val="002060"/>
                </a:solidFill>
                <a:latin typeface="+mj-lt"/>
              </a:rPr>
              <a:t>to extension at the company’s discretion. </a:t>
            </a:r>
            <a:endParaRPr lang="en-US" sz="2800" dirty="0" smtClean="0">
              <a:solidFill>
                <a:srgbClr val="002060"/>
              </a:solidFill>
              <a:latin typeface="+mj-lt"/>
            </a:endParaRPr>
          </a:p>
          <a:p>
            <a:pPr marL="1371600" lvl="2" indent="-457200">
              <a:buFont typeface="Arial" panose="020B0604020202020204" pitchFamily="34" charset="0"/>
              <a:buChar char="•"/>
            </a:pPr>
            <a:r>
              <a:rPr lang="en-US" sz="2800" dirty="0" smtClean="0">
                <a:solidFill>
                  <a:srgbClr val="002060"/>
                </a:solidFill>
                <a:latin typeface="+mj-lt"/>
              </a:rPr>
              <a:t>The </a:t>
            </a:r>
            <a:r>
              <a:rPr lang="en-US" sz="2800" dirty="0">
                <a:solidFill>
                  <a:srgbClr val="002060"/>
                </a:solidFill>
                <a:latin typeface="+mj-lt"/>
              </a:rPr>
              <a:t>period of probation should be stated in the employee’s </a:t>
            </a:r>
            <a:r>
              <a:rPr lang="en-US" sz="2800" dirty="0" smtClean="0">
                <a:solidFill>
                  <a:srgbClr val="002060"/>
                </a:solidFill>
                <a:latin typeface="+mj-lt"/>
              </a:rPr>
              <a:t>                                 letter </a:t>
            </a:r>
            <a:r>
              <a:rPr lang="en-US" sz="2800" dirty="0">
                <a:solidFill>
                  <a:srgbClr val="002060"/>
                </a:solidFill>
                <a:latin typeface="+mj-lt"/>
              </a:rPr>
              <a:t>of appointment.  </a:t>
            </a:r>
          </a:p>
          <a:p>
            <a:pPr lvl="3"/>
            <a:endParaRPr lang="en-US" sz="2800" b="1" dirty="0" smtClean="0">
              <a:solidFill>
                <a:srgbClr val="002060"/>
              </a:solidFill>
              <a:latin typeface="+mj-lt"/>
            </a:endParaRPr>
          </a:p>
          <a:p>
            <a:pPr lvl="3"/>
            <a:endParaRPr lang="en-US" sz="2800" b="1" dirty="0" smtClean="0">
              <a:solidFill>
                <a:srgbClr val="002060"/>
              </a:solidFill>
              <a:latin typeface="+mj-lt"/>
            </a:endParaRPr>
          </a:p>
          <a:p>
            <a:pPr lvl="3"/>
            <a:endParaRPr lang="en-US" sz="2800" b="1" dirty="0" smtClean="0">
              <a:solidFill>
                <a:srgbClr val="002060"/>
              </a:solidFill>
              <a:latin typeface="+mj-lt"/>
            </a:endParaRPr>
          </a:p>
        </p:txBody>
      </p:sp>
    </p:spTree>
    <p:extLst>
      <p:ext uri="{BB962C8B-B14F-4D97-AF65-F5344CB8AC3E}">
        <p14:creationId xmlns:p14="http://schemas.microsoft.com/office/powerpoint/2010/main" val="330410709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63417"/>
          </a:xfrm>
          <a:prstGeom prst="rect">
            <a:avLst/>
          </a:prstGeom>
          <a:solidFill>
            <a:schemeClr val="bg1">
              <a:lumMod val="95000"/>
            </a:schemeClr>
          </a:solidFill>
        </p:spPr>
        <p:txBody>
          <a:bodyPr wrap="square">
            <a:spAutoFit/>
          </a:bodyPr>
          <a:lstStyle/>
          <a:p>
            <a:pPr lvl="1"/>
            <a:endParaRPr lang="en-US" sz="4400" b="1" dirty="0" smtClean="0">
              <a:solidFill>
                <a:schemeClr val="accent4"/>
              </a:solidFill>
              <a:latin typeface="+mj-lt"/>
            </a:endParaRPr>
          </a:p>
          <a:p>
            <a:pPr lvl="1"/>
            <a:r>
              <a:rPr lang="en-US" sz="4400" b="1" dirty="0" smtClean="0">
                <a:solidFill>
                  <a:schemeClr val="accent4"/>
                </a:solidFill>
                <a:latin typeface="+mj-lt"/>
              </a:rPr>
              <a:t>	Probation and Confirmation</a:t>
            </a:r>
            <a:r>
              <a:rPr lang="en-US" sz="4400" b="1" dirty="0" smtClean="0">
                <a:solidFill>
                  <a:schemeClr val="accent4"/>
                </a:solidFill>
                <a:latin typeface="+mj-lt"/>
              </a:rPr>
              <a:t>…</a:t>
            </a:r>
          </a:p>
          <a:p>
            <a:pPr marL="1371600" lvl="2" indent="-457200">
              <a:buFont typeface="Arial" panose="020B0604020202020204" pitchFamily="34" charset="0"/>
              <a:buChar char="•"/>
            </a:pPr>
            <a:r>
              <a:rPr lang="en-US" sz="2800" dirty="0" smtClean="0">
                <a:solidFill>
                  <a:srgbClr val="002060"/>
                </a:solidFill>
                <a:latin typeface="+mj-lt"/>
              </a:rPr>
              <a:t>If </a:t>
            </a:r>
            <a:r>
              <a:rPr lang="en-US" sz="2800" dirty="0">
                <a:solidFill>
                  <a:srgbClr val="002060"/>
                </a:solidFill>
                <a:latin typeface="+mj-lt"/>
              </a:rPr>
              <a:t>the work, attitude, attendance, performance and conduct of a probationer continue to be unsatisfactory, a written warning will be </a:t>
            </a:r>
            <a:r>
              <a:rPr lang="en-US" sz="2800" dirty="0" smtClean="0">
                <a:solidFill>
                  <a:srgbClr val="002060"/>
                </a:solidFill>
                <a:latin typeface="+mj-lt"/>
              </a:rPr>
              <a:t>                   sent </a:t>
            </a:r>
            <a:r>
              <a:rPr lang="en-US" sz="2800" dirty="0">
                <a:solidFill>
                  <a:srgbClr val="002060"/>
                </a:solidFill>
                <a:latin typeface="+mj-lt"/>
              </a:rPr>
              <a:t>by the HR division advising the probationer to show sufficient improvement in the stated areas.</a:t>
            </a:r>
          </a:p>
          <a:p>
            <a:pPr marL="1371600" lvl="2" indent="-457200">
              <a:buFont typeface="Arial" panose="020B0604020202020204" pitchFamily="34" charset="0"/>
              <a:buChar char="•"/>
            </a:pPr>
            <a:r>
              <a:rPr lang="en-US" sz="2800" dirty="0">
                <a:solidFill>
                  <a:srgbClr val="002060"/>
                </a:solidFill>
                <a:latin typeface="+mj-lt"/>
              </a:rPr>
              <a:t>A promoted employee will initially be on a probation period as </a:t>
            </a:r>
            <a:r>
              <a:rPr lang="en-US" sz="2800" dirty="0" smtClean="0">
                <a:solidFill>
                  <a:srgbClr val="002060"/>
                </a:solidFill>
                <a:latin typeface="+mj-lt"/>
              </a:rPr>
              <a:t>                    specified </a:t>
            </a:r>
            <a:r>
              <a:rPr lang="en-US" sz="2800" dirty="0">
                <a:solidFill>
                  <a:srgbClr val="002060"/>
                </a:solidFill>
                <a:latin typeface="+mj-lt"/>
              </a:rPr>
              <a:t>under </a:t>
            </a:r>
            <a:r>
              <a:rPr lang="en-US" sz="2800" dirty="0" smtClean="0">
                <a:solidFill>
                  <a:srgbClr val="002060"/>
                </a:solidFill>
                <a:latin typeface="+mj-lt"/>
              </a:rPr>
              <a:t>this </a:t>
            </a:r>
            <a:r>
              <a:rPr lang="en-US" sz="2800" dirty="0" smtClean="0">
                <a:solidFill>
                  <a:srgbClr val="002060"/>
                </a:solidFill>
                <a:latin typeface="+mj-lt"/>
              </a:rPr>
              <a:t>guidelines. </a:t>
            </a:r>
            <a:r>
              <a:rPr lang="en-US" sz="2800" dirty="0">
                <a:solidFill>
                  <a:srgbClr val="002060"/>
                </a:solidFill>
                <a:latin typeface="+mj-lt"/>
              </a:rPr>
              <a:t>If the performance and competencies </a:t>
            </a:r>
            <a:r>
              <a:rPr lang="en-US" sz="2800" dirty="0" smtClean="0">
                <a:solidFill>
                  <a:srgbClr val="002060"/>
                </a:solidFill>
                <a:latin typeface="+mj-lt"/>
              </a:rPr>
              <a:t>                    are </a:t>
            </a:r>
            <a:r>
              <a:rPr lang="en-US" sz="2800" dirty="0">
                <a:solidFill>
                  <a:srgbClr val="002060"/>
                </a:solidFill>
                <a:latin typeface="+mj-lt"/>
              </a:rPr>
              <a:t>unsatisfactory of those, the head of the division in the probationary assessment form may recommend the reversion of the employee to the former position. </a:t>
            </a:r>
          </a:p>
          <a:p>
            <a:pPr lvl="2" hangingPunct="0"/>
            <a:endParaRPr lang="en-US" sz="4400" b="1" dirty="0" smtClean="0">
              <a:solidFill>
                <a:schemeClr val="accent4"/>
              </a:solidFill>
              <a:latin typeface="+mj-lt"/>
            </a:endParaRPr>
          </a:p>
          <a:p>
            <a:pPr lvl="3"/>
            <a:endParaRPr lang="en-US" sz="2800" b="1" dirty="0" smtClean="0">
              <a:solidFill>
                <a:srgbClr val="002060"/>
              </a:solidFill>
              <a:latin typeface="+mj-lt"/>
            </a:endParaRPr>
          </a:p>
          <a:p>
            <a:pPr lvl="3"/>
            <a:endParaRPr lang="en-US" sz="2800" b="1" dirty="0" smtClean="0">
              <a:solidFill>
                <a:srgbClr val="002060"/>
              </a:solidFill>
              <a:latin typeface="+mj-lt"/>
            </a:endParaRPr>
          </a:p>
        </p:txBody>
      </p:sp>
    </p:spTree>
    <p:extLst>
      <p:ext uri="{BB962C8B-B14F-4D97-AF65-F5344CB8AC3E}">
        <p14:creationId xmlns:p14="http://schemas.microsoft.com/office/powerpoint/2010/main" val="12095286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9079409"/>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2"/>
            <a:endParaRPr lang="en-US" sz="4400" dirty="0" smtClean="0">
              <a:solidFill>
                <a:schemeClr val="accent4"/>
              </a:solidFill>
            </a:endParaRPr>
          </a:p>
          <a:p>
            <a:pPr lvl="2"/>
            <a:r>
              <a:rPr lang="en-US" sz="4400" dirty="0" smtClean="0">
                <a:solidFill>
                  <a:schemeClr val="accent4"/>
                </a:solidFill>
              </a:rPr>
              <a:t>General </a:t>
            </a:r>
            <a:r>
              <a:rPr lang="en-US" sz="4400" dirty="0">
                <a:solidFill>
                  <a:schemeClr val="accent4"/>
                </a:solidFill>
              </a:rPr>
              <a:t>Terms and Conditions of </a:t>
            </a:r>
            <a:r>
              <a:rPr lang="en-US" sz="4400" dirty="0" smtClean="0">
                <a:solidFill>
                  <a:schemeClr val="accent4"/>
                </a:solidFill>
              </a:rPr>
              <a:t>                              Employment…</a:t>
            </a:r>
          </a:p>
          <a:p>
            <a:pPr marL="1371600" lvl="2" indent="-457200">
              <a:buFont typeface="Arial" panose="020B0604020202020204" pitchFamily="34" charset="0"/>
              <a:buChar char="•"/>
            </a:pPr>
            <a:r>
              <a:rPr lang="en-US" sz="2800" dirty="0">
                <a:solidFill>
                  <a:srgbClr val="002060"/>
                </a:solidFill>
                <a:latin typeface="+mj-lt"/>
              </a:rPr>
              <a:t>Procedure for application of leave and employee responsibility of                  using the privilege of leave</a:t>
            </a:r>
          </a:p>
          <a:p>
            <a:pPr marL="1371600" lvl="2" indent="-457200">
              <a:buFont typeface="Arial" panose="020B0604020202020204" pitchFamily="34" charset="0"/>
              <a:buChar char="•"/>
            </a:pPr>
            <a:r>
              <a:rPr lang="en-US" sz="2800" dirty="0" smtClean="0">
                <a:solidFill>
                  <a:srgbClr val="002060"/>
                </a:solidFill>
                <a:latin typeface="+mj-lt"/>
              </a:rPr>
              <a:t>Declaration </a:t>
            </a:r>
            <a:r>
              <a:rPr lang="en-US" sz="2800" dirty="0">
                <a:solidFill>
                  <a:srgbClr val="002060"/>
                </a:solidFill>
                <a:latin typeface="+mj-lt"/>
              </a:rPr>
              <a:t>of weekly holidays, procedure to engage for </a:t>
            </a:r>
            <a:r>
              <a:rPr lang="en-US" sz="2800" dirty="0" smtClean="0">
                <a:solidFill>
                  <a:srgbClr val="002060"/>
                </a:solidFill>
                <a:latin typeface="+mj-lt"/>
              </a:rPr>
              <a:t>                                                 work </a:t>
            </a:r>
            <a:r>
              <a:rPr lang="en-US" sz="2800" dirty="0">
                <a:solidFill>
                  <a:srgbClr val="002060"/>
                </a:solidFill>
                <a:latin typeface="+mj-lt"/>
              </a:rPr>
              <a:t>outside the normal working hours – engage in overtime </a:t>
            </a:r>
            <a:endParaRPr lang="en-US" sz="2800" dirty="0" smtClean="0">
              <a:solidFill>
                <a:srgbClr val="002060"/>
              </a:solidFill>
              <a:latin typeface="+mj-lt"/>
            </a:endParaRPr>
          </a:p>
          <a:p>
            <a:pPr marL="1371600" lvl="2" indent="-457200">
              <a:buFont typeface="Arial" panose="020B0604020202020204" pitchFamily="34" charset="0"/>
              <a:buChar char="•"/>
            </a:pPr>
            <a:r>
              <a:rPr lang="en-US" sz="2800" dirty="0" smtClean="0">
                <a:solidFill>
                  <a:srgbClr val="002060"/>
                </a:solidFill>
                <a:latin typeface="+mj-lt"/>
              </a:rPr>
              <a:t>Procedure </a:t>
            </a:r>
            <a:r>
              <a:rPr lang="en-US" sz="2800" dirty="0">
                <a:solidFill>
                  <a:srgbClr val="002060"/>
                </a:solidFill>
                <a:latin typeface="+mj-lt"/>
              </a:rPr>
              <a:t>for assessment and confirmation of employees </a:t>
            </a:r>
            <a:r>
              <a:rPr lang="en-US" sz="2800" dirty="0" smtClean="0">
                <a:solidFill>
                  <a:srgbClr val="002060"/>
                </a:solidFill>
                <a:latin typeface="+mj-lt"/>
              </a:rPr>
              <a:t>                       who </a:t>
            </a:r>
            <a:r>
              <a:rPr lang="en-US" sz="2800" dirty="0">
                <a:solidFill>
                  <a:srgbClr val="002060"/>
                </a:solidFill>
                <a:latin typeface="+mj-lt"/>
              </a:rPr>
              <a:t>are under </a:t>
            </a:r>
            <a:r>
              <a:rPr lang="en-US" sz="2800" dirty="0" smtClean="0">
                <a:solidFill>
                  <a:srgbClr val="002060"/>
                </a:solidFill>
                <a:latin typeface="+mj-lt"/>
              </a:rPr>
              <a:t>	period </a:t>
            </a:r>
            <a:r>
              <a:rPr lang="en-US" sz="2800" dirty="0">
                <a:solidFill>
                  <a:srgbClr val="002060"/>
                </a:solidFill>
                <a:latin typeface="+mj-lt"/>
              </a:rPr>
              <a:t>of probation.</a:t>
            </a:r>
          </a:p>
          <a:p>
            <a:pPr marL="1143000" lvl="1" indent="-685800">
              <a:buFont typeface="Arial" panose="020B0604020202020204" pitchFamily="34" charset="0"/>
              <a:buChar char="•"/>
            </a:pPr>
            <a:endParaRPr lang="en-US" sz="4800" dirty="0" smtClean="0">
              <a:solidFill>
                <a:schemeClr val="accent4"/>
              </a:solidFill>
              <a:latin typeface="+mj-lt"/>
            </a:endParaRPr>
          </a:p>
          <a:p>
            <a:pPr marL="1143000" lvl="1" indent="-685800">
              <a:buFont typeface="Arial" panose="020B0604020202020204" pitchFamily="34" charset="0"/>
              <a:buChar char="•"/>
            </a:pPr>
            <a:endParaRPr lang="en-US" sz="4800" dirty="0">
              <a:solidFill>
                <a:schemeClr val="accent4"/>
              </a:solidFill>
              <a:latin typeface="+mj-lt"/>
            </a:endParaRPr>
          </a:p>
          <a:p>
            <a:pPr marL="1143000" lvl="1" indent="-685800">
              <a:buFont typeface="Arial" panose="020B0604020202020204" pitchFamily="34" charset="0"/>
              <a:buChar char="•"/>
            </a:pPr>
            <a:endParaRPr lang="en-US" sz="4800" dirty="0" smtClean="0">
              <a:solidFill>
                <a:schemeClr val="accent4"/>
              </a:solidFill>
              <a:latin typeface="+mj-lt"/>
            </a:endParaRPr>
          </a:p>
          <a:p>
            <a:pPr marL="1143000" lvl="1" indent="-685800">
              <a:buFont typeface="Arial" panose="020B0604020202020204" pitchFamily="34" charset="0"/>
              <a:buChar char="•"/>
            </a:pPr>
            <a:endParaRPr lang="en-US" sz="4800" dirty="0">
              <a:solidFill>
                <a:schemeClr val="accent4"/>
              </a:solidFill>
              <a:latin typeface="+mj-lt"/>
            </a:endParaRPr>
          </a:p>
          <a:p>
            <a:pPr lvl="1"/>
            <a:endParaRPr lang="en-US" sz="4800" dirty="0" smtClean="0">
              <a:solidFill>
                <a:schemeClr val="accent4"/>
              </a:solidFill>
              <a:latin typeface="+mj-lt"/>
            </a:endParaRPr>
          </a:p>
        </p:txBody>
      </p:sp>
    </p:spTree>
    <p:extLst>
      <p:ext uri="{BB962C8B-B14F-4D97-AF65-F5344CB8AC3E}">
        <p14:creationId xmlns:p14="http://schemas.microsoft.com/office/powerpoint/2010/main" val="289488893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586418"/>
          </a:xfrm>
          <a:prstGeom prst="rect">
            <a:avLst/>
          </a:prstGeom>
          <a:solidFill>
            <a:schemeClr val="bg1">
              <a:lumMod val="95000"/>
            </a:schemeClr>
          </a:solidFill>
        </p:spPr>
        <p:txBody>
          <a:bodyPr wrap="square">
            <a:spAutoFit/>
          </a:bodyPr>
          <a:lstStyle/>
          <a:p>
            <a:pPr lvl="2"/>
            <a:endParaRPr lang="en-US" sz="4400" b="1" dirty="0" smtClean="0">
              <a:solidFill>
                <a:schemeClr val="accent4"/>
              </a:solidFill>
            </a:endParaRPr>
          </a:p>
          <a:p>
            <a:r>
              <a:rPr lang="en-US" sz="4400" b="1" dirty="0" smtClean="0">
                <a:solidFill>
                  <a:schemeClr val="accent4"/>
                </a:solidFill>
                <a:latin typeface="+mj-lt"/>
              </a:rPr>
              <a:t>	</a:t>
            </a:r>
            <a:r>
              <a:rPr lang="en-US" sz="4400" b="1" dirty="0">
                <a:solidFill>
                  <a:schemeClr val="accent4"/>
                </a:solidFill>
                <a:latin typeface="+mj-lt"/>
              </a:rPr>
              <a:t>Assessment and Confirmation</a:t>
            </a:r>
          </a:p>
          <a:p>
            <a:pPr marL="1371600" lvl="2" indent="-457200">
              <a:buFont typeface="Arial" panose="020B0604020202020204" pitchFamily="34" charset="0"/>
              <a:buChar char="•"/>
            </a:pPr>
            <a:r>
              <a:rPr lang="en-US" sz="2600" dirty="0">
                <a:solidFill>
                  <a:srgbClr val="002060"/>
                </a:solidFill>
                <a:latin typeface="+mj-lt"/>
              </a:rPr>
              <a:t>If the head of the division considers that the performance or working attitude </a:t>
            </a:r>
            <a:r>
              <a:rPr lang="en-US" sz="2600" dirty="0" smtClean="0">
                <a:solidFill>
                  <a:srgbClr val="002060"/>
                </a:solidFill>
                <a:latin typeface="+mj-lt"/>
              </a:rPr>
              <a:t> of </a:t>
            </a:r>
            <a:r>
              <a:rPr lang="en-US" sz="2600" dirty="0">
                <a:solidFill>
                  <a:srgbClr val="002060"/>
                </a:solidFill>
                <a:latin typeface="+mj-lt"/>
              </a:rPr>
              <a:t>a new employee is not satisfactory and a longer period of observation is required, the employee will be requested to undergo an extended probationary period. Employees who perform unsatisfactorily </a:t>
            </a:r>
            <a:r>
              <a:rPr lang="en-US" sz="2600" dirty="0" smtClean="0">
                <a:solidFill>
                  <a:srgbClr val="002060"/>
                </a:solidFill>
                <a:latin typeface="+mj-lt"/>
              </a:rPr>
              <a:t>or </a:t>
            </a:r>
            <a:r>
              <a:rPr lang="en-US" sz="2600" dirty="0">
                <a:solidFill>
                  <a:srgbClr val="002060"/>
                </a:solidFill>
                <a:latin typeface="+mj-lt"/>
              </a:rPr>
              <a:t>are not suitable for the job may be terminated at any time in accordance with the policy for termination as specified under </a:t>
            </a:r>
            <a:r>
              <a:rPr lang="en-US" sz="2600" dirty="0" smtClean="0">
                <a:solidFill>
                  <a:srgbClr val="002060"/>
                </a:solidFill>
                <a:latin typeface="+mj-lt"/>
              </a:rPr>
              <a:t>this guidelines.   </a:t>
            </a:r>
            <a:endParaRPr lang="en-US" sz="2600" dirty="0">
              <a:solidFill>
                <a:srgbClr val="002060"/>
              </a:solidFill>
              <a:latin typeface="+mj-lt"/>
            </a:endParaRPr>
          </a:p>
          <a:p>
            <a:pPr marL="1371600" lvl="2" indent="-457200">
              <a:buFont typeface="Arial" panose="020B0604020202020204" pitchFamily="34" charset="0"/>
              <a:buChar char="•"/>
            </a:pPr>
            <a:r>
              <a:rPr lang="en-US" sz="2600" dirty="0">
                <a:solidFill>
                  <a:srgbClr val="002060"/>
                </a:solidFill>
                <a:latin typeface="+mj-lt"/>
              </a:rPr>
              <a:t>Subject to satisfactory performance, employees will be confirmed after the probationary period as permanent employees of the organization and be eligible for employee benefits accordingly.</a:t>
            </a:r>
          </a:p>
          <a:p>
            <a:pPr lvl="1"/>
            <a:endParaRPr lang="en-US" sz="4400" b="1" dirty="0" smtClean="0">
              <a:solidFill>
                <a:schemeClr val="accent4"/>
              </a:solidFill>
              <a:latin typeface="+mj-lt"/>
            </a:endParaRPr>
          </a:p>
          <a:p>
            <a:pPr lvl="3"/>
            <a:endParaRPr lang="en-US" sz="2800" b="1" dirty="0" smtClean="0">
              <a:solidFill>
                <a:srgbClr val="002060"/>
              </a:solidFill>
              <a:latin typeface="+mj-lt"/>
            </a:endParaRPr>
          </a:p>
          <a:p>
            <a:pPr lvl="3"/>
            <a:endParaRPr lang="en-US" sz="2800" b="1" dirty="0" smtClean="0">
              <a:solidFill>
                <a:srgbClr val="002060"/>
              </a:solidFill>
              <a:latin typeface="+mj-lt"/>
            </a:endParaRPr>
          </a:p>
        </p:txBody>
      </p:sp>
    </p:spTree>
    <p:extLst>
      <p:ext uri="{BB962C8B-B14F-4D97-AF65-F5344CB8AC3E}">
        <p14:creationId xmlns:p14="http://schemas.microsoft.com/office/powerpoint/2010/main" val="118685390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5447645"/>
          </a:xfrm>
          <a:prstGeom prst="rect">
            <a:avLst/>
          </a:prstGeom>
          <a:solidFill>
            <a:schemeClr val="bg1">
              <a:lumMod val="95000"/>
            </a:schemeClr>
          </a:solidFill>
        </p:spPr>
        <p:txBody>
          <a:bodyPr wrap="square">
            <a:spAutoFit/>
          </a:bodyPr>
          <a:lstStyle/>
          <a:p>
            <a:pPr lvl="2"/>
            <a:endParaRPr lang="en-US" sz="2800" b="1" dirty="0" smtClean="0">
              <a:solidFill>
                <a:schemeClr val="accent4"/>
              </a:solidFill>
            </a:endParaRPr>
          </a:p>
          <a:p>
            <a:r>
              <a:rPr lang="en-US" sz="2800" b="1" dirty="0" smtClean="0">
                <a:solidFill>
                  <a:schemeClr val="accent4"/>
                </a:solidFill>
                <a:latin typeface="+mj-lt"/>
              </a:rPr>
              <a:t>	</a:t>
            </a:r>
          </a:p>
          <a:p>
            <a:pPr lvl="1"/>
            <a:r>
              <a:rPr lang="en-US" sz="2800" b="1" dirty="0">
                <a:solidFill>
                  <a:schemeClr val="accent4"/>
                </a:solidFill>
                <a:latin typeface="+mj-lt"/>
              </a:rPr>
              <a:t>	</a:t>
            </a:r>
            <a:r>
              <a:rPr lang="en-US" sz="4000" b="1" dirty="0" smtClean="0">
                <a:solidFill>
                  <a:schemeClr val="accent4"/>
                </a:solidFill>
                <a:latin typeface="+mj-lt"/>
              </a:rPr>
              <a:t>Confirmation</a:t>
            </a:r>
          </a:p>
          <a:p>
            <a:pPr lvl="2"/>
            <a:r>
              <a:rPr lang="en-US" sz="2800" dirty="0" smtClean="0">
                <a:solidFill>
                  <a:srgbClr val="002060"/>
                </a:solidFill>
                <a:latin typeface="+mj-lt"/>
              </a:rPr>
              <a:t>Confirmation </a:t>
            </a:r>
            <a:r>
              <a:rPr lang="en-US" sz="2800" dirty="0">
                <a:solidFill>
                  <a:srgbClr val="002060"/>
                </a:solidFill>
                <a:latin typeface="+mj-lt"/>
              </a:rPr>
              <a:t>of the employment shall be in writing and at the sole </a:t>
            </a:r>
            <a:r>
              <a:rPr lang="en-US" sz="2800" dirty="0" smtClean="0">
                <a:solidFill>
                  <a:srgbClr val="002060"/>
                </a:solidFill>
                <a:latin typeface="+mj-lt"/>
              </a:rPr>
              <a:t>                       discretion </a:t>
            </a:r>
            <a:r>
              <a:rPr lang="en-US" sz="2800" dirty="0">
                <a:solidFill>
                  <a:srgbClr val="002060"/>
                </a:solidFill>
                <a:latin typeface="+mj-lt"/>
              </a:rPr>
              <a:t>of the management and the failure of the company or </a:t>
            </a:r>
            <a:r>
              <a:rPr lang="en-US" sz="2800" dirty="0" smtClean="0">
                <a:solidFill>
                  <a:srgbClr val="002060"/>
                </a:solidFill>
                <a:latin typeface="+mj-lt"/>
              </a:rPr>
              <a:t>                              omission </a:t>
            </a:r>
            <a:r>
              <a:rPr lang="en-US" sz="2800" dirty="0">
                <a:solidFill>
                  <a:srgbClr val="002060"/>
                </a:solidFill>
                <a:latin typeface="+mj-lt"/>
              </a:rPr>
              <a:t>to confirm or not confirm in employment at the time that the period of probation or extended probation may expire shall not result or quality for any automatic confirmation in employment. </a:t>
            </a:r>
            <a:r>
              <a:rPr lang="en-US" sz="2800" dirty="0" smtClean="0">
                <a:solidFill>
                  <a:srgbClr val="002060"/>
                </a:solidFill>
                <a:latin typeface="+mj-lt"/>
              </a:rPr>
              <a:t>An </a:t>
            </a:r>
            <a:r>
              <a:rPr lang="en-US" sz="2800" dirty="0">
                <a:solidFill>
                  <a:srgbClr val="002060"/>
                </a:solidFill>
                <a:latin typeface="+mj-lt"/>
              </a:rPr>
              <a:t>employee continues to be on probation until and unless confirmed in writing.</a:t>
            </a:r>
          </a:p>
          <a:p>
            <a:pPr lvl="3"/>
            <a:endParaRPr lang="en-US" sz="2800" b="1" dirty="0">
              <a:solidFill>
                <a:schemeClr val="accent4"/>
              </a:solidFill>
              <a:latin typeface="+mj-lt"/>
            </a:endParaRPr>
          </a:p>
          <a:p>
            <a:pPr lvl="3"/>
            <a:endParaRPr lang="en-US" sz="2800" b="1" dirty="0" smtClean="0">
              <a:solidFill>
                <a:srgbClr val="002060"/>
              </a:solidFill>
              <a:latin typeface="+mj-lt"/>
            </a:endParaRPr>
          </a:p>
          <a:p>
            <a:pPr lvl="3"/>
            <a:endParaRPr lang="en-US" sz="2800" b="1" dirty="0" smtClean="0">
              <a:solidFill>
                <a:srgbClr val="002060"/>
              </a:solidFill>
              <a:latin typeface="+mj-lt"/>
            </a:endParaRPr>
          </a:p>
        </p:txBody>
      </p:sp>
    </p:spTree>
    <p:extLst>
      <p:ext uri="{BB962C8B-B14F-4D97-AF65-F5344CB8AC3E}">
        <p14:creationId xmlns:p14="http://schemas.microsoft.com/office/powerpoint/2010/main" val="15831215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9079409"/>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3"/>
            <a:r>
              <a:rPr lang="en-US" sz="4400" b="1" dirty="0">
                <a:solidFill>
                  <a:schemeClr val="accent4"/>
                </a:solidFill>
                <a:latin typeface="+mj-lt"/>
              </a:rPr>
              <a:t>Time and </a:t>
            </a:r>
            <a:r>
              <a:rPr lang="en-US" sz="4400" b="1" dirty="0" smtClean="0">
                <a:solidFill>
                  <a:schemeClr val="accent4"/>
                </a:solidFill>
                <a:latin typeface="+mj-lt"/>
              </a:rPr>
              <a:t>Attendance</a:t>
            </a:r>
          </a:p>
          <a:p>
            <a:pPr lvl="3"/>
            <a:endParaRPr lang="en-US" sz="4400" b="1" dirty="0">
              <a:solidFill>
                <a:schemeClr val="accent4"/>
              </a:solidFill>
              <a:latin typeface="+mj-lt"/>
            </a:endParaRPr>
          </a:p>
          <a:p>
            <a:pPr lvl="3"/>
            <a:r>
              <a:rPr lang="en-US" sz="3600" b="1" dirty="0" smtClean="0">
                <a:solidFill>
                  <a:srgbClr val="002060"/>
                </a:solidFill>
                <a:latin typeface="+mj-lt"/>
              </a:rPr>
              <a:t>Overview</a:t>
            </a:r>
          </a:p>
          <a:p>
            <a:pPr lvl="3"/>
            <a:endParaRPr lang="en-US" sz="3600" b="1" dirty="0">
              <a:solidFill>
                <a:srgbClr val="002060"/>
              </a:solidFill>
              <a:latin typeface="+mj-lt"/>
            </a:endParaRPr>
          </a:p>
          <a:p>
            <a:pPr lvl="3"/>
            <a:r>
              <a:rPr lang="en-US" sz="2800" dirty="0">
                <a:solidFill>
                  <a:srgbClr val="002060"/>
                </a:solidFill>
                <a:latin typeface="+mj-lt"/>
              </a:rPr>
              <a:t>Regular attendance to work is an implied condition of the contract </a:t>
            </a:r>
            <a:r>
              <a:rPr lang="en-US" sz="2800" dirty="0" smtClean="0">
                <a:solidFill>
                  <a:srgbClr val="002060"/>
                </a:solidFill>
                <a:latin typeface="+mj-lt"/>
              </a:rPr>
              <a:t>                      of </a:t>
            </a:r>
            <a:r>
              <a:rPr lang="en-US" sz="2800" dirty="0">
                <a:solidFill>
                  <a:srgbClr val="002060"/>
                </a:solidFill>
                <a:latin typeface="+mj-lt"/>
              </a:rPr>
              <a:t>employment.  Habitual unauthorized absence from work will be considered as an act of indiscipline.  Such offences irrespective of rank </a:t>
            </a:r>
            <a:r>
              <a:rPr lang="en-US" sz="2800" dirty="0" smtClean="0">
                <a:solidFill>
                  <a:srgbClr val="002060"/>
                </a:solidFill>
                <a:latin typeface="+mj-lt"/>
              </a:rPr>
              <a:t>   will </a:t>
            </a:r>
            <a:r>
              <a:rPr lang="en-US" sz="2800" dirty="0">
                <a:solidFill>
                  <a:srgbClr val="002060"/>
                </a:solidFill>
                <a:latin typeface="+mj-lt"/>
              </a:rPr>
              <a:t>be dealt with stern disciplinary action from the moment they are detected; HR division is on strict surveillance on habitual absenteeism</a:t>
            </a:r>
            <a:r>
              <a:rPr lang="en-US" dirty="0">
                <a:solidFill>
                  <a:srgbClr val="002060"/>
                </a:solidFill>
                <a:latin typeface="+mj-lt"/>
              </a:rPr>
              <a:t>.</a:t>
            </a:r>
            <a:endParaRPr lang="en-US" sz="2000" b="1" dirty="0">
              <a:solidFill>
                <a:srgbClr val="002060"/>
              </a:solidFill>
              <a:latin typeface="+mj-lt"/>
            </a:endParaRPr>
          </a:p>
          <a:p>
            <a:pPr marL="1143000" lvl="1" indent="-685800">
              <a:buFont typeface="Arial" panose="020B0604020202020204" pitchFamily="34" charset="0"/>
              <a:buChar char="•"/>
            </a:pPr>
            <a:endParaRPr lang="en-US" sz="4800" dirty="0" smtClean="0">
              <a:solidFill>
                <a:schemeClr val="accent4"/>
              </a:solidFill>
              <a:latin typeface="+mj-lt"/>
            </a:endParaRPr>
          </a:p>
          <a:p>
            <a:pPr marL="1143000" lvl="1" indent="-685800">
              <a:buFont typeface="Arial" panose="020B0604020202020204" pitchFamily="34" charset="0"/>
              <a:buChar char="•"/>
            </a:pPr>
            <a:endParaRPr lang="en-US" sz="4800" dirty="0">
              <a:solidFill>
                <a:schemeClr val="accent4"/>
              </a:solidFill>
              <a:latin typeface="+mj-lt"/>
            </a:endParaRPr>
          </a:p>
          <a:p>
            <a:pPr marL="1143000" lvl="1" indent="-685800">
              <a:buFont typeface="Arial" panose="020B0604020202020204" pitchFamily="34" charset="0"/>
              <a:buChar char="•"/>
            </a:pPr>
            <a:endParaRPr lang="en-US" sz="4800" dirty="0" smtClean="0">
              <a:solidFill>
                <a:schemeClr val="accent4"/>
              </a:solidFill>
              <a:latin typeface="+mj-lt"/>
            </a:endParaRPr>
          </a:p>
          <a:p>
            <a:pPr marL="1143000" lvl="1" indent="-685800">
              <a:buFont typeface="Arial" panose="020B0604020202020204" pitchFamily="34" charset="0"/>
              <a:buChar char="•"/>
            </a:pPr>
            <a:endParaRPr lang="en-US" sz="4800" dirty="0">
              <a:solidFill>
                <a:schemeClr val="accent4"/>
              </a:solidFill>
              <a:latin typeface="+mj-lt"/>
            </a:endParaRPr>
          </a:p>
          <a:p>
            <a:pPr lvl="1"/>
            <a:endParaRPr lang="en-US" sz="4800" dirty="0" smtClean="0">
              <a:solidFill>
                <a:schemeClr val="accent4"/>
              </a:solidFill>
              <a:latin typeface="+mj-lt"/>
            </a:endParaRPr>
          </a:p>
        </p:txBody>
      </p:sp>
    </p:spTree>
    <p:extLst>
      <p:ext uri="{BB962C8B-B14F-4D97-AF65-F5344CB8AC3E}">
        <p14:creationId xmlns:p14="http://schemas.microsoft.com/office/powerpoint/2010/main" val="1189388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678751"/>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3"/>
            <a:r>
              <a:rPr lang="en-US" sz="4400" b="1" dirty="0">
                <a:solidFill>
                  <a:schemeClr val="accent4"/>
                </a:solidFill>
                <a:latin typeface="+mj-lt"/>
              </a:rPr>
              <a:t>Time and </a:t>
            </a:r>
            <a:r>
              <a:rPr lang="en-US" sz="4400" b="1" dirty="0" smtClean="0">
                <a:solidFill>
                  <a:schemeClr val="accent4"/>
                </a:solidFill>
                <a:latin typeface="+mj-lt"/>
              </a:rPr>
              <a:t>Attendance…</a:t>
            </a:r>
          </a:p>
          <a:p>
            <a:pPr lvl="3"/>
            <a:endParaRPr lang="en-US" sz="2800" b="1" dirty="0" smtClean="0">
              <a:solidFill>
                <a:srgbClr val="002060"/>
              </a:solidFill>
              <a:latin typeface="+mj-lt"/>
            </a:endParaRPr>
          </a:p>
          <a:p>
            <a:pPr lvl="3"/>
            <a:r>
              <a:rPr lang="en-US" sz="3200" b="1" dirty="0" smtClean="0">
                <a:solidFill>
                  <a:srgbClr val="002060"/>
                </a:solidFill>
                <a:latin typeface="+mj-lt"/>
              </a:rPr>
              <a:t>Policy </a:t>
            </a:r>
            <a:r>
              <a:rPr lang="en-US" sz="3200" b="1" dirty="0">
                <a:solidFill>
                  <a:srgbClr val="002060"/>
                </a:solidFill>
                <a:latin typeface="+mj-lt"/>
              </a:rPr>
              <a:t>on Time and Attendance </a:t>
            </a:r>
            <a:endParaRPr lang="en-US" sz="3200" dirty="0">
              <a:solidFill>
                <a:srgbClr val="002060"/>
              </a:solidFill>
              <a:latin typeface="+mj-lt"/>
            </a:endParaRPr>
          </a:p>
          <a:p>
            <a:pPr lvl="3"/>
            <a:r>
              <a:rPr lang="en-US" sz="2800" dirty="0" smtClean="0">
                <a:solidFill>
                  <a:srgbClr val="002060"/>
                </a:solidFill>
                <a:latin typeface="+mj-lt"/>
              </a:rPr>
              <a:t>The </a:t>
            </a:r>
            <a:r>
              <a:rPr lang="en-US" sz="2800" dirty="0">
                <a:solidFill>
                  <a:srgbClr val="002060"/>
                </a:solidFill>
                <a:latin typeface="+mj-lt"/>
              </a:rPr>
              <a:t>objective of time and attendance policy is to establish the </a:t>
            </a:r>
            <a:endParaRPr lang="en-US" sz="2800" dirty="0" smtClean="0">
              <a:solidFill>
                <a:srgbClr val="002060"/>
              </a:solidFill>
              <a:latin typeface="+mj-lt"/>
            </a:endParaRPr>
          </a:p>
          <a:p>
            <a:pPr lvl="3"/>
            <a:r>
              <a:rPr lang="en-US" sz="2800" dirty="0" smtClean="0">
                <a:solidFill>
                  <a:srgbClr val="002060"/>
                </a:solidFill>
                <a:latin typeface="+mj-lt"/>
              </a:rPr>
              <a:t>company </a:t>
            </a:r>
            <a:r>
              <a:rPr lang="en-US" sz="2800" dirty="0">
                <a:solidFill>
                  <a:srgbClr val="002060"/>
                </a:solidFill>
                <a:latin typeface="+mj-lt"/>
              </a:rPr>
              <a:t>procedure on employee absence from work. </a:t>
            </a:r>
            <a:endParaRPr lang="en-US" sz="2800" dirty="0" smtClean="0">
              <a:solidFill>
                <a:srgbClr val="002060"/>
              </a:solidFill>
              <a:latin typeface="+mj-lt"/>
            </a:endParaRPr>
          </a:p>
          <a:p>
            <a:pPr lvl="3"/>
            <a:r>
              <a:rPr lang="en-US" sz="2800" dirty="0" smtClean="0">
                <a:solidFill>
                  <a:srgbClr val="002060"/>
                </a:solidFill>
                <a:latin typeface="+mj-lt"/>
              </a:rPr>
              <a:t>Employees </a:t>
            </a:r>
            <a:r>
              <a:rPr lang="en-US" sz="2800" dirty="0">
                <a:solidFill>
                  <a:srgbClr val="002060"/>
                </a:solidFill>
                <a:latin typeface="+mj-lt"/>
              </a:rPr>
              <a:t>are responsible for regular attendance at work and </a:t>
            </a:r>
            <a:endParaRPr lang="en-US" sz="2800" dirty="0" smtClean="0">
              <a:solidFill>
                <a:srgbClr val="002060"/>
              </a:solidFill>
              <a:latin typeface="+mj-lt"/>
            </a:endParaRPr>
          </a:p>
          <a:p>
            <a:pPr lvl="3"/>
            <a:r>
              <a:rPr lang="en-US" sz="2800" dirty="0" smtClean="0">
                <a:solidFill>
                  <a:srgbClr val="002060"/>
                </a:solidFill>
                <a:latin typeface="+mj-lt"/>
              </a:rPr>
              <a:t>must </a:t>
            </a:r>
            <a:r>
              <a:rPr lang="en-US" sz="2800" dirty="0">
                <a:solidFill>
                  <a:srgbClr val="002060"/>
                </a:solidFill>
                <a:latin typeface="+mj-lt"/>
              </a:rPr>
              <a:t>provide their supervisors with significant notice of </a:t>
            </a:r>
            <a:endParaRPr lang="en-US" sz="2800" dirty="0" smtClean="0">
              <a:solidFill>
                <a:srgbClr val="002060"/>
              </a:solidFill>
              <a:latin typeface="+mj-lt"/>
            </a:endParaRPr>
          </a:p>
          <a:p>
            <a:pPr lvl="3"/>
            <a:r>
              <a:rPr lang="en-US" sz="2800" dirty="0" smtClean="0">
                <a:solidFill>
                  <a:srgbClr val="002060"/>
                </a:solidFill>
                <a:latin typeface="+mj-lt"/>
              </a:rPr>
              <a:t>any </a:t>
            </a:r>
            <a:r>
              <a:rPr lang="en-US" sz="2800" dirty="0">
                <a:solidFill>
                  <a:srgbClr val="002060"/>
                </a:solidFill>
                <a:latin typeface="+mj-lt"/>
              </a:rPr>
              <a:t>absence. </a:t>
            </a:r>
            <a:endParaRPr lang="en-US" sz="2800" dirty="0" smtClean="0">
              <a:solidFill>
                <a:srgbClr val="002060"/>
              </a:solidFill>
              <a:latin typeface="+mj-lt"/>
            </a:endParaRPr>
          </a:p>
          <a:p>
            <a:pPr lvl="3"/>
            <a:endParaRPr lang="en-US" sz="2800" dirty="0">
              <a:solidFill>
                <a:srgbClr val="002060"/>
              </a:solidFill>
              <a:latin typeface="+mj-lt"/>
            </a:endParaRPr>
          </a:p>
          <a:p>
            <a:pPr lvl="3"/>
            <a:r>
              <a:rPr lang="en-US" sz="2800" dirty="0" smtClean="0">
                <a:solidFill>
                  <a:srgbClr val="002060"/>
                </a:solidFill>
                <a:latin typeface="+mj-lt"/>
              </a:rPr>
              <a:t>HR division </a:t>
            </a:r>
            <a:r>
              <a:rPr lang="en-US" sz="2800" dirty="0">
                <a:solidFill>
                  <a:srgbClr val="002060"/>
                </a:solidFill>
                <a:latin typeface="+mj-lt"/>
              </a:rPr>
              <a:t>is responsible for the implementation </a:t>
            </a:r>
            <a:endParaRPr lang="en-US" sz="2800" dirty="0" smtClean="0">
              <a:solidFill>
                <a:srgbClr val="002060"/>
              </a:solidFill>
              <a:latin typeface="+mj-lt"/>
            </a:endParaRPr>
          </a:p>
          <a:p>
            <a:pPr lvl="3"/>
            <a:r>
              <a:rPr lang="en-US" sz="2800" dirty="0" smtClean="0">
                <a:solidFill>
                  <a:srgbClr val="002060"/>
                </a:solidFill>
                <a:latin typeface="+mj-lt"/>
              </a:rPr>
              <a:t>of </a:t>
            </a:r>
            <a:r>
              <a:rPr lang="en-US" sz="2800" dirty="0">
                <a:solidFill>
                  <a:srgbClr val="002060"/>
                </a:solidFill>
                <a:latin typeface="+mj-lt"/>
              </a:rPr>
              <a:t>this policy and procedure ensuring that all staff shall comply </a:t>
            </a:r>
            <a:endParaRPr lang="en-US" sz="2800" dirty="0" smtClean="0">
              <a:solidFill>
                <a:srgbClr val="002060"/>
              </a:solidFill>
              <a:latin typeface="+mj-lt"/>
            </a:endParaRPr>
          </a:p>
          <a:p>
            <a:pPr lvl="3"/>
            <a:r>
              <a:rPr lang="en-US" sz="2800" dirty="0" smtClean="0">
                <a:solidFill>
                  <a:srgbClr val="002060"/>
                </a:solidFill>
                <a:latin typeface="+mj-lt"/>
              </a:rPr>
              <a:t>with </a:t>
            </a:r>
            <a:r>
              <a:rPr lang="en-US" sz="2800" dirty="0">
                <a:solidFill>
                  <a:srgbClr val="002060"/>
                </a:solidFill>
                <a:latin typeface="+mj-lt"/>
              </a:rPr>
              <a:t>the policy and procedure</a:t>
            </a:r>
            <a:r>
              <a:rPr lang="en-US" sz="2800" dirty="0" smtClean="0">
                <a:solidFill>
                  <a:srgbClr val="002060"/>
                </a:solidFill>
                <a:latin typeface="+mj-lt"/>
              </a:rPr>
              <a:t>.</a:t>
            </a:r>
            <a:endParaRPr lang="en-US" sz="4800" dirty="0">
              <a:solidFill>
                <a:schemeClr val="accent4"/>
              </a:solidFill>
              <a:latin typeface="+mj-lt"/>
            </a:endParaRPr>
          </a:p>
          <a:p>
            <a:pPr lvl="3"/>
            <a:endParaRPr lang="en-US" sz="2800" dirty="0">
              <a:solidFill>
                <a:srgbClr val="002060"/>
              </a:solidFill>
              <a:latin typeface="+mj-lt"/>
            </a:endParaRPr>
          </a:p>
        </p:txBody>
      </p:sp>
    </p:spTree>
    <p:extLst>
      <p:ext uri="{BB962C8B-B14F-4D97-AF65-F5344CB8AC3E}">
        <p14:creationId xmlns:p14="http://schemas.microsoft.com/office/powerpoint/2010/main" val="1796719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370975"/>
          </a:xfrm>
          <a:prstGeom prst="rect">
            <a:avLst/>
          </a:prstGeom>
          <a:solidFill>
            <a:schemeClr val="bg1">
              <a:lumMod val="95000"/>
            </a:schemeClr>
          </a:solidFill>
        </p:spPr>
        <p:txBody>
          <a:bodyPr wrap="square">
            <a:spAutoFit/>
          </a:bodyPr>
          <a:lstStyle/>
          <a:p>
            <a:pPr lvl="3"/>
            <a:r>
              <a:rPr lang="en-US" sz="4400" b="1" dirty="0" smtClean="0">
                <a:solidFill>
                  <a:schemeClr val="accent4"/>
                </a:solidFill>
                <a:latin typeface="+mj-lt"/>
              </a:rPr>
              <a:t>Time </a:t>
            </a:r>
            <a:r>
              <a:rPr lang="en-US" sz="4400" b="1" dirty="0">
                <a:solidFill>
                  <a:schemeClr val="accent4"/>
                </a:solidFill>
                <a:latin typeface="+mj-lt"/>
              </a:rPr>
              <a:t>and </a:t>
            </a:r>
            <a:r>
              <a:rPr lang="en-US" sz="4400" b="1" dirty="0" smtClean="0">
                <a:solidFill>
                  <a:schemeClr val="accent4"/>
                </a:solidFill>
                <a:latin typeface="+mj-lt"/>
              </a:rPr>
              <a:t>Attendance…</a:t>
            </a:r>
          </a:p>
          <a:p>
            <a:pPr lvl="3"/>
            <a:r>
              <a:rPr lang="en-US" sz="2800" b="1" dirty="0" smtClean="0">
                <a:solidFill>
                  <a:srgbClr val="002060"/>
                </a:solidFill>
                <a:latin typeface="+mj-lt"/>
              </a:rPr>
              <a:t>Working </a:t>
            </a:r>
            <a:r>
              <a:rPr lang="en-US" sz="2800" b="1" dirty="0">
                <a:solidFill>
                  <a:srgbClr val="002060"/>
                </a:solidFill>
                <a:latin typeface="+mj-lt"/>
              </a:rPr>
              <a:t>Hours </a:t>
            </a:r>
            <a:endParaRPr lang="en-US" sz="2800" dirty="0">
              <a:solidFill>
                <a:srgbClr val="002060"/>
              </a:solidFill>
              <a:latin typeface="+mj-lt"/>
            </a:endParaRPr>
          </a:p>
          <a:p>
            <a:pPr lvl="3"/>
            <a:r>
              <a:rPr lang="en-US" sz="2800" dirty="0" smtClean="0">
                <a:solidFill>
                  <a:srgbClr val="002060"/>
                </a:solidFill>
                <a:latin typeface="+mj-lt"/>
              </a:rPr>
              <a:t>The </a:t>
            </a:r>
            <a:r>
              <a:rPr lang="en-US" sz="2800" dirty="0">
                <a:solidFill>
                  <a:srgbClr val="002060"/>
                </a:solidFill>
                <a:latin typeface="+mj-lt"/>
              </a:rPr>
              <a:t>working hours relating </a:t>
            </a:r>
            <a:r>
              <a:rPr lang="en-US" sz="2800" dirty="0" smtClean="0">
                <a:solidFill>
                  <a:srgbClr val="002060"/>
                </a:solidFill>
                <a:latin typeface="+mj-lt"/>
              </a:rPr>
              <a:t>main office will </a:t>
            </a:r>
            <a:r>
              <a:rPr lang="en-US" sz="2800" dirty="0">
                <a:solidFill>
                  <a:srgbClr val="002060"/>
                </a:solidFill>
                <a:latin typeface="+mj-lt"/>
              </a:rPr>
              <a:t>be Monday to Friday 8.00 a.m. to 5.00 p.m. inclusive of 30 minutes for lunch interval after 12.30 pm. They are required to work minimum 42.5 hours per week, excluding intervals for meals (30 minutes per day) generally. The office employees are expected to </a:t>
            </a:r>
            <a:r>
              <a:rPr lang="en-US" sz="2800" dirty="0" smtClean="0">
                <a:solidFill>
                  <a:srgbClr val="002060"/>
                </a:solidFill>
                <a:latin typeface="+mj-lt"/>
              </a:rPr>
              <a:t>work from 8.00 </a:t>
            </a:r>
            <a:r>
              <a:rPr lang="en-US" sz="2800" dirty="0">
                <a:solidFill>
                  <a:srgbClr val="002060"/>
                </a:solidFill>
                <a:latin typeface="+mj-lt"/>
              </a:rPr>
              <a:t>– 17.00 (Weekdays) </a:t>
            </a:r>
            <a:endParaRPr lang="en-US" sz="2800" dirty="0" smtClean="0">
              <a:solidFill>
                <a:srgbClr val="002060"/>
              </a:solidFill>
              <a:latin typeface="+mj-lt"/>
            </a:endParaRPr>
          </a:p>
          <a:p>
            <a:pPr lvl="3"/>
            <a:r>
              <a:rPr lang="en-US" sz="2800" b="1" i="1" dirty="0" smtClean="0">
                <a:solidFill>
                  <a:srgbClr val="002060"/>
                </a:solidFill>
                <a:latin typeface="+mj-lt"/>
              </a:rPr>
              <a:t>- </a:t>
            </a:r>
            <a:r>
              <a:rPr lang="en-US" sz="2800" b="1" i="1" dirty="0" smtClean="0">
                <a:solidFill>
                  <a:srgbClr val="002060"/>
                </a:solidFill>
                <a:latin typeface="+mj-lt"/>
              </a:rPr>
              <a:t>Weekend </a:t>
            </a:r>
            <a:r>
              <a:rPr lang="en-US" sz="2800" b="1" i="1" dirty="0">
                <a:solidFill>
                  <a:srgbClr val="002060"/>
                </a:solidFill>
                <a:latin typeface="+mj-lt"/>
              </a:rPr>
              <a:t>Holiday - Saturday and Sunday </a:t>
            </a:r>
            <a:endParaRPr lang="en-US" sz="2800" b="1" i="1" dirty="0" smtClean="0">
              <a:solidFill>
                <a:srgbClr val="002060"/>
              </a:solidFill>
              <a:latin typeface="+mj-lt"/>
            </a:endParaRPr>
          </a:p>
          <a:p>
            <a:pPr lvl="1"/>
            <a:endParaRPr lang="en-US" sz="2800" dirty="0" smtClean="0">
              <a:solidFill>
                <a:srgbClr val="002060"/>
              </a:solidFill>
              <a:latin typeface="+mj-lt"/>
            </a:endParaRPr>
          </a:p>
          <a:p>
            <a:pPr lvl="3"/>
            <a:r>
              <a:rPr lang="en-US" sz="2800" dirty="0" smtClean="0">
                <a:solidFill>
                  <a:srgbClr val="002060"/>
                </a:solidFill>
                <a:latin typeface="+mj-lt"/>
              </a:rPr>
              <a:t>This may vary to the project office and field staff, management could decide depending on the requirement  - Working hours from 8.00am to 5.00 pm  inclusive of one hour lunch break after 12.00pm (Monday to Saturday - Saturday half day working until 1.00pm). They are required to work 45 hours per week.</a:t>
            </a:r>
            <a:endParaRPr lang="en-US" sz="2800" dirty="0" smtClean="0">
              <a:solidFill>
                <a:srgbClr val="002060"/>
              </a:solidFill>
              <a:latin typeface="+mj-lt"/>
            </a:endParaRPr>
          </a:p>
        </p:txBody>
      </p:sp>
    </p:spTree>
    <p:extLst>
      <p:ext uri="{BB962C8B-B14F-4D97-AF65-F5344CB8AC3E}">
        <p14:creationId xmlns:p14="http://schemas.microsoft.com/office/powerpoint/2010/main" val="4462803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986528"/>
          </a:xfrm>
          <a:prstGeom prst="rect">
            <a:avLst/>
          </a:prstGeom>
          <a:solidFill>
            <a:schemeClr val="bg1">
              <a:lumMod val="95000"/>
            </a:schemeClr>
          </a:solidFill>
        </p:spPr>
        <p:txBody>
          <a:bodyPr wrap="square">
            <a:spAutoFit/>
          </a:bodyPr>
          <a:lstStyle/>
          <a:p>
            <a:pPr lvl="2"/>
            <a:endParaRPr lang="en-US" sz="4400" dirty="0" smtClean="0">
              <a:solidFill>
                <a:schemeClr val="accent4"/>
              </a:solidFill>
            </a:endParaRPr>
          </a:p>
          <a:p>
            <a:pPr lvl="3"/>
            <a:r>
              <a:rPr lang="en-US" sz="4400" b="1" dirty="0">
                <a:solidFill>
                  <a:schemeClr val="accent4"/>
                </a:solidFill>
                <a:latin typeface="+mj-lt"/>
              </a:rPr>
              <a:t>Time and </a:t>
            </a:r>
            <a:r>
              <a:rPr lang="en-US" sz="4400" b="1" dirty="0" smtClean="0">
                <a:solidFill>
                  <a:schemeClr val="accent4"/>
                </a:solidFill>
                <a:latin typeface="+mj-lt"/>
              </a:rPr>
              <a:t>Attendance…</a:t>
            </a:r>
          </a:p>
          <a:p>
            <a:pPr lvl="3"/>
            <a:r>
              <a:rPr lang="en-US" sz="2800" b="1" dirty="0">
                <a:solidFill>
                  <a:srgbClr val="002060"/>
                </a:solidFill>
                <a:latin typeface="+mj-lt"/>
              </a:rPr>
              <a:t> </a:t>
            </a:r>
            <a:endParaRPr lang="en-US" sz="2800" dirty="0">
              <a:solidFill>
                <a:srgbClr val="002060"/>
              </a:solidFill>
              <a:latin typeface="+mj-lt"/>
            </a:endParaRPr>
          </a:p>
          <a:p>
            <a:pPr lvl="3"/>
            <a:r>
              <a:rPr lang="en-US" sz="3200" b="1" dirty="0">
                <a:solidFill>
                  <a:srgbClr val="002060"/>
                </a:solidFill>
                <a:latin typeface="+mj-lt"/>
              </a:rPr>
              <a:t>Working Hours </a:t>
            </a:r>
            <a:endParaRPr lang="en-US" sz="3200" dirty="0">
              <a:solidFill>
                <a:srgbClr val="002060"/>
              </a:solidFill>
              <a:latin typeface="+mj-lt"/>
            </a:endParaRPr>
          </a:p>
          <a:p>
            <a:pPr lvl="3"/>
            <a:r>
              <a:rPr lang="en-US" sz="2800" b="1" dirty="0">
                <a:solidFill>
                  <a:srgbClr val="002060"/>
                </a:solidFill>
                <a:latin typeface="+mj-lt"/>
              </a:rPr>
              <a:t> </a:t>
            </a:r>
            <a:endParaRPr lang="en-US" sz="2800" dirty="0">
              <a:solidFill>
                <a:srgbClr val="002060"/>
              </a:solidFill>
              <a:latin typeface="+mj-lt"/>
            </a:endParaRPr>
          </a:p>
          <a:p>
            <a:pPr lvl="3"/>
            <a:r>
              <a:rPr lang="en-US" sz="3200" dirty="0">
                <a:solidFill>
                  <a:srgbClr val="002060"/>
                </a:solidFill>
                <a:latin typeface="+mj-lt"/>
              </a:rPr>
              <a:t>Management reserves the right to change the working </a:t>
            </a:r>
            <a:r>
              <a:rPr lang="en-US" sz="3200" dirty="0" smtClean="0">
                <a:solidFill>
                  <a:srgbClr val="002060"/>
                </a:solidFill>
                <a:latin typeface="+mj-lt"/>
              </a:rPr>
              <a:t>                      hours</a:t>
            </a:r>
            <a:r>
              <a:rPr lang="en-US" sz="3200" dirty="0">
                <a:solidFill>
                  <a:srgbClr val="002060"/>
                </a:solidFill>
                <a:latin typeface="+mj-lt"/>
              </a:rPr>
              <a:t>, </a:t>
            </a:r>
            <a:r>
              <a:rPr lang="en-US" sz="3200" dirty="0" smtClean="0">
                <a:solidFill>
                  <a:srgbClr val="002060"/>
                </a:solidFill>
                <a:latin typeface="+mj-lt"/>
              </a:rPr>
              <a:t>as may </a:t>
            </a:r>
            <a:r>
              <a:rPr lang="en-US" sz="3200" dirty="0">
                <a:solidFill>
                  <a:srgbClr val="002060"/>
                </a:solidFill>
                <a:latin typeface="+mj-lt"/>
              </a:rPr>
              <a:t>be deemed necessary from time to time </a:t>
            </a:r>
            <a:endParaRPr lang="en-US" sz="3200" dirty="0" smtClean="0">
              <a:solidFill>
                <a:srgbClr val="002060"/>
              </a:solidFill>
              <a:latin typeface="+mj-lt"/>
            </a:endParaRPr>
          </a:p>
          <a:p>
            <a:pPr lvl="3"/>
            <a:r>
              <a:rPr lang="en-US" sz="3200" dirty="0" smtClean="0">
                <a:solidFill>
                  <a:srgbClr val="002060"/>
                </a:solidFill>
                <a:latin typeface="+mj-lt"/>
              </a:rPr>
              <a:t>subject </a:t>
            </a:r>
            <a:r>
              <a:rPr lang="en-US" sz="3200" dirty="0">
                <a:solidFill>
                  <a:srgbClr val="002060"/>
                </a:solidFill>
                <a:latin typeface="+mj-lt"/>
              </a:rPr>
              <a:t>to </a:t>
            </a:r>
            <a:r>
              <a:rPr lang="en-US" sz="3200" dirty="0" smtClean="0">
                <a:solidFill>
                  <a:srgbClr val="002060"/>
                </a:solidFill>
                <a:latin typeface="+mj-lt"/>
              </a:rPr>
              <a:t>statutory </a:t>
            </a:r>
            <a:r>
              <a:rPr lang="en-US" sz="3200" dirty="0">
                <a:solidFill>
                  <a:srgbClr val="002060"/>
                </a:solidFill>
                <a:latin typeface="+mj-lt"/>
              </a:rPr>
              <a:t>regulations, as may be in force and </a:t>
            </a:r>
            <a:endParaRPr lang="en-US" sz="3200" dirty="0" smtClean="0">
              <a:solidFill>
                <a:srgbClr val="002060"/>
              </a:solidFill>
              <a:latin typeface="+mj-lt"/>
            </a:endParaRPr>
          </a:p>
          <a:p>
            <a:pPr lvl="3"/>
            <a:r>
              <a:rPr lang="en-US" sz="3200" dirty="0" smtClean="0">
                <a:solidFill>
                  <a:srgbClr val="002060"/>
                </a:solidFill>
                <a:latin typeface="+mj-lt"/>
              </a:rPr>
              <a:t>such </a:t>
            </a:r>
            <a:r>
              <a:rPr lang="en-US" sz="3200" dirty="0">
                <a:solidFill>
                  <a:srgbClr val="002060"/>
                </a:solidFill>
                <a:latin typeface="+mj-lt"/>
              </a:rPr>
              <a:t>changes </a:t>
            </a:r>
            <a:r>
              <a:rPr lang="en-US" sz="3200" dirty="0" smtClean="0">
                <a:solidFill>
                  <a:srgbClr val="002060"/>
                </a:solidFill>
                <a:latin typeface="+mj-lt"/>
              </a:rPr>
              <a:t> will </a:t>
            </a:r>
            <a:r>
              <a:rPr lang="en-US" sz="3200" dirty="0">
                <a:solidFill>
                  <a:srgbClr val="002060"/>
                </a:solidFill>
                <a:latin typeface="+mj-lt"/>
              </a:rPr>
              <a:t>be </a:t>
            </a:r>
            <a:r>
              <a:rPr lang="en-US" sz="3200" dirty="0" smtClean="0">
                <a:solidFill>
                  <a:srgbClr val="002060"/>
                </a:solidFill>
                <a:latin typeface="+mj-lt"/>
              </a:rPr>
              <a:t>notified </a:t>
            </a:r>
            <a:r>
              <a:rPr lang="en-US" sz="3200" dirty="0">
                <a:solidFill>
                  <a:srgbClr val="002060"/>
                </a:solidFill>
                <a:latin typeface="+mj-lt"/>
              </a:rPr>
              <a:t>to the employees. </a:t>
            </a:r>
            <a:endParaRPr lang="en-US" sz="3200" dirty="0" smtClean="0">
              <a:solidFill>
                <a:schemeClr val="accent4"/>
              </a:solidFill>
              <a:latin typeface="+mj-lt"/>
            </a:endParaRPr>
          </a:p>
          <a:p>
            <a:pPr marL="1143000" lvl="1" indent="-685800">
              <a:buFont typeface="Arial" panose="020B0604020202020204" pitchFamily="34" charset="0"/>
              <a:buChar char="•"/>
            </a:pPr>
            <a:endParaRPr lang="en-US" sz="4800" dirty="0">
              <a:solidFill>
                <a:schemeClr val="accent4"/>
              </a:solidFill>
              <a:latin typeface="+mj-lt"/>
            </a:endParaRPr>
          </a:p>
          <a:p>
            <a:pPr lvl="1"/>
            <a:endParaRPr lang="en-US" sz="4800" dirty="0" smtClean="0">
              <a:solidFill>
                <a:schemeClr val="accent4"/>
              </a:solidFill>
              <a:latin typeface="+mj-lt"/>
            </a:endParaRPr>
          </a:p>
          <a:p>
            <a:pPr lvl="1"/>
            <a:endParaRPr lang="en-US" sz="4800" dirty="0" smtClean="0">
              <a:solidFill>
                <a:schemeClr val="accent4"/>
              </a:solidFill>
              <a:latin typeface="+mj-lt"/>
            </a:endParaRPr>
          </a:p>
        </p:txBody>
      </p:sp>
    </p:spTree>
    <p:extLst>
      <p:ext uri="{BB962C8B-B14F-4D97-AF65-F5344CB8AC3E}">
        <p14:creationId xmlns:p14="http://schemas.microsoft.com/office/powerpoint/2010/main" val="19535129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873</TotalTime>
  <Words>3848</Words>
  <Application>Microsoft Office PowerPoint</Application>
  <PresentationFormat>Widescreen</PresentationFormat>
  <Paragraphs>457</Paragraphs>
  <Slides>51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51</vt:i4>
      </vt:variant>
    </vt:vector>
  </HeadingPairs>
  <TitlesOfParts>
    <vt:vector size="58" baseType="lpstr">
      <vt:lpstr>Arial</vt:lpstr>
      <vt:lpstr>Calibri</vt:lpstr>
      <vt:lpstr>Calibri Light</vt:lpstr>
      <vt:lpstr>Courier New</vt:lpstr>
      <vt:lpstr>Times New Roman</vt:lpstr>
      <vt:lpstr>Wingdings</vt:lpstr>
      <vt:lpstr>Office Theme</vt:lpstr>
      <vt:lpstr>Workshop on                                                             Strengthening Human Resource Management of Civil Society Organizations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on                      Strengthening Human Resource Management of Civil Society Organizations </dc:title>
  <dc:creator>DELL</dc:creator>
  <cp:lastModifiedBy>DELL</cp:lastModifiedBy>
  <cp:revision>132</cp:revision>
  <dcterms:created xsi:type="dcterms:W3CDTF">2021-10-01T05:13:48Z</dcterms:created>
  <dcterms:modified xsi:type="dcterms:W3CDTF">2021-10-06T03:52:25Z</dcterms:modified>
</cp:coreProperties>
</file>