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7" r:id="rId2"/>
    <p:sldId id="258" r:id="rId3"/>
    <p:sldId id="259" r:id="rId4"/>
    <p:sldId id="261" r:id="rId5"/>
    <p:sldId id="329" r:id="rId6"/>
    <p:sldId id="330" r:id="rId7"/>
    <p:sldId id="331" r:id="rId8"/>
    <p:sldId id="333" r:id="rId9"/>
    <p:sldId id="332" r:id="rId10"/>
    <p:sldId id="334" r:id="rId11"/>
    <p:sldId id="335" r:id="rId12"/>
    <p:sldId id="336" r:id="rId13"/>
    <p:sldId id="337" r:id="rId14"/>
    <p:sldId id="338" r:id="rId15"/>
    <p:sldId id="339" r:id="rId16"/>
    <p:sldId id="340" r:id="rId17"/>
    <p:sldId id="341" r:id="rId18"/>
    <p:sldId id="342" r:id="rId19"/>
    <p:sldId id="343" r:id="rId20"/>
    <p:sldId id="344" r:id="rId21"/>
    <p:sldId id="345" r:id="rId22"/>
    <p:sldId id="346" r:id="rId23"/>
    <p:sldId id="347" r:id="rId24"/>
    <p:sldId id="349" r:id="rId25"/>
    <p:sldId id="350" r:id="rId26"/>
    <p:sldId id="351" r:id="rId27"/>
    <p:sldId id="352" r:id="rId28"/>
    <p:sldId id="353" r:id="rId29"/>
    <p:sldId id="354" r:id="rId30"/>
    <p:sldId id="355" r:id="rId31"/>
    <p:sldId id="356" r:id="rId32"/>
    <p:sldId id="357" r:id="rId33"/>
    <p:sldId id="358" r:id="rId34"/>
    <p:sldId id="359" r:id="rId35"/>
    <p:sldId id="360" r:id="rId36"/>
    <p:sldId id="361" r:id="rId37"/>
    <p:sldId id="362" r:id="rId38"/>
    <p:sldId id="363" r:id="rId39"/>
    <p:sldId id="364" r:id="rId40"/>
    <p:sldId id="365" r:id="rId41"/>
    <p:sldId id="366" r:id="rId42"/>
    <p:sldId id="367"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4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BFA552-D44C-4C92-A61B-70CAB6374C62}" type="datetimeFigureOut">
              <a:rPr lang="en-US" smtClean="0"/>
              <a:t>10/21/2021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3010EC-9287-4D4F-B1E7-A16655D35182}" type="slidenum">
              <a:rPr lang="en-US" smtClean="0"/>
              <a:t>‹#›</a:t>
            </a:fld>
            <a:endParaRPr lang="en-US"/>
          </a:p>
        </p:txBody>
      </p:sp>
    </p:spTree>
    <p:extLst>
      <p:ext uri="{BB962C8B-B14F-4D97-AF65-F5344CB8AC3E}">
        <p14:creationId xmlns:p14="http://schemas.microsoft.com/office/powerpoint/2010/main" val="1542179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3</a:t>
            </a:fld>
            <a:endParaRPr lang="en-US"/>
          </a:p>
        </p:txBody>
      </p:sp>
    </p:spTree>
    <p:extLst>
      <p:ext uri="{BB962C8B-B14F-4D97-AF65-F5344CB8AC3E}">
        <p14:creationId xmlns:p14="http://schemas.microsoft.com/office/powerpoint/2010/main" val="2480680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14</a:t>
            </a:fld>
            <a:endParaRPr lang="en-US"/>
          </a:p>
        </p:txBody>
      </p:sp>
    </p:spTree>
    <p:extLst>
      <p:ext uri="{BB962C8B-B14F-4D97-AF65-F5344CB8AC3E}">
        <p14:creationId xmlns:p14="http://schemas.microsoft.com/office/powerpoint/2010/main" val="3019288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15</a:t>
            </a:fld>
            <a:endParaRPr lang="en-US"/>
          </a:p>
        </p:txBody>
      </p:sp>
    </p:spTree>
    <p:extLst>
      <p:ext uri="{BB962C8B-B14F-4D97-AF65-F5344CB8AC3E}">
        <p14:creationId xmlns:p14="http://schemas.microsoft.com/office/powerpoint/2010/main" val="385256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16</a:t>
            </a:fld>
            <a:endParaRPr lang="en-US"/>
          </a:p>
        </p:txBody>
      </p:sp>
    </p:spTree>
    <p:extLst>
      <p:ext uri="{BB962C8B-B14F-4D97-AF65-F5344CB8AC3E}">
        <p14:creationId xmlns:p14="http://schemas.microsoft.com/office/powerpoint/2010/main" val="2963525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17</a:t>
            </a:fld>
            <a:endParaRPr lang="en-US"/>
          </a:p>
        </p:txBody>
      </p:sp>
    </p:spTree>
    <p:extLst>
      <p:ext uri="{BB962C8B-B14F-4D97-AF65-F5344CB8AC3E}">
        <p14:creationId xmlns:p14="http://schemas.microsoft.com/office/powerpoint/2010/main" val="3390377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18</a:t>
            </a:fld>
            <a:endParaRPr lang="en-US"/>
          </a:p>
        </p:txBody>
      </p:sp>
    </p:spTree>
    <p:extLst>
      <p:ext uri="{BB962C8B-B14F-4D97-AF65-F5344CB8AC3E}">
        <p14:creationId xmlns:p14="http://schemas.microsoft.com/office/powerpoint/2010/main" val="1506763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6</a:t>
            </a:fld>
            <a:endParaRPr lang="en-US"/>
          </a:p>
        </p:txBody>
      </p:sp>
    </p:spTree>
    <p:extLst>
      <p:ext uri="{BB962C8B-B14F-4D97-AF65-F5344CB8AC3E}">
        <p14:creationId xmlns:p14="http://schemas.microsoft.com/office/powerpoint/2010/main" val="3705473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7</a:t>
            </a:fld>
            <a:endParaRPr lang="en-US"/>
          </a:p>
        </p:txBody>
      </p:sp>
    </p:spTree>
    <p:extLst>
      <p:ext uri="{BB962C8B-B14F-4D97-AF65-F5344CB8AC3E}">
        <p14:creationId xmlns:p14="http://schemas.microsoft.com/office/powerpoint/2010/main" val="906101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8</a:t>
            </a:fld>
            <a:endParaRPr lang="en-US"/>
          </a:p>
        </p:txBody>
      </p:sp>
    </p:spTree>
    <p:extLst>
      <p:ext uri="{BB962C8B-B14F-4D97-AF65-F5344CB8AC3E}">
        <p14:creationId xmlns:p14="http://schemas.microsoft.com/office/powerpoint/2010/main" val="3481158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9</a:t>
            </a:fld>
            <a:endParaRPr lang="en-US"/>
          </a:p>
        </p:txBody>
      </p:sp>
    </p:spTree>
    <p:extLst>
      <p:ext uri="{BB962C8B-B14F-4D97-AF65-F5344CB8AC3E}">
        <p14:creationId xmlns:p14="http://schemas.microsoft.com/office/powerpoint/2010/main" val="3207623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10</a:t>
            </a:fld>
            <a:endParaRPr lang="en-US"/>
          </a:p>
        </p:txBody>
      </p:sp>
    </p:spTree>
    <p:extLst>
      <p:ext uri="{BB962C8B-B14F-4D97-AF65-F5344CB8AC3E}">
        <p14:creationId xmlns:p14="http://schemas.microsoft.com/office/powerpoint/2010/main" val="3274621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11</a:t>
            </a:fld>
            <a:endParaRPr lang="en-US"/>
          </a:p>
        </p:txBody>
      </p:sp>
    </p:spTree>
    <p:extLst>
      <p:ext uri="{BB962C8B-B14F-4D97-AF65-F5344CB8AC3E}">
        <p14:creationId xmlns:p14="http://schemas.microsoft.com/office/powerpoint/2010/main" val="319025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12</a:t>
            </a:fld>
            <a:endParaRPr lang="en-US"/>
          </a:p>
        </p:txBody>
      </p:sp>
    </p:spTree>
    <p:extLst>
      <p:ext uri="{BB962C8B-B14F-4D97-AF65-F5344CB8AC3E}">
        <p14:creationId xmlns:p14="http://schemas.microsoft.com/office/powerpoint/2010/main" val="729191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13</a:t>
            </a:fld>
            <a:endParaRPr lang="en-US"/>
          </a:p>
        </p:txBody>
      </p:sp>
    </p:spTree>
    <p:extLst>
      <p:ext uri="{BB962C8B-B14F-4D97-AF65-F5344CB8AC3E}">
        <p14:creationId xmlns:p14="http://schemas.microsoft.com/office/powerpoint/2010/main" val="2127219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4897A5-3C83-4793-B5C3-222BE0042359}"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110842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897A5-3C83-4793-B5C3-222BE0042359}"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2937057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897A5-3C83-4793-B5C3-222BE0042359}"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730964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897A5-3C83-4793-B5C3-222BE0042359}"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319746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4897A5-3C83-4793-B5C3-222BE0042359}"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1215177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4897A5-3C83-4793-B5C3-222BE0042359}"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1811434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4897A5-3C83-4793-B5C3-222BE0042359}" type="datetimeFigureOut">
              <a:rPr lang="en-US" smtClean="0"/>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938355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4897A5-3C83-4793-B5C3-222BE0042359}" type="datetimeFigureOut">
              <a:rPr lang="en-US" smtClean="0"/>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474938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897A5-3C83-4793-B5C3-222BE0042359}" type="datetimeFigureOut">
              <a:rPr lang="en-US" smtClean="0"/>
              <a:t>10/21/2021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6684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897A5-3C83-4793-B5C3-222BE0042359}"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2810609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897A5-3C83-4793-B5C3-222BE0042359}"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1015585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897A5-3C83-4793-B5C3-222BE0042359}" type="datetimeFigureOut">
              <a:rPr lang="en-US" smtClean="0"/>
              <a:t>10/21/2021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7A3A2F-EEEA-4CFC-A114-74225B7BCB74}" type="slidenum">
              <a:rPr lang="en-US" smtClean="0"/>
              <a:t>‹#›</a:t>
            </a:fld>
            <a:endParaRPr lang="en-US"/>
          </a:p>
        </p:txBody>
      </p:sp>
    </p:spTree>
    <p:extLst>
      <p:ext uri="{BB962C8B-B14F-4D97-AF65-F5344CB8AC3E}">
        <p14:creationId xmlns:p14="http://schemas.microsoft.com/office/powerpoint/2010/main" val="37099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m/search?q=What+is+an+example+of+telecommuting?&amp;sxsrf=AOaemvKpq-DvaI0--_HrggFBEaEtKgM-nw:1634826765622&amp;tbm=isch&amp;source=iu&amp;ictx=1&amp;fir=vPbZWheP_JyPvM%252C279prnsapIhsgM%252C_&amp;vet=1&amp;usg=AI4_-kS2X2UKl9f3UpKtS53uFPvt7cD67A&amp;sa=X&amp;ved=2ahUKEwjZ6Yil3NvzAhWkxjgGHV27BIoQ9QF6BAgSEAE#imgrc=vPbZWheP_JyPvM"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m/search?q=What+is+an+example+of+telecommuting?&amp;sxsrf=AOaemvKpq-DvaI0--_HrggFBEaEtKgM-nw:1634826765622&amp;tbm=isch&amp;source=iu&amp;ictx=1&amp;fir=vPbZWheP_JyPvM%252C279prnsapIhsgM%252C_&amp;vet=1&amp;usg=AI4_-kS2X2UKl9f3UpKtS53uFPvt7cD67A&amp;sa=X&amp;ved=2ahUKEwjZ6Yil3NvzAhWkxjgGHV27BIoQ9QF6BAgSEAE#imgrc=vPbZWheP_JyPvM"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27788"/>
            <a:ext cx="12192000" cy="4301412"/>
          </a:xfrm>
          <a:solidFill>
            <a:schemeClr val="bg1">
              <a:lumMod val="95000"/>
            </a:schemeClr>
          </a:solidFill>
        </p:spPr>
        <p:txBody>
          <a:bodyPr>
            <a:normAutofit/>
          </a:bodyPr>
          <a:lstStyle/>
          <a:p>
            <a:r>
              <a:rPr lang="en-US" b="1" dirty="0" smtClean="0">
                <a:solidFill>
                  <a:srgbClr val="002060"/>
                </a:solidFill>
              </a:rPr>
              <a:t>Workshop on                                                             Strengthening Human Resource Management of Civil Society Organizations </a:t>
            </a:r>
            <a:endParaRPr lang="en-US" b="1" dirty="0">
              <a:solidFill>
                <a:srgbClr val="002060"/>
              </a:solidFill>
            </a:endParaRPr>
          </a:p>
        </p:txBody>
      </p:sp>
      <p:sp>
        <p:nvSpPr>
          <p:cNvPr id="3" name="Subtitle 2"/>
          <p:cNvSpPr>
            <a:spLocks noGrp="1"/>
          </p:cNvSpPr>
          <p:nvPr>
            <p:ph type="subTitle" idx="1"/>
          </p:nvPr>
        </p:nvSpPr>
        <p:spPr>
          <a:xfrm>
            <a:off x="0" y="3573624"/>
            <a:ext cx="12192000" cy="3284376"/>
          </a:xfrm>
        </p:spPr>
        <p:style>
          <a:lnRef idx="1">
            <a:schemeClr val="accent4"/>
          </a:lnRef>
          <a:fillRef idx="2">
            <a:schemeClr val="accent4"/>
          </a:fillRef>
          <a:effectRef idx="1">
            <a:schemeClr val="accent4"/>
          </a:effectRef>
          <a:fontRef idx="minor">
            <a:schemeClr val="dk1"/>
          </a:fontRef>
        </p:style>
        <p:txBody>
          <a:bodyPr>
            <a:normAutofit/>
          </a:bodyPr>
          <a:lstStyle/>
          <a:p>
            <a:endParaRPr lang="en-US" b="1" dirty="0" smtClean="0"/>
          </a:p>
          <a:p>
            <a:r>
              <a:rPr lang="en-US" sz="2800" b="1" dirty="0" smtClean="0">
                <a:latin typeface="+mj-lt"/>
              </a:rPr>
              <a:t>By </a:t>
            </a:r>
          </a:p>
          <a:p>
            <a:r>
              <a:rPr lang="en-US" sz="3200" b="1" dirty="0" smtClean="0">
                <a:latin typeface="+mj-lt"/>
              </a:rPr>
              <a:t>Jagath </a:t>
            </a:r>
            <a:r>
              <a:rPr lang="en-US" sz="3200" b="1" dirty="0" err="1" smtClean="0">
                <a:latin typeface="+mj-lt"/>
              </a:rPr>
              <a:t>Karunathilaka</a:t>
            </a:r>
            <a:endParaRPr lang="en-US" sz="3200" b="1" dirty="0" smtClean="0">
              <a:latin typeface="+mj-lt"/>
            </a:endParaRPr>
          </a:p>
          <a:p>
            <a:r>
              <a:rPr lang="en-US" sz="2800" b="1" dirty="0">
                <a:latin typeface="+mj-lt"/>
              </a:rPr>
              <a:t>(Through Virtual Meeting – Zoom Technology)</a:t>
            </a:r>
          </a:p>
          <a:p>
            <a:r>
              <a:rPr lang="en-US" sz="2800" b="1" dirty="0" smtClean="0">
                <a:latin typeface="+mj-lt"/>
              </a:rPr>
              <a:t>October 4 –22                                                                                                                         (20 Lesson Hours in 10 Days) </a:t>
            </a:r>
          </a:p>
        </p:txBody>
      </p:sp>
    </p:spTree>
    <p:extLst>
      <p:ext uri="{BB962C8B-B14F-4D97-AF65-F5344CB8AC3E}">
        <p14:creationId xmlns:p14="http://schemas.microsoft.com/office/powerpoint/2010/main" val="23773805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4672" y="693080"/>
            <a:ext cx="10634472" cy="6186309"/>
          </a:xfrm>
          <a:prstGeom prst="rect">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pPr lvl="3"/>
            <a:endParaRPr lang="en-US" sz="4000" dirty="0" smtClean="0">
              <a:solidFill>
                <a:schemeClr val="accent2"/>
              </a:solidFill>
            </a:endParaRPr>
          </a:p>
          <a:p>
            <a:pPr lvl="2"/>
            <a:r>
              <a:rPr lang="en-US" sz="4400" dirty="0">
                <a:solidFill>
                  <a:schemeClr val="accent2"/>
                </a:solidFill>
              </a:rPr>
              <a:t>What are the 5 key areas of diversity?</a:t>
            </a:r>
          </a:p>
          <a:p>
            <a:pPr lvl="2"/>
            <a:r>
              <a:rPr lang="en-US" sz="3200" b="1" dirty="0">
                <a:solidFill>
                  <a:srgbClr val="002060"/>
                </a:solidFill>
              </a:rPr>
              <a:t>What are the types of diversity?</a:t>
            </a:r>
            <a:endParaRPr lang="en-US" sz="3200" dirty="0">
              <a:solidFill>
                <a:srgbClr val="002060"/>
              </a:solidFill>
            </a:endParaRPr>
          </a:p>
          <a:p>
            <a:pPr marL="1371600" lvl="2" indent="-457200">
              <a:buFont typeface="Arial" panose="020B0604020202020204" pitchFamily="34" charset="0"/>
              <a:buChar char="•"/>
            </a:pPr>
            <a:r>
              <a:rPr lang="en-US" sz="3200" dirty="0">
                <a:solidFill>
                  <a:srgbClr val="002060"/>
                </a:solidFill>
              </a:rPr>
              <a:t>Cultural diversity.</a:t>
            </a:r>
          </a:p>
          <a:p>
            <a:pPr marL="1371600" lvl="2" indent="-457200">
              <a:buFont typeface="Arial" panose="020B0604020202020204" pitchFamily="34" charset="0"/>
              <a:buChar char="•"/>
            </a:pPr>
            <a:r>
              <a:rPr lang="en-US" sz="3200" dirty="0">
                <a:solidFill>
                  <a:srgbClr val="002060"/>
                </a:solidFill>
              </a:rPr>
              <a:t>Racial diversity.</a:t>
            </a:r>
          </a:p>
          <a:p>
            <a:pPr marL="1371600" lvl="2" indent="-457200">
              <a:buFont typeface="Arial" panose="020B0604020202020204" pitchFamily="34" charset="0"/>
              <a:buChar char="•"/>
            </a:pPr>
            <a:r>
              <a:rPr lang="en-US" sz="3200" dirty="0">
                <a:solidFill>
                  <a:srgbClr val="002060"/>
                </a:solidFill>
              </a:rPr>
              <a:t>Religious diversity.</a:t>
            </a:r>
          </a:p>
          <a:p>
            <a:pPr marL="1371600" lvl="2" indent="-457200">
              <a:buFont typeface="Arial" panose="020B0604020202020204" pitchFamily="34" charset="0"/>
              <a:buChar char="•"/>
            </a:pPr>
            <a:r>
              <a:rPr lang="en-US" sz="3200" dirty="0">
                <a:solidFill>
                  <a:srgbClr val="002060"/>
                </a:solidFill>
              </a:rPr>
              <a:t>Age diversity.</a:t>
            </a:r>
          </a:p>
          <a:p>
            <a:pPr marL="1371600" lvl="2" indent="-457200">
              <a:buFont typeface="Arial" panose="020B0604020202020204" pitchFamily="34" charset="0"/>
              <a:buChar char="•"/>
            </a:pPr>
            <a:r>
              <a:rPr lang="en-US" sz="3200" dirty="0">
                <a:solidFill>
                  <a:srgbClr val="002060"/>
                </a:solidFill>
              </a:rPr>
              <a:t>Sex / Gender diversity.</a:t>
            </a:r>
          </a:p>
          <a:p>
            <a:pPr marL="1371600" lvl="2" indent="-457200">
              <a:buFont typeface="Arial" panose="020B0604020202020204" pitchFamily="34" charset="0"/>
              <a:buChar char="•"/>
            </a:pPr>
            <a:r>
              <a:rPr lang="en-US" sz="3200" dirty="0">
                <a:solidFill>
                  <a:srgbClr val="002060"/>
                </a:solidFill>
              </a:rPr>
              <a:t>Sexual orientation.</a:t>
            </a:r>
          </a:p>
          <a:p>
            <a:pPr marL="1371600" lvl="2" indent="-457200">
              <a:buFont typeface="Arial" panose="020B0604020202020204" pitchFamily="34" charset="0"/>
              <a:buChar char="•"/>
            </a:pPr>
            <a:r>
              <a:rPr lang="en-US" sz="3200" dirty="0">
                <a:solidFill>
                  <a:srgbClr val="002060"/>
                </a:solidFill>
              </a:rPr>
              <a:t>Disability.</a:t>
            </a:r>
          </a:p>
          <a:p>
            <a:pPr marL="1828800" lvl="3" indent="-457200">
              <a:buFont typeface="Arial" panose="020B0604020202020204" pitchFamily="34" charset="0"/>
              <a:buChar char="•"/>
            </a:pPr>
            <a:endParaRPr lang="en-US" sz="2800" dirty="0"/>
          </a:p>
          <a:p>
            <a:endParaRPr lang="en-US" sz="2800" dirty="0">
              <a:solidFill>
                <a:srgbClr val="002060"/>
              </a:solidFill>
            </a:endParaRPr>
          </a:p>
        </p:txBody>
      </p:sp>
    </p:spTree>
    <p:extLst>
      <p:ext uri="{BB962C8B-B14F-4D97-AF65-F5344CB8AC3E}">
        <p14:creationId xmlns:p14="http://schemas.microsoft.com/office/powerpoint/2010/main" val="2903769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4672" y="693080"/>
            <a:ext cx="10634472" cy="4647426"/>
          </a:xfrm>
          <a:prstGeom prst="rect">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pPr lvl="3"/>
            <a:endParaRPr lang="en-US" sz="4000" dirty="0" smtClean="0">
              <a:solidFill>
                <a:schemeClr val="accent2"/>
              </a:solidFill>
            </a:endParaRPr>
          </a:p>
          <a:p>
            <a:pPr lvl="3"/>
            <a:r>
              <a:rPr lang="en-US" sz="4000" dirty="0">
                <a:solidFill>
                  <a:schemeClr val="accent2"/>
                </a:solidFill>
              </a:rPr>
              <a:t>Which is the best example of diversity at the workplace?</a:t>
            </a:r>
          </a:p>
          <a:p>
            <a:pPr lvl="3"/>
            <a:r>
              <a:rPr lang="en-US" sz="2800" dirty="0">
                <a:solidFill>
                  <a:srgbClr val="002060"/>
                </a:solidFill>
              </a:rPr>
              <a:t>Answer: Diversity at work can be portrait in different scenarios. Counting on people from different ages and ethnicity or allowing people with disabilities to be part of the work frame is one example.</a:t>
            </a:r>
          </a:p>
          <a:p>
            <a:pPr marL="1828800" lvl="3" indent="-457200">
              <a:buFont typeface="Arial" panose="020B0604020202020204" pitchFamily="34" charset="0"/>
              <a:buChar char="•"/>
            </a:pPr>
            <a:endParaRPr lang="en-US" sz="2800" dirty="0"/>
          </a:p>
          <a:p>
            <a:endParaRPr lang="en-US" sz="2800" dirty="0">
              <a:solidFill>
                <a:srgbClr val="002060"/>
              </a:solidFill>
            </a:endParaRPr>
          </a:p>
        </p:txBody>
      </p:sp>
    </p:spTree>
    <p:extLst>
      <p:ext uri="{BB962C8B-B14F-4D97-AF65-F5344CB8AC3E}">
        <p14:creationId xmlns:p14="http://schemas.microsoft.com/office/powerpoint/2010/main" val="2759185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9048" y="600747"/>
            <a:ext cx="7403592" cy="4585871"/>
          </a:xfrm>
          <a:prstGeom prst="rect">
            <a:avLst/>
          </a:prstGeom>
        </p:spPr>
        <p:txBody>
          <a:bodyPr wrap="square">
            <a:spAutoFit/>
          </a:bodyPr>
          <a:lstStyle/>
          <a:p>
            <a:r>
              <a:rPr lang="en-US" sz="4400" dirty="0">
                <a:solidFill>
                  <a:schemeClr val="accent2"/>
                </a:solidFill>
              </a:rPr>
              <a:t>How do you understand diversity?</a:t>
            </a:r>
          </a:p>
          <a:p>
            <a:endParaRPr lang="en-US" dirty="0" smtClean="0">
              <a:solidFill>
                <a:srgbClr val="202124"/>
              </a:solidFill>
            </a:endParaRPr>
          </a:p>
          <a:p>
            <a:endParaRPr lang="en-US" dirty="0">
              <a:solidFill>
                <a:srgbClr val="202124"/>
              </a:solidFill>
            </a:endParaRPr>
          </a:p>
          <a:p>
            <a:r>
              <a:rPr lang="en-US" sz="2800" dirty="0" smtClean="0">
                <a:solidFill>
                  <a:srgbClr val="002060"/>
                </a:solidFill>
              </a:rPr>
              <a:t>It </a:t>
            </a:r>
            <a:r>
              <a:rPr lang="en-US" sz="2800" dirty="0">
                <a:solidFill>
                  <a:srgbClr val="002060"/>
                </a:solidFill>
              </a:rPr>
              <a:t>means understanding that each individual is unique, and recognizing our individual differences. These can be along the dimensions of race, ethnicity, gender, sexual orientation, socio-economic status, age, physical abilities, religious beliefs, political beliefs, or other ideologies.</a:t>
            </a:r>
            <a:endParaRPr lang="en-US" sz="2800" i="0" dirty="0">
              <a:solidFill>
                <a:srgbClr val="002060"/>
              </a:solidFill>
              <a:effectLst/>
            </a:endParaRPr>
          </a:p>
        </p:txBody>
      </p:sp>
    </p:spTree>
    <p:extLst>
      <p:ext uri="{BB962C8B-B14F-4D97-AF65-F5344CB8AC3E}">
        <p14:creationId xmlns:p14="http://schemas.microsoft.com/office/powerpoint/2010/main" val="18397589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9048" y="600747"/>
            <a:ext cx="7403592" cy="4031873"/>
          </a:xfrm>
          <a:prstGeom prst="rect">
            <a:avLst/>
          </a:prstGeom>
        </p:spPr>
        <p:txBody>
          <a:bodyPr wrap="square">
            <a:spAutoFit/>
          </a:bodyPr>
          <a:lstStyle/>
          <a:p>
            <a:r>
              <a:rPr lang="en-US" sz="4400" dirty="0">
                <a:solidFill>
                  <a:schemeClr val="accent2"/>
                </a:solidFill>
              </a:rPr>
              <a:t>Why is it important to value diversity?</a:t>
            </a:r>
          </a:p>
          <a:p>
            <a:endParaRPr lang="en-US" sz="2800" dirty="0" smtClean="0">
              <a:solidFill>
                <a:srgbClr val="002060"/>
              </a:solidFill>
            </a:endParaRPr>
          </a:p>
          <a:p>
            <a:r>
              <a:rPr lang="en-US" sz="2800" dirty="0" smtClean="0">
                <a:solidFill>
                  <a:srgbClr val="002060"/>
                </a:solidFill>
              </a:rPr>
              <a:t>It </a:t>
            </a:r>
            <a:r>
              <a:rPr lang="en-US" sz="2800" dirty="0">
                <a:solidFill>
                  <a:srgbClr val="002060"/>
                </a:solidFill>
              </a:rPr>
              <a:t>is important to value diversity because: people build a stronger sense of identity and wellbeing, and have better education and career outcomes when their diverse strengths, abilities, interests and perspectives are understood and supported.</a:t>
            </a:r>
          </a:p>
        </p:txBody>
      </p:sp>
    </p:spTree>
    <p:extLst>
      <p:ext uri="{BB962C8B-B14F-4D97-AF65-F5344CB8AC3E}">
        <p14:creationId xmlns:p14="http://schemas.microsoft.com/office/powerpoint/2010/main" val="1242956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9048" y="600747"/>
            <a:ext cx="7403592" cy="4893647"/>
          </a:xfrm>
          <a:prstGeom prst="rect">
            <a:avLst/>
          </a:prstGeom>
        </p:spPr>
        <p:txBody>
          <a:bodyPr wrap="square">
            <a:spAutoFit/>
          </a:bodyPr>
          <a:lstStyle/>
          <a:p>
            <a:r>
              <a:rPr lang="en-US" sz="4400" dirty="0">
                <a:solidFill>
                  <a:schemeClr val="accent2"/>
                </a:solidFill>
              </a:rPr>
              <a:t>How can HR prevent workplace violence?</a:t>
            </a:r>
          </a:p>
          <a:p>
            <a:r>
              <a:rPr lang="en-US" sz="2800" dirty="0">
                <a:solidFill>
                  <a:srgbClr val="002060"/>
                </a:solidFill>
              </a:rPr>
              <a:t>In addition, offer training on steps workers can take to protect themselves, like avoiding being alone when working after hours and letting security know when they leave. Follow Reporting Procedures: Make sure your security </a:t>
            </a:r>
            <a:r>
              <a:rPr lang="en-US" sz="2800" dirty="0" smtClean="0">
                <a:solidFill>
                  <a:srgbClr val="002060"/>
                </a:solidFill>
              </a:rPr>
              <a:t>outlines </a:t>
            </a:r>
            <a:r>
              <a:rPr lang="en-US" sz="2800" dirty="0">
                <a:solidFill>
                  <a:srgbClr val="002060"/>
                </a:solidFill>
              </a:rPr>
              <a:t>reporting procedures when employees are in immediate danger.</a:t>
            </a:r>
          </a:p>
          <a:p>
            <a:endParaRPr lang="en-US" sz="2800" dirty="0">
              <a:solidFill>
                <a:srgbClr val="002060"/>
              </a:solidFill>
            </a:endParaRPr>
          </a:p>
        </p:txBody>
      </p:sp>
    </p:spTree>
    <p:extLst>
      <p:ext uri="{BB962C8B-B14F-4D97-AF65-F5344CB8AC3E}">
        <p14:creationId xmlns:p14="http://schemas.microsoft.com/office/powerpoint/2010/main" val="296551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9048" y="600747"/>
            <a:ext cx="7403592" cy="4955203"/>
          </a:xfrm>
          <a:prstGeom prst="rect">
            <a:avLst/>
          </a:prstGeom>
        </p:spPr>
        <p:txBody>
          <a:bodyPr wrap="square">
            <a:spAutoFit/>
          </a:bodyPr>
          <a:lstStyle/>
          <a:p>
            <a:r>
              <a:rPr lang="en-US" sz="4000" dirty="0">
                <a:solidFill>
                  <a:schemeClr val="accent2"/>
                </a:solidFill>
              </a:rPr>
              <a:t>Here are seven steps to take to make sure your workplace violent prevention training is effective:</a:t>
            </a:r>
          </a:p>
          <a:p>
            <a:pPr marL="457200" indent="-457200">
              <a:buFont typeface="Arial" panose="020B0604020202020204" pitchFamily="34" charset="0"/>
              <a:buChar char="•"/>
            </a:pPr>
            <a:r>
              <a:rPr lang="en-US" sz="2800" dirty="0">
                <a:solidFill>
                  <a:srgbClr val="002060"/>
                </a:solidFill>
              </a:rPr>
              <a:t>Analyze your workplace.</a:t>
            </a:r>
          </a:p>
          <a:p>
            <a:pPr marL="457200" indent="-457200">
              <a:buFont typeface="Arial" panose="020B0604020202020204" pitchFamily="34" charset="0"/>
              <a:buChar char="•"/>
            </a:pPr>
            <a:r>
              <a:rPr lang="en-US" sz="2800" dirty="0">
                <a:solidFill>
                  <a:srgbClr val="002060"/>
                </a:solidFill>
              </a:rPr>
              <a:t>Create a supportive environment.</a:t>
            </a:r>
          </a:p>
          <a:p>
            <a:pPr marL="457200" indent="-457200">
              <a:buFont typeface="Arial" panose="020B0604020202020204" pitchFamily="34" charset="0"/>
              <a:buChar char="•"/>
            </a:pPr>
            <a:r>
              <a:rPr lang="en-US" sz="2800" dirty="0">
                <a:solidFill>
                  <a:srgbClr val="002060"/>
                </a:solidFill>
              </a:rPr>
              <a:t>Offer </a:t>
            </a:r>
            <a:r>
              <a:rPr lang="en-US" sz="2800" dirty="0" smtClean="0">
                <a:solidFill>
                  <a:srgbClr val="002060"/>
                </a:solidFill>
              </a:rPr>
              <a:t>communication </a:t>
            </a:r>
            <a:r>
              <a:rPr lang="en-US" sz="2800" dirty="0">
                <a:solidFill>
                  <a:srgbClr val="002060"/>
                </a:solidFill>
              </a:rPr>
              <a:t>and empathy training.</a:t>
            </a:r>
          </a:p>
          <a:p>
            <a:pPr marL="457200" indent="-457200">
              <a:buFont typeface="Arial" panose="020B0604020202020204" pitchFamily="34" charset="0"/>
              <a:buChar char="•"/>
            </a:pPr>
            <a:r>
              <a:rPr lang="en-US" sz="2800" dirty="0">
                <a:solidFill>
                  <a:srgbClr val="002060"/>
                </a:solidFill>
              </a:rPr>
              <a:t>Establish a clear workplace violence policy.</a:t>
            </a:r>
          </a:p>
          <a:p>
            <a:pPr marL="457200" indent="-457200">
              <a:buFont typeface="Arial" panose="020B0604020202020204" pitchFamily="34" charset="0"/>
              <a:buChar char="•"/>
            </a:pPr>
            <a:r>
              <a:rPr lang="en-US" sz="2800" dirty="0">
                <a:solidFill>
                  <a:srgbClr val="002060"/>
                </a:solidFill>
              </a:rPr>
              <a:t>Commit to a non-violent workplace.</a:t>
            </a:r>
          </a:p>
          <a:p>
            <a:pPr marL="457200" indent="-457200">
              <a:buFont typeface="Arial" panose="020B0604020202020204" pitchFamily="34" charset="0"/>
              <a:buChar char="•"/>
            </a:pPr>
            <a:r>
              <a:rPr lang="en-US" sz="2800" dirty="0">
                <a:solidFill>
                  <a:srgbClr val="002060"/>
                </a:solidFill>
              </a:rPr>
              <a:t>Train employees to recognize warning signs.</a:t>
            </a:r>
          </a:p>
          <a:p>
            <a:endParaRPr lang="en-US" sz="2800" dirty="0">
              <a:solidFill>
                <a:srgbClr val="002060"/>
              </a:solidFill>
            </a:endParaRPr>
          </a:p>
        </p:txBody>
      </p:sp>
    </p:spTree>
    <p:extLst>
      <p:ext uri="{BB962C8B-B14F-4D97-AF65-F5344CB8AC3E}">
        <p14:creationId xmlns:p14="http://schemas.microsoft.com/office/powerpoint/2010/main" val="2739094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9048" y="600747"/>
            <a:ext cx="7403592" cy="4893647"/>
          </a:xfrm>
          <a:prstGeom prst="rect">
            <a:avLst/>
          </a:prstGeom>
        </p:spPr>
        <p:txBody>
          <a:bodyPr wrap="square">
            <a:spAutoFit/>
          </a:bodyPr>
          <a:lstStyle/>
          <a:p>
            <a:r>
              <a:rPr lang="en-US" sz="4400" dirty="0">
                <a:solidFill>
                  <a:schemeClr val="accent2"/>
                </a:solidFill>
              </a:rPr>
              <a:t>What is workplace violence examples?</a:t>
            </a:r>
          </a:p>
          <a:p>
            <a:r>
              <a:rPr lang="en-US" sz="2800" b="1" dirty="0">
                <a:solidFill>
                  <a:srgbClr val="002060"/>
                </a:solidFill>
              </a:rPr>
              <a:t>What can workplace violence or aggression look like?</a:t>
            </a:r>
            <a:endParaRPr lang="en-US" sz="2800" dirty="0">
              <a:solidFill>
                <a:srgbClr val="002060"/>
              </a:solidFill>
            </a:endParaRPr>
          </a:p>
          <a:p>
            <a:r>
              <a:rPr lang="en-US" sz="2800" dirty="0">
                <a:solidFill>
                  <a:srgbClr val="002060"/>
                </a:solidFill>
              </a:rPr>
              <a:t>physical assault such as biting, scratching, hitting, kicking, pushing, grabbing, throwing objects.</a:t>
            </a:r>
          </a:p>
          <a:p>
            <a:r>
              <a:rPr lang="en-US" sz="2800" dirty="0">
                <a:solidFill>
                  <a:srgbClr val="002060"/>
                </a:solidFill>
              </a:rPr>
              <a:t>intentionally coughing or spitting on someone.</a:t>
            </a:r>
          </a:p>
          <a:p>
            <a:r>
              <a:rPr lang="en-US" sz="2800" dirty="0">
                <a:solidFill>
                  <a:srgbClr val="002060"/>
                </a:solidFill>
              </a:rPr>
              <a:t>sexual assault or any other form of indecent physical contact.</a:t>
            </a:r>
          </a:p>
          <a:p>
            <a:endParaRPr lang="en-US" sz="2800" dirty="0">
              <a:solidFill>
                <a:srgbClr val="002060"/>
              </a:solidFill>
            </a:endParaRPr>
          </a:p>
        </p:txBody>
      </p:sp>
    </p:spTree>
    <p:extLst>
      <p:ext uri="{BB962C8B-B14F-4D97-AF65-F5344CB8AC3E}">
        <p14:creationId xmlns:p14="http://schemas.microsoft.com/office/powerpoint/2010/main" val="18272938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9048" y="600747"/>
            <a:ext cx="7403592" cy="523220"/>
          </a:xfrm>
          <a:prstGeom prst="rect">
            <a:avLst/>
          </a:prstGeom>
        </p:spPr>
        <p:txBody>
          <a:bodyPr wrap="square">
            <a:spAutoFit/>
          </a:bodyPr>
          <a:lstStyle/>
          <a:p>
            <a:endParaRPr lang="en-US" sz="2800" dirty="0">
              <a:solidFill>
                <a:srgbClr val="002060"/>
              </a:solidFill>
            </a:endParaRPr>
          </a:p>
        </p:txBody>
      </p:sp>
      <p:sp>
        <p:nvSpPr>
          <p:cNvPr id="2" name="Rectangle 1"/>
          <p:cNvSpPr/>
          <p:nvPr/>
        </p:nvSpPr>
        <p:spPr>
          <a:xfrm>
            <a:off x="2773680" y="862357"/>
            <a:ext cx="7888224" cy="4278094"/>
          </a:xfrm>
          <a:prstGeom prst="rect">
            <a:avLst/>
          </a:prstGeom>
        </p:spPr>
        <p:txBody>
          <a:bodyPr wrap="square">
            <a:spAutoFit/>
          </a:bodyPr>
          <a:lstStyle/>
          <a:p>
            <a:r>
              <a:rPr lang="en-US" sz="4400" dirty="0">
                <a:solidFill>
                  <a:schemeClr val="accent2"/>
                </a:solidFill>
              </a:rPr>
              <a:t>What are the 4 types of workplace violence</a:t>
            </a:r>
            <a:r>
              <a:rPr lang="en-US" sz="4400" dirty="0" smtClean="0">
                <a:solidFill>
                  <a:schemeClr val="accent2"/>
                </a:solidFill>
              </a:rPr>
              <a:t>?</a:t>
            </a:r>
          </a:p>
          <a:p>
            <a:endParaRPr lang="en-US" sz="4400" dirty="0">
              <a:solidFill>
                <a:srgbClr val="202124"/>
              </a:solidFill>
            </a:endParaRPr>
          </a:p>
          <a:p>
            <a:r>
              <a:rPr lang="en-US" sz="2800" b="1" dirty="0">
                <a:solidFill>
                  <a:srgbClr val="002060"/>
                </a:solidFill>
              </a:rPr>
              <a:t>Types of Workplace Violence</a:t>
            </a:r>
            <a:endParaRPr lang="en-US" sz="2800" dirty="0">
              <a:solidFill>
                <a:srgbClr val="002060"/>
              </a:solidFill>
            </a:endParaRPr>
          </a:p>
          <a:p>
            <a:r>
              <a:rPr lang="en-US" sz="2800" dirty="0">
                <a:solidFill>
                  <a:srgbClr val="002060"/>
                </a:solidFill>
              </a:rPr>
              <a:t>Type 1: Criminal Intent. ...</a:t>
            </a:r>
          </a:p>
          <a:p>
            <a:r>
              <a:rPr lang="en-US" sz="2800" dirty="0">
                <a:solidFill>
                  <a:srgbClr val="002060"/>
                </a:solidFill>
              </a:rPr>
              <a:t>Type 2: Customer/Client. ...</a:t>
            </a:r>
          </a:p>
          <a:p>
            <a:r>
              <a:rPr lang="en-US" sz="2800" dirty="0">
                <a:solidFill>
                  <a:srgbClr val="002060"/>
                </a:solidFill>
              </a:rPr>
              <a:t>Type 3: Worker-on-Worker. ...</a:t>
            </a:r>
          </a:p>
          <a:p>
            <a:r>
              <a:rPr lang="en-US" sz="2800" dirty="0">
                <a:solidFill>
                  <a:srgbClr val="002060"/>
                </a:solidFill>
              </a:rPr>
              <a:t>Type 4: Personal Relationship</a:t>
            </a:r>
            <a:r>
              <a:rPr lang="en-US" sz="2800" dirty="0">
                <a:solidFill>
                  <a:srgbClr val="002060"/>
                </a:solidFill>
                <a:latin typeface="arial" panose="020B0604020202020204" pitchFamily="34" charset="0"/>
              </a:rPr>
              <a:t>.</a:t>
            </a:r>
            <a:endParaRPr lang="en-US" sz="2800" b="0" i="0" dirty="0">
              <a:solidFill>
                <a:srgbClr val="002060"/>
              </a:solidFill>
              <a:effectLst/>
              <a:latin typeface="arial" panose="020B0604020202020204" pitchFamily="34" charset="0"/>
            </a:endParaRPr>
          </a:p>
        </p:txBody>
      </p:sp>
    </p:spTree>
    <p:extLst>
      <p:ext uri="{BB962C8B-B14F-4D97-AF65-F5344CB8AC3E}">
        <p14:creationId xmlns:p14="http://schemas.microsoft.com/office/powerpoint/2010/main" val="4286763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9048" y="600747"/>
            <a:ext cx="7403592" cy="523220"/>
          </a:xfrm>
          <a:prstGeom prst="rect">
            <a:avLst/>
          </a:prstGeom>
        </p:spPr>
        <p:txBody>
          <a:bodyPr wrap="square">
            <a:spAutoFit/>
          </a:bodyPr>
          <a:lstStyle/>
          <a:p>
            <a:endParaRPr lang="en-US" sz="2800" dirty="0">
              <a:solidFill>
                <a:srgbClr val="002060"/>
              </a:solidFill>
            </a:endParaRPr>
          </a:p>
        </p:txBody>
      </p:sp>
      <p:sp>
        <p:nvSpPr>
          <p:cNvPr id="2" name="Rectangle 1"/>
          <p:cNvSpPr/>
          <p:nvPr/>
        </p:nvSpPr>
        <p:spPr>
          <a:xfrm>
            <a:off x="2773680" y="862357"/>
            <a:ext cx="7888224" cy="523220"/>
          </a:xfrm>
          <a:prstGeom prst="rect">
            <a:avLst/>
          </a:prstGeom>
        </p:spPr>
        <p:txBody>
          <a:bodyPr wrap="square">
            <a:spAutoFit/>
          </a:bodyPr>
          <a:lstStyle/>
          <a:p>
            <a:endParaRPr lang="en-US" sz="2800" b="0" i="0" dirty="0">
              <a:solidFill>
                <a:srgbClr val="002060"/>
              </a:solidFill>
              <a:effectLst/>
              <a:latin typeface="arial" panose="020B0604020202020204" pitchFamily="34" charset="0"/>
            </a:endParaRPr>
          </a:p>
        </p:txBody>
      </p:sp>
      <p:sp>
        <p:nvSpPr>
          <p:cNvPr id="4" name="Rectangle 3"/>
          <p:cNvSpPr/>
          <p:nvPr/>
        </p:nvSpPr>
        <p:spPr>
          <a:xfrm>
            <a:off x="1749552" y="600747"/>
            <a:ext cx="9305544" cy="4093428"/>
          </a:xfrm>
          <a:prstGeom prst="rect">
            <a:avLst/>
          </a:prstGeom>
        </p:spPr>
        <p:txBody>
          <a:bodyPr wrap="square">
            <a:spAutoFit/>
          </a:bodyPr>
          <a:lstStyle/>
          <a:p>
            <a:r>
              <a:rPr lang="en-US" sz="4000" b="1" dirty="0" smtClean="0">
                <a:solidFill>
                  <a:schemeClr val="accent2"/>
                </a:solidFill>
              </a:rPr>
              <a:t>Common </a:t>
            </a:r>
            <a:r>
              <a:rPr lang="en-US" sz="4000" b="1" dirty="0">
                <a:solidFill>
                  <a:schemeClr val="accent2"/>
                </a:solidFill>
              </a:rPr>
              <a:t>examples of employee harassment in the </a:t>
            </a:r>
            <a:r>
              <a:rPr lang="en-US" sz="4000" b="1" dirty="0" smtClean="0">
                <a:solidFill>
                  <a:schemeClr val="accent2"/>
                </a:solidFill>
              </a:rPr>
              <a:t>workplace</a:t>
            </a:r>
          </a:p>
          <a:p>
            <a:endParaRPr lang="en-US" sz="4000" dirty="0">
              <a:solidFill>
                <a:schemeClr val="accent2"/>
              </a:solidFill>
            </a:endParaRPr>
          </a:p>
          <a:p>
            <a:pPr>
              <a:buFont typeface="Arial" panose="020B0604020202020204" pitchFamily="34" charset="0"/>
              <a:buChar char="•"/>
            </a:pPr>
            <a:r>
              <a:rPr lang="en-US" sz="2800" dirty="0">
                <a:solidFill>
                  <a:srgbClr val="002060"/>
                </a:solidFill>
              </a:rPr>
              <a:t>Sexual and gender employee harassment. ...</a:t>
            </a:r>
          </a:p>
          <a:p>
            <a:pPr>
              <a:buFont typeface="Arial" panose="020B0604020202020204" pitchFamily="34" charset="0"/>
              <a:buChar char="•"/>
            </a:pPr>
            <a:r>
              <a:rPr lang="en-US" sz="2800" dirty="0">
                <a:solidFill>
                  <a:srgbClr val="002060"/>
                </a:solidFill>
              </a:rPr>
              <a:t>Racial harassment. ...</a:t>
            </a:r>
          </a:p>
          <a:p>
            <a:pPr>
              <a:buFont typeface="Arial" panose="020B0604020202020204" pitchFamily="34" charset="0"/>
              <a:buChar char="•"/>
            </a:pPr>
            <a:r>
              <a:rPr lang="en-US" sz="2800" dirty="0">
                <a:solidFill>
                  <a:srgbClr val="002060"/>
                </a:solidFill>
              </a:rPr>
              <a:t>Harassment related to religious beliefs. ...</a:t>
            </a:r>
          </a:p>
          <a:p>
            <a:pPr>
              <a:buFont typeface="Arial" panose="020B0604020202020204" pitchFamily="34" charset="0"/>
              <a:buChar char="•"/>
            </a:pPr>
            <a:r>
              <a:rPr lang="en-US" sz="2800" dirty="0">
                <a:solidFill>
                  <a:srgbClr val="002060"/>
                </a:solidFill>
              </a:rPr>
              <a:t>Employee harassment related to sexual orientation. ...</a:t>
            </a:r>
          </a:p>
          <a:p>
            <a:pPr>
              <a:buFont typeface="Arial" panose="020B0604020202020204" pitchFamily="34" charset="0"/>
              <a:buChar char="•"/>
            </a:pPr>
            <a:r>
              <a:rPr lang="en-US" sz="2800" dirty="0">
                <a:solidFill>
                  <a:srgbClr val="002060"/>
                </a:solidFill>
              </a:rPr>
              <a:t>Ageism in the workplace.</a:t>
            </a:r>
            <a:endParaRPr lang="en-US" sz="2800" b="0" i="0" dirty="0">
              <a:solidFill>
                <a:srgbClr val="002060"/>
              </a:solidFill>
              <a:effectLst/>
            </a:endParaRPr>
          </a:p>
        </p:txBody>
      </p:sp>
    </p:spTree>
    <p:extLst>
      <p:ext uri="{BB962C8B-B14F-4D97-AF65-F5344CB8AC3E}">
        <p14:creationId xmlns:p14="http://schemas.microsoft.com/office/powerpoint/2010/main" val="18711616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01862"/>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Prohibition </a:t>
            </a:r>
            <a:r>
              <a:rPr lang="en-US" sz="4400" b="1" dirty="0">
                <a:solidFill>
                  <a:schemeClr val="accent4"/>
                </a:solidFill>
                <a:latin typeface="+mj-lt"/>
              </a:rPr>
              <a:t>of Harassment</a:t>
            </a:r>
          </a:p>
          <a:p>
            <a:pPr lvl="2"/>
            <a:r>
              <a:rPr lang="en-US" dirty="0">
                <a:latin typeface="+mj-lt"/>
              </a:rPr>
              <a:t> </a:t>
            </a:r>
            <a:endParaRPr lang="en-US" sz="2000" dirty="0">
              <a:latin typeface="+mj-lt"/>
            </a:endParaRPr>
          </a:p>
          <a:p>
            <a:pPr marL="1257300" lvl="2" indent="-342900">
              <a:buFont typeface="Arial" panose="020B0604020202020204" pitchFamily="34" charset="0"/>
              <a:buChar char="•"/>
            </a:pPr>
            <a:r>
              <a:rPr lang="en-US" sz="2600" dirty="0" smtClean="0">
                <a:solidFill>
                  <a:srgbClr val="002060"/>
                </a:solidFill>
                <a:latin typeface="+mj-lt"/>
              </a:rPr>
              <a:t>Employees </a:t>
            </a:r>
            <a:r>
              <a:rPr lang="en-US" sz="2600" dirty="0">
                <a:solidFill>
                  <a:srgbClr val="002060"/>
                </a:solidFill>
                <a:latin typeface="+mj-lt"/>
              </a:rPr>
              <a:t>have the right to work in an environment that is free </a:t>
            </a:r>
            <a:r>
              <a:rPr lang="en-US" sz="2600" dirty="0" smtClean="0">
                <a:solidFill>
                  <a:srgbClr val="002060"/>
                </a:solidFill>
                <a:latin typeface="+mj-lt"/>
              </a:rPr>
              <a:t>                        from </a:t>
            </a:r>
            <a:r>
              <a:rPr lang="en-US" sz="2600" dirty="0">
                <a:solidFill>
                  <a:srgbClr val="002060"/>
                </a:solidFill>
                <a:latin typeface="+mj-lt"/>
              </a:rPr>
              <a:t>demoralizing effects of intimidation and harassment. Abuse or </a:t>
            </a:r>
            <a:r>
              <a:rPr lang="en-US" sz="2600" dirty="0" smtClean="0">
                <a:solidFill>
                  <a:srgbClr val="002060"/>
                </a:solidFill>
                <a:latin typeface="+mj-lt"/>
              </a:rPr>
              <a:t>                        corporal </a:t>
            </a:r>
            <a:r>
              <a:rPr lang="en-US" sz="2600" dirty="0">
                <a:solidFill>
                  <a:srgbClr val="002060"/>
                </a:solidFill>
                <a:latin typeface="+mj-lt"/>
              </a:rPr>
              <a:t>punishment </a:t>
            </a:r>
            <a:r>
              <a:rPr lang="en-US" sz="2600" dirty="0" smtClean="0">
                <a:solidFill>
                  <a:srgbClr val="002060"/>
                </a:solidFill>
                <a:latin typeface="+mj-lt"/>
              </a:rPr>
              <a:t>in </a:t>
            </a:r>
            <a:r>
              <a:rPr lang="en-US" sz="2600" dirty="0">
                <a:solidFill>
                  <a:srgbClr val="002060"/>
                </a:solidFill>
                <a:latin typeface="+mj-lt"/>
              </a:rPr>
              <a:t>any form and verbal or physical conduct by any </a:t>
            </a:r>
            <a:r>
              <a:rPr lang="en-US" sz="2600" dirty="0" smtClean="0">
                <a:solidFill>
                  <a:srgbClr val="002060"/>
                </a:solidFill>
                <a:latin typeface="+mj-lt"/>
              </a:rPr>
              <a:t>  employee </a:t>
            </a:r>
            <a:r>
              <a:rPr lang="en-US" sz="2600" dirty="0">
                <a:solidFill>
                  <a:srgbClr val="002060"/>
                </a:solidFill>
                <a:latin typeface="+mj-lt"/>
              </a:rPr>
              <a:t>that harasses another </a:t>
            </a:r>
            <a:r>
              <a:rPr lang="en-US" sz="2600" dirty="0" smtClean="0">
                <a:solidFill>
                  <a:srgbClr val="002060"/>
                </a:solidFill>
                <a:latin typeface="+mj-lt"/>
              </a:rPr>
              <a:t>or </a:t>
            </a:r>
            <a:r>
              <a:rPr lang="en-US" sz="2600" dirty="0">
                <a:solidFill>
                  <a:srgbClr val="002060"/>
                </a:solidFill>
                <a:latin typeface="+mj-lt"/>
              </a:rPr>
              <a:t>disrupts another’s work performance or creates an intimidating, insulting</a:t>
            </a:r>
            <a:r>
              <a:rPr lang="en-US" sz="2600" dirty="0" smtClean="0">
                <a:solidFill>
                  <a:srgbClr val="002060"/>
                </a:solidFill>
                <a:latin typeface="+mj-lt"/>
              </a:rPr>
              <a:t>, offensive</a:t>
            </a:r>
            <a:r>
              <a:rPr lang="en-US" sz="2600" dirty="0">
                <a:solidFill>
                  <a:srgbClr val="002060"/>
                </a:solidFill>
                <a:latin typeface="+mj-lt"/>
              </a:rPr>
              <a:t>, abusive, or hostile work </a:t>
            </a:r>
            <a:r>
              <a:rPr lang="en-US" sz="2600" dirty="0" smtClean="0">
                <a:solidFill>
                  <a:srgbClr val="002060"/>
                </a:solidFill>
                <a:latin typeface="+mj-lt"/>
              </a:rPr>
              <a:t> environment </a:t>
            </a:r>
            <a:r>
              <a:rPr lang="en-US" sz="2600" dirty="0">
                <a:solidFill>
                  <a:srgbClr val="002060"/>
                </a:solidFill>
                <a:latin typeface="+mj-lt"/>
              </a:rPr>
              <a:t>is not tolerated. </a:t>
            </a:r>
          </a:p>
          <a:p>
            <a:pPr marL="1257300" lvl="2" indent="-342900">
              <a:buFont typeface="Arial" panose="020B0604020202020204" pitchFamily="34" charset="0"/>
              <a:buChar char="•"/>
            </a:pPr>
            <a:r>
              <a:rPr lang="en-US" sz="2600" dirty="0" smtClean="0">
                <a:solidFill>
                  <a:srgbClr val="002060"/>
                </a:solidFill>
                <a:latin typeface="+mj-lt"/>
              </a:rPr>
              <a:t>Unwelcome </a:t>
            </a:r>
            <a:r>
              <a:rPr lang="en-US" sz="2600" dirty="0">
                <a:solidFill>
                  <a:srgbClr val="002060"/>
                </a:solidFill>
                <a:latin typeface="+mj-lt"/>
              </a:rPr>
              <a:t>sexual advances, requests for sexual favors, and other </a:t>
            </a:r>
            <a:r>
              <a:rPr lang="en-US" sz="2600" dirty="0" smtClean="0">
                <a:solidFill>
                  <a:srgbClr val="002060"/>
                </a:solidFill>
                <a:latin typeface="+mj-lt"/>
              </a:rPr>
              <a:t>                  unwelcome verbal </a:t>
            </a:r>
            <a:r>
              <a:rPr lang="en-US" sz="2600" dirty="0">
                <a:solidFill>
                  <a:srgbClr val="002060"/>
                </a:solidFill>
                <a:latin typeface="+mj-lt"/>
              </a:rPr>
              <a:t>or physical conduct of a sexual or offensive nature </a:t>
            </a:r>
            <a:r>
              <a:rPr lang="en-US" sz="2600" dirty="0" smtClean="0">
                <a:solidFill>
                  <a:srgbClr val="002060"/>
                </a:solidFill>
                <a:latin typeface="+mj-lt"/>
              </a:rPr>
              <a:t>                                    are </a:t>
            </a:r>
            <a:r>
              <a:rPr lang="en-US" sz="2600" dirty="0">
                <a:solidFill>
                  <a:srgbClr val="002060"/>
                </a:solidFill>
                <a:latin typeface="+mj-lt"/>
              </a:rPr>
              <a:t>considered sexual harassment and are specifically prohibited. </a:t>
            </a:r>
          </a:p>
          <a:p>
            <a:pPr lvl="2"/>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a:p>
            <a:pPr lvl="2"/>
            <a:endParaRPr lang="en-US" sz="2400" dirty="0">
              <a:solidFill>
                <a:srgbClr val="002060"/>
              </a:solidFill>
              <a:latin typeface="+mj-lt"/>
            </a:endParaRPr>
          </a:p>
        </p:txBody>
      </p:sp>
    </p:spTree>
    <p:extLst>
      <p:ext uri="{BB962C8B-B14F-4D97-AF65-F5344CB8AC3E}">
        <p14:creationId xmlns:p14="http://schemas.microsoft.com/office/powerpoint/2010/main" val="2513870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001643"/>
          </a:xfrm>
          <a:prstGeom prst="rect">
            <a:avLst/>
          </a:prstGeom>
          <a:solidFill>
            <a:schemeClr val="bg1">
              <a:lumMod val="95000"/>
            </a:schemeClr>
          </a:solidFill>
        </p:spPr>
        <p:txBody>
          <a:bodyPr wrap="square">
            <a:spAutoFit/>
          </a:bodyPr>
          <a:lstStyle/>
          <a:p>
            <a:pPr lvl="1"/>
            <a:r>
              <a:rPr lang="en-US" sz="4800" b="1" dirty="0" smtClean="0">
                <a:solidFill>
                  <a:schemeClr val="accent2"/>
                </a:solidFill>
                <a:latin typeface="+mj-lt"/>
              </a:rPr>
              <a:t>Lesson Plans of HR Management of CSO</a:t>
            </a: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893664952"/>
              </p:ext>
            </p:extLst>
          </p:nvPr>
        </p:nvGraphicFramePr>
        <p:xfrm>
          <a:off x="622375" y="764983"/>
          <a:ext cx="10835640" cy="5725756"/>
        </p:xfrm>
        <a:graphic>
          <a:graphicData uri="http://schemas.openxmlformats.org/drawingml/2006/table">
            <a:tbl>
              <a:tblPr firstRow="1" firstCol="1" bandRow="1">
                <a:tableStyleId>{9DCAF9ED-07DC-4A11-8D7F-57B35C25682E}</a:tableStyleId>
              </a:tblPr>
              <a:tblGrid>
                <a:gridCol w="1261684"/>
                <a:gridCol w="4654484"/>
                <a:gridCol w="2367077"/>
                <a:gridCol w="2552395"/>
              </a:tblGrid>
              <a:tr h="437674">
                <a:tc>
                  <a:txBody>
                    <a:bodyPr/>
                    <a:lstStyle/>
                    <a:p>
                      <a:pPr marL="0" marR="0" algn="ctr">
                        <a:lnSpc>
                          <a:spcPct val="115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Chapter No</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Lesson Topics</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Scheduled Date</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Timing</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r>
              <a:tr h="376142">
                <a:tc>
                  <a:txBody>
                    <a:bodyPr/>
                    <a:lstStyle/>
                    <a:p>
                      <a:pPr marL="0" marR="0" algn="ctr">
                        <a:lnSpc>
                          <a:spcPct val="115000"/>
                        </a:lnSpc>
                        <a:spcBef>
                          <a:spcPts val="0"/>
                        </a:spcBef>
                        <a:spcAft>
                          <a:spcPts val="0"/>
                        </a:spcAft>
                      </a:pPr>
                      <a:r>
                        <a:rPr lang="en-US" sz="1800" dirty="0">
                          <a:solidFill>
                            <a:schemeClr val="bg1"/>
                          </a:solidFill>
                          <a:effectLst/>
                        </a:rPr>
                        <a:t>1</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Business Code </a:t>
                      </a:r>
                      <a:r>
                        <a:rPr lang="en-US" sz="1800" dirty="0" smtClean="0">
                          <a:solidFill>
                            <a:schemeClr val="bg1"/>
                          </a:solidFill>
                          <a:effectLst/>
                        </a:rPr>
                        <a:t>Practice,</a:t>
                      </a:r>
                      <a:r>
                        <a:rPr lang="en-US" sz="1800" baseline="0" dirty="0" smtClean="0">
                          <a:solidFill>
                            <a:schemeClr val="bg1"/>
                          </a:solidFill>
                          <a:effectLst/>
                        </a:rPr>
                        <a:t> </a:t>
                      </a:r>
                      <a:r>
                        <a:rPr lang="en-US" sz="1800" dirty="0" smtClean="0">
                          <a:solidFill>
                            <a:schemeClr val="bg1"/>
                          </a:solidFill>
                          <a:effectLst/>
                        </a:rPr>
                        <a:t>Compliance and Data Security</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rowSpan="2">
                  <a:txBody>
                    <a:bodyPr/>
                    <a:lstStyle/>
                    <a:p>
                      <a:pPr marL="0" marR="0" algn="l">
                        <a:lnSpc>
                          <a:spcPct val="115000"/>
                        </a:lnSpc>
                        <a:spcBef>
                          <a:spcPts val="0"/>
                        </a:spcBef>
                        <a:spcAft>
                          <a:spcPts val="0"/>
                        </a:spcAft>
                      </a:pPr>
                      <a:r>
                        <a:rPr lang="en-US" sz="1800" dirty="0">
                          <a:solidFill>
                            <a:schemeClr val="bg1"/>
                          </a:solidFill>
                          <a:effectLst/>
                        </a:rPr>
                        <a:t>Monday, </a:t>
                      </a:r>
                      <a:r>
                        <a:rPr lang="en-US" sz="1800" dirty="0" smtClean="0">
                          <a:solidFill>
                            <a:schemeClr val="bg1"/>
                          </a:solidFill>
                          <a:effectLst/>
                        </a:rPr>
                        <a:t>4</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rowSpan="2">
                  <a:txBody>
                    <a:bodyPr/>
                    <a:lstStyle/>
                    <a:p>
                      <a:pPr marL="0" marR="0" algn="ctr">
                        <a:lnSpc>
                          <a:spcPct val="115000"/>
                        </a:lnSpc>
                        <a:spcBef>
                          <a:spcPts val="0"/>
                        </a:spcBef>
                        <a:spcAft>
                          <a:spcPts val="0"/>
                        </a:spcAft>
                      </a:pPr>
                      <a:r>
                        <a:rPr lang="en-US" sz="1800">
                          <a:solidFill>
                            <a:schemeClr val="bg1"/>
                          </a:solidFill>
                          <a:effectLst/>
                        </a:rPr>
                        <a:t>10.00– 12.00am</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384048">
                <a:tc>
                  <a:txBody>
                    <a:bodyPr/>
                    <a:lstStyle/>
                    <a:p>
                      <a:pPr marL="0" marR="0" algn="ctr">
                        <a:lnSpc>
                          <a:spcPct val="115000"/>
                        </a:lnSpc>
                        <a:spcBef>
                          <a:spcPts val="0"/>
                        </a:spcBef>
                        <a:spcAft>
                          <a:spcPts val="0"/>
                        </a:spcAft>
                      </a:pPr>
                      <a:r>
                        <a:rPr lang="en-US" sz="1800" dirty="0">
                          <a:solidFill>
                            <a:schemeClr val="bg1"/>
                          </a:solidFill>
                          <a:effectLst/>
                        </a:rPr>
                        <a:t>2</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Employment Practices</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vMerge="1">
                  <a:txBody>
                    <a:bodyPr/>
                    <a:lstStyle/>
                    <a:p>
                      <a:endParaRPr lang="en-US"/>
                    </a:p>
                  </a:txBody>
                  <a:tcPr/>
                </a:tc>
                <a:tc vMerge="1">
                  <a:txBody>
                    <a:bodyPr/>
                    <a:lstStyle/>
                    <a:p>
                      <a:endParaRPr lang="en-US"/>
                    </a:p>
                  </a:txBody>
                  <a:tcPr/>
                </a:tc>
              </a:tr>
              <a:tr h="406613">
                <a:tc>
                  <a:txBody>
                    <a:bodyPr/>
                    <a:lstStyle/>
                    <a:p>
                      <a:pPr marL="0" marR="0" algn="ctr">
                        <a:lnSpc>
                          <a:spcPct val="115000"/>
                        </a:lnSpc>
                        <a:spcBef>
                          <a:spcPts val="0"/>
                        </a:spcBef>
                        <a:spcAft>
                          <a:spcPts val="0"/>
                        </a:spcAft>
                      </a:pPr>
                      <a:r>
                        <a:rPr lang="en-US" sz="1800">
                          <a:solidFill>
                            <a:schemeClr val="bg1"/>
                          </a:solidFill>
                          <a:effectLst/>
                        </a:rPr>
                        <a:t>3</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Recruitment, Selection and Induction  </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Tuesday, </a:t>
                      </a:r>
                      <a:r>
                        <a:rPr lang="en-US" sz="1800" dirty="0" smtClean="0">
                          <a:solidFill>
                            <a:schemeClr val="bg1"/>
                          </a:solidFill>
                          <a:effectLst/>
                        </a:rPr>
                        <a:t>5</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a:solidFill>
                            <a:schemeClr val="bg1"/>
                          </a:solidFill>
                          <a:effectLst/>
                        </a:rPr>
                        <a:t>10.00–11.30am</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26624">
                <a:tc>
                  <a:txBody>
                    <a:bodyPr/>
                    <a:lstStyle/>
                    <a:p>
                      <a:pPr marL="0" marR="0" algn="ctr">
                        <a:lnSpc>
                          <a:spcPct val="115000"/>
                        </a:lnSpc>
                        <a:spcBef>
                          <a:spcPts val="0"/>
                        </a:spcBef>
                        <a:spcAft>
                          <a:spcPts val="0"/>
                        </a:spcAft>
                      </a:pPr>
                      <a:r>
                        <a:rPr lang="en-US" sz="1800" dirty="0">
                          <a:solidFill>
                            <a:schemeClr val="bg1"/>
                          </a:solidFill>
                          <a:effectLst/>
                        </a:rPr>
                        <a:t>4</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General Terms and Conditions of Employment</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Wednesday, </a:t>
                      </a:r>
                      <a:r>
                        <a:rPr lang="en-US" sz="1800" dirty="0" smtClean="0">
                          <a:solidFill>
                            <a:schemeClr val="bg1"/>
                          </a:solidFill>
                          <a:effectLst/>
                        </a:rPr>
                        <a:t>6</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5</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Rewards and Recognition</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smtClean="0">
                          <a:solidFill>
                            <a:schemeClr val="bg1"/>
                          </a:solidFill>
                          <a:effectLst/>
                        </a:rPr>
                        <a:t>Thursday, 7</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6</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GB" sz="1800" dirty="0">
                          <a:solidFill>
                            <a:schemeClr val="bg1"/>
                          </a:solidFill>
                          <a:effectLst/>
                        </a:rPr>
                        <a:t>Performance Review, Training &amp; Learning Practices</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Monday</a:t>
                      </a:r>
                      <a:r>
                        <a:rPr lang="en-US" sz="1800" dirty="0" smtClean="0">
                          <a:solidFill>
                            <a:schemeClr val="bg1"/>
                          </a:solidFill>
                          <a:effectLst/>
                        </a:rPr>
                        <a:t>, </a:t>
                      </a:r>
                      <a:r>
                        <a:rPr lang="en-US" sz="1800" dirty="0">
                          <a:solidFill>
                            <a:schemeClr val="bg1"/>
                          </a:solidFill>
                          <a:effectLst/>
                        </a:rPr>
                        <a:t>11</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9.00–12.00am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7</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Superannuation and Severance</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Tuesday,  </a:t>
                      </a:r>
                      <a:r>
                        <a:rPr lang="en-US" sz="1800" dirty="0" smtClean="0">
                          <a:solidFill>
                            <a:schemeClr val="bg1"/>
                          </a:solidFill>
                          <a:effectLst/>
                        </a:rPr>
                        <a:t>12</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8</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Conflict and Grievance Management</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Wednesday,  </a:t>
                      </a:r>
                      <a:r>
                        <a:rPr lang="en-US" sz="1800" dirty="0" smtClean="0">
                          <a:solidFill>
                            <a:schemeClr val="bg1"/>
                          </a:solidFill>
                          <a:effectLst/>
                        </a:rPr>
                        <a:t>13</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9</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Disciplinary Management</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smtClean="0">
                          <a:solidFill>
                            <a:schemeClr val="bg1"/>
                          </a:solidFill>
                          <a:effectLst/>
                        </a:rPr>
                        <a:t>Thursday, 14</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9.00–12.00am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75019">
                <a:tc>
                  <a:txBody>
                    <a:bodyPr/>
                    <a:lstStyle/>
                    <a:p>
                      <a:pPr marL="0" marR="0" algn="ctr">
                        <a:lnSpc>
                          <a:spcPct val="115000"/>
                        </a:lnSpc>
                        <a:spcBef>
                          <a:spcPts val="0"/>
                        </a:spcBef>
                        <a:spcAft>
                          <a:spcPts val="0"/>
                        </a:spcAft>
                      </a:pPr>
                      <a:r>
                        <a:rPr lang="en-US" sz="1800" dirty="0">
                          <a:solidFill>
                            <a:schemeClr val="bg1"/>
                          </a:solidFill>
                          <a:effectLst/>
                        </a:rPr>
                        <a:t>10</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Employment Law &amp; Employee Rights</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smtClean="0">
                          <a:solidFill>
                            <a:schemeClr val="bg1"/>
                          </a:solidFill>
                          <a:effectLst/>
                        </a:rPr>
                        <a:t>Thursday, 21</a:t>
                      </a:r>
                      <a:r>
                        <a:rPr lang="en-US" sz="1800" baseline="30000" dirty="0" smtClean="0">
                          <a:solidFill>
                            <a:schemeClr val="bg1"/>
                          </a:solidFill>
                          <a:effectLst/>
                        </a:rPr>
                        <a:t>st</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83131">
                <a:tc>
                  <a:txBody>
                    <a:bodyPr/>
                    <a:lstStyle/>
                    <a:p>
                      <a:pPr marL="0" marR="0" algn="ctr">
                        <a:lnSpc>
                          <a:spcPct val="115000"/>
                        </a:lnSpc>
                        <a:spcBef>
                          <a:spcPts val="0"/>
                        </a:spcBef>
                        <a:spcAft>
                          <a:spcPts val="0"/>
                        </a:spcAft>
                      </a:pPr>
                      <a:r>
                        <a:rPr lang="en-US" sz="1800" dirty="0">
                          <a:effectLst/>
                        </a:rPr>
                        <a:t>11</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l">
                        <a:lnSpc>
                          <a:spcPct val="115000"/>
                        </a:lnSpc>
                        <a:spcBef>
                          <a:spcPts val="0"/>
                        </a:spcBef>
                        <a:spcAft>
                          <a:spcPts val="0"/>
                        </a:spcAft>
                      </a:pPr>
                      <a:r>
                        <a:rPr lang="en-US" sz="1800" dirty="0">
                          <a:effectLst/>
                        </a:rPr>
                        <a:t>Current Issues &amp; Trends in HRM</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l">
                        <a:lnSpc>
                          <a:spcPct val="115000"/>
                        </a:lnSpc>
                        <a:spcBef>
                          <a:spcPts val="0"/>
                        </a:spcBef>
                        <a:spcAft>
                          <a:spcPts val="0"/>
                        </a:spcAft>
                      </a:pPr>
                      <a:r>
                        <a:rPr lang="en-US" sz="1800" dirty="0">
                          <a:effectLst/>
                        </a:rPr>
                        <a:t>Friday</a:t>
                      </a:r>
                      <a:r>
                        <a:rPr lang="en-US" sz="1800" dirty="0" smtClean="0">
                          <a:effectLst/>
                        </a:rPr>
                        <a:t>, 22</a:t>
                      </a:r>
                      <a:r>
                        <a:rPr lang="en-US" sz="1800" baseline="30000" dirty="0" smtClean="0">
                          <a:effectLst/>
                        </a:rPr>
                        <a:t>nd</a:t>
                      </a:r>
                      <a:r>
                        <a:rPr lang="en-US" sz="1800" dirty="0" smtClean="0">
                          <a:effectLst/>
                        </a:rPr>
                        <a:t> </a:t>
                      </a:r>
                      <a:r>
                        <a:rPr lang="en-US" sz="1800" dirty="0">
                          <a:effectLst/>
                        </a:rPr>
                        <a:t>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ctr">
                        <a:lnSpc>
                          <a:spcPct val="115000"/>
                        </a:lnSpc>
                        <a:spcBef>
                          <a:spcPts val="0"/>
                        </a:spcBef>
                        <a:spcAft>
                          <a:spcPts val="0"/>
                        </a:spcAft>
                      </a:pPr>
                      <a:r>
                        <a:rPr lang="en-US" sz="1800" dirty="0">
                          <a:effectLst/>
                        </a:rPr>
                        <a:t>10.00–11.30am</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r>
            </a:tbl>
          </a:graphicData>
        </a:graphic>
      </p:graphicFrame>
    </p:spTree>
    <p:extLst>
      <p:ext uri="{BB962C8B-B14F-4D97-AF65-F5344CB8AC3E}">
        <p14:creationId xmlns:p14="http://schemas.microsoft.com/office/powerpoint/2010/main" val="13404653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017306"/>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Prohibition </a:t>
            </a:r>
            <a:r>
              <a:rPr lang="en-US" sz="4400" b="1" dirty="0">
                <a:solidFill>
                  <a:schemeClr val="accent4"/>
                </a:solidFill>
                <a:latin typeface="+mj-lt"/>
              </a:rPr>
              <a:t>of </a:t>
            </a:r>
            <a:r>
              <a:rPr lang="en-US" sz="4400" b="1" dirty="0" smtClean="0">
                <a:solidFill>
                  <a:schemeClr val="accent4"/>
                </a:solidFill>
                <a:latin typeface="+mj-lt"/>
              </a:rPr>
              <a:t>Harassment…</a:t>
            </a:r>
            <a:endParaRPr lang="en-US" sz="4400" b="1" dirty="0">
              <a:solidFill>
                <a:schemeClr val="accent4"/>
              </a:solidFill>
              <a:latin typeface="+mj-lt"/>
            </a:endParaRPr>
          </a:p>
          <a:p>
            <a:pPr lvl="2"/>
            <a:r>
              <a:rPr lang="en-US" dirty="0">
                <a:latin typeface="+mj-lt"/>
              </a:rPr>
              <a:t> </a:t>
            </a:r>
            <a:endParaRPr lang="en-US" sz="2000" dirty="0">
              <a:latin typeface="+mj-lt"/>
            </a:endParaRPr>
          </a:p>
          <a:p>
            <a:pPr lvl="2"/>
            <a:r>
              <a:rPr lang="en-US" sz="2400" b="1" dirty="0" smtClean="0">
                <a:solidFill>
                  <a:srgbClr val="002060"/>
                </a:solidFill>
                <a:latin typeface="+mj-lt"/>
              </a:rPr>
              <a:t>Examples</a:t>
            </a:r>
            <a:r>
              <a:rPr lang="en-US" sz="2400" dirty="0" smtClean="0">
                <a:solidFill>
                  <a:srgbClr val="002060"/>
                </a:solidFill>
                <a:latin typeface="+mj-lt"/>
              </a:rPr>
              <a:t> </a:t>
            </a:r>
            <a:r>
              <a:rPr lang="en-US" sz="2400" dirty="0">
                <a:solidFill>
                  <a:srgbClr val="002060"/>
                </a:solidFill>
                <a:latin typeface="+mj-lt"/>
              </a:rPr>
              <a:t>of sexual harassment include: unwelcome verbal behavior such as </a:t>
            </a:r>
            <a:r>
              <a:rPr lang="en-US" sz="2400" dirty="0" smtClean="0">
                <a:solidFill>
                  <a:srgbClr val="002060"/>
                </a:solidFill>
                <a:latin typeface="+mj-lt"/>
              </a:rPr>
              <a:t>            derogatory</a:t>
            </a:r>
            <a:r>
              <a:rPr lang="en-US" sz="2400" dirty="0">
                <a:solidFill>
                  <a:srgbClr val="002060"/>
                </a:solidFill>
                <a:latin typeface="+mj-lt"/>
              </a:rPr>
              <a:t>, offensive comments, suggestions, jokes, or remarks; unwelcome </a:t>
            </a:r>
            <a:r>
              <a:rPr lang="en-US" sz="2400" dirty="0" smtClean="0">
                <a:solidFill>
                  <a:srgbClr val="002060"/>
                </a:solidFill>
                <a:latin typeface="+mj-lt"/>
              </a:rPr>
              <a:t>                               and </a:t>
            </a:r>
            <a:r>
              <a:rPr lang="en-US" sz="2400" dirty="0">
                <a:solidFill>
                  <a:srgbClr val="002060"/>
                </a:solidFill>
                <a:latin typeface="+mj-lt"/>
              </a:rPr>
              <a:t>inappropriate physical behavior such as pats, squeezes, deliberately </a:t>
            </a:r>
            <a:r>
              <a:rPr lang="en-US" sz="2400" dirty="0" smtClean="0">
                <a:solidFill>
                  <a:srgbClr val="002060"/>
                </a:solidFill>
                <a:latin typeface="+mj-lt"/>
              </a:rPr>
              <a:t>                             brushing </a:t>
            </a:r>
            <a:r>
              <a:rPr lang="en-US" sz="2400" dirty="0">
                <a:solidFill>
                  <a:srgbClr val="002060"/>
                </a:solidFill>
                <a:latin typeface="+mj-lt"/>
              </a:rPr>
              <a:t>against someone’s body, or impeding or blocking normal work or </a:t>
            </a:r>
            <a:r>
              <a:rPr lang="en-US" sz="2400" dirty="0" smtClean="0">
                <a:solidFill>
                  <a:srgbClr val="002060"/>
                </a:solidFill>
                <a:latin typeface="+mj-lt"/>
              </a:rPr>
              <a:t>                   movement</a:t>
            </a:r>
            <a:r>
              <a:rPr lang="en-US" sz="2400" dirty="0">
                <a:solidFill>
                  <a:srgbClr val="002060"/>
                </a:solidFill>
                <a:latin typeface="+mj-lt"/>
              </a:rPr>
              <a:t>; unwanted sexual advances; unwelcome and inappropriate visual </a:t>
            </a:r>
            <a:r>
              <a:rPr lang="en-US" sz="2400" dirty="0" smtClean="0">
                <a:solidFill>
                  <a:srgbClr val="002060"/>
                </a:solidFill>
                <a:latin typeface="+mj-lt"/>
              </a:rPr>
              <a:t>                    harassment </a:t>
            </a:r>
            <a:r>
              <a:rPr lang="en-US" sz="2400" dirty="0">
                <a:solidFill>
                  <a:srgbClr val="002060"/>
                </a:solidFill>
                <a:latin typeface="+mj-lt"/>
              </a:rPr>
              <a:t>such as displaying derogatory, sexually suggestive, or discriminatory </a:t>
            </a:r>
            <a:r>
              <a:rPr lang="en-US" sz="2400" dirty="0" smtClean="0">
                <a:solidFill>
                  <a:srgbClr val="002060"/>
                </a:solidFill>
                <a:latin typeface="+mj-lt"/>
              </a:rPr>
              <a:t>                messages</a:t>
            </a:r>
            <a:r>
              <a:rPr lang="en-US" sz="2400" dirty="0">
                <a:solidFill>
                  <a:srgbClr val="002060"/>
                </a:solidFill>
                <a:latin typeface="+mj-lt"/>
              </a:rPr>
              <a:t>, photos, graffiti, pictures, cartoons, or drawings, at one’s work station; </a:t>
            </a:r>
            <a:r>
              <a:rPr lang="en-US" sz="2400" dirty="0" smtClean="0">
                <a:solidFill>
                  <a:srgbClr val="002060"/>
                </a:solidFill>
                <a:latin typeface="+mj-lt"/>
              </a:rPr>
              <a:t> unwanted </a:t>
            </a:r>
            <a:r>
              <a:rPr lang="en-US" sz="2400" dirty="0">
                <a:solidFill>
                  <a:srgbClr val="002060"/>
                </a:solidFill>
                <a:latin typeface="+mj-lt"/>
              </a:rPr>
              <a:t>or offensive e-mail or voicemail messages. The behavior need not be </a:t>
            </a:r>
            <a:r>
              <a:rPr lang="en-US" sz="2400" dirty="0" smtClean="0">
                <a:solidFill>
                  <a:srgbClr val="002060"/>
                </a:solidFill>
                <a:latin typeface="+mj-lt"/>
              </a:rPr>
              <a:t>  intentional </a:t>
            </a:r>
            <a:r>
              <a:rPr lang="en-US" sz="2400" dirty="0">
                <a:solidFill>
                  <a:srgbClr val="002060"/>
                </a:solidFill>
                <a:latin typeface="+mj-lt"/>
              </a:rPr>
              <a:t>in order to be considered sexual harassment. </a:t>
            </a:r>
          </a:p>
          <a:p>
            <a:r>
              <a:rPr lang="en-US" sz="2400" dirty="0">
                <a:solidFill>
                  <a:srgbClr val="002060"/>
                </a:solidFill>
                <a:latin typeface="+mj-lt"/>
              </a:rPr>
              <a:t> </a:t>
            </a:r>
            <a:endParaRPr lang="en-US" sz="2400" dirty="0" smtClean="0">
              <a:solidFill>
                <a:srgbClr val="002060"/>
              </a:solidFill>
              <a:latin typeface="+mj-lt"/>
            </a:endParaRPr>
          </a:p>
          <a:p>
            <a:endParaRPr lang="en-US" sz="2400" dirty="0">
              <a:solidFill>
                <a:srgbClr val="002060"/>
              </a:solidFill>
              <a:latin typeface="+mj-lt"/>
            </a:endParaRPr>
          </a:p>
          <a:p>
            <a:endParaRPr lang="en-US" sz="2400" dirty="0">
              <a:solidFill>
                <a:srgbClr val="002060"/>
              </a:solidFill>
              <a:latin typeface="+mj-lt"/>
            </a:endParaRPr>
          </a:p>
          <a:p>
            <a:pPr lvl="2"/>
            <a:endParaRPr lang="en-US" sz="2800" dirty="0" smtClean="0">
              <a:solidFill>
                <a:srgbClr val="002060"/>
              </a:solidFill>
              <a:latin typeface="+mj-lt"/>
            </a:endParaRPr>
          </a:p>
          <a:p>
            <a:pPr lvl="2"/>
            <a:endParaRPr lang="en-US" sz="2800" dirty="0">
              <a:solidFill>
                <a:srgbClr val="002060"/>
              </a:solidFill>
              <a:latin typeface="+mj-lt"/>
            </a:endParaRPr>
          </a:p>
        </p:txBody>
      </p:sp>
    </p:spTree>
    <p:extLst>
      <p:ext uri="{BB962C8B-B14F-4D97-AF65-F5344CB8AC3E}">
        <p14:creationId xmlns:p14="http://schemas.microsoft.com/office/powerpoint/2010/main" val="31569248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94195"/>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Prohibition </a:t>
            </a:r>
            <a:r>
              <a:rPr lang="en-US" sz="4400" b="1" dirty="0">
                <a:solidFill>
                  <a:schemeClr val="accent4"/>
                </a:solidFill>
                <a:latin typeface="+mj-lt"/>
              </a:rPr>
              <a:t>of </a:t>
            </a:r>
            <a:r>
              <a:rPr lang="en-US" sz="4400" b="1" dirty="0" smtClean="0">
                <a:solidFill>
                  <a:schemeClr val="accent4"/>
                </a:solidFill>
                <a:latin typeface="+mj-lt"/>
              </a:rPr>
              <a:t>Harassment…</a:t>
            </a:r>
            <a:endParaRPr lang="en-US" sz="4400" b="1" dirty="0">
              <a:solidFill>
                <a:schemeClr val="accent4"/>
              </a:solidFill>
              <a:latin typeface="+mj-lt"/>
            </a:endParaRPr>
          </a:p>
          <a:p>
            <a:pPr lvl="2"/>
            <a:r>
              <a:rPr lang="en-US" dirty="0">
                <a:latin typeface="+mj-lt"/>
              </a:rPr>
              <a:t> </a:t>
            </a:r>
            <a:endParaRPr lang="en-US" sz="2000" dirty="0">
              <a:latin typeface="+mj-lt"/>
            </a:endParaRPr>
          </a:p>
          <a:p>
            <a:pPr marL="1257300" lvl="2" indent="-342900">
              <a:buFont typeface="Arial" panose="020B0604020202020204" pitchFamily="34" charset="0"/>
              <a:buChar char="•"/>
            </a:pPr>
            <a:r>
              <a:rPr lang="en-US" sz="2400" dirty="0" smtClean="0">
                <a:solidFill>
                  <a:srgbClr val="002060"/>
                </a:solidFill>
                <a:latin typeface="+mj-lt"/>
              </a:rPr>
              <a:t>In the instance of a violation of the policy, the complaint should be directed                               to the HR division in writing of the extent and nature of the discrimination                                     for timely resolution and disciplinary action. </a:t>
            </a:r>
          </a:p>
          <a:p>
            <a:pPr marL="1257300" lvl="2" indent="-342900">
              <a:buFont typeface="Arial" panose="020B0604020202020204" pitchFamily="34" charset="0"/>
              <a:buChar char="•"/>
            </a:pPr>
            <a:r>
              <a:rPr lang="en-US" sz="2400" dirty="0" smtClean="0">
                <a:solidFill>
                  <a:srgbClr val="002060"/>
                </a:solidFill>
                <a:latin typeface="+mj-lt"/>
              </a:rPr>
              <a:t>All reported incidents will be investigated with an effort to keep the source                                   of the report confidential except where disclosure necessary for resolution.                                           Any employee who, in good faith, reports a possible violation of this policy                                  will be protected from any form of retaliation (See Harassment or Abuse                                Reporting Form).</a:t>
            </a:r>
          </a:p>
          <a:p>
            <a:pPr lvl="2"/>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a:p>
            <a:pPr lvl="2"/>
            <a:endParaRPr lang="en-US" sz="2400" dirty="0">
              <a:solidFill>
                <a:srgbClr val="002060"/>
              </a:solidFill>
              <a:latin typeface="+mj-lt"/>
            </a:endParaRPr>
          </a:p>
        </p:txBody>
      </p:sp>
    </p:spTree>
    <p:extLst>
      <p:ext uri="{BB962C8B-B14F-4D97-AF65-F5344CB8AC3E}">
        <p14:creationId xmlns:p14="http://schemas.microsoft.com/office/powerpoint/2010/main" val="24633311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154984"/>
          </a:xfrm>
          <a:prstGeom prst="rect">
            <a:avLst/>
          </a:prstGeom>
          <a:solidFill>
            <a:schemeClr val="bg1">
              <a:lumMod val="95000"/>
            </a:schemeClr>
          </a:solidFill>
        </p:spPr>
        <p:txBody>
          <a:bodyPr wrap="square">
            <a:spAutoFit/>
          </a:bodyPr>
          <a:lstStyle/>
          <a:p>
            <a:pPr lvl="0"/>
            <a:endParaRPr lang="en-US" sz="4400" dirty="0" smtClean="0">
              <a:solidFill>
                <a:schemeClr val="accent4"/>
              </a:solidFill>
            </a:endParaRPr>
          </a:p>
          <a:p>
            <a:pPr lvl="2"/>
            <a:r>
              <a:rPr lang="en-US" sz="4400" dirty="0" smtClean="0">
                <a:solidFill>
                  <a:schemeClr val="accent4"/>
                </a:solidFill>
              </a:rPr>
              <a:t>Alternative </a:t>
            </a:r>
            <a:r>
              <a:rPr lang="en-US" sz="4400" dirty="0">
                <a:solidFill>
                  <a:schemeClr val="accent4"/>
                </a:solidFill>
              </a:rPr>
              <a:t>Work Arrangements : HR Challenges in Managing  Global </a:t>
            </a:r>
            <a:r>
              <a:rPr lang="en-US" sz="4400" dirty="0" smtClean="0">
                <a:solidFill>
                  <a:schemeClr val="accent4"/>
                </a:solidFill>
              </a:rPr>
              <a:t>Pandemic</a:t>
            </a:r>
          </a:p>
          <a:p>
            <a:pPr lvl="2"/>
            <a:endParaRPr lang="en-US" sz="4400" dirty="0" smtClean="0">
              <a:solidFill>
                <a:schemeClr val="accent4"/>
              </a:solidFill>
            </a:endParaRPr>
          </a:p>
          <a:p>
            <a:pPr lvl="0"/>
            <a:endParaRPr lang="en-US" sz="4400" dirty="0">
              <a:solidFill>
                <a:schemeClr val="accent4"/>
              </a:solidFill>
            </a:endParaRPr>
          </a:p>
          <a:p>
            <a:pPr lvl="0"/>
            <a:endParaRPr lang="en-US" sz="2200" dirty="0" smtClean="0">
              <a:solidFill>
                <a:schemeClr val="dk1"/>
              </a:solidFill>
            </a:endParaRPr>
          </a:p>
          <a:p>
            <a:pPr lvl="0"/>
            <a:endParaRPr lang="en-US" sz="2200" dirty="0"/>
          </a:p>
        </p:txBody>
      </p:sp>
    </p:spTree>
    <p:extLst>
      <p:ext uri="{BB962C8B-B14F-4D97-AF65-F5344CB8AC3E}">
        <p14:creationId xmlns:p14="http://schemas.microsoft.com/office/powerpoint/2010/main" val="33619512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63417"/>
          </a:xfrm>
          <a:prstGeom prst="rect">
            <a:avLst/>
          </a:prstGeom>
          <a:solidFill>
            <a:schemeClr val="bg1">
              <a:lumMod val="95000"/>
            </a:schemeClr>
          </a:solidFill>
        </p:spPr>
        <p:txBody>
          <a:bodyPr wrap="square">
            <a:spAutoFit/>
          </a:bodyPr>
          <a:lstStyle/>
          <a:p>
            <a:pPr lvl="4"/>
            <a:r>
              <a:rPr lang="en-US" sz="4400" dirty="0" smtClean="0">
                <a:solidFill>
                  <a:schemeClr val="accent4"/>
                </a:solidFill>
              </a:rPr>
              <a:t>Alternative </a:t>
            </a:r>
            <a:r>
              <a:rPr lang="en-US" sz="4400" dirty="0">
                <a:solidFill>
                  <a:schemeClr val="accent4"/>
                </a:solidFill>
              </a:rPr>
              <a:t>work arrangement: home office, virtual teams and telecommunicating : virtual team, flexibility, drawbacks</a:t>
            </a:r>
          </a:p>
          <a:p>
            <a:pPr lvl="4"/>
            <a:r>
              <a:rPr lang="en-US" sz="3600" dirty="0" smtClean="0">
                <a:solidFill>
                  <a:srgbClr val="002060"/>
                </a:solidFill>
              </a:rPr>
              <a:t>What </a:t>
            </a:r>
            <a:r>
              <a:rPr lang="en-US" sz="3600" dirty="0">
                <a:solidFill>
                  <a:srgbClr val="002060"/>
                </a:solidFill>
              </a:rPr>
              <a:t>is Virtual Team?</a:t>
            </a:r>
          </a:p>
          <a:p>
            <a:pPr lvl="4"/>
            <a:r>
              <a:rPr lang="en-US" sz="2800" dirty="0">
                <a:solidFill>
                  <a:srgbClr val="002060"/>
                </a:solidFill>
              </a:rPr>
              <a:t>A virtual team can be defined as a team of people which can be working in the same office or spread across various locations- which can be different cities, countries and hence different time </a:t>
            </a:r>
            <a:endParaRPr lang="en-US" sz="2800" dirty="0" smtClean="0">
              <a:solidFill>
                <a:srgbClr val="002060"/>
              </a:solidFill>
            </a:endParaRPr>
          </a:p>
          <a:p>
            <a:pPr lvl="4"/>
            <a:r>
              <a:rPr lang="en-US" sz="2800" dirty="0" smtClean="0">
                <a:solidFill>
                  <a:srgbClr val="002060"/>
                </a:solidFill>
              </a:rPr>
              <a:t>zones </a:t>
            </a:r>
            <a:r>
              <a:rPr lang="en-US" sz="2800" dirty="0">
                <a:solidFill>
                  <a:srgbClr val="002060"/>
                </a:solidFill>
              </a:rPr>
              <a:t>too. People of varied cultures, backgrounds, and expertise </a:t>
            </a:r>
            <a:endParaRPr lang="en-US" sz="2800" dirty="0" smtClean="0">
              <a:solidFill>
                <a:srgbClr val="002060"/>
              </a:solidFill>
            </a:endParaRPr>
          </a:p>
          <a:p>
            <a:pPr lvl="4"/>
            <a:r>
              <a:rPr lang="en-US" sz="2800" dirty="0" smtClean="0">
                <a:solidFill>
                  <a:srgbClr val="002060"/>
                </a:solidFill>
              </a:rPr>
              <a:t>come </a:t>
            </a:r>
            <a:r>
              <a:rPr lang="en-US" sz="2800" dirty="0">
                <a:solidFill>
                  <a:srgbClr val="002060"/>
                </a:solidFill>
              </a:rPr>
              <a:t>together to work on a common goal.</a:t>
            </a:r>
          </a:p>
          <a:p>
            <a:pPr lvl="2"/>
            <a:endParaRPr lang="en-US" sz="4400" dirty="0" smtClean="0">
              <a:solidFill>
                <a:srgbClr val="002060"/>
              </a:solidFill>
            </a:endParaRPr>
          </a:p>
          <a:p>
            <a:pPr lvl="0"/>
            <a:endParaRPr lang="en-US" sz="4400" dirty="0">
              <a:solidFill>
                <a:schemeClr val="accent4"/>
              </a:solidFill>
            </a:endParaRPr>
          </a:p>
          <a:p>
            <a:pPr lvl="0"/>
            <a:endParaRPr lang="en-US" sz="2200" dirty="0" smtClean="0">
              <a:solidFill>
                <a:schemeClr val="dk1"/>
              </a:solidFill>
            </a:endParaRPr>
          </a:p>
          <a:p>
            <a:pPr lvl="0"/>
            <a:endParaRPr lang="en-US" sz="2200" dirty="0"/>
          </a:p>
        </p:txBody>
      </p:sp>
    </p:spTree>
    <p:extLst>
      <p:ext uri="{BB962C8B-B14F-4D97-AF65-F5344CB8AC3E}">
        <p14:creationId xmlns:p14="http://schemas.microsoft.com/office/powerpoint/2010/main" val="17479689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32959891"/>
              </p:ext>
            </p:extLst>
          </p:nvPr>
        </p:nvGraphicFramePr>
        <p:xfrm>
          <a:off x="1149461" y="1402348"/>
          <a:ext cx="10472928" cy="5084097"/>
        </p:xfrm>
        <a:graphic>
          <a:graphicData uri="http://schemas.openxmlformats.org/drawingml/2006/table">
            <a:tbl>
              <a:tblPr/>
              <a:tblGrid>
                <a:gridCol w="5695736"/>
                <a:gridCol w="4777192"/>
              </a:tblGrid>
              <a:tr h="667205">
                <a:tc>
                  <a:txBody>
                    <a:bodyPr/>
                    <a:lstStyle/>
                    <a:p>
                      <a:pPr algn="ctr" fontAlgn="ctr"/>
                      <a:r>
                        <a:rPr lang="en-US" sz="2400" b="1" dirty="0">
                          <a:effectLst/>
                        </a:rPr>
                        <a:t>Advantages or Benefits of Virtual Teams</a:t>
                      </a:r>
                    </a:p>
                  </a:txBody>
                  <a:tcPr marL="130540" marR="130540" marT="72522" marB="72522" anchor="ctr">
                    <a:lnL w="7620" cap="flat" cmpd="sng" algn="ctr">
                      <a:solidFill>
                        <a:srgbClr val="EDEDED"/>
                      </a:solidFill>
                      <a:prstDash val="solid"/>
                      <a:round/>
                      <a:headEnd type="none" w="med" len="med"/>
                      <a:tailEnd type="none" w="med" len="med"/>
                    </a:lnL>
                    <a:lnR w="7620" cap="flat" cmpd="sng" algn="ctr">
                      <a:solidFill>
                        <a:srgbClr val="EDEDED"/>
                      </a:solidFill>
                      <a:prstDash val="solid"/>
                      <a:round/>
                      <a:headEnd type="none" w="med" len="med"/>
                      <a:tailEnd type="none" w="med" len="med"/>
                    </a:lnR>
                    <a:lnT w="7620" cap="flat" cmpd="sng" algn="ctr">
                      <a:solidFill>
                        <a:srgbClr val="EDEDED"/>
                      </a:solidFill>
                      <a:prstDash val="solid"/>
                      <a:round/>
                      <a:headEnd type="none" w="med" len="med"/>
                      <a:tailEnd type="none" w="med" len="med"/>
                    </a:lnT>
                    <a:lnB w="7620" cap="flat" cmpd="sng" algn="ctr">
                      <a:solidFill>
                        <a:srgbClr val="111111"/>
                      </a:solidFill>
                      <a:prstDash val="solid"/>
                      <a:round/>
                      <a:headEnd type="none" w="med" len="med"/>
                      <a:tailEnd type="none" w="med" len="med"/>
                    </a:lnB>
                    <a:solidFill>
                      <a:srgbClr val="8BC7EF"/>
                    </a:solidFill>
                  </a:tcPr>
                </a:tc>
                <a:tc>
                  <a:txBody>
                    <a:bodyPr/>
                    <a:lstStyle/>
                    <a:p>
                      <a:pPr algn="ctr" fontAlgn="ctr"/>
                      <a:r>
                        <a:rPr lang="en-US" sz="2400" b="1" dirty="0">
                          <a:effectLst/>
                        </a:rPr>
                        <a:t>Disadvantages of Virtual Team</a:t>
                      </a:r>
                    </a:p>
                  </a:txBody>
                  <a:tcPr marL="130540" marR="130540" marT="72522" marB="72522" anchor="ctr">
                    <a:lnL w="7620" cap="flat" cmpd="sng" algn="ctr">
                      <a:solidFill>
                        <a:srgbClr val="EDEDED"/>
                      </a:solidFill>
                      <a:prstDash val="solid"/>
                      <a:round/>
                      <a:headEnd type="none" w="med" len="med"/>
                      <a:tailEnd type="none" w="med" len="med"/>
                    </a:lnL>
                    <a:lnR w="7620" cap="flat" cmpd="sng" algn="ctr">
                      <a:solidFill>
                        <a:srgbClr val="EDEDED"/>
                      </a:solidFill>
                      <a:prstDash val="solid"/>
                      <a:round/>
                      <a:headEnd type="none" w="med" len="med"/>
                      <a:tailEnd type="none" w="med" len="med"/>
                    </a:lnR>
                    <a:lnT w="7620" cap="flat" cmpd="sng" algn="ctr">
                      <a:solidFill>
                        <a:srgbClr val="EDEDED"/>
                      </a:solidFill>
                      <a:prstDash val="solid"/>
                      <a:round/>
                      <a:headEnd type="none" w="med" len="med"/>
                      <a:tailEnd type="none" w="med" len="med"/>
                    </a:lnT>
                    <a:lnB w="7620" cap="flat" cmpd="sng" algn="ctr">
                      <a:solidFill>
                        <a:srgbClr val="111111"/>
                      </a:solidFill>
                      <a:prstDash val="solid"/>
                      <a:round/>
                      <a:headEnd type="none" w="med" len="med"/>
                      <a:tailEnd type="none" w="med" len="med"/>
                    </a:lnB>
                    <a:solidFill>
                      <a:srgbClr val="8BC7EF"/>
                    </a:solidFill>
                  </a:tcPr>
                </a:tc>
              </a:tr>
              <a:tr h="801663">
                <a:tc>
                  <a:txBody>
                    <a:bodyPr/>
                    <a:lstStyle/>
                    <a:p>
                      <a:pPr marL="342900" indent="-342900" algn="l" fontAlgn="ctr">
                        <a:buFont typeface="Arial" panose="020B0604020202020204" pitchFamily="34" charset="0"/>
                        <a:buChar char="•"/>
                      </a:pPr>
                      <a:r>
                        <a:rPr lang="en-US" sz="2400" dirty="0">
                          <a:effectLst/>
                        </a:rPr>
                        <a:t>Saves Resources</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111111"/>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c>
                  <a:txBody>
                    <a:bodyPr/>
                    <a:lstStyle/>
                    <a:p>
                      <a:pPr marL="342900" indent="-342900" algn="l" fontAlgn="ctr">
                        <a:buFont typeface="Arial" panose="020B0604020202020204" pitchFamily="34" charset="0"/>
                        <a:buChar char="•"/>
                      </a:pPr>
                      <a:r>
                        <a:rPr lang="en-US" sz="2400">
                          <a:effectLst/>
                        </a:rPr>
                        <a:t>Problems arising out of technological issues</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111111"/>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r>
              <a:tr h="377116">
                <a:tc>
                  <a:txBody>
                    <a:bodyPr/>
                    <a:lstStyle/>
                    <a:p>
                      <a:pPr marL="342900" indent="-342900" algn="l" fontAlgn="ctr">
                        <a:buFont typeface="Arial" panose="020B0604020202020204" pitchFamily="34" charset="0"/>
                        <a:buChar char="•"/>
                      </a:pPr>
                      <a:r>
                        <a:rPr lang="en-US" sz="2400" dirty="0">
                          <a:effectLst/>
                        </a:rPr>
                        <a:t>Wide Availability of talent</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c>
                  <a:txBody>
                    <a:bodyPr/>
                    <a:lstStyle/>
                    <a:p>
                      <a:pPr marL="342900" indent="-342900" algn="l" fontAlgn="ctr">
                        <a:buFont typeface="Arial" panose="020B0604020202020204" pitchFamily="34" charset="0"/>
                        <a:buChar char="•"/>
                      </a:pPr>
                      <a:r>
                        <a:rPr lang="en-US" sz="2400" dirty="0">
                          <a:effectLst/>
                        </a:rPr>
                        <a:t>Communication gaps</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r>
              <a:tr h="377116">
                <a:tc>
                  <a:txBody>
                    <a:bodyPr/>
                    <a:lstStyle/>
                    <a:p>
                      <a:pPr marL="342900" indent="-342900" algn="l" fontAlgn="ctr">
                        <a:buFont typeface="Arial" panose="020B0604020202020204" pitchFamily="34" charset="0"/>
                        <a:buChar char="•"/>
                      </a:pPr>
                      <a:r>
                        <a:rPr lang="en-US" sz="2400" dirty="0">
                          <a:effectLst/>
                        </a:rPr>
                        <a:t>Low attrition rate</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c>
                  <a:txBody>
                    <a:bodyPr/>
                    <a:lstStyle/>
                    <a:p>
                      <a:pPr marL="342900" indent="-342900" algn="l" fontAlgn="ctr">
                        <a:buFont typeface="Arial" panose="020B0604020202020204" pitchFamily="34" charset="0"/>
                        <a:buChar char="•"/>
                      </a:pPr>
                      <a:r>
                        <a:rPr lang="en-US" sz="2400" dirty="0">
                          <a:effectLst/>
                        </a:rPr>
                        <a:t>Less team bonding</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r>
              <a:tr h="377116">
                <a:tc>
                  <a:txBody>
                    <a:bodyPr/>
                    <a:lstStyle/>
                    <a:p>
                      <a:pPr marL="342900" indent="-342900" algn="l" fontAlgn="ctr">
                        <a:buFont typeface="Arial" panose="020B0604020202020204" pitchFamily="34" charset="0"/>
                        <a:buChar char="•"/>
                      </a:pPr>
                      <a:r>
                        <a:rPr lang="en-US" sz="2400">
                          <a:effectLst/>
                        </a:rPr>
                        <a:t>Avoids wastage of time</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c>
                  <a:txBody>
                    <a:bodyPr/>
                    <a:lstStyle/>
                    <a:p>
                      <a:pPr marL="342900" indent="-342900" algn="l" fontAlgn="ctr">
                        <a:buFont typeface="Arial" panose="020B0604020202020204" pitchFamily="34" charset="0"/>
                        <a:buChar char="•"/>
                      </a:pPr>
                      <a:r>
                        <a:rPr lang="en-US" sz="2400" dirty="0">
                          <a:effectLst/>
                        </a:rPr>
                        <a:t>Less cohesiveness</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r>
              <a:tr h="638196">
                <a:tc>
                  <a:txBody>
                    <a:bodyPr/>
                    <a:lstStyle/>
                    <a:p>
                      <a:pPr marL="342900" indent="-342900" algn="l" fontAlgn="ctr">
                        <a:buFont typeface="Arial" panose="020B0604020202020204" pitchFamily="34" charset="0"/>
                        <a:buChar char="•"/>
                      </a:pPr>
                      <a:r>
                        <a:rPr lang="en-US" sz="2400">
                          <a:effectLst/>
                        </a:rPr>
                        <a:t>Reduces cost of travelling</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c>
                  <a:txBody>
                    <a:bodyPr/>
                    <a:lstStyle/>
                    <a:p>
                      <a:pPr marL="342900" indent="-342900" algn="l" fontAlgn="ctr">
                        <a:buFont typeface="Arial" panose="020B0604020202020204" pitchFamily="34" charset="0"/>
                        <a:buChar char="•"/>
                      </a:pPr>
                      <a:r>
                        <a:rPr lang="en-US" sz="2400" dirty="0">
                          <a:effectLst/>
                        </a:rPr>
                        <a:t>Uneven distribution of knowledge</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r>
              <a:tr h="638196">
                <a:tc>
                  <a:txBody>
                    <a:bodyPr/>
                    <a:lstStyle/>
                    <a:p>
                      <a:pPr marL="342900" indent="-342900" algn="l" fontAlgn="ctr">
                        <a:buFont typeface="Arial" panose="020B0604020202020204" pitchFamily="34" charset="0"/>
                        <a:buChar char="•"/>
                      </a:pPr>
                      <a:r>
                        <a:rPr lang="en-US" sz="2400">
                          <a:effectLst/>
                        </a:rPr>
                        <a:t>Increased productivity</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c>
                  <a:txBody>
                    <a:bodyPr/>
                    <a:lstStyle/>
                    <a:p>
                      <a:pPr marL="342900" indent="-342900" algn="l" fontAlgn="ctr">
                        <a:buFont typeface="Arial" panose="020B0604020202020204" pitchFamily="34" charset="0"/>
                        <a:buChar char="•"/>
                      </a:pPr>
                      <a:r>
                        <a:rPr lang="en-US" sz="2400" dirty="0">
                          <a:effectLst/>
                        </a:rPr>
                        <a:t>Difference of speed and timing</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D2EDFF"/>
                    </a:solidFill>
                  </a:tcPr>
                </a:tc>
              </a:tr>
              <a:tr h="638196">
                <a:tc>
                  <a:txBody>
                    <a:bodyPr/>
                    <a:lstStyle/>
                    <a:p>
                      <a:pPr marL="342900" indent="-342900" algn="l" fontAlgn="ctr">
                        <a:buFont typeface="Arial" panose="020B0604020202020204" pitchFamily="34" charset="0"/>
                        <a:buChar char="•"/>
                      </a:pPr>
                      <a:r>
                        <a:rPr lang="en-US" sz="2400">
                          <a:effectLst/>
                        </a:rPr>
                        <a:t>24*7 work possible</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a:noFill/>
                    </a:lnB>
                    <a:solidFill>
                      <a:srgbClr val="D2EDFF"/>
                    </a:solidFill>
                  </a:tcPr>
                </a:tc>
                <a:tc>
                  <a:txBody>
                    <a:bodyPr/>
                    <a:lstStyle/>
                    <a:p>
                      <a:pPr marL="342900" indent="-342900" algn="l" fontAlgn="ctr">
                        <a:buFont typeface="Arial" panose="020B0604020202020204" pitchFamily="34" charset="0"/>
                        <a:buChar char="•"/>
                      </a:pPr>
                      <a:r>
                        <a:rPr lang="en-US" sz="2400" dirty="0">
                          <a:effectLst/>
                        </a:rPr>
                        <a:t>Uncertainty about the meaning of silence</a:t>
                      </a:r>
                    </a:p>
                  </a:txBody>
                  <a:tcPr marL="72522" marR="72522" marT="58018" marB="5801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a:noFill/>
                    </a:lnB>
                    <a:solidFill>
                      <a:srgbClr val="D2EDFF"/>
                    </a:solidFill>
                  </a:tcPr>
                </a:tc>
              </a:tr>
            </a:tbl>
          </a:graphicData>
        </a:graphic>
      </p:graphicFrame>
      <p:sp>
        <p:nvSpPr>
          <p:cNvPr id="3" name="Rectangle 1"/>
          <p:cNvSpPr>
            <a:spLocks noChangeArrowheads="1"/>
          </p:cNvSpPr>
          <p:nvPr/>
        </p:nvSpPr>
        <p:spPr bwMode="auto">
          <a:xfrm>
            <a:off x="1149461" y="501311"/>
            <a:ext cx="8067691" cy="643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90440" rIns="0" bIns="126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100" b="1" i="0" u="none" strike="noStrike" cap="none" normalizeH="0" baseline="0" dirty="0" smtClean="0">
                <a:ln>
                  <a:noFill/>
                </a:ln>
                <a:solidFill>
                  <a:srgbClr val="3366FF"/>
                </a:solidFill>
                <a:effectLst/>
                <a:latin typeface="Playfair Display"/>
              </a:rPr>
              <a:t>Advantages and Disadvantages of Virtual Teams:</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142258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324535"/>
          </a:xfrm>
          <a:prstGeom prst="rect">
            <a:avLst/>
          </a:prstGeom>
          <a:solidFill>
            <a:schemeClr val="bg1">
              <a:lumMod val="95000"/>
            </a:schemeClr>
          </a:solidFill>
        </p:spPr>
        <p:txBody>
          <a:bodyPr wrap="square">
            <a:spAutoFit/>
          </a:bodyPr>
          <a:lstStyle/>
          <a:p>
            <a:pPr lvl="4"/>
            <a:r>
              <a:rPr lang="en-US" sz="4400" dirty="0" smtClean="0">
                <a:solidFill>
                  <a:schemeClr val="accent4"/>
                </a:solidFill>
              </a:rPr>
              <a:t>Alternative work arrangement: home office, virtual teams and telecommunicating : virtual team, flexibility, drawbacks</a:t>
            </a:r>
          </a:p>
          <a:p>
            <a:pPr lvl="6"/>
            <a:endParaRPr lang="en-US" sz="2800" dirty="0" smtClean="0">
              <a:solidFill>
                <a:srgbClr val="002060"/>
              </a:solidFill>
            </a:endParaRPr>
          </a:p>
          <a:p>
            <a:pPr lvl="4"/>
            <a:r>
              <a:rPr lang="en-US" sz="3600" dirty="0">
                <a:solidFill>
                  <a:srgbClr val="002060"/>
                </a:solidFill>
              </a:rPr>
              <a:t>What telecommuting meaning?</a:t>
            </a:r>
          </a:p>
          <a:p>
            <a:pPr lvl="4"/>
            <a:r>
              <a:rPr lang="en-US" sz="2800" dirty="0" smtClean="0">
                <a:solidFill>
                  <a:srgbClr val="002060"/>
                </a:solidFill>
              </a:rPr>
              <a:t>Work </a:t>
            </a:r>
            <a:r>
              <a:rPr lang="en-US" sz="2800" dirty="0">
                <a:solidFill>
                  <a:srgbClr val="002060"/>
                </a:solidFill>
              </a:rPr>
              <a:t>at home by the use of an electronic linkup </a:t>
            </a:r>
            <a:endParaRPr lang="en-US" sz="2800" dirty="0" smtClean="0">
              <a:solidFill>
                <a:srgbClr val="002060"/>
              </a:solidFill>
            </a:endParaRPr>
          </a:p>
          <a:p>
            <a:pPr lvl="4"/>
            <a:r>
              <a:rPr lang="en-US" sz="2800" dirty="0" smtClean="0">
                <a:solidFill>
                  <a:srgbClr val="002060"/>
                </a:solidFill>
              </a:rPr>
              <a:t>with </a:t>
            </a:r>
            <a:r>
              <a:rPr lang="en-US" sz="2800" dirty="0">
                <a:solidFill>
                  <a:srgbClr val="002060"/>
                </a:solidFill>
              </a:rPr>
              <a:t>a central office.</a:t>
            </a:r>
          </a:p>
          <a:p>
            <a:pPr lvl="0"/>
            <a:endParaRPr lang="en-US" sz="4400" dirty="0">
              <a:solidFill>
                <a:schemeClr val="accent4"/>
              </a:solidFill>
            </a:endParaRPr>
          </a:p>
          <a:p>
            <a:pPr lvl="0"/>
            <a:endParaRPr lang="en-US" sz="2200" dirty="0" smtClean="0">
              <a:solidFill>
                <a:schemeClr val="dk1"/>
              </a:solidFill>
            </a:endParaRPr>
          </a:p>
          <a:p>
            <a:pPr lvl="0"/>
            <a:endParaRPr lang="en-US" sz="2200" dirty="0"/>
          </a:p>
        </p:txBody>
      </p:sp>
    </p:spTree>
    <p:extLst>
      <p:ext uri="{BB962C8B-B14F-4D97-AF65-F5344CB8AC3E}">
        <p14:creationId xmlns:p14="http://schemas.microsoft.com/office/powerpoint/2010/main" val="35013885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804164" y="920981"/>
            <a:ext cx="7316507" cy="397026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accent2"/>
                </a:solidFill>
                <a:effectLst/>
                <a:latin typeface="+mn-lt"/>
                <a:cs typeface="Arial" panose="020B0604020202020204" pitchFamily="34" charset="0"/>
              </a:rPr>
              <a:t>What is an example of telecommuting?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2060"/>
                </a:solidFill>
                <a:effectLst/>
                <a:latin typeface="+mn-lt"/>
                <a:cs typeface="Arial" panose="020B0604020202020204" pitchFamily="34" charset="0"/>
              </a:rPr>
              <a:t>Telecommuting is an employment arrangement in which the employee works outside of the employer's office. </a:t>
            </a:r>
            <a:endParaRPr kumimoji="0" lang="en-US" sz="2800" i="0" strike="noStrike" cap="none" normalizeH="0" baseline="0" dirty="0" smtClean="0">
              <a:ln>
                <a:noFill/>
              </a:ln>
              <a:solidFill>
                <a:srgbClr val="002060"/>
              </a:solidFill>
              <a:effectLst/>
              <a:latin typeface="+mn-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i="0" strike="noStrike" cap="none" normalizeH="0" baseline="0" dirty="0" smtClean="0">
                <a:ln>
                  <a:noFill/>
                </a:ln>
                <a:solidFill>
                  <a:srgbClr val="002060"/>
                </a:solidFill>
                <a:effectLst/>
                <a:latin typeface="+mn-lt"/>
                <a:cs typeface="Arial" panose="020B0604020202020204" pitchFamily="34" charset="0"/>
              </a:rPr>
              <a:t>Often this means working from home or at a location close to home, such as a coffee shop, library, or co-working space</a:t>
            </a:r>
          </a:p>
        </p:txBody>
      </p:sp>
      <p:pic>
        <p:nvPicPr>
          <p:cNvPr id="4098" name="Picture 2" descr="Image result for telecommuti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09810" y="119189"/>
            <a:ext cx="3582190" cy="2377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16498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telecommuti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050" y="386843"/>
            <a:ext cx="3582190" cy="237712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274064" y="1078314"/>
            <a:ext cx="6022848" cy="4924425"/>
          </a:xfrm>
          <a:prstGeom prst="rect">
            <a:avLst/>
          </a:prstGeom>
        </p:spPr>
        <p:txBody>
          <a:bodyPr wrap="square">
            <a:spAutoFit/>
          </a:bodyPr>
          <a:lstStyle/>
          <a:p>
            <a:r>
              <a:rPr lang="en-US" sz="2800" b="1" dirty="0" smtClean="0">
                <a:solidFill>
                  <a:schemeClr val="accent4"/>
                </a:solidFill>
                <a:latin typeface="Open Sans"/>
              </a:rPr>
              <a:t>Alternative </a:t>
            </a:r>
            <a:r>
              <a:rPr lang="en-US" sz="2800" b="1" dirty="0">
                <a:solidFill>
                  <a:schemeClr val="accent4"/>
                </a:solidFill>
                <a:latin typeface="Open Sans"/>
              </a:rPr>
              <a:t>work arrangements</a:t>
            </a:r>
            <a:r>
              <a:rPr lang="en-US" sz="2400" dirty="0">
                <a:solidFill>
                  <a:srgbClr val="002060"/>
                </a:solidFill>
                <a:latin typeface="Open Sans"/>
              </a:rPr>
              <a:t> involve providing flexibility in how people engage in work activities and how companies utilize labor. Alternative work arrangements include flexibility in</a:t>
            </a:r>
            <a:r>
              <a:rPr lang="en-US" sz="2400" dirty="0" smtClean="0">
                <a:solidFill>
                  <a:srgbClr val="002060"/>
                </a:solidFill>
                <a:latin typeface="Open Sans"/>
              </a:rPr>
              <a:t>:</a:t>
            </a:r>
          </a:p>
          <a:p>
            <a:pPr marL="285750" indent="-285750">
              <a:buFont typeface="Arial" panose="020B0604020202020204" pitchFamily="34" charset="0"/>
              <a:buChar char="•"/>
            </a:pPr>
            <a:r>
              <a:rPr lang="en-US" sz="2400" dirty="0">
                <a:solidFill>
                  <a:srgbClr val="002060"/>
                </a:solidFill>
              </a:rPr>
              <a:t>Hours</a:t>
            </a:r>
          </a:p>
          <a:p>
            <a:pPr marL="285750" indent="-285750">
              <a:buFont typeface="Arial" panose="020B0604020202020204" pitchFamily="34" charset="0"/>
              <a:buChar char="•"/>
            </a:pPr>
            <a:r>
              <a:rPr lang="en-US" sz="2400" dirty="0">
                <a:solidFill>
                  <a:srgbClr val="002060"/>
                </a:solidFill>
              </a:rPr>
              <a:t>Locations</a:t>
            </a:r>
          </a:p>
          <a:p>
            <a:pPr marL="285750" indent="-285750">
              <a:buFont typeface="Arial" panose="020B0604020202020204" pitchFamily="34" charset="0"/>
              <a:buChar char="•"/>
            </a:pPr>
            <a:r>
              <a:rPr lang="en-US" sz="2400" dirty="0">
                <a:solidFill>
                  <a:srgbClr val="002060"/>
                </a:solidFill>
              </a:rPr>
              <a:t>Workspace</a:t>
            </a:r>
          </a:p>
          <a:p>
            <a:pPr marL="285750" indent="-285750">
              <a:buFont typeface="Arial" panose="020B0604020202020204" pitchFamily="34" charset="0"/>
              <a:buChar char="•"/>
            </a:pPr>
            <a:r>
              <a:rPr lang="en-US" sz="2400" dirty="0">
                <a:solidFill>
                  <a:srgbClr val="002060"/>
                </a:solidFill>
              </a:rPr>
              <a:t>Number of employees in workforce depending on current needs</a:t>
            </a:r>
          </a:p>
          <a:p>
            <a:pPr marL="285750" indent="-285750">
              <a:buFont typeface="Arial" panose="020B0604020202020204" pitchFamily="34" charset="0"/>
              <a:buChar char="•"/>
            </a:pPr>
            <a:r>
              <a:rPr lang="en-US" sz="2400" dirty="0">
                <a:solidFill>
                  <a:srgbClr val="002060"/>
                </a:solidFill>
              </a:rPr>
              <a:t>Employee skills and abilities</a:t>
            </a:r>
          </a:p>
          <a:p>
            <a:endParaRPr lang="en-US" b="0" i="0" dirty="0">
              <a:solidFill>
                <a:srgbClr val="555555"/>
              </a:solidFill>
              <a:effectLst/>
              <a:latin typeface="Open Sans"/>
            </a:endParaRPr>
          </a:p>
        </p:txBody>
      </p:sp>
    </p:spTree>
    <p:extLst>
      <p:ext uri="{BB962C8B-B14F-4D97-AF65-F5344CB8AC3E}">
        <p14:creationId xmlns:p14="http://schemas.microsoft.com/office/powerpoint/2010/main" val="14733459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555" y="368826"/>
            <a:ext cx="3773381" cy="2800767"/>
          </a:xfrm>
          <a:prstGeom prst="rect">
            <a:avLst/>
          </a:prstGeom>
        </p:spPr>
        <p:txBody>
          <a:bodyPr wrap="square">
            <a:spAutoFit/>
          </a:bodyPr>
          <a:lstStyle/>
          <a:p>
            <a:pPr>
              <a:spcAft>
                <a:spcPts val="3190"/>
              </a:spcAft>
            </a:pPr>
            <a:r>
              <a:rPr lang="en-US" sz="4400" b="1" spc="-75" dirty="0">
                <a:solidFill>
                  <a:srgbClr val="FF0000"/>
                </a:solidFill>
                <a:latin typeface="+mj-lt"/>
                <a:ea typeface="Times New Roman" panose="02020603050405020304" pitchFamily="18" charset="0"/>
              </a:rPr>
              <a:t>Virtual Teams Pros and Cons: </a:t>
            </a:r>
            <a:r>
              <a:rPr lang="en-US" sz="4400" b="1" spc="-75" dirty="0" smtClean="0">
                <a:solidFill>
                  <a:srgbClr val="FF0000"/>
                </a:solidFill>
                <a:latin typeface="+mj-lt"/>
                <a:ea typeface="Times New Roman" panose="02020603050405020304" pitchFamily="18" charset="0"/>
              </a:rPr>
              <a:t>All </a:t>
            </a:r>
            <a:r>
              <a:rPr lang="en-US" sz="4400" b="1" spc="-75" dirty="0">
                <a:solidFill>
                  <a:srgbClr val="FF0000"/>
                </a:solidFill>
                <a:latin typeface="+mj-lt"/>
                <a:ea typeface="Times New Roman" panose="02020603050405020304" pitchFamily="18" charset="0"/>
              </a:rPr>
              <a:t>You Need to Know</a:t>
            </a:r>
            <a:endParaRPr lang="en-US" sz="4400" b="1" dirty="0">
              <a:solidFill>
                <a:srgbClr val="FF0000"/>
              </a:solidFill>
              <a:effectLst/>
              <a:latin typeface="+mj-lt"/>
              <a:ea typeface="Times New Roman" panose="02020603050405020304" pitchFamily="18" charset="0"/>
            </a:endParaRPr>
          </a:p>
        </p:txBody>
      </p:sp>
      <p:pic>
        <p:nvPicPr>
          <p:cNvPr id="3" name="Picture 2" descr="Virtual Teams Pros and Cons"/>
          <p:cNvPicPr/>
          <p:nvPr/>
        </p:nvPicPr>
        <p:blipFill>
          <a:blip r:embed="rId2">
            <a:extLst>
              <a:ext uri="{28A0092B-C50C-407E-A947-70E740481C1C}">
                <a14:useLocalDpi xmlns:a14="http://schemas.microsoft.com/office/drawing/2010/main" val="0"/>
              </a:ext>
            </a:extLst>
          </a:blip>
          <a:srcRect/>
          <a:stretch>
            <a:fillRect/>
          </a:stretch>
        </p:blipFill>
        <p:spPr bwMode="auto">
          <a:xfrm>
            <a:off x="4059936" y="644861"/>
            <a:ext cx="7653528" cy="5179867"/>
          </a:xfrm>
          <a:prstGeom prst="rect">
            <a:avLst/>
          </a:prstGeom>
          <a:noFill/>
          <a:ln>
            <a:noFill/>
          </a:ln>
        </p:spPr>
      </p:pic>
    </p:spTree>
    <p:extLst>
      <p:ext uri="{BB962C8B-B14F-4D97-AF65-F5344CB8AC3E}">
        <p14:creationId xmlns:p14="http://schemas.microsoft.com/office/powerpoint/2010/main" val="3495999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1517" y="546854"/>
            <a:ext cx="5552395" cy="1446550"/>
          </a:xfrm>
          <a:prstGeom prst="rect">
            <a:avLst/>
          </a:prstGeom>
        </p:spPr>
        <p:txBody>
          <a:bodyPr wrap="square">
            <a:spAutoFit/>
          </a:bodyPr>
          <a:lstStyle/>
          <a:p>
            <a:pPr>
              <a:spcAft>
                <a:spcPts val="3000"/>
              </a:spcAft>
            </a:pPr>
            <a:r>
              <a:rPr lang="en-US" sz="4400" b="1" spc="-75" dirty="0">
                <a:solidFill>
                  <a:srgbClr val="3A3F4E"/>
                </a:solidFill>
                <a:ea typeface="Times New Roman" panose="02020603050405020304" pitchFamily="18" charset="0"/>
              </a:rPr>
              <a:t>Virtual Teams Pros and </a:t>
            </a:r>
            <a:r>
              <a:rPr lang="en-US" sz="4400" b="1" spc="-75" dirty="0" smtClean="0">
                <a:solidFill>
                  <a:srgbClr val="3A3F4E"/>
                </a:solidFill>
                <a:ea typeface="Times New Roman" panose="02020603050405020304" pitchFamily="18" charset="0"/>
              </a:rPr>
              <a:t>Cons </a:t>
            </a:r>
            <a:r>
              <a:rPr lang="en-US" sz="4400" b="1" spc="-75" dirty="0">
                <a:solidFill>
                  <a:srgbClr val="3A3F4E"/>
                </a:solidFill>
                <a:ea typeface="Times New Roman" panose="02020603050405020304" pitchFamily="18" charset="0"/>
              </a:rPr>
              <a:t>(The PROS)</a:t>
            </a:r>
            <a:endParaRPr lang="en-US" sz="4400" b="1" dirty="0">
              <a:effectLst/>
              <a:ea typeface="Times New Roman" panose="02020603050405020304" pitchFamily="18" charset="0"/>
            </a:endParaRPr>
          </a:p>
        </p:txBody>
      </p:sp>
      <p:sp>
        <p:nvSpPr>
          <p:cNvPr id="3" name="Rectangle 2"/>
          <p:cNvSpPr/>
          <p:nvPr/>
        </p:nvSpPr>
        <p:spPr>
          <a:xfrm>
            <a:off x="1883664" y="2165441"/>
            <a:ext cx="8540496" cy="3831818"/>
          </a:xfrm>
          <a:prstGeom prst="rect">
            <a:avLst/>
          </a:prstGeom>
          <a:solidFill>
            <a:schemeClr val="bg1">
              <a:lumMod val="95000"/>
            </a:schemeClr>
          </a:solidFill>
        </p:spPr>
        <p:txBody>
          <a:bodyPr wrap="square">
            <a:spAutoFit/>
          </a:bodyPr>
          <a:lstStyle/>
          <a:p>
            <a:pPr>
              <a:spcAft>
                <a:spcPts val="2100"/>
              </a:spcAft>
            </a:pPr>
            <a:r>
              <a:rPr lang="en-US" sz="4000" dirty="0">
                <a:solidFill>
                  <a:srgbClr val="333333"/>
                </a:solidFill>
                <a:latin typeface="Arial" panose="020B0604020202020204" pitchFamily="34" charset="0"/>
                <a:ea typeface="Times New Roman" panose="02020603050405020304" pitchFamily="18" charset="0"/>
              </a:rPr>
              <a:t>Happier Employees</a:t>
            </a:r>
            <a:endParaRPr lang="en-US" sz="1600"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This is one of the biggest benefits of a virtual team. When you’re working remotely as an employee, you have the flexibility to balance work/ life tasks that are otherwise harder to manage around.</a:t>
            </a:r>
            <a:endParaRPr lang="en-US" sz="2400"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You don’t need to take a day off of work for a dentist appointment or a child’s teacher meeting; you just work around those personal tasks.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09753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6424" y="903392"/>
            <a:ext cx="9957816" cy="4647426"/>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4400" b="1" dirty="0" smtClean="0">
                <a:solidFill>
                  <a:schemeClr val="accent2"/>
                </a:solidFill>
                <a:latin typeface="+mj-lt"/>
              </a:rPr>
              <a:t>Chapter </a:t>
            </a:r>
            <a:r>
              <a:rPr lang="en-US" sz="4400" b="1" dirty="0">
                <a:solidFill>
                  <a:schemeClr val="accent2"/>
                </a:solidFill>
                <a:latin typeface="+mj-lt"/>
              </a:rPr>
              <a:t>11: Current Issues &amp; Trends in HRM </a:t>
            </a:r>
            <a:endParaRPr lang="en-US" sz="4400" b="1" dirty="0" smtClean="0">
              <a:solidFill>
                <a:schemeClr val="accent2"/>
              </a:solidFill>
              <a:latin typeface="+mj-lt"/>
            </a:endParaRPr>
          </a:p>
          <a:p>
            <a:endParaRPr lang="en-US" sz="2800" b="1" dirty="0" smtClean="0">
              <a:solidFill>
                <a:srgbClr val="002060"/>
              </a:solidFill>
              <a:latin typeface="+mj-lt"/>
            </a:endParaRPr>
          </a:p>
          <a:p>
            <a:r>
              <a:rPr lang="en-US" sz="2800" b="1" dirty="0" smtClean="0">
                <a:solidFill>
                  <a:srgbClr val="002060"/>
                </a:solidFill>
                <a:latin typeface="+mj-lt"/>
              </a:rPr>
              <a:t>About </a:t>
            </a:r>
            <a:r>
              <a:rPr lang="en-US" sz="2800" b="1" dirty="0">
                <a:solidFill>
                  <a:srgbClr val="002060"/>
                </a:solidFill>
                <a:latin typeface="+mj-lt"/>
              </a:rPr>
              <a:t>This Chapter</a:t>
            </a:r>
            <a:endParaRPr lang="en-US" sz="2800" dirty="0">
              <a:solidFill>
                <a:srgbClr val="002060"/>
              </a:solidFill>
              <a:latin typeface="+mj-lt"/>
            </a:endParaRPr>
          </a:p>
          <a:p>
            <a:r>
              <a:rPr lang="en-US" sz="2800" dirty="0">
                <a:solidFill>
                  <a:srgbClr val="002060"/>
                </a:solidFill>
                <a:latin typeface="+mj-lt"/>
              </a:rPr>
              <a:t>The current issues and trends in HRM chapter of this workshop is designed, you to learn about the significant concerns facing human resource management in your organizations. The guidance and the tools introduced through this chapter can help you to address forthcoming HR issues more effectively </a:t>
            </a:r>
            <a:endParaRPr lang="en-US" sz="2800" dirty="0" smtClean="0">
              <a:solidFill>
                <a:srgbClr val="002060"/>
              </a:solidFill>
              <a:latin typeface="+mj-lt"/>
            </a:endParaRPr>
          </a:p>
          <a:p>
            <a:pPr lvl="3"/>
            <a:endParaRPr lang="en-US" sz="2800" dirty="0" smtClean="0">
              <a:solidFill>
                <a:srgbClr val="002060"/>
              </a:solidFill>
              <a:latin typeface="+mj-lt"/>
            </a:endParaRPr>
          </a:p>
          <a:p>
            <a:pPr lvl="3"/>
            <a:endParaRPr lang="en-US" sz="2800" dirty="0" smtClean="0">
              <a:solidFill>
                <a:srgbClr val="002060"/>
              </a:solidFill>
              <a:latin typeface="+mj-lt"/>
            </a:endParaRPr>
          </a:p>
        </p:txBody>
      </p:sp>
    </p:spTree>
    <p:extLst>
      <p:ext uri="{BB962C8B-B14F-4D97-AF65-F5344CB8AC3E}">
        <p14:creationId xmlns:p14="http://schemas.microsoft.com/office/powerpoint/2010/main" val="14579947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1517" y="546854"/>
            <a:ext cx="5552395" cy="1446550"/>
          </a:xfrm>
          <a:prstGeom prst="rect">
            <a:avLst/>
          </a:prstGeom>
        </p:spPr>
        <p:txBody>
          <a:bodyPr wrap="square">
            <a:spAutoFit/>
          </a:bodyPr>
          <a:lstStyle/>
          <a:p>
            <a:pPr>
              <a:spcAft>
                <a:spcPts val="3000"/>
              </a:spcAft>
            </a:pPr>
            <a:r>
              <a:rPr lang="en-US" sz="4400" b="1" spc="-75" dirty="0">
                <a:solidFill>
                  <a:srgbClr val="3A3F4E"/>
                </a:solidFill>
                <a:ea typeface="Times New Roman" panose="02020603050405020304" pitchFamily="18" charset="0"/>
              </a:rPr>
              <a:t>Virtual Teams Pros and </a:t>
            </a:r>
            <a:r>
              <a:rPr lang="en-US" sz="4400" b="1" spc="-75" dirty="0" smtClean="0">
                <a:solidFill>
                  <a:srgbClr val="3A3F4E"/>
                </a:solidFill>
                <a:ea typeface="Times New Roman" panose="02020603050405020304" pitchFamily="18" charset="0"/>
              </a:rPr>
              <a:t>Cons </a:t>
            </a:r>
            <a:r>
              <a:rPr lang="en-US" sz="4400" b="1" spc="-75" dirty="0">
                <a:solidFill>
                  <a:srgbClr val="3A3F4E"/>
                </a:solidFill>
                <a:ea typeface="Times New Roman" panose="02020603050405020304" pitchFamily="18" charset="0"/>
              </a:rPr>
              <a:t>(The PROS)</a:t>
            </a:r>
            <a:endParaRPr lang="en-US" sz="4400" b="1" dirty="0">
              <a:effectLst/>
              <a:ea typeface="Times New Roman" panose="02020603050405020304" pitchFamily="18" charset="0"/>
            </a:endParaRPr>
          </a:p>
        </p:txBody>
      </p:sp>
      <p:sp>
        <p:nvSpPr>
          <p:cNvPr id="4" name="Rectangle 3"/>
          <p:cNvSpPr/>
          <p:nvPr/>
        </p:nvSpPr>
        <p:spPr>
          <a:xfrm>
            <a:off x="2115312" y="2687658"/>
            <a:ext cx="7056120" cy="2239074"/>
          </a:xfrm>
          <a:prstGeom prst="rect">
            <a:avLst/>
          </a:prstGeom>
          <a:solidFill>
            <a:schemeClr val="bg1">
              <a:lumMod val="95000"/>
            </a:schemeClr>
          </a:solidFill>
        </p:spPr>
        <p:txBody>
          <a:bodyPr wrap="square">
            <a:spAutoFit/>
          </a:bodyPr>
          <a:lstStyle/>
          <a:p>
            <a:pPr>
              <a:spcAft>
                <a:spcPts val="1200"/>
              </a:spcAft>
            </a:pPr>
            <a:r>
              <a:rPr lang="en-US" sz="4000" b="1" dirty="0">
                <a:solidFill>
                  <a:srgbClr val="333333"/>
                </a:solidFill>
                <a:latin typeface="Arial" panose="020B0604020202020204" pitchFamily="34" charset="0"/>
                <a:ea typeface="Times New Roman" panose="02020603050405020304" pitchFamily="18" charset="0"/>
              </a:rPr>
              <a:t>More productive employees</a:t>
            </a:r>
            <a:endParaRPr lang="en-US" b="1"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Happier employees produce more, which means employers get more out of their employees</a:t>
            </a:r>
            <a:r>
              <a:rPr lang="en-US" sz="2400" dirty="0" smtClean="0">
                <a:solidFill>
                  <a:srgbClr val="333333"/>
                </a:solidFill>
                <a:latin typeface="Arial" panose="020B0604020202020204" pitchFamily="34" charset="0"/>
                <a:ea typeface="Times New Roman" panose="02020603050405020304" pitchFamily="18" charset="0"/>
              </a:rPr>
              <a:t>.</a:t>
            </a:r>
          </a:p>
          <a:p>
            <a:pPr>
              <a:spcAft>
                <a:spcPts val="2100"/>
              </a:spcAft>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62614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1517" y="546854"/>
            <a:ext cx="5552395" cy="1446550"/>
          </a:xfrm>
          <a:prstGeom prst="rect">
            <a:avLst/>
          </a:prstGeom>
        </p:spPr>
        <p:txBody>
          <a:bodyPr wrap="square">
            <a:spAutoFit/>
          </a:bodyPr>
          <a:lstStyle/>
          <a:p>
            <a:pPr>
              <a:spcAft>
                <a:spcPts val="3000"/>
              </a:spcAft>
            </a:pPr>
            <a:r>
              <a:rPr lang="en-US" sz="4400" b="1" spc="-75" dirty="0">
                <a:solidFill>
                  <a:srgbClr val="3A3F4E"/>
                </a:solidFill>
                <a:ea typeface="Times New Roman" panose="02020603050405020304" pitchFamily="18" charset="0"/>
              </a:rPr>
              <a:t>Virtual Teams Pros and </a:t>
            </a:r>
            <a:r>
              <a:rPr lang="en-US" sz="4400" b="1" spc="-75" dirty="0" smtClean="0">
                <a:solidFill>
                  <a:srgbClr val="3A3F4E"/>
                </a:solidFill>
                <a:ea typeface="Times New Roman" panose="02020603050405020304" pitchFamily="18" charset="0"/>
              </a:rPr>
              <a:t>Cons </a:t>
            </a:r>
            <a:r>
              <a:rPr lang="en-US" sz="4400" b="1" spc="-75" dirty="0">
                <a:solidFill>
                  <a:srgbClr val="3A3F4E"/>
                </a:solidFill>
                <a:ea typeface="Times New Roman" panose="02020603050405020304" pitchFamily="18" charset="0"/>
              </a:rPr>
              <a:t>(The PROS)</a:t>
            </a:r>
            <a:endParaRPr lang="en-US" sz="4400" b="1" dirty="0">
              <a:effectLst/>
              <a:ea typeface="Times New Roman" panose="02020603050405020304" pitchFamily="18" charset="0"/>
            </a:endParaRPr>
          </a:p>
        </p:txBody>
      </p:sp>
      <p:sp>
        <p:nvSpPr>
          <p:cNvPr id="3" name="Rectangle 2"/>
          <p:cNvSpPr/>
          <p:nvPr/>
        </p:nvSpPr>
        <p:spPr>
          <a:xfrm>
            <a:off x="2194560" y="2289664"/>
            <a:ext cx="8997696" cy="3985706"/>
          </a:xfrm>
          <a:prstGeom prst="rect">
            <a:avLst/>
          </a:prstGeom>
          <a:solidFill>
            <a:schemeClr val="bg1">
              <a:lumMod val="95000"/>
            </a:schemeClr>
          </a:solidFill>
        </p:spPr>
        <p:txBody>
          <a:bodyPr wrap="square">
            <a:spAutoFit/>
          </a:bodyPr>
          <a:lstStyle/>
          <a:p>
            <a:pPr>
              <a:spcAft>
                <a:spcPts val="1200"/>
              </a:spcAft>
            </a:pPr>
            <a:r>
              <a:rPr lang="en-US" sz="4000" b="1" dirty="0">
                <a:solidFill>
                  <a:srgbClr val="333333"/>
                </a:solidFill>
                <a:latin typeface="Arial" panose="020B0604020202020204" pitchFamily="34" charset="0"/>
                <a:ea typeface="Times New Roman" panose="02020603050405020304" pitchFamily="18" charset="0"/>
              </a:rPr>
              <a:t>Cost Savings</a:t>
            </a:r>
            <a:endParaRPr lang="en-US" b="1"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Employers also save on real estate costs, which means more money in the bank.</a:t>
            </a:r>
            <a:endParaRPr lang="en-US" sz="2400"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They don’t have to worry about office space, travelling or leasing new facilities as their team grows. Even if a team is not entirely virtual, having a partial remote </a:t>
            </a:r>
            <a:endParaRPr lang="en-US" sz="2400"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This makes an organization more competitive because it can use those savings for more strategic initiatives.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431388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1517" y="546854"/>
            <a:ext cx="5552395" cy="1446550"/>
          </a:xfrm>
          <a:prstGeom prst="rect">
            <a:avLst/>
          </a:prstGeom>
        </p:spPr>
        <p:txBody>
          <a:bodyPr wrap="square">
            <a:spAutoFit/>
          </a:bodyPr>
          <a:lstStyle/>
          <a:p>
            <a:pPr>
              <a:spcAft>
                <a:spcPts val="3000"/>
              </a:spcAft>
            </a:pPr>
            <a:r>
              <a:rPr lang="en-US" sz="4400" b="1" spc="-75" dirty="0">
                <a:solidFill>
                  <a:srgbClr val="3A3F4E"/>
                </a:solidFill>
                <a:ea typeface="Times New Roman" panose="02020603050405020304" pitchFamily="18" charset="0"/>
              </a:rPr>
              <a:t>Virtual Teams Pros and </a:t>
            </a:r>
            <a:r>
              <a:rPr lang="en-US" sz="4400" b="1" spc="-75" dirty="0" smtClean="0">
                <a:solidFill>
                  <a:srgbClr val="3A3F4E"/>
                </a:solidFill>
                <a:ea typeface="Times New Roman" panose="02020603050405020304" pitchFamily="18" charset="0"/>
              </a:rPr>
              <a:t>Cons </a:t>
            </a:r>
            <a:r>
              <a:rPr lang="en-US" sz="4400" b="1" spc="-75" dirty="0">
                <a:solidFill>
                  <a:srgbClr val="3A3F4E"/>
                </a:solidFill>
                <a:ea typeface="Times New Roman" panose="02020603050405020304" pitchFamily="18" charset="0"/>
              </a:rPr>
              <a:t>(The PROS)</a:t>
            </a:r>
            <a:endParaRPr lang="en-US" sz="4400" b="1" dirty="0">
              <a:effectLst/>
              <a:ea typeface="Times New Roman" panose="02020603050405020304" pitchFamily="18" charset="0"/>
            </a:endParaRPr>
          </a:p>
        </p:txBody>
      </p:sp>
      <p:sp>
        <p:nvSpPr>
          <p:cNvPr id="4" name="Rectangle 3"/>
          <p:cNvSpPr/>
          <p:nvPr/>
        </p:nvSpPr>
        <p:spPr>
          <a:xfrm>
            <a:off x="1280160" y="2075700"/>
            <a:ext cx="10177272" cy="3739485"/>
          </a:xfrm>
          <a:prstGeom prst="rect">
            <a:avLst/>
          </a:prstGeom>
          <a:solidFill>
            <a:schemeClr val="bg1">
              <a:lumMod val="95000"/>
            </a:schemeClr>
          </a:solidFill>
        </p:spPr>
        <p:txBody>
          <a:bodyPr wrap="square">
            <a:spAutoFit/>
          </a:bodyPr>
          <a:lstStyle/>
          <a:p>
            <a:pPr>
              <a:spcAft>
                <a:spcPts val="1200"/>
              </a:spcAft>
            </a:pPr>
            <a:r>
              <a:rPr lang="en-US" sz="3200" b="1" dirty="0">
                <a:solidFill>
                  <a:srgbClr val="333333"/>
                </a:solidFill>
                <a:latin typeface="Arial" panose="020B0604020202020204" pitchFamily="34" charset="0"/>
                <a:ea typeface="Times New Roman" panose="02020603050405020304" pitchFamily="18" charset="0"/>
              </a:rPr>
              <a:t>Bigger Talent Pool &amp; Extended Hour Coverage</a:t>
            </a:r>
            <a:endParaRPr lang="en-US" sz="3200" b="1" dirty="0">
              <a:latin typeface="Times New Roman" panose="02020603050405020304" pitchFamily="18" charset="0"/>
              <a:ea typeface="Times New Roman" panose="02020603050405020304" pitchFamily="18" charset="0"/>
            </a:endParaRPr>
          </a:p>
          <a:p>
            <a:pPr>
              <a:spcAft>
                <a:spcPts val="2100"/>
              </a:spcAft>
            </a:pPr>
            <a:r>
              <a:rPr lang="en-US" sz="2000" dirty="0">
                <a:solidFill>
                  <a:srgbClr val="333333"/>
                </a:solidFill>
                <a:latin typeface="Arial" panose="020B0604020202020204" pitchFamily="34" charset="0"/>
                <a:ea typeface="Times New Roman" panose="02020603050405020304" pitchFamily="18" charset="0"/>
              </a:rPr>
              <a:t>When a company builds a virtual workforce, the talent pool opens up to candidates all around the world.</a:t>
            </a:r>
            <a:endParaRPr lang="en-US" sz="2000" dirty="0">
              <a:latin typeface="Times New Roman" panose="02020603050405020304" pitchFamily="18" charset="0"/>
              <a:ea typeface="Times New Roman" panose="02020603050405020304" pitchFamily="18" charset="0"/>
            </a:endParaRPr>
          </a:p>
          <a:p>
            <a:pPr>
              <a:spcAft>
                <a:spcPts val="2100"/>
              </a:spcAft>
            </a:pPr>
            <a:r>
              <a:rPr lang="en-US" sz="2000" dirty="0">
                <a:solidFill>
                  <a:srgbClr val="333333"/>
                </a:solidFill>
                <a:latin typeface="Arial" panose="020B0604020202020204" pitchFamily="34" charset="0"/>
                <a:ea typeface="Times New Roman" panose="02020603050405020304" pitchFamily="18" charset="0"/>
              </a:rPr>
              <a:t>Employers are no longer restricted to hiring in their own geographic region, and don’t have to worry about relocating people. This gives them access to a much bigger skillset at a fraction of the cost.</a:t>
            </a:r>
            <a:endParaRPr lang="en-US" sz="2000" dirty="0">
              <a:latin typeface="Times New Roman" panose="02020603050405020304" pitchFamily="18" charset="0"/>
              <a:ea typeface="Times New Roman" panose="02020603050405020304" pitchFamily="18" charset="0"/>
            </a:endParaRPr>
          </a:p>
          <a:p>
            <a:pPr>
              <a:spcAft>
                <a:spcPts val="2100"/>
              </a:spcAft>
            </a:pPr>
            <a:r>
              <a:rPr lang="en-US" sz="2000" dirty="0">
                <a:solidFill>
                  <a:srgbClr val="333333"/>
                </a:solidFill>
                <a:latin typeface="Arial" panose="020B0604020202020204" pitchFamily="34" charset="0"/>
                <a:ea typeface="Times New Roman" panose="02020603050405020304" pitchFamily="18" charset="0"/>
              </a:rPr>
              <a:t>An added bonus is that they get to strategically hire resources in other countries to have extended time coverage on business hours (including a 24-hour cycle for functions such as customer service.)</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795975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1517" y="546854"/>
            <a:ext cx="5552395" cy="1446550"/>
          </a:xfrm>
          <a:prstGeom prst="rect">
            <a:avLst/>
          </a:prstGeom>
        </p:spPr>
        <p:txBody>
          <a:bodyPr wrap="square">
            <a:spAutoFit/>
          </a:bodyPr>
          <a:lstStyle/>
          <a:p>
            <a:pPr>
              <a:spcAft>
                <a:spcPts val="3000"/>
              </a:spcAft>
            </a:pPr>
            <a:r>
              <a:rPr lang="en-US" sz="4400" b="1" spc="-75" dirty="0">
                <a:solidFill>
                  <a:srgbClr val="3A3F4E"/>
                </a:solidFill>
                <a:ea typeface="Times New Roman" panose="02020603050405020304" pitchFamily="18" charset="0"/>
              </a:rPr>
              <a:t>Virtual Teams Pros and </a:t>
            </a:r>
            <a:r>
              <a:rPr lang="en-US" sz="4400" b="1" spc="-75" dirty="0" smtClean="0">
                <a:solidFill>
                  <a:srgbClr val="3A3F4E"/>
                </a:solidFill>
                <a:ea typeface="Times New Roman" panose="02020603050405020304" pitchFamily="18" charset="0"/>
              </a:rPr>
              <a:t>Cons </a:t>
            </a:r>
            <a:r>
              <a:rPr lang="en-US" sz="4400" b="1" spc="-75" dirty="0">
                <a:solidFill>
                  <a:srgbClr val="3A3F4E"/>
                </a:solidFill>
                <a:ea typeface="Times New Roman" panose="02020603050405020304" pitchFamily="18" charset="0"/>
              </a:rPr>
              <a:t>(The PROS)</a:t>
            </a:r>
            <a:endParaRPr lang="en-US" sz="4400" b="1" dirty="0">
              <a:effectLst/>
              <a:ea typeface="Times New Roman" panose="02020603050405020304" pitchFamily="18" charset="0"/>
            </a:endParaRPr>
          </a:p>
        </p:txBody>
      </p:sp>
      <p:sp>
        <p:nvSpPr>
          <p:cNvPr id="3" name="Rectangle 2"/>
          <p:cNvSpPr/>
          <p:nvPr/>
        </p:nvSpPr>
        <p:spPr>
          <a:xfrm>
            <a:off x="1831848" y="2389251"/>
            <a:ext cx="8125968" cy="2977738"/>
          </a:xfrm>
          <a:prstGeom prst="rect">
            <a:avLst/>
          </a:prstGeom>
          <a:solidFill>
            <a:schemeClr val="bg1">
              <a:lumMod val="95000"/>
            </a:schemeClr>
          </a:solidFill>
        </p:spPr>
        <p:txBody>
          <a:bodyPr wrap="square">
            <a:spAutoFit/>
          </a:bodyPr>
          <a:lstStyle/>
          <a:p>
            <a:pPr>
              <a:spcAft>
                <a:spcPts val="1200"/>
              </a:spcAft>
            </a:pPr>
            <a:r>
              <a:rPr lang="en-US" sz="3600" b="1" dirty="0">
                <a:solidFill>
                  <a:srgbClr val="333333"/>
                </a:solidFill>
                <a:latin typeface="Arial" panose="020B0604020202020204" pitchFamily="34" charset="0"/>
                <a:ea typeface="Times New Roman" panose="02020603050405020304" pitchFamily="18" charset="0"/>
              </a:rPr>
              <a:t>Lower Carbon Footprint</a:t>
            </a:r>
            <a:endParaRPr lang="en-US" sz="3600" b="1"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Employers also use less office space, which means lower usage of heating, cooling, water, and electricity utilities as well.  All of that reduces the carbon footprint and contributes positively to the environment</a:t>
            </a:r>
            <a:r>
              <a:rPr lang="en-US" sz="2400" dirty="0" smtClean="0">
                <a:solidFill>
                  <a:srgbClr val="333333"/>
                </a:solidFill>
                <a:latin typeface="Arial" panose="020B0604020202020204" pitchFamily="34" charset="0"/>
                <a:ea typeface="Times New Roman" panose="02020603050405020304" pitchFamily="18" charset="0"/>
              </a:rPr>
              <a:t>.</a:t>
            </a:r>
          </a:p>
          <a:p>
            <a:pPr>
              <a:spcAft>
                <a:spcPts val="2100"/>
              </a:spcAft>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07633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1517" y="546854"/>
            <a:ext cx="5552395" cy="1446550"/>
          </a:xfrm>
          <a:prstGeom prst="rect">
            <a:avLst/>
          </a:prstGeom>
        </p:spPr>
        <p:txBody>
          <a:bodyPr wrap="square">
            <a:spAutoFit/>
          </a:bodyPr>
          <a:lstStyle/>
          <a:p>
            <a:r>
              <a:rPr lang="en-US" sz="4400" b="1" dirty="0"/>
              <a:t>Virtual teams Pros and Cons (The CONS)</a:t>
            </a:r>
          </a:p>
        </p:txBody>
      </p:sp>
      <p:sp>
        <p:nvSpPr>
          <p:cNvPr id="4" name="Rectangle 3"/>
          <p:cNvSpPr/>
          <p:nvPr/>
        </p:nvSpPr>
        <p:spPr>
          <a:xfrm>
            <a:off x="1353312" y="2216512"/>
            <a:ext cx="9491472" cy="3554819"/>
          </a:xfrm>
          <a:prstGeom prst="rect">
            <a:avLst/>
          </a:prstGeom>
          <a:solidFill>
            <a:schemeClr val="bg1">
              <a:lumMod val="95000"/>
            </a:schemeClr>
          </a:solidFill>
        </p:spPr>
        <p:txBody>
          <a:bodyPr wrap="square">
            <a:spAutoFit/>
          </a:bodyPr>
          <a:lstStyle/>
          <a:p>
            <a:pPr>
              <a:spcAft>
                <a:spcPts val="1200"/>
              </a:spcAft>
            </a:pPr>
            <a:r>
              <a:rPr lang="en-US" sz="3600" b="1" dirty="0">
                <a:solidFill>
                  <a:srgbClr val="333333"/>
                </a:solidFill>
                <a:latin typeface="Arial" panose="020B0604020202020204" pitchFamily="34" charset="0"/>
                <a:ea typeface="Times New Roman" panose="02020603050405020304" pitchFamily="18" charset="0"/>
              </a:rPr>
              <a:t>The Trust Factor</a:t>
            </a:r>
            <a:endParaRPr lang="en-US" sz="3600" b="1"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A top issue that managers have about virtual teams is whether they can trust that their employees do the job they’re supposed to do.</a:t>
            </a:r>
            <a:endParaRPr lang="en-US" sz="2400"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This is a valid concern.</a:t>
            </a:r>
            <a:endParaRPr lang="en-US" sz="2400"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If managers can’t see what their employees are doing, then how can they trust that their employees are not wasting time on personal tasks?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739109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1517" y="546854"/>
            <a:ext cx="5552395" cy="1446550"/>
          </a:xfrm>
          <a:prstGeom prst="rect">
            <a:avLst/>
          </a:prstGeom>
        </p:spPr>
        <p:txBody>
          <a:bodyPr wrap="square">
            <a:spAutoFit/>
          </a:bodyPr>
          <a:lstStyle/>
          <a:p>
            <a:r>
              <a:rPr lang="en-US" sz="4400" b="1" dirty="0"/>
              <a:t>Virtual teams Pros and Cons (The CONS)</a:t>
            </a:r>
          </a:p>
        </p:txBody>
      </p:sp>
      <p:sp>
        <p:nvSpPr>
          <p:cNvPr id="3" name="Rectangle 2"/>
          <p:cNvSpPr/>
          <p:nvPr/>
        </p:nvSpPr>
        <p:spPr>
          <a:xfrm>
            <a:off x="1261872" y="2203716"/>
            <a:ext cx="10003536" cy="3924151"/>
          </a:xfrm>
          <a:prstGeom prst="rect">
            <a:avLst/>
          </a:prstGeom>
          <a:solidFill>
            <a:schemeClr val="bg1">
              <a:lumMod val="95000"/>
            </a:schemeClr>
          </a:solidFill>
        </p:spPr>
        <p:txBody>
          <a:bodyPr wrap="square">
            <a:spAutoFit/>
          </a:bodyPr>
          <a:lstStyle/>
          <a:p>
            <a:pPr>
              <a:spcAft>
                <a:spcPts val="1200"/>
              </a:spcAft>
            </a:pPr>
            <a:r>
              <a:rPr lang="en-US" sz="3600" b="1" dirty="0">
                <a:solidFill>
                  <a:srgbClr val="333333"/>
                </a:solidFill>
                <a:latin typeface="Arial" panose="020B0604020202020204" pitchFamily="34" charset="0"/>
                <a:ea typeface="Times New Roman" panose="02020603050405020304" pitchFamily="18" charset="0"/>
              </a:rPr>
              <a:t>Reduced Team Collaboration</a:t>
            </a:r>
            <a:endParaRPr lang="en-US" sz="3600" b="1"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Another issue is the lack of team collaboration.</a:t>
            </a:r>
            <a:endParaRPr lang="en-US" sz="2400"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Virtual teams can be very transactional by nature where everyone is off doing their own job in their separate silo.</a:t>
            </a:r>
            <a:endParaRPr lang="en-US" sz="2400" dirty="0">
              <a:latin typeface="Times New Roman" panose="02020603050405020304" pitchFamily="18" charset="0"/>
              <a:ea typeface="Times New Roman" panose="02020603050405020304" pitchFamily="18" charset="0"/>
            </a:endParaRPr>
          </a:p>
          <a:p>
            <a:pPr>
              <a:spcAft>
                <a:spcPts val="2100"/>
              </a:spcAft>
            </a:pPr>
            <a:r>
              <a:rPr lang="en-US" sz="2400" dirty="0">
                <a:solidFill>
                  <a:srgbClr val="333333"/>
                </a:solidFill>
                <a:latin typeface="Arial" panose="020B0604020202020204" pitchFamily="34" charset="0"/>
                <a:ea typeface="Times New Roman" panose="02020603050405020304" pitchFamily="18" charset="0"/>
              </a:rPr>
              <a:t>Some teams feel that the lack of face-to-face interaction in virtual environments adds to the problem of communicating or collaborating effectively. That’s because they miss out on reading subtle cues such as facial expressions and body language signs by their team members.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546134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1517" y="546854"/>
            <a:ext cx="5552395" cy="1446550"/>
          </a:xfrm>
          <a:prstGeom prst="rect">
            <a:avLst/>
          </a:prstGeom>
        </p:spPr>
        <p:txBody>
          <a:bodyPr wrap="square">
            <a:spAutoFit/>
          </a:bodyPr>
          <a:lstStyle/>
          <a:p>
            <a:r>
              <a:rPr lang="en-US" sz="4400" b="1" dirty="0"/>
              <a:t>Virtual teams Pros and Cons (The CONS)</a:t>
            </a:r>
          </a:p>
        </p:txBody>
      </p:sp>
      <p:sp>
        <p:nvSpPr>
          <p:cNvPr id="4" name="Rectangle 3"/>
          <p:cNvSpPr/>
          <p:nvPr/>
        </p:nvSpPr>
        <p:spPr>
          <a:xfrm>
            <a:off x="3048000" y="2721114"/>
            <a:ext cx="7101840" cy="2877711"/>
          </a:xfrm>
          <a:prstGeom prst="rect">
            <a:avLst/>
          </a:prstGeom>
          <a:solidFill>
            <a:schemeClr val="bg1">
              <a:lumMod val="95000"/>
            </a:schemeClr>
          </a:solidFill>
        </p:spPr>
        <p:txBody>
          <a:bodyPr wrap="square">
            <a:spAutoFit/>
          </a:bodyPr>
          <a:lstStyle/>
          <a:p>
            <a:pPr lvl="2">
              <a:spcAft>
                <a:spcPts val="1200"/>
              </a:spcAft>
            </a:pPr>
            <a:r>
              <a:rPr lang="en-US" sz="4000" b="1" dirty="0">
                <a:solidFill>
                  <a:srgbClr val="333333"/>
                </a:solidFill>
                <a:latin typeface="Arial" panose="020B0604020202020204" pitchFamily="34" charset="0"/>
                <a:ea typeface="Times New Roman" panose="02020603050405020304" pitchFamily="18" charset="0"/>
              </a:rPr>
              <a:t>Social Isolation</a:t>
            </a:r>
            <a:endParaRPr lang="en-US" b="1" dirty="0">
              <a:latin typeface="Times New Roman" panose="02020603050405020304" pitchFamily="18" charset="0"/>
              <a:ea typeface="Times New Roman" panose="02020603050405020304" pitchFamily="18" charset="0"/>
            </a:endParaRPr>
          </a:p>
          <a:p>
            <a:pPr lvl="2">
              <a:spcAft>
                <a:spcPts val="2100"/>
              </a:spcAft>
            </a:pPr>
            <a:r>
              <a:rPr lang="en-US" sz="2400" dirty="0">
                <a:solidFill>
                  <a:srgbClr val="333333"/>
                </a:solidFill>
                <a:latin typeface="Arial" panose="020B0604020202020204" pitchFamily="34" charset="0"/>
                <a:ea typeface="Times New Roman" panose="02020603050405020304" pitchFamily="18" charset="0"/>
              </a:rPr>
              <a:t>Virtual teams can feel very lonely, which leads to social isolation of team members</a:t>
            </a:r>
            <a:r>
              <a:rPr lang="en-US" sz="2400" dirty="0" smtClean="0">
                <a:solidFill>
                  <a:srgbClr val="333333"/>
                </a:solidFill>
                <a:latin typeface="Arial" panose="020B0604020202020204" pitchFamily="34" charset="0"/>
                <a:ea typeface="Times New Roman" panose="02020603050405020304" pitchFamily="18" charset="0"/>
              </a:rPr>
              <a:t>.</a:t>
            </a:r>
          </a:p>
          <a:p>
            <a:pPr>
              <a:spcAft>
                <a:spcPts val="2100"/>
              </a:spcAft>
            </a:pPr>
            <a:endParaRPr lang="en-US" sz="2400" dirty="0">
              <a:solidFill>
                <a:srgbClr val="333333"/>
              </a:solidFill>
              <a:effectLst/>
              <a:latin typeface="Arial" panose="020B0604020202020204" pitchFamily="34" charset="0"/>
              <a:ea typeface="Times New Roman" panose="02020603050405020304" pitchFamily="18" charset="0"/>
            </a:endParaRPr>
          </a:p>
          <a:p>
            <a:pPr>
              <a:spcAft>
                <a:spcPts val="2100"/>
              </a:spcAft>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424330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02080" y="1337349"/>
            <a:ext cx="9351264" cy="3554819"/>
          </a:xfrm>
          <a:prstGeom prst="rect">
            <a:avLst/>
          </a:prstGeom>
          <a:solidFill>
            <a:schemeClr val="bg1">
              <a:lumMod val="95000"/>
            </a:schemeClr>
          </a:solidFill>
        </p:spPr>
        <p:txBody>
          <a:bodyPr wrap="square">
            <a:spAutoFit/>
          </a:bodyPr>
          <a:lstStyle/>
          <a:p>
            <a:pPr>
              <a:spcAft>
                <a:spcPts val="3000"/>
              </a:spcAft>
            </a:pPr>
            <a:r>
              <a:rPr lang="en-US" sz="4400" b="1" spc="-75" dirty="0">
                <a:solidFill>
                  <a:srgbClr val="3A3F4E"/>
                </a:solidFill>
                <a:latin typeface="Arial" panose="020B0604020202020204" pitchFamily="34" charset="0"/>
                <a:ea typeface="Times New Roman" panose="02020603050405020304" pitchFamily="18" charset="0"/>
              </a:rPr>
              <a:t>Virtual Teams Pros and Cons (Conclusion)</a:t>
            </a:r>
            <a:endParaRPr lang="en-US" sz="2400" b="1" dirty="0">
              <a:latin typeface="Times New Roman" panose="02020603050405020304" pitchFamily="18" charset="0"/>
              <a:ea typeface="Times New Roman" panose="02020603050405020304" pitchFamily="18" charset="0"/>
            </a:endParaRPr>
          </a:p>
          <a:p>
            <a:pPr>
              <a:spcAft>
                <a:spcPts val="2100"/>
              </a:spcAft>
            </a:pPr>
            <a:r>
              <a:rPr lang="en-US" sz="2800" dirty="0">
                <a:solidFill>
                  <a:srgbClr val="333333"/>
                </a:solidFill>
                <a:latin typeface="Arial" panose="020B0604020202020204" pitchFamily="34" charset="0"/>
                <a:ea typeface="Times New Roman" panose="02020603050405020304" pitchFamily="18" charset="0"/>
              </a:rPr>
              <a:t>However, I do understand that virtual teams are not for everyone, and that there are certain industries or situations where focusing on a non-virtual model could make more sense.</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781860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506707" y="1025323"/>
            <a:ext cx="8560837" cy="409338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0" i="0" u="none" strike="noStrike" cap="none" normalizeH="0" baseline="0" dirty="0" smtClean="0">
                <a:ln>
                  <a:noFill/>
                </a:ln>
                <a:solidFill>
                  <a:schemeClr val="accent2"/>
                </a:solidFill>
                <a:effectLst/>
                <a:latin typeface="Arial" panose="020B0604020202020204" pitchFamily="34" charset="0"/>
                <a:cs typeface="Arial" panose="020B0604020202020204" pitchFamily="34" charset="0"/>
              </a:rPr>
              <a:t>What is meant by human resource information system?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i="0" u="none" strike="noStrike" cap="none" normalizeH="0" baseline="0" dirty="0" smtClean="0">
                <a:ln>
                  <a:noFill/>
                </a:ln>
                <a:solidFill>
                  <a:srgbClr val="002060"/>
                </a:solidFill>
                <a:effectLst/>
                <a:latin typeface="+mn-lt"/>
                <a:cs typeface="Arial" panose="020B0604020202020204" pitchFamily="34" charset="0"/>
              </a:rPr>
              <a:t>A human resource information system (HRIS) is software that provides a centralized repository of employee master data that the human resource management (HRM)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i="0" u="none" strike="noStrike" cap="none" normalizeH="0" baseline="0" dirty="0" smtClean="0">
                <a:ln>
                  <a:noFill/>
                </a:ln>
                <a:solidFill>
                  <a:srgbClr val="002060"/>
                </a:solidFill>
                <a:effectLst/>
                <a:latin typeface="+mn-lt"/>
                <a:cs typeface="Arial" panose="020B0604020202020204" pitchFamily="34" charset="0"/>
              </a:rPr>
              <a:t>group needs for completing core human resource (core HR) processes. ... In some ways, an HRIS can be considered a smart database of employee information.</a:t>
            </a:r>
          </a:p>
        </p:txBody>
      </p:sp>
    </p:spTree>
    <p:extLst>
      <p:ext uri="{BB962C8B-B14F-4D97-AF65-F5344CB8AC3E}">
        <p14:creationId xmlns:p14="http://schemas.microsoft.com/office/powerpoint/2010/main" val="28182019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506707" y="1148434"/>
            <a:ext cx="8560837" cy="38471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3600" dirty="0">
                <a:solidFill>
                  <a:schemeClr val="accent2"/>
                </a:solidFill>
                <a:latin typeface="+mn-lt"/>
              </a:rPr>
              <a:t>What are the key functions of a human resources information system?</a:t>
            </a:r>
          </a:p>
          <a:p>
            <a:r>
              <a:rPr lang="en-US" sz="2800" dirty="0">
                <a:solidFill>
                  <a:srgbClr val="002060"/>
                </a:solidFill>
                <a:latin typeface="+mn-lt"/>
              </a:rPr>
              <a:t>HRIS solutions feature data entry, data tracking, data analysis, and information-related capabilities to address a wide range of human resources department needs, including applicant tracking, onboarding, payroll, performance management and accounting functions.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i="0" u="none" strike="noStrike" cap="none" normalizeH="0" baseline="0" dirty="0" smtClean="0">
              <a:ln>
                <a:noFill/>
              </a:ln>
              <a:solidFill>
                <a:srgbClr val="002060"/>
              </a:solidFill>
              <a:effectLst/>
              <a:latin typeface="+mn-lt"/>
              <a:cs typeface="Arial" panose="020B0604020202020204" pitchFamily="34" charset="0"/>
            </a:endParaRPr>
          </a:p>
        </p:txBody>
      </p:sp>
    </p:spTree>
    <p:extLst>
      <p:ext uri="{BB962C8B-B14F-4D97-AF65-F5344CB8AC3E}">
        <p14:creationId xmlns:p14="http://schemas.microsoft.com/office/powerpoint/2010/main" val="1737358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76" y="438912"/>
            <a:ext cx="10515600" cy="850392"/>
          </a:xfrm>
          <a:solidFill>
            <a:srgbClr val="002060"/>
          </a:solidFill>
        </p:spPr>
        <p:txBody>
          <a:bodyPr>
            <a:noAutofit/>
          </a:bodyPr>
          <a:lstStyle/>
          <a:p>
            <a:r>
              <a:rPr lang="en-US" sz="4000" b="1" dirty="0" smtClean="0">
                <a:solidFill>
                  <a:schemeClr val="accent4"/>
                </a:solidFill>
                <a:latin typeface="+mj-lt"/>
              </a:rPr>
              <a:t/>
            </a:r>
            <a:br>
              <a:rPr lang="en-US" sz="4000" b="1" dirty="0" smtClean="0">
                <a:solidFill>
                  <a:schemeClr val="accent4"/>
                </a:solidFill>
                <a:latin typeface="+mj-lt"/>
              </a:rPr>
            </a:br>
            <a:r>
              <a:rPr lang="en-US" sz="4000" b="1" dirty="0" smtClean="0">
                <a:solidFill>
                  <a:schemeClr val="accent4"/>
                </a:solidFill>
                <a:latin typeface="+mj-lt"/>
              </a:rPr>
              <a:t/>
            </a:r>
            <a:br>
              <a:rPr lang="en-US" sz="4000" b="1" dirty="0" smtClean="0">
                <a:solidFill>
                  <a:schemeClr val="accent4"/>
                </a:solidFill>
                <a:latin typeface="+mj-lt"/>
              </a:rPr>
            </a:br>
            <a:r>
              <a:rPr lang="en-US" sz="4000" b="1" dirty="0">
                <a:solidFill>
                  <a:schemeClr val="accent4"/>
                </a:solidFill>
              </a:rPr>
              <a:t/>
            </a:r>
            <a:br>
              <a:rPr lang="en-US" sz="4000" b="1" dirty="0">
                <a:solidFill>
                  <a:schemeClr val="accent4"/>
                </a:solidFill>
              </a:rPr>
            </a:br>
            <a:r>
              <a:rPr lang="en-US" b="1" dirty="0" smtClean="0">
                <a:solidFill>
                  <a:schemeClr val="accent2"/>
                </a:solidFill>
              </a:rPr>
              <a:t>Current </a:t>
            </a:r>
            <a:r>
              <a:rPr lang="en-US" b="1" dirty="0">
                <a:solidFill>
                  <a:schemeClr val="accent2"/>
                </a:solidFill>
              </a:rPr>
              <a:t>Issues &amp; Trends in HRM </a:t>
            </a:r>
            <a:br>
              <a:rPr lang="en-US" b="1" dirty="0">
                <a:solidFill>
                  <a:schemeClr val="accent2"/>
                </a:solidFill>
              </a:rPr>
            </a:br>
            <a:r>
              <a:rPr lang="en-US" sz="2800" b="1" dirty="0">
                <a:solidFill>
                  <a:srgbClr val="002060"/>
                </a:solidFill>
              </a:rPr>
              <a:t/>
            </a:r>
            <a:br>
              <a:rPr lang="en-US" sz="2800" b="1" dirty="0">
                <a:solidFill>
                  <a:srgbClr val="002060"/>
                </a:solidFill>
              </a:rPr>
            </a:br>
            <a:r>
              <a:rPr lang="en-US" sz="4000" b="1" dirty="0">
                <a:solidFill>
                  <a:schemeClr val="accent4"/>
                </a:solidFill>
                <a:latin typeface="+mj-lt"/>
              </a:rPr>
              <a:t/>
            </a:r>
            <a:br>
              <a:rPr lang="en-US" sz="4000" b="1" dirty="0">
                <a:solidFill>
                  <a:schemeClr val="accent4"/>
                </a:solidFill>
                <a:latin typeface="+mj-lt"/>
              </a:rPr>
            </a:br>
            <a:endParaRPr lang="en-US" sz="4000" dirty="0">
              <a:latin typeface="+mj-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0626461"/>
              </p:ext>
            </p:extLst>
          </p:nvPr>
        </p:nvGraphicFramePr>
        <p:xfrm>
          <a:off x="874776" y="1399032"/>
          <a:ext cx="10515600" cy="4921325"/>
        </p:xfrm>
        <a:graphic>
          <a:graphicData uri="http://schemas.openxmlformats.org/drawingml/2006/table">
            <a:tbl>
              <a:tblPr firstRow="1" bandRow="1">
                <a:tableStyleId>{00A15C55-8517-42AA-B614-E9B94910E393}</a:tableStyleId>
              </a:tblPr>
              <a:tblGrid>
                <a:gridCol w="2892552"/>
                <a:gridCol w="7623048"/>
              </a:tblGrid>
              <a:tr h="471245">
                <a:tc>
                  <a:txBody>
                    <a:bodyPr/>
                    <a:lstStyle/>
                    <a:p>
                      <a:pPr algn="ctr"/>
                      <a:r>
                        <a:rPr lang="en-US" sz="2400" dirty="0" smtClean="0">
                          <a:latin typeface="+mj-lt"/>
                        </a:rPr>
                        <a:t>Topic</a:t>
                      </a:r>
                      <a:endParaRPr lang="en-US" sz="2400" b="1" dirty="0">
                        <a:latin typeface="+mj-lt"/>
                      </a:endParaRPr>
                    </a:p>
                  </a:txBody>
                  <a:tcPr/>
                </a:tc>
                <a:tc>
                  <a:txBody>
                    <a:bodyPr/>
                    <a:lstStyle/>
                    <a:p>
                      <a:pPr algn="ctr"/>
                      <a:r>
                        <a:rPr lang="en-US" sz="2400" dirty="0" smtClean="0">
                          <a:latin typeface="+mj-lt"/>
                        </a:rPr>
                        <a:t>Content Covered</a:t>
                      </a:r>
                      <a:endParaRPr lang="en-US" sz="2400" b="1" dirty="0">
                        <a:latin typeface="+mj-lt"/>
                      </a:endParaRPr>
                    </a:p>
                  </a:txBody>
                  <a:tcPr/>
                </a:tc>
              </a:tr>
              <a:tr h="1979229">
                <a:tc>
                  <a:txBody>
                    <a:bodyPr/>
                    <a:lstStyle/>
                    <a:p>
                      <a:r>
                        <a:rPr lang="en-US" sz="2200" kern="1200" dirty="0" smtClean="0">
                          <a:solidFill>
                            <a:schemeClr val="dk1"/>
                          </a:solidFill>
                          <a:effectLst/>
                          <a:latin typeface="+mn-lt"/>
                          <a:ea typeface="+mn-ea"/>
                          <a:cs typeface="+mn-cs"/>
                        </a:rPr>
                        <a:t>Work Place Diversity</a:t>
                      </a:r>
                      <a:endParaRPr lang="en-US" sz="2200" kern="1200" dirty="0">
                        <a:solidFill>
                          <a:schemeClr val="dk1"/>
                        </a:solidFill>
                        <a:effectLst/>
                        <a:latin typeface="+mn-lt"/>
                        <a:ea typeface="+mn-ea"/>
                        <a:cs typeface="+mn-cs"/>
                      </a:endParaRPr>
                    </a:p>
                  </a:txBody>
                  <a:tcPr/>
                </a:tc>
                <a:tc>
                  <a:txBody>
                    <a:bodyPr/>
                    <a:lstStyle/>
                    <a:p>
                      <a:pPr marL="342900" lvl="0" indent="-342900">
                        <a:buFont typeface="Arial" panose="020B0604020202020204" pitchFamily="34" charset="0"/>
                        <a:buChar char="•"/>
                      </a:pPr>
                      <a:r>
                        <a:rPr lang="en-US" sz="2200" kern="1200" dirty="0" smtClean="0">
                          <a:solidFill>
                            <a:schemeClr val="dk1"/>
                          </a:solidFill>
                          <a:effectLst/>
                          <a:latin typeface="+mn-lt"/>
                          <a:ea typeface="+mn-ea"/>
                          <a:cs typeface="+mn-cs"/>
                        </a:rPr>
                        <a:t>Ability and disability diversity in the workplace</a:t>
                      </a:r>
                    </a:p>
                    <a:p>
                      <a:pPr marL="342900" lvl="0" indent="-342900">
                        <a:buFont typeface="Arial" panose="020B0604020202020204" pitchFamily="34" charset="0"/>
                        <a:buChar char="•"/>
                      </a:pPr>
                      <a:r>
                        <a:rPr lang="en-US" sz="2200" kern="1200" dirty="0" smtClean="0">
                          <a:solidFill>
                            <a:schemeClr val="dk1"/>
                          </a:solidFill>
                          <a:effectLst/>
                          <a:latin typeface="+mn-lt"/>
                          <a:ea typeface="+mn-ea"/>
                          <a:cs typeface="+mn-cs"/>
                        </a:rPr>
                        <a:t>Age diversity in the workplace: different types of ages within a business environment and how adjust to an aging population in various ways</a:t>
                      </a:r>
                    </a:p>
                    <a:p>
                      <a:pPr marL="342900" lvl="0" indent="-342900">
                        <a:buFont typeface="Arial" panose="020B0604020202020204" pitchFamily="34" charset="0"/>
                        <a:buChar char="•"/>
                      </a:pPr>
                      <a:r>
                        <a:rPr lang="en-US" sz="2200" kern="1200" dirty="0" smtClean="0">
                          <a:solidFill>
                            <a:schemeClr val="dk1"/>
                          </a:solidFill>
                          <a:effectLst/>
                          <a:latin typeface="+mn-lt"/>
                          <a:ea typeface="+mn-ea"/>
                          <a:cs typeface="+mn-cs"/>
                        </a:rPr>
                        <a:t>Gender diversity in the workplace: gender diversity deals with equal representation of men and women in the workplace</a:t>
                      </a:r>
                    </a:p>
                    <a:p>
                      <a:pPr marL="342900" lvl="0" indent="-342900">
                        <a:buFont typeface="Arial" panose="020B0604020202020204" pitchFamily="34" charset="0"/>
                        <a:buChar char="•"/>
                      </a:pPr>
                      <a:r>
                        <a:rPr lang="en-US" sz="2200" kern="1200" dirty="0" smtClean="0">
                          <a:solidFill>
                            <a:schemeClr val="dk1"/>
                          </a:solidFill>
                          <a:effectLst/>
                          <a:latin typeface="+mn-lt"/>
                          <a:ea typeface="+mn-ea"/>
                          <a:cs typeface="+mn-cs"/>
                        </a:rPr>
                        <a:t>Cultural diversity in the workplace: cultural diversity is a form of appreciating the differences in individuals. The differences can be based on gender, age, sex, ethnicity, sexual orientation, and social status. Organizations have realized the value in acquiring a diverse workforce.  </a:t>
                      </a:r>
                    </a:p>
                    <a:p>
                      <a:pPr marL="342900" indent="-342900">
                        <a:buFont typeface="Arial" panose="020B0604020202020204" pitchFamily="34" charset="0"/>
                        <a:buChar char="•"/>
                      </a:pPr>
                      <a:r>
                        <a:rPr lang="en-US" sz="2200" kern="1200" dirty="0" smtClean="0">
                          <a:solidFill>
                            <a:schemeClr val="dk1"/>
                          </a:solidFill>
                          <a:effectLst/>
                          <a:latin typeface="+mn-lt"/>
                          <a:ea typeface="+mn-ea"/>
                          <a:cs typeface="+mn-cs"/>
                        </a:rPr>
                        <a:t>Workplace violence: violence in the workplace and steps that HR can take to reduce it</a:t>
                      </a:r>
                      <a:endParaRPr lang="en-US" sz="2200" b="0" i="0" u="none" dirty="0">
                        <a:latin typeface="+mn-lt"/>
                      </a:endParaRPr>
                    </a:p>
                  </a:txBody>
                  <a:tcPr/>
                </a:tc>
              </a:tr>
            </a:tbl>
          </a:graphicData>
        </a:graphic>
      </p:graphicFrame>
    </p:spTree>
    <p:extLst>
      <p:ext uri="{BB962C8B-B14F-4D97-AF65-F5344CB8AC3E}">
        <p14:creationId xmlns:p14="http://schemas.microsoft.com/office/powerpoint/2010/main" val="11247616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506707" y="2779650"/>
            <a:ext cx="8560837" cy="58472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i="0" u="none" strike="noStrike" cap="none" normalizeH="0" baseline="0" dirty="0" smtClean="0">
              <a:ln>
                <a:noFill/>
              </a:ln>
              <a:solidFill>
                <a:srgbClr val="002060"/>
              </a:solidFill>
              <a:effectLst/>
              <a:latin typeface="+mn-lt"/>
              <a:cs typeface="Arial" panose="020B0604020202020204" pitchFamily="34" charset="0"/>
            </a:endParaRPr>
          </a:p>
        </p:txBody>
      </p:sp>
      <p:sp>
        <p:nvSpPr>
          <p:cNvPr id="2" name="Rectangle 1"/>
          <p:cNvSpPr>
            <a:spLocks noChangeArrowheads="1"/>
          </p:cNvSpPr>
          <p:nvPr/>
        </p:nvSpPr>
        <p:spPr bwMode="auto">
          <a:xfrm>
            <a:off x="1335024" y="1250558"/>
            <a:ext cx="9125711" cy="347782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accent2"/>
                </a:solidFill>
                <a:effectLst/>
                <a:latin typeface="Arial" panose="020B0604020202020204" pitchFamily="34" charset="0"/>
                <a:cs typeface="Arial" panose="020B0604020202020204" pitchFamily="34" charset="0"/>
              </a:rPr>
              <a:t>What is the role of information technology in human resource management?</a:t>
            </a:r>
          </a:p>
          <a:p>
            <a:pPr marL="0" marR="0" lvl="0" indent="0" algn="l" defTabSz="914400" rtl="0" eaLnBrk="0" fontAlgn="t" latinLnBrk="0" hangingPunct="0">
              <a:lnSpc>
                <a:spcPct val="100000"/>
              </a:lnSpc>
              <a:spcBef>
                <a:spcPct val="0"/>
              </a:spcBef>
              <a:spcAft>
                <a:spcPct val="0"/>
              </a:spcAft>
              <a:buClrTx/>
              <a:buSzTx/>
              <a:buFontTx/>
              <a:buNone/>
              <a:tabLst/>
            </a:pPr>
            <a:endParaRPr kumimoji="0" lang="en-US" sz="240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rPr>
              <a:t>By focusing on using technology to continuously improve the quality of the work. Technology can improve the information available to HR, facilitating HR processes, and making them faster and more effective. One of the biggest allies in HRM, HRIS is adopted to make organizations more accurate and effective.</a:t>
            </a:r>
          </a:p>
        </p:txBody>
      </p:sp>
    </p:spTree>
    <p:extLst>
      <p:ext uri="{BB962C8B-B14F-4D97-AF65-F5344CB8AC3E}">
        <p14:creationId xmlns:p14="http://schemas.microsoft.com/office/powerpoint/2010/main" val="3609997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778361" y="1197219"/>
            <a:ext cx="8813695" cy="3354716"/>
          </a:xfrm>
          <a:prstGeom prst="rect">
            <a:avLst/>
          </a:prstGeom>
          <a:solidFill>
            <a:schemeClr val="bg1">
              <a:lumMod val="95000"/>
            </a:schemeClr>
          </a:solidFill>
          <a:ln>
            <a:noFill/>
          </a:ln>
          <a:effectLst/>
        </p:spPr>
        <p:txBody>
          <a:bodyPr vert="horz" wrap="square" lIns="0" tIns="76176"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2"/>
            <a:r>
              <a:rPr kumimoji="0" lang="en-US" sz="4000" b="0" i="0" u="none" strike="noStrike" cap="none" normalizeH="0" baseline="0" dirty="0" smtClean="0">
                <a:ln>
                  <a:noFill/>
                </a:ln>
                <a:solidFill>
                  <a:schemeClr val="accent2"/>
                </a:solidFill>
                <a:effectLst/>
                <a:latin typeface="Arial" panose="020B0604020202020204" pitchFamily="34" charset="0"/>
                <a:cs typeface="Arial" panose="020B0604020202020204" pitchFamily="34" charset="0"/>
              </a:rPr>
              <a:t>What are HRIS applications?</a:t>
            </a:r>
          </a:p>
          <a:p>
            <a:pPr lvl="2"/>
            <a:endParaRPr kumimoji="0" lang="en-US" sz="240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endParaRPr>
          </a:p>
          <a:p>
            <a:pPr lvl="2"/>
            <a:r>
              <a:rPr kumimoji="0" lang="en-US" sz="240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rPr>
              <a:t>HRIS (human resources information system) is a type of business application that enables companies to store employee information, manage common HR functions, </a:t>
            </a:r>
          </a:p>
          <a:p>
            <a:pPr lvl="2"/>
            <a:r>
              <a:rPr kumimoji="0" lang="en-US" sz="240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rPr>
              <a:t>and execute critical HR activities such as processing payroll and administering benefits</a:t>
            </a:r>
          </a:p>
          <a:p>
            <a:pPr lvl="2"/>
            <a:endParaRPr kumimoji="0" lang="en-US" sz="240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17616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34440" y="1095283"/>
            <a:ext cx="8833103" cy="3570160"/>
          </a:xfrm>
          <a:prstGeom prst="rect">
            <a:avLst/>
          </a:prstGeom>
          <a:solidFill>
            <a:schemeClr val="bg1">
              <a:lumMod val="95000"/>
            </a:schemeClr>
          </a:solidFill>
          <a:ln>
            <a:noFill/>
          </a:ln>
          <a:effectLst/>
        </p:spPr>
        <p:txBody>
          <a:bodyPr vert="horz" wrap="square" lIns="0" tIns="76176"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2"/>
            <a:r>
              <a:rPr kumimoji="0" lang="en-US" sz="4400" b="0" i="0" u="none" strike="noStrike" cap="none" normalizeH="0" baseline="0" dirty="0" smtClean="0">
                <a:ln>
                  <a:noFill/>
                </a:ln>
                <a:solidFill>
                  <a:schemeClr val="accent2"/>
                </a:solidFill>
                <a:effectLst/>
                <a:latin typeface="Arial" panose="020B0604020202020204" pitchFamily="34" charset="0"/>
                <a:cs typeface="Arial" panose="020B0604020202020204" pitchFamily="34" charset="0"/>
              </a:rPr>
              <a:t>What is an example of HRIS?</a:t>
            </a:r>
          </a:p>
          <a:p>
            <a:pPr lvl="2" fontAlgn="t"/>
            <a:r>
              <a:rPr kumimoji="0" lang="en-US" b="0" i="0" u="none" strike="noStrike" cap="none" normalizeH="0" baseline="0" dirty="0" smtClean="0">
                <a:ln>
                  <a:noFill/>
                </a:ln>
                <a:solidFill>
                  <a:srgbClr val="1A0DAB"/>
                </a:solidFill>
                <a:effectLst/>
                <a:latin typeface="Arial" panose="020B0604020202020204" pitchFamily="34" charset="0"/>
                <a:cs typeface="Arial" panose="020B0604020202020204" pitchFamily="34" charset="0"/>
              </a:rPr>
              <a:t>  </a:t>
            </a:r>
          </a:p>
          <a:p>
            <a:pPr lvl="2"/>
            <a:r>
              <a:rPr kumimoji="0" lang="en-US" sz="3200" i="0" u="none" strike="noStrike" cap="none" normalizeH="0" baseline="0" dirty="0" smtClean="0">
                <a:ln>
                  <a:noFill/>
                </a:ln>
                <a:solidFill>
                  <a:srgbClr val="002060"/>
                </a:solidFill>
                <a:effectLst/>
                <a:latin typeface="+mn-lt"/>
                <a:cs typeface="Arial" panose="020B0604020202020204" pitchFamily="34" charset="0"/>
              </a:rPr>
              <a:t>Examples of HRIS systems include: Applicant tracking systems (ATS) to help the hiring process. HCM (human capital management) ... </a:t>
            </a:r>
          </a:p>
          <a:p>
            <a:pPr lvl="2"/>
            <a:r>
              <a:rPr kumimoji="0" lang="en-US" sz="3200" i="0" u="none" strike="noStrike" cap="none" normalizeH="0" baseline="0" dirty="0" smtClean="0">
                <a:ln>
                  <a:noFill/>
                </a:ln>
                <a:solidFill>
                  <a:srgbClr val="002060"/>
                </a:solidFill>
                <a:effectLst/>
                <a:latin typeface="+mn-lt"/>
                <a:cs typeface="Arial" panose="020B0604020202020204" pitchFamily="34" charset="0"/>
              </a:rPr>
              <a:t>Payroll management tools for compensation management.</a:t>
            </a:r>
          </a:p>
        </p:txBody>
      </p:sp>
    </p:spTree>
    <p:extLst>
      <p:ext uri="{BB962C8B-B14F-4D97-AF65-F5344CB8AC3E}">
        <p14:creationId xmlns:p14="http://schemas.microsoft.com/office/powerpoint/2010/main" val="5383168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76" y="438912"/>
            <a:ext cx="10515600" cy="850392"/>
          </a:xfrm>
          <a:solidFill>
            <a:srgbClr val="002060"/>
          </a:solidFill>
        </p:spPr>
        <p:txBody>
          <a:bodyPr>
            <a:noAutofit/>
          </a:bodyPr>
          <a:lstStyle/>
          <a:p>
            <a:r>
              <a:rPr lang="en-US" sz="4000" b="1" dirty="0" smtClean="0">
                <a:solidFill>
                  <a:schemeClr val="accent4"/>
                </a:solidFill>
                <a:latin typeface="+mj-lt"/>
              </a:rPr>
              <a:t/>
            </a:r>
            <a:br>
              <a:rPr lang="en-US" sz="4000" b="1" dirty="0" smtClean="0">
                <a:solidFill>
                  <a:schemeClr val="accent4"/>
                </a:solidFill>
                <a:latin typeface="+mj-lt"/>
              </a:rPr>
            </a:br>
            <a:r>
              <a:rPr lang="en-US" sz="4000" b="1" dirty="0" smtClean="0">
                <a:solidFill>
                  <a:schemeClr val="accent4"/>
                </a:solidFill>
                <a:latin typeface="+mj-lt"/>
              </a:rPr>
              <a:t/>
            </a:r>
            <a:br>
              <a:rPr lang="en-US" sz="4000" b="1" dirty="0" smtClean="0">
                <a:solidFill>
                  <a:schemeClr val="accent4"/>
                </a:solidFill>
                <a:latin typeface="+mj-lt"/>
              </a:rPr>
            </a:br>
            <a:r>
              <a:rPr lang="en-US" sz="4000" b="1" dirty="0">
                <a:solidFill>
                  <a:schemeClr val="accent4"/>
                </a:solidFill>
              </a:rPr>
              <a:t/>
            </a:r>
            <a:br>
              <a:rPr lang="en-US" sz="4000" b="1" dirty="0">
                <a:solidFill>
                  <a:schemeClr val="accent4"/>
                </a:solidFill>
              </a:rPr>
            </a:br>
            <a:r>
              <a:rPr lang="en-US" b="1" dirty="0" smtClean="0">
                <a:solidFill>
                  <a:schemeClr val="accent2"/>
                </a:solidFill>
              </a:rPr>
              <a:t>Current </a:t>
            </a:r>
            <a:r>
              <a:rPr lang="en-US" b="1" dirty="0">
                <a:solidFill>
                  <a:schemeClr val="accent2"/>
                </a:solidFill>
              </a:rPr>
              <a:t>Issues &amp; Trends in HRM </a:t>
            </a:r>
            <a:br>
              <a:rPr lang="en-US" b="1" dirty="0">
                <a:solidFill>
                  <a:schemeClr val="accent2"/>
                </a:solidFill>
              </a:rPr>
            </a:br>
            <a:r>
              <a:rPr lang="en-US" sz="2800" b="1" dirty="0">
                <a:solidFill>
                  <a:srgbClr val="002060"/>
                </a:solidFill>
              </a:rPr>
              <a:t/>
            </a:r>
            <a:br>
              <a:rPr lang="en-US" sz="2800" b="1" dirty="0">
                <a:solidFill>
                  <a:srgbClr val="002060"/>
                </a:solidFill>
              </a:rPr>
            </a:br>
            <a:r>
              <a:rPr lang="en-US" sz="4000" b="1" dirty="0">
                <a:solidFill>
                  <a:schemeClr val="accent4"/>
                </a:solidFill>
                <a:latin typeface="+mj-lt"/>
              </a:rPr>
              <a:t/>
            </a:r>
            <a:br>
              <a:rPr lang="en-US" sz="4000" b="1" dirty="0">
                <a:solidFill>
                  <a:schemeClr val="accent4"/>
                </a:solidFill>
                <a:latin typeface="+mj-lt"/>
              </a:rPr>
            </a:br>
            <a:endParaRPr lang="en-US" sz="4000" dirty="0">
              <a:latin typeface="+mj-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46963844"/>
              </p:ext>
            </p:extLst>
          </p:nvPr>
        </p:nvGraphicFramePr>
        <p:xfrm>
          <a:off x="874776" y="1399033"/>
          <a:ext cx="10515600" cy="5216426"/>
        </p:xfrm>
        <a:graphic>
          <a:graphicData uri="http://schemas.openxmlformats.org/drawingml/2006/table">
            <a:tbl>
              <a:tblPr firstRow="1" bandRow="1">
                <a:tableStyleId>{00A15C55-8517-42AA-B614-E9B94910E393}</a:tableStyleId>
              </a:tblPr>
              <a:tblGrid>
                <a:gridCol w="3432048"/>
                <a:gridCol w="7083552"/>
              </a:tblGrid>
              <a:tr h="400142">
                <a:tc>
                  <a:txBody>
                    <a:bodyPr/>
                    <a:lstStyle/>
                    <a:p>
                      <a:pPr algn="ctr"/>
                      <a:r>
                        <a:rPr lang="en-US" sz="2400" dirty="0" smtClean="0">
                          <a:latin typeface="+mj-lt"/>
                        </a:rPr>
                        <a:t>Topic</a:t>
                      </a:r>
                      <a:endParaRPr lang="en-US" sz="2400" b="1" dirty="0">
                        <a:latin typeface="+mj-lt"/>
                      </a:endParaRPr>
                    </a:p>
                  </a:txBody>
                  <a:tcPr/>
                </a:tc>
                <a:tc>
                  <a:txBody>
                    <a:bodyPr/>
                    <a:lstStyle/>
                    <a:p>
                      <a:pPr algn="ctr"/>
                      <a:r>
                        <a:rPr lang="en-US" sz="2400" dirty="0" smtClean="0">
                          <a:latin typeface="+mj-lt"/>
                        </a:rPr>
                        <a:t>Content Covered</a:t>
                      </a:r>
                      <a:endParaRPr lang="en-US" sz="2400" b="1" dirty="0">
                        <a:latin typeface="+mj-lt"/>
                      </a:endParaRPr>
                    </a:p>
                  </a:txBody>
                  <a:tcPr/>
                </a:tc>
              </a:tr>
              <a:tr h="2070488">
                <a:tc>
                  <a:txBody>
                    <a:bodyPr/>
                    <a:lstStyle/>
                    <a:p>
                      <a:pPr lvl="0"/>
                      <a:r>
                        <a:rPr lang="en-US" sz="2200" kern="1200" dirty="0" smtClean="0">
                          <a:solidFill>
                            <a:schemeClr val="dk1"/>
                          </a:solidFill>
                          <a:effectLst/>
                          <a:latin typeface="+mn-lt"/>
                          <a:ea typeface="+mn-ea"/>
                          <a:cs typeface="+mn-cs"/>
                        </a:rPr>
                        <a:t>Alternative Work Arrangements : HR Challenges in Managing  Global Pandemic</a:t>
                      </a:r>
                      <a:endParaRPr lang="en-US" sz="2200" b="0" i="0" u="none" dirty="0">
                        <a:latin typeface="+mn-lt"/>
                      </a:endParaRPr>
                    </a:p>
                  </a:txBody>
                  <a:tcPr/>
                </a:tc>
                <a:tc>
                  <a:txBody>
                    <a:bodyPr/>
                    <a:lstStyle/>
                    <a:p>
                      <a:pPr marL="342900" lvl="0" indent="-342900">
                        <a:buFont typeface="Arial" panose="020B0604020202020204" pitchFamily="34" charset="0"/>
                        <a:buChar char="•"/>
                      </a:pPr>
                      <a:r>
                        <a:rPr lang="en-US" sz="2200" u="none" kern="1200" dirty="0" smtClean="0">
                          <a:solidFill>
                            <a:schemeClr val="dk1"/>
                          </a:solidFill>
                          <a:effectLst/>
                          <a:latin typeface="+mn-lt"/>
                          <a:ea typeface="+mn-ea"/>
                          <a:cs typeface="+mn-cs"/>
                        </a:rPr>
                        <a:t>Pros and cons of alternative work arrangement: home office, virtual teams and telecommunicating : virtual team, flexibility, drawbacks</a:t>
                      </a:r>
                    </a:p>
                    <a:p>
                      <a:pPr marL="342900" indent="-342900">
                        <a:buFont typeface="Arial" panose="020B0604020202020204" pitchFamily="34" charset="0"/>
                        <a:buChar char="•"/>
                      </a:pPr>
                      <a:r>
                        <a:rPr lang="en-US" sz="2200" u="none" kern="1200" dirty="0" smtClean="0">
                          <a:solidFill>
                            <a:schemeClr val="dk1"/>
                          </a:solidFill>
                          <a:effectLst/>
                          <a:latin typeface="+mn-lt"/>
                          <a:ea typeface="+mn-ea"/>
                          <a:cs typeface="+mn-cs"/>
                        </a:rPr>
                        <a:t>HR challenges in managing  </a:t>
                      </a:r>
                      <a:r>
                        <a:rPr lang="en-US" sz="2200" kern="1200" dirty="0" smtClean="0">
                          <a:solidFill>
                            <a:schemeClr val="dk1"/>
                          </a:solidFill>
                          <a:effectLst/>
                          <a:latin typeface="+mn-lt"/>
                          <a:ea typeface="+mn-ea"/>
                          <a:cs typeface="+mn-cs"/>
                        </a:rPr>
                        <a:t>global pandemic: study the element of a global pandemic situation with analysis of its course and effect and define strategies to overcome HR challenges </a:t>
                      </a:r>
                      <a:endParaRPr lang="en-US" sz="2200" b="0" i="0" u="none" dirty="0">
                        <a:latin typeface="+mn-lt"/>
                      </a:endParaRPr>
                    </a:p>
                  </a:txBody>
                  <a:tcPr/>
                </a:tc>
              </a:tr>
              <a:tr h="2320826">
                <a:tc>
                  <a:txBody>
                    <a:bodyPr/>
                    <a:lstStyle/>
                    <a:p>
                      <a:r>
                        <a:rPr lang="en-US" sz="2200" kern="1200" dirty="0" smtClean="0">
                          <a:solidFill>
                            <a:schemeClr val="dk1"/>
                          </a:solidFill>
                          <a:effectLst/>
                          <a:latin typeface="+mn-lt"/>
                          <a:ea typeface="+mn-ea"/>
                          <a:cs typeface="+mn-cs"/>
                        </a:rPr>
                        <a:t>Human Resource Information Systems</a:t>
                      </a:r>
                      <a:endParaRPr lang="en-US" sz="2200" dirty="0">
                        <a:latin typeface="+mn-lt"/>
                      </a:endParaRPr>
                    </a:p>
                  </a:txBody>
                  <a:tcPr/>
                </a:tc>
                <a:tc>
                  <a:txBody>
                    <a:bodyPr/>
                    <a:lstStyle/>
                    <a:p>
                      <a:pPr marL="342900" indent="-342900">
                        <a:buFont typeface="Arial" panose="020B0604020202020204" pitchFamily="34" charset="0"/>
                        <a:buChar char="•"/>
                      </a:pPr>
                      <a:r>
                        <a:rPr lang="en-US" sz="2200" kern="1200" dirty="0" smtClean="0">
                          <a:solidFill>
                            <a:schemeClr val="dk1"/>
                          </a:solidFill>
                          <a:effectLst/>
                          <a:latin typeface="+mn-lt"/>
                          <a:ea typeface="+mn-ea"/>
                          <a:cs typeface="+mn-cs"/>
                        </a:rPr>
                        <a:t>Human resource information systems: costs and benefits</a:t>
                      </a:r>
                      <a:r>
                        <a:rPr lang="en-US" sz="2200" kern="1200" baseline="0" dirty="0" smtClean="0">
                          <a:solidFill>
                            <a:schemeClr val="dk1"/>
                          </a:solidFill>
                          <a:effectLst/>
                          <a:latin typeface="+mn-lt"/>
                          <a:ea typeface="+mn-ea"/>
                          <a:cs typeface="+mn-cs"/>
                        </a:rPr>
                        <a:t> to employee, HR and organizations</a:t>
                      </a:r>
                      <a:r>
                        <a:rPr lang="en-US" sz="2200" kern="1200" dirty="0" smtClean="0">
                          <a:solidFill>
                            <a:schemeClr val="dk1"/>
                          </a:solidFill>
                          <a:effectLst/>
                          <a:latin typeface="+mn-lt"/>
                          <a:ea typeface="+mn-ea"/>
                          <a:cs typeface="+mn-cs"/>
                        </a:rPr>
                        <a:t>– how heading to a 'paperless' office, the amount of information handled by HR professionals seems to keep growing </a:t>
                      </a:r>
                      <a:endParaRPr lang="en-US" sz="2200" dirty="0">
                        <a:latin typeface="+mn-lt"/>
                      </a:endParaRPr>
                    </a:p>
                  </a:txBody>
                  <a:tcPr/>
                </a:tc>
              </a:tr>
            </a:tbl>
          </a:graphicData>
        </a:graphic>
      </p:graphicFrame>
    </p:spTree>
    <p:extLst>
      <p:ext uri="{BB962C8B-B14F-4D97-AF65-F5344CB8AC3E}">
        <p14:creationId xmlns:p14="http://schemas.microsoft.com/office/powerpoint/2010/main" val="159165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5880" y="994832"/>
            <a:ext cx="9400032" cy="4955203"/>
          </a:xfrm>
          <a:prstGeom prst="rect">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endParaRPr lang="en-US" sz="4000" dirty="0" smtClean="0">
              <a:solidFill>
                <a:schemeClr val="accent2"/>
              </a:solidFill>
            </a:endParaRPr>
          </a:p>
          <a:p>
            <a:pPr lvl="1"/>
            <a:r>
              <a:rPr lang="en-US" sz="4000" dirty="0" smtClean="0">
                <a:solidFill>
                  <a:schemeClr val="accent2"/>
                </a:solidFill>
              </a:rPr>
              <a:t>What </a:t>
            </a:r>
            <a:r>
              <a:rPr lang="en-US" sz="4000" dirty="0">
                <a:solidFill>
                  <a:schemeClr val="accent2"/>
                </a:solidFill>
              </a:rPr>
              <a:t>is diversity in the workplace</a:t>
            </a:r>
            <a:r>
              <a:rPr lang="en-US" sz="4000" dirty="0" smtClean="0">
                <a:solidFill>
                  <a:schemeClr val="accent2"/>
                </a:solidFill>
              </a:rPr>
              <a:t>?</a:t>
            </a:r>
          </a:p>
          <a:p>
            <a:pPr lvl="1"/>
            <a:endParaRPr lang="en-US" sz="4000" dirty="0">
              <a:solidFill>
                <a:schemeClr val="accent2"/>
              </a:solidFill>
            </a:endParaRPr>
          </a:p>
          <a:p>
            <a:pPr marL="914400" lvl="1" indent="-457200">
              <a:buFont typeface="Arial" panose="020B0604020202020204" pitchFamily="34" charset="0"/>
              <a:buChar char="•"/>
            </a:pPr>
            <a:r>
              <a:rPr lang="en-US" sz="2800" dirty="0">
                <a:solidFill>
                  <a:srgbClr val="002060"/>
                </a:solidFill>
              </a:rPr>
              <a:t>What do we mean by diversity in the workplace? Diversity in the workplace refers to an organization that intentionally employs a workforce comprised of individuals with a range of characteristics, such as gender, religion, race, age, ethnicity, sexual orientation, education, and other attributes</a:t>
            </a:r>
            <a:r>
              <a:rPr lang="en-US" sz="2800" dirty="0" smtClean="0">
                <a:solidFill>
                  <a:srgbClr val="002060"/>
                </a:solidFill>
              </a:rPr>
              <a:t>.</a:t>
            </a:r>
          </a:p>
          <a:p>
            <a:pPr marL="457200" indent="-457200">
              <a:buFont typeface="Arial" panose="020B0604020202020204" pitchFamily="34" charset="0"/>
              <a:buChar char="•"/>
            </a:pPr>
            <a:endParaRPr lang="en-US" sz="2800" dirty="0">
              <a:solidFill>
                <a:srgbClr val="002060"/>
              </a:solidFill>
            </a:endParaRPr>
          </a:p>
        </p:txBody>
      </p:sp>
    </p:spTree>
    <p:extLst>
      <p:ext uri="{BB962C8B-B14F-4D97-AF65-F5344CB8AC3E}">
        <p14:creationId xmlns:p14="http://schemas.microsoft.com/office/powerpoint/2010/main" val="2744485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5256" y="1022264"/>
            <a:ext cx="9811512" cy="5386090"/>
          </a:xfrm>
          <a:prstGeom prst="rect">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endParaRPr lang="en-US" sz="4400" dirty="0" smtClean="0">
              <a:solidFill>
                <a:schemeClr val="accent2"/>
              </a:solidFill>
            </a:endParaRPr>
          </a:p>
          <a:p>
            <a:pPr lvl="2"/>
            <a:r>
              <a:rPr lang="en-US" sz="4400" dirty="0" smtClean="0">
                <a:solidFill>
                  <a:schemeClr val="accent2"/>
                </a:solidFill>
              </a:rPr>
              <a:t>What </a:t>
            </a:r>
            <a:r>
              <a:rPr lang="en-US" sz="4400" dirty="0">
                <a:solidFill>
                  <a:schemeClr val="accent2"/>
                </a:solidFill>
              </a:rPr>
              <a:t>is workplace diversity and why is it important</a:t>
            </a:r>
            <a:r>
              <a:rPr lang="en-US" sz="4400" dirty="0" smtClean="0">
                <a:solidFill>
                  <a:schemeClr val="accent2"/>
                </a:solidFill>
              </a:rPr>
              <a:t>?</a:t>
            </a:r>
          </a:p>
          <a:p>
            <a:pPr lvl="2"/>
            <a:endParaRPr lang="en-US" sz="4400" dirty="0">
              <a:solidFill>
                <a:schemeClr val="accent2"/>
              </a:solidFill>
            </a:endParaRPr>
          </a:p>
          <a:p>
            <a:pPr marL="1371600" lvl="2" indent="-457200">
              <a:buFont typeface="Arial" panose="020B0604020202020204" pitchFamily="34" charset="0"/>
              <a:buChar char="•"/>
            </a:pPr>
            <a:r>
              <a:rPr lang="en-US" sz="2800" dirty="0">
                <a:solidFill>
                  <a:srgbClr val="002060"/>
                </a:solidFill>
              </a:rPr>
              <a:t>Diversity in the workplace means the acceptance and inclusion of employees of all backgrounds. A diverse workplace is an important asset, since it acknowledges the individual strengths of each employee and the potential they bring</a:t>
            </a:r>
            <a:r>
              <a:rPr lang="en-US" sz="2800" dirty="0" smtClean="0">
                <a:solidFill>
                  <a:srgbClr val="002060"/>
                </a:solidFill>
              </a:rPr>
              <a:t>.</a:t>
            </a:r>
          </a:p>
          <a:p>
            <a:endParaRPr lang="en-US" sz="2800" dirty="0">
              <a:solidFill>
                <a:srgbClr val="002060"/>
              </a:solidFill>
            </a:endParaRPr>
          </a:p>
        </p:txBody>
      </p:sp>
    </p:spTree>
    <p:extLst>
      <p:ext uri="{BB962C8B-B14F-4D97-AF65-F5344CB8AC3E}">
        <p14:creationId xmlns:p14="http://schemas.microsoft.com/office/powerpoint/2010/main" val="2810796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8952" y="318176"/>
            <a:ext cx="10561320" cy="6678751"/>
          </a:xfrm>
          <a:prstGeom prst="rect">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pPr lvl="3"/>
            <a:endParaRPr lang="en-US" sz="4400" dirty="0" smtClean="0">
              <a:solidFill>
                <a:schemeClr val="accent2"/>
              </a:solidFill>
            </a:endParaRPr>
          </a:p>
          <a:p>
            <a:pPr lvl="3"/>
            <a:r>
              <a:rPr lang="en-US" sz="4400" dirty="0" smtClean="0">
                <a:solidFill>
                  <a:schemeClr val="accent2"/>
                </a:solidFill>
              </a:rPr>
              <a:t>What </a:t>
            </a:r>
            <a:r>
              <a:rPr lang="en-US" sz="4400" dirty="0">
                <a:solidFill>
                  <a:schemeClr val="accent2"/>
                </a:solidFill>
              </a:rPr>
              <a:t>is workplace diversity and why is it important</a:t>
            </a:r>
            <a:r>
              <a:rPr lang="en-US" sz="4400" dirty="0" smtClean="0">
                <a:solidFill>
                  <a:schemeClr val="accent2"/>
                </a:solidFill>
              </a:rPr>
              <a:t>?</a:t>
            </a:r>
          </a:p>
          <a:p>
            <a:pPr lvl="3"/>
            <a:endParaRPr lang="en-US" sz="4400" dirty="0">
              <a:solidFill>
                <a:schemeClr val="accent2"/>
              </a:solidFill>
            </a:endParaRPr>
          </a:p>
          <a:p>
            <a:pPr marL="1828800" lvl="3" indent="-457200">
              <a:buFont typeface="Arial" panose="020B0604020202020204" pitchFamily="34" charset="0"/>
              <a:buChar char="•"/>
            </a:pPr>
            <a:r>
              <a:rPr lang="en-US" sz="2800" dirty="0">
                <a:solidFill>
                  <a:srgbClr val="002060"/>
                </a:solidFill>
              </a:rPr>
              <a:t>Diversity in the workplace means the acceptance and inclusion of employees of all backgrounds. A diverse workplace is an important asset, since it acknowledges the individual strengths of each employee and the potential they bring</a:t>
            </a:r>
            <a:r>
              <a:rPr lang="en-US" sz="2800" dirty="0" smtClean="0">
                <a:solidFill>
                  <a:srgbClr val="002060"/>
                </a:solidFill>
              </a:rPr>
              <a:t>.</a:t>
            </a:r>
          </a:p>
          <a:p>
            <a:pPr marL="1371600" lvl="2" indent="-457200">
              <a:buFont typeface="Arial" panose="020B0604020202020204" pitchFamily="34" charset="0"/>
              <a:buChar char="•"/>
            </a:pPr>
            <a:endParaRPr lang="en-US" sz="2800" dirty="0">
              <a:solidFill>
                <a:srgbClr val="002060"/>
              </a:solidFill>
            </a:endParaRPr>
          </a:p>
          <a:p>
            <a:pPr marL="1371600" lvl="2" indent="-457200">
              <a:buFont typeface="Arial" panose="020B0604020202020204" pitchFamily="34" charset="0"/>
              <a:buChar char="•"/>
            </a:pPr>
            <a:endParaRPr lang="en-US" sz="2800" dirty="0" smtClean="0">
              <a:solidFill>
                <a:srgbClr val="002060"/>
              </a:solidFill>
            </a:endParaRPr>
          </a:p>
          <a:p>
            <a:pPr marL="1371600" lvl="2" indent="-457200">
              <a:buFont typeface="Arial" panose="020B0604020202020204" pitchFamily="34" charset="0"/>
              <a:buChar char="•"/>
            </a:pPr>
            <a:endParaRPr lang="en-US" sz="2800" dirty="0" smtClean="0">
              <a:solidFill>
                <a:srgbClr val="002060"/>
              </a:solidFill>
            </a:endParaRPr>
          </a:p>
          <a:p>
            <a:endParaRPr lang="en-US" sz="2800" dirty="0">
              <a:solidFill>
                <a:srgbClr val="002060"/>
              </a:solidFill>
            </a:endParaRPr>
          </a:p>
        </p:txBody>
      </p:sp>
    </p:spTree>
    <p:extLst>
      <p:ext uri="{BB962C8B-B14F-4D97-AF65-F5344CB8AC3E}">
        <p14:creationId xmlns:p14="http://schemas.microsoft.com/office/powerpoint/2010/main" val="2413004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4672" y="693080"/>
            <a:ext cx="10634472" cy="5386090"/>
          </a:xfrm>
          <a:prstGeom prst="rect">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pPr lvl="3"/>
            <a:endParaRPr lang="en-US" sz="4000" dirty="0" smtClean="0">
              <a:solidFill>
                <a:schemeClr val="accent2"/>
              </a:solidFill>
            </a:endParaRPr>
          </a:p>
          <a:p>
            <a:pPr lvl="3"/>
            <a:r>
              <a:rPr lang="en-US" sz="4000" dirty="0" smtClean="0">
                <a:solidFill>
                  <a:schemeClr val="accent2"/>
                </a:solidFill>
              </a:rPr>
              <a:t>What </a:t>
            </a:r>
            <a:r>
              <a:rPr lang="en-US" sz="4000" dirty="0">
                <a:solidFill>
                  <a:schemeClr val="accent2"/>
                </a:solidFill>
              </a:rPr>
              <a:t>is workplace diversity and what does it focus on?</a:t>
            </a:r>
          </a:p>
          <a:p>
            <a:pPr marL="1828800" lvl="3" indent="-457200">
              <a:buFont typeface="Arial" panose="020B0604020202020204" pitchFamily="34" charset="0"/>
              <a:buChar char="•"/>
            </a:pPr>
            <a:r>
              <a:rPr lang="en-US" sz="2800" dirty="0">
                <a:solidFill>
                  <a:srgbClr val="002060"/>
                </a:solidFill>
              </a:rPr>
              <a:t>Diversity focuses on the demographics of your workplace (gender, race, age, professional background, sexual orientation, etc.), while inclusion focuses on efforts towards helping employees- with all of those different aforementioned traits (plus thousands of more)- feel safe, happy and respected</a:t>
            </a:r>
            <a:r>
              <a:rPr lang="en-US" sz="2800" dirty="0" smtClean="0"/>
              <a:t>.</a:t>
            </a:r>
          </a:p>
          <a:p>
            <a:pPr lvl="3"/>
            <a:endParaRPr lang="en-US" sz="2800" dirty="0"/>
          </a:p>
          <a:p>
            <a:endParaRPr lang="en-US" sz="2800" dirty="0">
              <a:solidFill>
                <a:srgbClr val="002060"/>
              </a:solidFill>
            </a:endParaRPr>
          </a:p>
        </p:txBody>
      </p:sp>
    </p:spTree>
    <p:extLst>
      <p:ext uri="{BB962C8B-B14F-4D97-AF65-F5344CB8AC3E}">
        <p14:creationId xmlns:p14="http://schemas.microsoft.com/office/powerpoint/2010/main" val="1004552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724</TotalTime>
  <Words>1401</Words>
  <Application>Microsoft Office PowerPoint</Application>
  <PresentationFormat>Widescreen</PresentationFormat>
  <Paragraphs>276</Paragraphs>
  <Slides>42</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Arial</vt:lpstr>
      <vt:lpstr>Arial</vt:lpstr>
      <vt:lpstr>Calibri</vt:lpstr>
      <vt:lpstr>Calibri Light</vt:lpstr>
      <vt:lpstr>Open Sans</vt:lpstr>
      <vt:lpstr>Playfair Display</vt:lpstr>
      <vt:lpstr>Times New Roman</vt:lpstr>
      <vt:lpstr>Office Theme</vt:lpstr>
      <vt:lpstr>Workshop on                                                             Strengthening Human Resource Management of Civil Society Organizations </vt:lpstr>
      <vt:lpstr>PowerPoint Presentation</vt:lpstr>
      <vt:lpstr>PowerPoint Presentation</vt:lpstr>
      <vt:lpstr>   Current Issues &amp; Trends in HRM    </vt:lpstr>
      <vt:lpstr>   Current Issues &amp; Trends in HRM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Strengthening Human Resource Management of Civil Society Organizations </dc:title>
  <dc:creator>Microsoft account</dc:creator>
  <cp:lastModifiedBy>Microsoft account</cp:lastModifiedBy>
  <cp:revision>59</cp:revision>
  <dcterms:created xsi:type="dcterms:W3CDTF">2021-10-20T04:59:29Z</dcterms:created>
  <dcterms:modified xsi:type="dcterms:W3CDTF">2021-10-21T15:23:35Z</dcterms:modified>
</cp:coreProperties>
</file>