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257" r:id="rId2"/>
    <p:sldId id="259"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 id="292" r:id="rId33"/>
    <p:sldId id="293" r:id="rId34"/>
    <p:sldId id="294" r:id="rId35"/>
    <p:sldId id="295" r:id="rId36"/>
    <p:sldId id="296" r:id="rId37"/>
    <p:sldId id="297" r:id="rId38"/>
    <p:sldId id="298" r:id="rId39"/>
    <p:sldId id="299" r:id="rId40"/>
    <p:sldId id="300" r:id="rId41"/>
    <p:sldId id="301" r:id="rId42"/>
    <p:sldId id="302" r:id="rId43"/>
    <p:sldId id="260" r:id="rId44"/>
    <p:sldId id="261"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629"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802C66-1891-43A7-8B85-16934C3B199A}" type="datetimeFigureOut">
              <a:rPr lang="en-US" smtClean="0"/>
              <a:t>6/7/2022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E02F38-A161-4005-A47B-360BDB35C34F}" type="slidenum">
              <a:rPr lang="en-US" smtClean="0"/>
              <a:t>‹#›</a:t>
            </a:fld>
            <a:endParaRPr lang="en-US"/>
          </a:p>
        </p:txBody>
      </p:sp>
    </p:spTree>
    <p:extLst>
      <p:ext uri="{BB962C8B-B14F-4D97-AF65-F5344CB8AC3E}">
        <p14:creationId xmlns:p14="http://schemas.microsoft.com/office/powerpoint/2010/main" val="23910059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2</a:t>
            </a:fld>
            <a:endParaRPr lang="en-US"/>
          </a:p>
        </p:txBody>
      </p:sp>
    </p:spTree>
    <p:extLst>
      <p:ext uri="{BB962C8B-B14F-4D97-AF65-F5344CB8AC3E}">
        <p14:creationId xmlns:p14="http://schemas.microsoft.com/office/powerpoint/2010/main" val="7396977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11</a:t>
            </a:fld>
            <a:endParaRPr lang="en-US"/>
          </a:p>
        </p:txBody>
      </p:sp>
    </p:spTree>
    <p:extLst>
      <p:ext uri="{BB962C8B-B14F-4D97-AF65-F5344CB8AC3E}">
        <p14:creationId xmlns:p14="http://schemas.microsoft.com/office/powerpoint/2010/main" val="39560918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12</a:t>
            </a:fld>
            <a:endParaRPr lang="en-US"/>
          </a:p>
        </p:txBody>
      </p:sp>
    </p:spTree>
    <p:extLst>
      <p:ext uri="{BB962C8B-B14F-4D97-AF65-F5344CB8AC3E}">
        <p14:creationId xmlns:p14="http://schemas.microsoft.com/office/powerpoint/2010/main" val="33639279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13</a:t>
            </a:fld>
            <a:endParaRPr lang="en-US"/>
          </a:p>
        </p:txBody>
      </p:sp>
    </p:spTree>
    <p:extLst>
      <p:ext uri="{BB962C8B-B14F-4D97-AF65-F5344CB8AC3E}">
        <p14:creationId xmlns:p14="http://schemas.microsoft.com/office/powerpoint/2010/main" val="36445859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14</a:t>
            </a:fld>
            <a:endParaRPr lang="en-US"/>
          </a:p>
        </p:txBody>
      </p:sp>
    </p:spTree>
    <p:extLst>
      <p:ext uri="{BB962C8B-B14F-4D97-AF65-F5344CB8AC3E}">
        <p14:creationId xmlns:p14="http://schemas.microsoft.com/office/powerpoint/2010/main" val="26155082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15</a:t>
            </a:fld>
            <a:endParaRPr lang="en-US"/>
          </a:p>
        </p:txBody>
      </p:sp>
    </p:spTree>
    <p:extLst>
      <p:ext uri="{BB962C8B-B14F-4D97-AF65-F5344CB8AC3E}">
        <p14:creationId xmlns:p14="http://schemas.microsoft.com/office/powerpoint/2010/main" val="36110010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16</a:t>
            </a:fld>
            <a:endParaRPr lang="en-US"/>
          </a:p>
        </p:txBody>
      </p:sp>
    </p:spTree>
    <p:extLst>
      <p:ext uri="{BB962C8B-B14F-4D97-AF65-F5344CB8AC3E}">
        <p14:creationId xmlns:p14="http://schemas.microsoft.com/office/powerpoint/2010/main" val="40980484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17</a:t>
            </a:fld>
            <a:endParaRPr lang="en-US"/>
          </a:p>
        </p:txBody>
      </p:sp>
    </p:spTree>
    <p:extLst>
      <p:ext uri="{BB962C8B-B14F-4D97-AF65-F5344CB8AC3E}">
        <p14:creationId xmlns:p14="http://schemas.microsoft.com/office/powerpoint/2010/main" val="23235095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18</a:t>
            </a:fld>
            <a:endParaRPr lang="en-US"/>
          </a:p>
        </p:txBody>
      </p:sp>
    </p:spTree>
    <p:extLst>
      <p:ext uri="{BB962C8B-B14F-4D97-AF65-F5344CB8AC3E}">
        <p14:creationId xmlns:p14="http://schemas.microsoft.com/office/powerpoint/2010/main" val="2225099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19</a:t>
            </a:fld>
            <a:endParaRPr lang="en-US"/>
          </a:p>
        </p:txBody>
      </p:sp>
    </p:spTree>
    <p:extLst>
      <p:ext uri="{BB962C8B-B14F-4D97-AF65-F5344CB8AC3E}">
        <p14:creationId xmlns:p14="http://schemas.microsoft.com/office/powerpoint/2010/main" val="22634163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20</a:t>
            </a:fld>
            <a:endParaRPr lang="en-US"/>
          </a:p>
        </p:txBody>
      </p:sp>
    </p:spTree>
    <p:extLst>
      <p:ext uri="{BB962C8B-B14F-4D97-AF65-F5344CB8AC3E}">
        <p14:creationId xmlns:p14="http://schemas.microsoft.com/office/powerpoint/2010/main" val="3148571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3</a:t>
            </a:fld>
            <a:endParaRPr lang="en-US"/>
          </a:p>
        </p:txBody>
      </p:sp>
    </p:spTree>
    <p:extLst>
      <p:ext uri="{BB962C8B-B14F-4D97-AF65-F5344CB8AC3E}">
        <p14:creationId xmlns:p14="http://schemas.microsoft.com/office/powerpoint/2010/main" val="29490302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21</a:t>
            </a:fld>
            <a:endParaRPr lang="en-US"/>
          </a:p>
        </p:txBody>
      </p:sp>
    </p:spTree>
    <p:extLst>
      <p:ext uri="{BB962C8B-B14F-4D97-AF65-F5344CB8AC3E}">
        <p14:creationId xmlns:p14="http://schemas.microsoft.com/office/powerpoint/2010/main" val="26582168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22</a:t>
            </a:fld>
            <a:endParaRPr lang="en-US"/>
          </a:p>
        </p:txBody>
      </p:sp>
    </p:spTree>
    <p:extLst>
      <p:ext uri="{BB962C8B-B14F-4D97-AF65-F5344CB8AC3E}">
        <p14:creationId xmlns:p14="http://schemas.microsoft.com/office/powerpoint/2010/main" val="2109027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23</a:t>
            </a:fld>
            <a:endParaRPr lang="en-US"/>
          </a:p>
        </p:txBody>
      </p:sp>
    </p:spTree>
    <p:extLst>
      <p:ext uri="{BB962C8B-B14F-4D97-AF65-F5344CB8AC3E}">
        <p14:creationId xmlns:p14="http://schemas.microsoft.com/office/powerpoint/2010/main" val="32888834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24</a:t>
            </a:fld>
            <a:endParaRPr lang="en-US"/>
          </a:p>
        </p:txBody>
      </p:sp>
    </p:spTree>
    <p:extLst>
      <p:ext uri="{BB962C8B-B14F-4D97-AF65-F5344CB8AC3E}">
        <p14:creationId xmlns:p14="http://schemas.microsoft.com/office/powerpoint/2010/main" val="8892388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25</a:t>
            </a:fld>
            <a:endParaRPr lang="en-US"/>
          </a:p>
        </p:txBody>
      </p:sp>
    </p:spTree>
    <p:extLst>
      <p:ext uri="{BB962C8B-B14F-4D97-AF65-F5344CB8AC3E}">
        <p14:creationId xmlns:p14="http://schemas.microsoft.com/office/powerpoint/2010/main" val="314143770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26</a:t>
            </a:fld>
            <a:endParaRPr lang="en-US"/>
          </a:p>
        </p:txBody>
      </p:sp>
    </p:spTree>
    <p:extLst>
      <p:ext uri="{BB962C8B-B14F-4D97-AF65-F5344CB8AC3E}">
        <p14:creationId xmlns:p14="http://schemas.microsoft.com/office/powerpoint/2010/main" val="8086374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27</a:t>
            </a:fld>
            <a:endParaRPr lang="en-US"/>
          </a:p>
        </p:txBody>
      </p:sp>
    </p:spTree>
    <p:extLst>
      <p:ext uri="{BB962C8B-B14F-4D97-AF65-F5344CB8AC3E}">
        <p14:creationId xmlns:p14="http://schemas.microsoft.com/office/powerpoint/2010/main" val="3576736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28</a:t>
            </a:fld>
            <a:endParaRPr lang="en-US"/>
          </a:p>
        </p:txBody>
      </p:sp>
    </p:spTree>
    <p:extLst>
      <p:ext uri="{BB962C8B-B14F-4D97-AF65-F5344CB8AC3E}">
        <p14:creationId xmlns:p14="http://schemas.microsoft.com/office/powerpoint/2010/main" val="421528026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29</a:t>
            </a:fld>
            <a:endParaRPr lang="en-US"/>
          </a:p>
        </p:txBody>
      </p:sp>
    </p:spTree>
    <p:extLst>
      <p:ext uri="{BB962C8B-B14F-4D97-AF65-F5344CB8AC3E}">
        <p14:creationId xmlns:p14="http://schemas.microsoft.com/office/powerpoint/2010/main" val="309663856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30</a:t>
            </a:fld>
            <a:endParaRPr lang="en-US"/>
          </a:p>
        </p:txBody>
      </p:sp>
    </p:spTree>
    <p:extLst>
      <p:ext uri="{BB962C8B-B14F-4D97-AF65-F5344CB8AC3E}">
        <p14:creationId xmlns:p14="http://schemas.microsoft.com/office/powerpoint/2010/main" val="21438041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4</a:t>
            </a:fld>
            <a:endParaRPr lang="en-US"/>
          </a:p>
        </p:txBody>
      </p:sp>
    </p:spTree>
    <p:extLst>
      <p:ext uri="{BB962C8B-B14F-4D97-AF65-F5344CB8AC3E}">
        <p14:creationId xmlns:p14="http://schemas.microsoft.com/office/powerpoint/2010/main" val="5178334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31</a:t>
            </a:fld>
            <a:endParaRPr lang="en-US"/>
          </a:p>
        </p:txBody>
      </p:sp>
    </p:spTree>
    <p:extLst>
      <p:ext uri="{BB962C8B-B14F-4D97-AF65-F5344CB8AC3E}">
        <p14:creationId xmlns:p14="http://schemas.microsoft.com/office/powerpoint/2010/main" val="402983377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32</a:t>
            </a:fld>
            <a:endParaRPr lang="en-US"/>
          </a:p>
        </p:txBody>
      </p:sp>
    </p:spTree>
    <p:extLst>
      <p:ext uri="{BB962C8B-B14F-4D97-AF65-F5344CB8AC3E}">
        <p14:creationId xmlns:p14="http://schemas.microsoft.com/office/powerpoint/2010/main" val="33886020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33</a:t>
            </a:fld>
            <a:endParaRPr lang="en-US"/>
          </a:p>
        </p:txBody>
      </p:sp>
    </p:spTree>
    <p:extLst>
      <p:ext uri="{BB962C8B-B14F-4D97-AF65-F5344CB8AC3E}">
        <p14:creationId xmlns:p14="http://schemas.microsoft.com/office/powerpoint/2010/main" val="33398722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34</a:t>
            </a:fld>
            <a:endParaRPr lang="en-US"/>
          </a:p>
        </p:txBody>
      </p:sp>
    </p:spTree>
    <p:extLst>
      <p:ext uri="{BB962C8B-B14F-4D97-AF65-F5344CB8AC3E}">
        <p14:creationId xmlns:p14="http://schemas.microsoft.com/office/powerpoint/2010/main" val="13568540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35</a:t>
            </a:fld>
            <a:endParaRPr lang="en-US"/>
          </a:p>
        </p:txBody>
      </p:sp>
    </p:spTree>
    <p:extLst>
      <p:ext uri="{BB962C8B-B14F-4D97-AF65-F5344CB8AC3E}">
        <p14:creationId xmlns:p14="http://schemas.microsoft.com/office/powerpoint/2010/main" val="296571963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36</a:t>
            </a:fld>
            <a:endParaRPr lang="en-US"/>
          </a:p>
        </p:txBody>
      </p:sp>
    </p:spTree>
    <p:extLst>
      <p:ext uri="{BB962C8B-B14F-4D97-AF65-F5344CB8AC3E}">
        <p14:creationId xmlns:p14="http://schemas.microsoft.com/office/powerpoint/2010/main" val="370549485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37</a:t>
            </a:fld>
            <a:endParaRPr lang="en-US"/>
          </a:p>
        </p:txBody>
      </p:sp>
    </p:spTree>
    <p:extLst>
      <p:ext uri="{BB962C8B-B14F-4D97-AF65-F5344CB8AC3E}">
        <p14:creationId xmlns:p14="http://schemas.microsoft.com/office/powerpoint/2010/main" val="384334319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38</a:t>
            </a:fld>
            <a:endParaRPr lang="en-US"/>
          </a:p>
        </p:txBody>
      </p:sp>
    </p:spTree>
    <p:extLst>
      <p:ext uri="{BB962C8B-B14F-4D97-AF65-F5344CB8AC3E}">
        <p14:creationId xmlns:p14="http://schemas.microsoft.com/office/powerpoint/2010/main" val="236884265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39</a:t>
            </a:fld>
            <a:endParaRPr lang="en-US"/>
          </a:p>
        </p:txBody>
      </p:sp>
    </p:spTree>
    <p:extLst>
      <p:ext uri="{BB962C8B-B14F-4D97-AF65-F5344CB8AC3E}">
        <p14:creationId xmlns:p14="http://schemas.microsoft.com/office/powerpoint/2010/main" val="422505161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40</a:t>
            </a:fld>
            <a:endParaRPr lang="en-US"/>
          </a:p>
        </p:txBody>
      </p:sp>
    </p:spTree>
    <p:extLst>
      <p:ext uri="{BB962C8B-B14F-4D97-AF65-F5344CB8AC3E}">
        <p14:creationId xmlns:p14="http://schemas.microsoft.com/office/powerpoint/2010/main" val="15736732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5</a:t>
            </a:fld>
            <a:endParaRPr lang="en-US"/>
          </a:p>
        </p:txBody>
      </p:sp>
    </p:spTree>
    <p:extLst>
      <p:ext uri="{BB962C8B-B14F-4D97-AF65-F5344CB8AC3E}">
        <p14:creationId xmlns:p14="http://schemas.microsoft.com/office/powerpoint/2010/main" val="173827015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41</a:t>
            </a:fld>
            <a:endParaRPr lang="en-US"/>
          </a:p>
        </p:txBody>
      </p:sp>
    </p:spTree>
    <p:extLst>
      <p:ext uri="{BB962C8B-B14F-4D97-AF65-F5344CB8AC3E}">
        <p14:creationId xmlns:p14="http://schemas.microsoft.com/office/powerpoint/2010/main" val="803913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42</a:t>
            </a:fld>
            <a:endParaRPr lang="en-US"/>
          </a:p>
        </p:txBody>
      </p:sp>
    </p:spTree>
    <p:extLst>
      <p:ext uri="{BB962C8B-B14F-4D97-AF65-F5344CB8AC3E}">
        <p14:creationId xmlns:p14="http://schemas.microsoft.com/office/powerpoint/2010/main" val="111372613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43</a:t>
            </a:fld>
            <a:endParaRPr lang="en-US"/>
          </a:p>
        </p:txBody>
      </p:sp>
    </p:spTree>
    <p:extLst>
      <p:ext uri="{BB962C8B-B14F-4D97-AF65-F5344CB8AC3E}">
        <p14:creationId xmlns:p14="http://schemas.microsoft.com/office/powerpoint/2010/main" val="14194459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92E42-2C6D-4BD9-A1AB-27FA9CA9E312}" type="slidenum">
              <a:rPr lang="en-US" smtClean="0"/>
              <a:t>44</a:t>
            </a:fld>
            <a:endParaRPr lang="en-US"/>
          </a:p>
        </p:txBody>
      </p:sp>
    </p:spTree>
    <p:extLst>
      <p:ext uri="{BB962C8B-B14F-4D97-AF65-F5344CB8AC3E}">
        <p14:creationId xmlns:p14="http://schemas.microsoft.com/office/powerpoint/2010/main" val="23479212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6</a:t>
            </a:fld>
            <a:endParaRPr lang="en-US"/>
          </a:p>
        </p:txBody>
      </p:sp>
    </p:spTree>
    <p:extLst>
      <p:ext uri="{BB962C8B-B14F-4D97-AF65-F5344CB8AC3E}">
        <p14:creationId xmlns:p14="http://schemas.microsoft.com/office/powerpoint/2010/main" val="13255580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7</a:t>
            </a:fld>
            <a:endParaRPr lang="en-US"/>
          </a:p>
        </p:txBody>
      </p:sp>
    </p:spTree>
    <p:extLst>
      <p:ext uri="{BB962C8B-B14F-4D97-AF65-F5344CB8AC3E}">
        <p14:creationId xmlns:p14="http://schemas.microsoft.com/office/powerpoint/2010/main" val="8389566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8</a:t>
            </a:fld>
            <a:endParaRPr lang="en-US"/>
          </a:p>
        </p:txBody>
      </p:sp>
    </p:spTree>
    <p:extLst>
      <p:ext uri="{BB962C8B-B14F-4D97-AF65-F5344CB8AC3E}">
        <p14:creationId xmlns:p14="http://schemas.microsoft.com/office/powerpoint/2010/main" val="25056062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9</a:t>
            </a:fld>
            <a:endParaRPr lang="en-US"/>
          </a:p>
        </p:txBody>
      </p:sp>
    </p:spTree>
    <p:extLst>
      <p:ext uri="{BB962C8B-B14F-4D97-AF65-F5344CB8AC3E}">
        <p14:creationId xmlns:p14="http://schemas.microsoft.com/office/powerpoint/2010/main" val="6964713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10</a:t>
            </a:fld>
            <a:endParaRPr lang="en-US"/>
          </a:p>
        </p:txBody>
      </p:sp>
    </p:spTree>
    <p:extLst>
      <p:ext uri="{BB962C8B-B14F-4D97-AF65-F5344CB8AC3E}">
        <p14:creationId xmlns:p14="http://schemas.microsoft.com/office/powerpoint/2010/main" val="30299050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E2F83FC-F238-4D9A-A0A9-ED3D5F91BC48}" type="datetimeFigureOut">
              <a:rPr lang="en-US" smtClean="0"/>
              <a:t>6/7/2022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BDBDAC-9747-499F-81D0-157DAB3937EE}" type="slidenum">
              <a:rPr lang="en-US" smtClean="0"/>
              <a:t>‹#›</a:t>
            </a:fld>
            <a:endParaRPr lang="en-US"/>
          </a:p>
        </p:txBody>
      </p:sp>
    </p:spTree>
    <p:extLst>
      <p:ext uri="{BB962C8B-B14F-4D97-AF65-F5344CB8AC3E}">
        <p14:creationId xmlns:p14="http://schemas.microsoft.com/office/powerpoint/2010/main" val="3514240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2F83FC-F238-4D9A-A0A9-ED3D5F91BC48}" type="datetimeFigureOut">
              <a:rPr lang="en-US" smtClean="0"/>
              <a:t>6/7/2022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BDBDAC-9747-499F-81D0-157DAB3937EE}" type="slidenum">
              <a:rPr lang="en-US" smtClean="0"/>
              <a:t>‹#›</a:t>
            </a:fld>
            <a:endParaRPr lang="en-US"/>
          </a:p>
        </p:txBody>
      </p:sp>
    </p:spTree>
    <p:extLst>
      <p:ext uri="{BB962C8B-B14F-4D97-AF65-F5344CB8AC3E}">
        <p14:creationId xmlns:p14="http://schemas.microsoft.com/office/powerpoint/2010/main" val="1895205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2F83FC-F238-4D9A-A0A9-ED3D5F91BC48}" type="datetimeFigureOut">
              <a:rPr lang="en-US" smtClean="0"/>
              <a:t>6/7/2022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BDBDAC-9747-499F-81D0-157DAB3937EE}" type="slidenum">
              <a:rPr lang="en-US" smtClean="0"/>
              <a:t>‹#›</a:t>
            </a:fld>
            <a:endParaRPr lang="en-US"/>
          </a:p>
        </p:txBody>
      </p:sp>
    </p:spTree>
    <p:extLst>
      <p:ext uri="{BB962C8B-B14F-4D97-AF65-F5344CB8AC3E}">
        <p14:creationId xmlns:p14="http://schemas.microsoft.com/office/powerpoint/2010/main" val="3083329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2F83FC-F238-4D9A-A0A9-ED3D5F91BC48}" type="datetimeFigureOut">
              <a:rPr lang="en-US" smtClean="0"/>
              <a:t>6/7/2022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BDBDAC-9747-499F-81D0-157DAB3937EE}" type="slidenum">
              <a:rPr lang="en-US" smtClean="0"/>
              <a:t>‹#›</a:t>
            </a:fld>
            <a:endParaRPr lang="en-US"/>
          </a:p>
        </p:txBody>
      </p:sp>
    </p:spTree>
    <p:extLst>
      <p:ext uri="{BB962C8B-B14F-4D97-AF65-F5344CB8AC3E}">
        <p14:creationId xmlns:p14="http://schemas.microsoft.com/office/powerpoint/2010/main" val="57888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E2F83FC-F238-4D9A-A0A9-ED3D5F91BC48}" type="datetimeFigureOut">
              <a:rPr lang="en-US" smtClean="0"/>
              <a:t>6/7/2022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BDBDAC-9747-499F-81D0-157DAB3937EE}" type="slidenum">
              <a:rPr lang="en-US" smtClean="0"/>
              <a:t>‹#›</a:t>
            </a:fld>
            <a:endParaRPr lang="en-US"/>
          </a:p>
        </p:txBody>
      </p:sp>
    </p:spTree>
    <p:extLst>
      <p:ext uri="{BB962C8B-B14F-4D97-AF65-F5344CB8AC3E}">
        <p14:creationId xmlns:p14="http://schemas.microsoft.com/office/powerpoint/2010/main" val="2657216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E2F83FC-F238-4D9A-A0A9-ED3D5F91BC48}" type="datetimeFigureOut">
              <a:rPr lang="en-US" smtClean="0"/>
              <a:t>6/7/2022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BDBDAC-9747-499F-81D0-157DAB3937EE}" type="slidenum">
              <a:rPr lang="en-US" smtClean="0"/>
              <a:t>‹#›</a:t>
            </a:fld>
            <a:endParaRPr lang="en-US"/>
          </a:p>
        </p:txBody>
      </p:sp>
    </p:spTree>
    <p:extLst>
      <p:ext uri="{BB962C8B-B14F-4D97-AF65-F5344CB8AC3E}">
        <p14:creationId xmlns:p14="http://schemas.microsoft.com/office/powerpoint/2010/main" val="3561925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E2F83FC-F238-4D9A-A0A9-ED3D5F91BC48}" type="datetimeFigureOut">
              <a:rPr lang="en-US" smtClean="0"/>
              <a:t>6/7/2022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BDBDAC-9747-499F-81D0-157DAB3937EE}" type="slidenum">
              <a:rPr lang="en-US" smtClean="0"/>
              <a:t>‹#›</a:t>
            </a:fld>
            <a:endParaRPr lang="en-US"/>
          </a:p>
        </p:txBody>
      </p:sp>
    </p:spTree>
    <p:extLst>
      <p:ext uri="{BB962C8B-B14F-4D97-AF65-F5344CB8AC3E}">
        <p14:creationId xmlns:p14="http://schemas.microsoft.com/office/powerpoint/2010/main" val="3194485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E2F83FC-F238-4D9A-A0A9-ED3D5F91BC48}" type="datetimeFigureOut">
              <a:rPr lang="en-US" smtClean="0"/>
              <a:t>6/7/2022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BDBDAC-9747-499F-81D0-157DAB3937EE}" type="slidenum">
              <a:rPr lang="en-US" smtClean="0"/>
              <a:t>‹#›</a:t>
            </a:fld>
            <a:endParaRPr lang="en-US"/>
          </a:p>
        </p:txBody>
      </p:sp>
    </p:spTree>
    <p:extLst>
      <p:ext uri="{BB962C8B-B14F-4D97-AF65-F5344CB8AC3E}">
        <p14:creationId xmlns:p14="http://schemas.microsoft.com/office/powerpoint/2010/main" val="1627838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2F83FC-F238-4D9A-A0A9-ED3D5F91BC48}" type="datetimeFigureOut">
              <a:rPr lang="en-US" smtClean="0"/>
              <a:t>6/7/2022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BDBDAC-9747-499F-81D0-157DAB3937EE}" type="slidenum">
              <a:rPr lang="en-US" smtClean="0"/>
              <a:t>‹#›</a:t>
            </a:fld>
            <a:endParaRPr lang="en-US"/>
          </a:p>
        </p:txBody>
      </p:sp>
    </p:spTree>
    <p:extLst>
      <p:ext uri="{BB962C8B-B14F-4D97-AF65-F5344CB8AC3E}">
        <p14:creationId xmlns:p14="http://schemas.microsoft.com/office/powerpoint/2010/main" val="960393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E2F83FC-F238-4D9A-A0A9-ED3D5F91BC48}" type="datetimeFigureOut">
              <a:rPr lang="en-US" smtClean="0"/>
              <a:t>6/7/2022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BDBDAC-9747-499F-81D0-157DAB3937EE}" type="slidenum">
              <a:rPr lang="en-US" smtClean="0"/>
              <a:t>‹#›</a:t>
            </a:fld>
            <a:endParaRPr lang="en-US"/>
          </a:p>
        </p:txBody>
      </p:sp>
    </p:spTree>
    <p:extLst>
      <p:ext uri="{BB962C8B-B14F-4D97-AF65-F5344CB8AC3E}">
        <p14:creationId xmlns:p14="http://schemas.microsoft.com/office/powerpoint/2010/main" val="3667998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E2F83FC-F238-4D9A-A0A9-ED3D5F91BC48}" type="datetimeFigureOut">
              <a:rPr lang="en-US" smtClean="0"/>
              <a:t>6/7/2022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BDBDAC-9747-499F-81D0-157DAB3937EE}" type="slidenum">
              <a:rPr lang="en-US" smtClean="0"/>
              <a:t>‹#›</a:t>
            </a:fld>
            <a:endParaRPr lang="en-US"/>
          </a:p>
        </p:txBody>
      </p:sp>
    </p:spTree>
    <p:extLst>
      <p:ext uri="{BB962C8B-B14F-4D97-AF65-F5344CB8AC3E}">
        <p14:creationId xmlns:p14="http://schemas.microsoft.com/office/powerpoint/2010/main" val="1383628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2F83FC-F238-4D9A-A0A9-ED3D5F91BC48}" type="datetimeFigureOut">
              <a:rPr lang="en-US" smtClean="0"/>
              <a:t>6/7/2022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BDBDAC-9747-499F-81D0-157DAB3937EE}" type="slidenum">
              <a:rPr lang="en-US" smtClean="0"/>
              <a:t>‹#›</a:t>
            </a:fld>
            <a:endParaRPr lang="en-US"/>
          </a:p>
        </p:txBody>
      </p:sp>
    </p:spTree>
    <p:extLst>
      <p:ext uri="{BB962C8B-B14F-4D97-AF65-F5344CB8AC3E}">
        <p14:creationId xmlns:p14="http://schemas.microsoft.com/office/powerpoint/2010/main" val="33909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17320" y="317690"/>
            <a:ext cx="9250680" cy="3385630"/>
          </a:xfrm>
          <a:solidFill>
            <a:schemeClr val="bg2">
              <a:lumMod val="25000"/>
            </a:schemeClr>
          </a:solidFill>
        </p:spPr>
        <p:txBody>
          <a:bodyPr>
            <a:normAutofit/>
          </a:bodyPr>
          <a:lstStyle/>
          <a:p>
            <a:r>
              <a:rPr lang="en-US" sz="5400" dirty="0">
                <a:solidFill>
                  <a:schemeClr val="bg1"/>
                </a:solidFill>
              </a:rPr>
              <a:t>Workshop on                      Strengthening Financial Management of Civil Society Organizations </a:t>
            </a:r>
          </a:p>
        </p:txBody>
      </p:sp>
      <p:sp>
        <p:nvSpPr>
          <p:cNvPr id="3" name="Subtitle 2"/>
          <p:cNvSpPr>
            <a:spLocks noGrp="1"/>
          </p:cNvSpPr>
          <p:nvPr>
            <p:ph type="subTitle" idx="1"/>
          </p:nvPr>
        </p:nvSpPr>
        <p:spPr>
          <a:xfrm>
            <a:off x="1417320" y="3703320"/>
            <a:ext cx="9250680" cy="1984248"/>
          </a:xfrm>
          <a:solidFill>
            <a:schemeClr val="bg2"/>
          </a:solidFill>
        </p:spPr>
        <p:txBody>
          <a:bodyPr>
            <a:normAutofit/>
          </a:bodyPr>
          <a:lstStyle/>
          <a:p>
            <a:endParaRPr lang="en-US" dirty="0">
              <a:latin typeface="+mj-lt"/>
            </a:endParaRPr>
          </a:p>
          <a:p>
            <a:r>
              <a:rPr lang="en-US" b="1" dirty="0">
                <a:latin typeface="+mj-lt"/>
              </a:rPr>
              <a:t>August 25 – September 27, 2021 </a:t>
            </a:r>
          </a:p>
          <a:p>
            <a:r>
              <a:rPr lang="en-US" b="1" dirty="0">
                <a:latin typeface="+mj-lt"/>
              </a:rPr>
              <a:t>27 Lesson Hours  in 17 Days – Fin Module </a:t>
            </a:r>
          </a:p>
          <a:p>
            <a:r>
              <a:rPr lang="en-US" b="1" dirty="0">
                <a:latin typeface="+mj-lt"/>
              </a:rPr>
              <a:t>(Through Virtual Meeting – Zoom Technology)</a:t>
            </a:r>
          </a:p>
          <a:p>
            <a:pPr algn="l"/>
            <a:endParaRPr lang="en-US" dirty="0">
              <a:solidFill>
                <a:srgbClr val="002060"/>
              </a:solidFill>
              <a:latin typeface="+mj-lt"/>
            </a:endParaRPr>
          </a:p>
          <a:p>
            <a:pPr algn="l"/>
            <a:endParaRPr lang="en-US" dirty="0">
              <a:latin typeface="+mj-lt"/>
            </a:endParaRPr>
          </a:p>
        </p:txBody>
      </p:sp>
    </p:spTree>
    <p:extLst>
      <p:ext uri="{BB962C8B-B14F-4D97-AF65-F5344CB8AC3E}">
        <p14:creationId xmlns:p14="http://schemas.microsoft.com/office/powerpoint/2010/main" val="41072874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431" y="692666"/>
            <a:ext cx="9395209" cy="837248"/>
          </a:xfrm>
          <a:solidFill>
            <a:schemeClr val="tx1">
              <a:lumMod val="85000"/>
              <a:lumOff val="15000"/>
            </a:schemeClr>
          </a:solidFill>
        </p:spPr>
        <p:txBody>
          <a:bodyPr>
            <a:noAutofit/>
          </a:bodyPr>
          <a:lstStyle/>
          <a:p>
            <a:r>
              <a:rPr lang="en-US" sz="3600" b="1" dirty="0">
                <a:solidFill>
                  <a:schemeClr val="bg1"/>
                </a:solidFill>
              </a:rPr>
              <a:t>Donor Agreements…</a:t>
            </a:r>
          </a:p>
        </p:txBody>
      </p:sp>
      <p:sp>
        <p:nvSpPr>
          <p:cNvPr id="3" name="Content Placeholder 2"/>
          <p:cNvSpPr>
            <a:spLocks noGrp="1"/>
          </p:cNvSpPr>
          <p:nvPr>
            <p:ph idx="1"/>
          </p:nvPr>
        </p:nvSpPr>
        <p:spPr>
          <a:xfrm>
            <a:off x="1336430" y="1529914"/>
            <a:ext cx="9395209" cy="4448856"/>
          </a:xfrm>
          <a:solidFill>
            <a:schemeClr val="bg2"/>
          </a:solidFill>
        </p:spPr>
        <p:txBody>
          <a:bodyPr>
            <a:noAutofit/>
          </a:bodyPr>
          <a:lstStyle/>
          <a:p>
            <a:pPr>
              <a:lnSpc>
                <a:spcPct val="100000"/>
              </a:lnSpc>
              <a:buFont typeface="Wingdings" panose="05000000000000000000" pitchFamily="2" charset="2"/>
              <a:buChar char="§"/>
            </a:pPr>
            <a:r>
              <a:rPr lang="en-US" sz="2400" dirty="0">
                <a:latin typeface="+mj-lt"/>
              </a:rPr>
              <a:t>In addition to audited </a:t>
            </a:r>
            <a:r>
              <a:rPr lang="en-US" sz="2400" u="sng" dirty="0">
                <a:latin typeface="+mj-lt"/>
              </a:rPr>
              <a:t>Financial Statements</a:t>
            </a:r>
            <a:r>
              <a:rPr lang="en-US" sz="2400" dirty="0">
                <a:latin typeface="+mj-lt"/>
              </a:rPr>
              <a:t>, a </a:t>
            </a:r>
            <a:r>
              <a:rPr lang="en-US" sz="2400" u="sng" dirty="0">
                <a:latin typeface="+mj-lt"/>
              </a:rPr>
              <a:t>Variance Report</a:t>
            </a:r>
            <a:r>
              <a:rPr lang="en-US" sz="2400" dirty="0">
                <a:latin typeface="+mj-lt"/>
              </a:rPr>
              <a:t>, comparing actual expenditure with the approved budget, together with a corresponding narrative </a:t>
            </a:r>
            <a:r>
              <a:rPr lang="en-US" sz="2400" u="sng" dirty="0">
                <a:latin typeface="+mj-lt"/>
              </a:rPr>
              <a:t>Progress Report</a:t>
            </a:r>
            <a:r>
              <a:rPr lang="en-US" sz="2400" dirty="0">
                <a:latin typeface="+mj-lt"/>
              </a:rPr>
              <a:t>, covering the same activity and period as the Variance Report, are also often demanded.</a:t>
            </a:r>
          </a:p>
          <a:p>
            <a:pPr>
              <a:lnSpc>
                <a:spcPct val="100000"/>
              </a:lnSpc>
              <a:buFont typeface="Wingdings" panose="05000000000000000000" pitchFamily="2" charset="2"/>
              <a:buChar char="§"/>
            </a:pPr>
            <a:r>
              <a:rPr lang="en-US" sz="2400" dirty="0">
                <a:latin typeface="+mj-lt"/>
              </a:rPr>
              <a:t>These reports often constitute an essential part of the requirements spelled out in the agreement between a donor and the NPO. </a:t>
            </a:r>
          </a:p>
          <a:p>
            <a:pPr>
              <a:lnSpc>
                <a:spcPct val="100000"/>
              </a:lnSpc>
              <a:buFont typeface="Wingdings" panose="05000000000000000000" pitchFamily="2" charset="2"/>
              <a:buChar char="§"/>
            </a:pPr>
            <a:r>
              <a:rPr lang="en-US" sz="2400" dirty="0">
                <a:latin typeface="+mj-lt"/>
              </a:rPr>
              <a:t>These reports with the financial statements often provide a useful tool to the donor in assessing the degree of completion of the activity, and to determine whether or not agreed objectives and conditions are being achieved.</a:t>
            </a:r>
            <a:endParaRPr lang="en-US" sz="2400" b="1" dirty="0">
              <a:latin typeface="+mj-lt"/>
            </a:endParaRPr>
          </a:p>
        </p:txBody>
      </p:sp>
    </p:spTree>
    <p:extLst>
      <p:ext uri="{BB962C8B-B14F-4D97-AF65-F5344CB8AC3E}">
        <p14:creationId xmlns:p14="http://schemas.microsoft.com/office/powerpoint/2010/main" val="26377533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431" y="692666"/>
            <a:ext cx="9395209" cy="837248"/>
          </a:xfrm>
          <a:solidFill>
            <a:schemeClr val="tx1">
              <a:lumMod val="85000"/>
              <a:lumOff val="15000"/>
            </a:schemeClr>
          </a:solidFill>
        </p:spPr>
        <p:txBody>
          <a:bodyPr>
            <a:noAutofit/>
          </a:bodyPr>
          <a:lstStyle/>
          <a:p>
            <a:r>
              <a:rPr lang="en-US" sz="3600" b="1" dirty="0">
                <a:solidFill>
                  <a:schemeClr val="bg1"/>
                </a:solidFill>
              </a:rPr>
              <a:t>Donor Agreements…</a:t>
            </a:r>
          </a:p>
        </p:txBody>
      </p:sp>
      <p:sp>
        <p:nvSpPr>
          <p:cNvPr id="3" name="Content Placeholder 2"/>
          <p:cNvSpPr>
            <a:spLocks noGrp="1"/>
          </p:cNvSpPr>
          <p:nvPr>
            <p:ph idx="1"/>
          </p:nvPr>
        </p:nvSpPr>
        <p:spPr>
          <a:xfrm>
            <a:off x="1336431" y="1529914"/>
            <a:ext cx="9395209" cy="3896197"/>
          </a:xfrm>
          <a:solidFill>
            <a:schemeClr val="bg2"/>
          </a:solidFill>
        </p:spPr>
        <p:txBody>
          <a:bodyPr>
            <a:noAutofit/>
          </a:bodyPr>
          <a:lstStyle/>
          <a:p>
            <a:pPr>
              <a:lnSpc>
                <a:spcPct val="100000"/>
              </a:lnSpc>
              <a:buFont typeface="Wingdings" panose="05000000000000000000" pitchFamily="2" charset="2"/>
              <a:buChar char="§"/>
            </a:pPr>
            <a:r>
              <a:rPr lang="en-US" sz="2400" dirty="0">
                <a:latin typeface="+mj-lt"/>
              </a:rPr>
              <a:t>Restrictions, or obligations, are attached not only to those funds provided by large donor agencies, but also in many cases to contributions from individuals. </a:t>
            </a:r>
          </a:p>
          <a:p>
            <a:pPr>
              <a:lnSpc>
                <a:spcPct val="100000"/>
              </a:lnSpc>
              <a:buFont typeface="Wingdings" panose="05000000000000000000" pitchFamily="2" charset="2"/>
              <a:buChar char="§"/>
            </a:pPr>
            <a:r>
              <a:rPr lang="en-US" sz="2400" dirty="0">
                <a:latin typeface="+mj-lt"/>
              </a:rPr>
              <a:t>In a fundraising campaign, for example, where the NPO may look to the public to raise funds for a specific cause, even while there may be no written agreements, there is a clear understanding between the parties. </a:t>
            </a:r>
          </a:p>
          <a:p>
            <a:pPr>
              <a:lnSpc>
                <a:spcPct val="100000"/>
              </a:lnSpc>
              <a:buFont typeface="Wingdings" panose="05000000000000000000" pitchFamily="2" charset="2"/>
              <a:buChar char="§"/>
            </a:pPr>
            <a:r>
              <a:rPr lang="en-US" sz="2400" dirty="0">
                <a:latin typeface="+mj-lt"/>
              </a:rPr>
              <a:t>There is, consequently, a moral obligation to utilize the funds as announced during the campaign, and the funds raised should, therefore, be regarded as restricted. </a:t>
            </a:r>
            <a:endParaRPr lang="en-US" sz="2400" b="1" dirty="0">
              <a:latin typeface="+mj-lt"/>
            </a:endParaRPr>
          </a:p>
        </p:txBody>
      </p:sp>
    </p:spTree>
    <p:extLst>
      <p:ext uri="{BB962C8B-B14F-4D97-AF65-F5344CB8AC3E}">
        <p14:creationId xmlns:p14="http://schemas.microsoft.com/office/powerpoint/2010/main" val="8450160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431" y="692666"/>
            <a:ext cx="9395209" cy="837248"/>
          </a:xfrm>
          <a:solidFill>
            <a:schemeClr val="tx1">
              <a:lumMod val="85000"/>
              <a:lumOff val="15000"/>
            </a:schemeClr>
          </a:solidFill>
        </p:spPr>
        <p:txBody>
          <a:bodyPr>
            <a:noAutofit/>
          </a:bodyPr>
          <a:lstStyle/>
          <a:p>
            <a:r>
              <a:rPr lang="en-US" sz="3600" b="1" dirty="0">
                <a:solidFill>
                  <a:schemeClr val="bg1"/>
                </a:solidFill>
              </a:rPr>
              <a:t>Donor Agreements…</a:t>
            </a:r>
          </a:p>
        </p:txBody>
      </p:sp>
      <p:sp>
        <p:nvSpPr>
          <p:cNvPr id="3" name="Content Placeholder 2"/>
          <p:cNvSpPr>
            <a:spLocks noGrp="1"/>
          </p:cNvSpPr>
          <p:nvPr>
            <p:ph idx="1"/>
          </p:nvPr>
        </p:nvSpPr>
        <p:spPr>
          <a:xfrm>
            <a:off x="1336431" y="1650493"/>
            <a:ext cx="9395209" cy="3383731"/>
          </a:xfrm>
          <a:solidFill>
            <a:schemeClr val="bg2"/>
          </a:solidFill>
        </p:spPr>
        <p:txBody>
          <a:bodyPr>
            <a:noAutofit/>
          </a:bodyPr>
          <a:lstStyle/>
          <a:p>
            <a:pPr>
              <a:lnSpc>
                <a:spcPct val="100000"/>
              </a:lnSpc>
              <a:buFont typeface="Wingdings" panose="05000000000000000000" pitchFamily="2" charset="2"/>
              <a:buChar char="§"/>
            </a:pPr>
            <a:r>
              <a:rPr lang="en-US" sz="2400" dirty="0">
                <a:latin typeface="+mj-lt"/>
              </a:rPr>
              <a:t>Funds received as donations without any direct request being made, or without any defined terms and conditions being laid down with regard to utilization, are unrestricted. In such circumstances, there will be an unwritten agreement, that the funds will be utilized within the objectives of the NPO.</a:t>
            </a:r>
          </a:p>
          <a:p>
            <a:pPr>
              <a:lnSpc>
                <a:spcPct val="100000"/>
              </a:lnSpc>
              <a:buFont typeface="Wingdings" panose="05000000000000000000" pitchFamily="2" charset="2"/>
              <a:buChar char="§"/>
            </a:pPr>
            <a:r>
              <a:rPr lang="en-US" sz="2400" dirty="0">
                <a:latin typeface="+mj-lt"/>
              </a:rPr>
              <a:t>In this same context, there must also be clear transparency in how much of the funds received are being used to meet the general administrative and other central office costs of the NPO.</a:t>
            </a:r>
          </a:p>
          <a:p>
            <a:pPr>
              <a:lnSpc>
                <a:spcPct val="100000"/>
              </a:lnSpc>
              <a:buFont typeface="Wingdings" panose="05000000000000000000" pitchFamily="2" charset="2"/>
              <a:buChar char="§"/>
            </a:pPr>
            <a:endParaRPr lang="en-US" sz="2400" b="1" dirty="0">
              <a:latin typeface="+mj-lt"/>
            </a:endParaRPr>
          </a:p>
        </p:txBody>
      </p:sp>
    </p:spTree>
    <p:extLst>
      <p:ext uri="{BB962C8B-B14F-4D97-AF65-F5344CB8AC3E}">
        <p14:creationId xmlns:p14="http://schemas.microsoft.com/office/powerpoint/2010/main" val="2126364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431" y="692666"/>
            <a:ext cx="9395209" cy="837248"/>
          </a:xfrm>
          <a:solidFill>
            <a:schemeClr val="tx1">
              <a:lumMod val="85000"/>
              <a:lumOff val="15000"/>
            </a:schemeClr>
          </a:solidFill>
        </p:spPr>
        <p:txBody>
          <a:bodyPr>
            <a:noAutofit/>
          </a:bodyPr>
          <a:lstStyle/>
          <a:p>
            <a:r>
              <a:rPr lang="en-US" sz="3600" b="1" dirty="0">
                <a:solidFill>
                  <a:schemeClr val="bg1"/>
                </a:solidFill>
              </a:rPr>
              <a:t>Restricted Funds</a:t>
            </a:r>
          </a:p>
        </p:txBody>
      </p:sp>
      <p:sp>
        <p:nvSpPr>
          <p:cNvPr id="3" name="Content Placeholder 2"/>
          <p:cNvSpPr>
            <a:spLocks noGrp="1"/>
          </p:cNvSpPr>
          <p:nvPr>
            <p:ph idx="1"/>
          </p:nvPr>
        </p:nvSpPr>
        <p:spPr>
          <a:xfrm>
            <a:off x="1336431" y="1650494"/>
            <a:ext cx="9395209" cy="2539670"/>
          </a:xfrm>
          <a:solidFill>
            <a:schemeClr val="bg2"/>
          </a:solidFill>
        </p:spPr>
        <p:txBody>
          <a:bodyPr>
            <a:noAutofit/>
          </a:bodyPr>
          <a:lstStyle/>
          <a:p>
            <a:pPr>
              <a:lnSpc>
                <a:spcPct val="100000"/>
              </a:lnSpc>
              <a:buFont typeface="Wingdings" panose="05000000000000000000" pitchFamily="2" charset="2"/>
              <a:buChar char="§"/>
            </a:pPr>
            <a:r>
              <a:rPr lang="en-US" sz="2400" dirty="0">
                <a:latin typeface="+mj-lt"/>
              </a:rPr>
              <a:t>Nearly all NPOs hold funds that can be applied only for particular purposes within their overall objectives. These purposes are often imposed by donors (whether it be the Government or other donors) and contained in an agreement or may be self-imposed through announcements made during the course of a fundraising campaign, the media or other similar form of communication. </a:t>
            </a:r>
          </a:p>
        </p:txBody>
      </p:sp>
    </p:spTree>
    <p:extLst>
      <p:ext uri="{BB962C8B-B14F-4D97-AF65-F5344CB8AC3E}">
        <p14:creationId xmlns:p14="http://schemas.microsoft.com/office/powerpoint/2010/main" val="19154695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431" y="692666"/>
            <a:ext cx="9395209" cy="837248"/>
          </a:xfrm>
          <a:solidFill>
            <a:schemeClr val="tx1">
              <a:lumMod val="85000"/>
              <a:lumOff val="15000"/>
            </a:schemeClr>
          </a:solidFill>
        </p:spPr>
        <p:txBody>
          <a:bodyPr>
            <a:noAutofit/>
          </a:bodyPr>
          <a:lstStyle/>
          <a:p>
            <a:r>
              <a:rPr lang="en-US" sz="3600" b="1" dirty="0">
                <a:solidFill>
                  <a:schemeClr val="bg1"/>
                </a:solidFill>
              </a:rPr>
              <a:t>Restricted Funds…</a:t>
            </a:r>
          </a:p>
        </p:txBody>
      </p:sp>
      <p:sp>
        <p:nvSpPr>
          <p:cNvPr id="3" name="Content Placeholder 2"/>
          <p:cNvSpPr>
            <a:spLocks noGrp="1"/>
          </p:cNvSpPr>
          <p:nvPr>
            <p:ph idx="1"/>
          </p:nvPr>
        </p:nvSpPr>
        <p:spPr>
          <a:xfrm>
            <a:off x="1336431" y="1650493"/>
            <a:ext cx="9395209" cy="2248267"/>
          </a:xfrm>
          <a:solidFill>
            <a:schemeClr val="bg2"/>
          </a:solidFill>
        </p:spPr>
        <p:txBody>
          <a:bodyPr>
            <a:noAutofit/>
          </a:bodyPr>
          <a:lstStyle/>
          <a:p>
            <a:pPr>
              <a:lnSpc>
                <a:spcPct val="100000"/>
              </a:lnSpc>
              <a:buFont typeface="Wingdings" panose="05000000000000000000" pitchFamily="2" charset="2"/>
              <a:buChar char="§"/>
            </a:pPr>
            <a:r>
              <a:rPr lang="en-US" sz="2400" dirty="0">
                <a:latin typeface="+mj-lt"/>
              </a:rPr>
              <a:t>Funds held for such specified usage are restricted funds and have to be separately accounted for in the financial statements. Income that is generated from assets held in a restricted fund will normally be subject to the same restriction as the original fund, unless the terms that imposed the original restriction specifically say otherwise.</a:t>
            </a:r>
            <a:endParaRPr lang="en-US" sz="2400" b="1" dirty="0">
              <a:latin typeface="+mj-lt"/>
            </a:endParaRPr>
          </a:p>
        </p:txBody>
      </p:sp>
    </p:spTree>
    <p:extLst>
      <p:ext uri="{BB962C8B-B14F-4D97-AF65-F5344CB8AC3E}">
        <p14:creationId xmlns:p14="http://schemas.microsoft.com/office/powerpoint/2010/main" val="22114711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431" y="692666"/>
            <a:ext cx="9395209" cy="837248"/>
          </a:xfrm>
          <a:solidFill>
            <a:schemeClr val="tx1">
              <a:lumMod val="85000"/>
              <a:lumOff val="15000"/>
            </a:schemeClr>
          </a:solidFill>
        </p:spPr>
        <p:txBody>
          <a:bodyPr>
            <a:noAutofit/>
          </a:bodyPr>
          <a:lstStyle/>
          <a:p>
            <a:r>
              <a:rPr lang="en-US" sz="3600" b="1" dirty="0">
                <a:solidFill>
                  <a:schemeClr val="bg1"/>
                </a:solidFill>
              </a:rPr>
              <a:t>Restricted Funds…</a:t>
            </a:r>
          </a:p>
        </p:txBody>
      </p:sp>
      <p:sp>
        <p:nvSpPr>
          <p:cNvPr id="3" name="Content Placeholder 2"/>
          <p:cNvSpPr>
            <a:spLocks noGrp="1"/>
          </p:cNvSpPr>
          <p:nvPr>
            <p:ph idx="1"/>
          </p:nvPr>
        </p:nvSpPr>
        <p:spPr>
          <a:xfrm>
            <a:off x="1336431" y="1650494"/>
            <a:ext cx="9395209" cy="2800926"/>
          </a:xfrm>
          <a:solidFill>
            <a:schemeClr val="bg2"/>
          </a:solidFill>
        </p:spPr>
        <p:txBody>
          <a:bodyPr>
            <a:noAutofit/>
          </a:bodyPr>
          <a:lstStyle/>
          <a:p>
            <a:pPr>
              <a:lnSpc>
                <a:spcPct val="100000"/>
              </a:lnSpc>
              <a:buFont typeface="Wingdings" panose="05000000000000000000" pitchFamily="2" charset="2"/>
              <a:buChar char="§"/>
            </a:pPr>
            <a:r>
              <a:rPr lang="en-US" sz="2400" dirty="0">
                <a:latin typeface="+mj-lt"/>
              </a:rPr>
              <a:t>A different form of a restricted fund is an “endowment”, which is held on trust to be retained for the benefit of the organization as a capital fund. Such funds cannot normally be spent as if it were income to the organization. The income earned from such capital may, however, be utilized for restricted or other purposes of the organization. In some instances the governing body may have a power of discretion to convert endowed capital into income.</a:t>
            </a:r>
          </a:p>
        </p:txBody>
      </p:sp>
    </p:spTree>
    <p:extLst>
      <p:ext uri="{BB962C8B-B14F-4D97-AF65-F5344CB8AC3E}">
        <p14:creationId xmlns:p14="http://schemas.microsoft.com/office/powerpoint/2010/main" val="1708794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431" y="692666"/>
            <a:ext cx="9395209" cy="837248"/>
          </a:xfrm>
          <a:solidFill>
            <a:schemeClr val="tx1">
              <a:lumMod val="85000"/>
              <a:lumOff val="15000"/>
            </a:schemeClr>
          </a:solidFill>
        </p:spPr>
        <p:txBody>
          <a:bodyPr>
            <a:noAutofit/>
          </a:bodyPr>
          <a:lstStyle/>
          <a:p>
            <a:r>
              <a:rPr lang="en-US" sz="3600" b="1" dirty="0">
                <a:solidFill>
                  <a:schemeClr val="bg1"/>
                </a:solidFill>
              </a:rPr>
              <a:t>Restricted Funds…</a:t>
            </a:r>
          </a:p>
        </p:txBody>
      </p:sp>
      <p:sp>
        <p:nvSpPr>
          <p:cNvPr id="3" name="Content Placeholder 2"/>
          <p:cNvSpPr>
            <a:spLocks noGrp="1"/>
          </p:cNvSpPr>
          <p:nvPr>
            <p:ph idx="1"/>
          </p:nvPr>
        </p:nvSpPr>
        <p:spPr>
          <a:xfrm>
            <a:off x="1336431" y="1640445"/>
            <a:ext cx="9395209" cy="2610008"/>
          </a:xfrm>
          <a:solidFill>
            <a:schemeClr val="bg2"/>
          </a:solidFill>
        </p:spPr>
        <p:txBody>
          <a:bodyPr>
            <a:noAutofit/>
          </a:bodyPr>
          <a:lstStyle/>
          <a:p>
            <a:pPr>
              <a:lnSpc>
                <a:spcPct val="100000"/>
              </a:lnSpc>
              <a:buFont typeface="Wingdings" panose="05000000000000000000" pitchFamily="2" charset="2"/>
              <a:buChar char="§"/>
            </a:pPr>
            <a:r>
              <a:rPr lang="en-US" sz="2400" dirty="0">
                <a:latin typeface="+mj-lt"/>
              </a:rPr>
              <a:t>In such an event, and if such power be exercised, the relevant funds become restricted income or unrestricted income, dependent upon whether the governing body, within its discretion permits the funds to be expended for any of the purposes of the NPO, or only for the specific purpose. As a restricted fund, the endowment fund should, in any event, be separately accounted for in the financial statements. </a:t>
            </a:r>
            <a:endParaRPr lang="en-US" sz="2400" b="1" dirty="0">
              <a:latin typeface="+mj-lt"/>
            </a:endParaRPr>
          </a:p>
        </p:txBody>
      </p:sp>
    </p:spTree>
    <p:extLst>
      <p:ext uri="{BB962C8B-B14F-4D97-AF65-F5344CB8AC3E}">
        <p14:creationId xmlns:p14="http://schemas.microsoft.com/office/powerpoint/2010/main" val="20802098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431" y="692666"/>
            <a:ext cx="9395209" cy="837248"/>
          </a:xfrm>
          <a:solidFill>
            <a:schemeClr val="tx1">
              <a:lumMod val="85000"/>
              <a:lumOff val="15000"/>
            </a:schemeClr>
          </a:solidFill>
        </p:spPr>
        <p:txBody>
          <a:bodyPr>
            <a:noAutofit/>
          </a:bodyPr>
          <a:lstStyle/>
          <a:p>
            <a:r>
              <a:rPr lang="en-US" sz="3600" b="1" dirty="0">
                <a:solidFill>
                  <a:schemeClr val="bg1"/>
                </a:solidFill>
              </a:rPr>
              <a:t>Unrestricted Funds </a:t>
            </a:r>
          </a:p>
        </p:txBody>
      </p:sp>
      <p:sp>
        <p:nvSpPr>
          <p:cNvPr id="3" name="Content Placeholder 2"/>
          <p:cNvSpPr>
            <a:spLocks noGrp="1"/>
          </p:cNvSpPr>
          <p:nvPr>
            <p:ph idx="1"/>
          </p:nvPr>
        </p:nvSpPr>
        <p:spPr>
          <a:xfrm>
            <a:off x="1336431" y="1640444"/>
            <a:ext cx="9395209" cy="1936769"/>
          </a:xfrm>
          <a:solidFill>
            <a:schemeClr val="bg2"/>
          </a:solidFill>
        </p:spPr>
        <p:txBody>
          <a:bodyPr>
            <a:noAutofit/>
          </a:bodyPr>
          <a:lstStyle/>
          <a:p>
            <a:pPr>
              <a:lnSpc>
                <a:spcPct val="100000"/>
              </a:lnSpc>
              <a:buFont typeface="Wingdings" panose="05000000000000000000" pitchFamily="2" charset="2"/>
              <a:buChar char="§"/>
            </a:pPr>
            <a:r>
              <a:rPr lang="en-US" sz="2400" dirty="0">
                <a:latin typeface="+mj-lt"/>
              </a:rPr>
              <a:t>Many NPOs have resources, which are available for the general purposes of the NPOs as set out in its governing document. </a:t>
            </a:r>
          </a:p>
          <a:p>
            <a:pPr>
              <a:lnSpc>
                <a:spcPct val="100000"/>
              </a:lnSpc>
              <a:buFont typeface="Wingdings" panose="05000000000000000000" pitchFamily="2" charset="2"/>
              <a:buChar char="§"/>
            </a:pPr>
            <a:r>
              <a:rPr lang="en-US" sz="2400" dirty="0">
                <a:latin typeface="+mj-lt"/>
              </a:rPr>
              <a:t>This is the NPOs “unrestricted” or “general” fund. Income generated from assets held in an unrestricted fund will be unrestricted income. </a:t>
            </a:r>
          </a:p>
        </p:txBody>
      </p:sp>
    </p:spTree>
    <p:extLst>
      <p:ext uri="{BB962C8B-B14F-4D97-AF65-F5344CB8AC3E}">
        <p14:creationId xmlns:p14="http://schemas.microsoft.com/office/powerpoint/2010/main" val="42014619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431" y="582804"/>
            <a:ext cx="9395209" cy="947110"/>
          </a:xfrm>
          <a:solidFill>
            <a:schemeClr val="tx1">
              <a:lumMod val="85000"/>
              <a:lumOff val="15000"/>
            </a:schemeClr>
          </a:solidFill>
        </p:spPr>
        <p:txBody>
          <a:bodyPr>
            <a:noAutofit/>
          </a:bodyPr>
          <a:lstStyle/>
          <a:p>
            <a:r>
              <a:rPr lang="en-US" sz="3600" b="1" dirty="0">
                <a:solidFill>
                  <a:schemeClr val="bg1"/>
                </a:solidFill>
              </a:rPr>
              <a:t>Unrestricted Funds… </a:t>
            </a:r>
          </a:p>
        </p:txBody>
      </p:sp>
      <p:sp>
        <p:nvSpPr>
          <p:cNvPr id="3" name="Content Placeholder 2"/>
          <p:cNvSpPr>
            <a:spLocks noGrp="1"/>
          </p:cNvSpPr>
          <p:nvPr>
            <p:ph idx="1"/>
          </p:nvPr>
        </p:nvSpPr>
        <p:spPr>
          <a:xfrm>
            <a:off x="1336431" y="1640444"/>
            <a:ext cx="9395209" cy="2610009"/>
          </a:xfrm>
          <a:solidFill>
            <a:schemeClr val="bg2"/>
          </a:solidFill>
        </p:spPr>
        <p:txBody>
          <a:bodyPr>
            <a:noAutofit/>
          </a:bodyPr>
          <a:lstStyle/>
          <a:p>
            <a:pPr>
              <a:lnSpc>
                <a:spcPct val="100000"/>
              </a:lnSpc>
              <a:buFont typeface="Wingdings" panose="05000000000000000000" pitchFamily="2" charset="2"/>
              <a:buChar char="§"/>
            </a:pPr>
            <a:r>
              <a:rPr lang="en-US" sz="2400" dirty="0">
                <a:latin typeface="+mj-lt"/>
              </a:rPr>
              <a:t>The NPOs governing body may earmark part of the NPOs unrestricted funds to be used for particular purposes in the future. Since the governing body has the power, at a future date, to re-designate such funds within unrestricted funds, they should be described as “designated funds” and, consequently, be accounted for as part of the NPOs unrestricted funds. </a:t>
            </a:r>
            <a:endParaRPr lang="en-US" sz="2400" b="1" dirty="0">
              <a:latin typeface="+mj-lt"/>
            </a:endParaRPr>
          </a:p>
        </p:txBody>
      </p:sp>
    </p:spTree>
    <p:extLst>
      <p:ext uri="{BB962C8B-B14F-4D97-AF65-F5344CB8AC3E}">
        <p14:creationId xmlns:p14="http://schemas.microsoft.com/office/powerpoint/2010/main" val="1016015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431" y="602901"/>
            <a:ext cx="9395209" cy="927013"/>
          </a:xfrm>
          <a:solidFill>
            <a:schemeClr val="tx1">
              <a:lumMod val="85000"/>
              <a:lumOff val="15000"/>
            </a:schemeClr>
          </a:solidFill>
        </p:spPr>
        <p:txBody>
          <a:bodyPr>
            <a:noAutofit/>
          </a:bodyPr>
          <a:lstStyle/>
          <a:p>
            <a:r>
              <a:rPr lang="en-US" sz="3600" b="1" dirty="0">
                <a:solidFill>
                  <a:schemeClr val="bg1"/>
                </a:solidFill>
              </a:rPr>
              <a:t>Accumulated Fund </a:t>
            </a:r>
          </a:p>
        </p:txBody>
      </p:sp>
      <p:sp>
        <p:nvSpPr>
          <p:cNvPr id="3" name="Content Placeholder 2"/>
          <p:cNvSpPr>
            <a:spLocks noGrp="1"/>
          </p:cNvSpPr>
          <p:nvPr>
            <p:ph idx="1"/>
          </p:nvPr>
        </p:nvSpPr>
        <p:spPr>
          <a:xfrm>
            <a:off x="1336431" y="1613012"/>
            <a:ext cx="9395209" cy="2871266"/>
          </a:xfrm>
          <a:solidFill>
            <a:schemeClr val="bg2"/>
          </a:solidFill>
        </p:spPr>
        <p:txBody>
          <a:bodyPr>
            <a:noAutofit/>
          </a:bodyPr>
          <a:lstStyle/>
          <a:p>
            <a:pPr>
              <a:lnSpc>
                <a:spcPct val="100000"/>
              </a:lnSpc>
              <a:buFont typeface="Wingdings" panose="05000000000000000000" pitchFamily="2" charset="2"/>
              <a:buChar char="§"/>
            </a:pPr>
            <a:r>
              <a:rPr lang="en-US" sz="2400" dirty="0">
                <a:latin typeface="+mj-lt"/>
              </a:rPr>
              <a:t>Oxford Dictionary of Accounting defines Accumulated Fund as “A fund held by a non-profit making organization to which a surplus of income over expenditure is credited and to which any deficit is debited. </a:t>
            </a:r>
          </a:p>
          <a:p>
            <a:pPr>
              <a:lnSpc>
                <a:spcPct val="100000"/>
              </a:lnSpc>
              <a:buFont typeface="Wingdings" panose="05000000000000000000" pitchFamily="2" charset="2"/>
              <a:buChar char="§"/>
            </a:pPr>
            <a:r>
              <a:rPr lang="en-US" sz="2400" dirty="0">
                <a:latin typeface="+mj-lt"/>
              </a:rPr>
              <a:t>The value of the accumulated funds can be calculated at any time by valuing the net assets (i.e. assets less liabilities) of the organization. The accumulated fund is the equivalent of the capital of a profit making organization”. </a:t>
            </a:r>
            <a:endParaRPr lang="en-US" sz="2400" b="1" dirty="0">
              <a:latin typeface="+mj-lt"/>
            </a:endParaRPr>
          </a:p>
        </p:txBody>
      </p:sp>
    </p:spTree>
    <p:extLst>
      <p:ext uri="{BB962C8B-B14F-4D97-AF65-F5344CB8AC3E}">
        <p14:creationId xmlns:p14="http://schemas.microsoft.com/office/powerpoint/2010/main" val="2121642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5256" y="822958"/>
            <a:ext cx="10515600" cy="1106424"/>
          </a:xfrm>
          <a:solidFill>
            <a:schemeClr val="bg2">
              <a:lumMod val="25000"/>
            </a:schemeClr>
          </a:solidFill>
        </p:spPr>
        <p:txBody>
          <a:bodyPr>
            <a:normAutofit/>
          </a:bodyPr>
          <a:lstStyle/>
          <a:p>
            <a:r>
              <a:rPr lang="en-US" b="1" dirty="0">
                <a:solidFill>
                  <a:schemeClr val="bg1"/>
                </a:solidFill>
              </a:rPr>
              <a:t>Module 4: Financial Reporting Mechanism</a:t>
            </a:r>
            <a:endParaRPr lang="en-US" dirty="0">
              <a:solidFill>
                <a:schemeClr val="bg1"/>
              </a:solidFill>
              <a:latin typeface="+mn-lt"/>
            </a:endParaRPr>
          </a:p>
        </p:txBody>
      </p:sp>
      <p:sp>
        <p:nvSpPr>
          <p:cNvPr id="3" name="Content Placeholder 2"/>
          <p:cNvSpPr>
            <a:spLocks noGrp="1"/>
          </p:cNvSpPr>
          <p:nvPr>
            <p:ph idx="1"/>
          </p:nvPr>
        </p:nvSpPr>
        <p:spPr>
          <a:xfrm>
            <a:off x="905256" y="1929382"/>
            <a:ext cx="10515600" cy="4279394"/>
          </a:xfrm>
          <a:solidFill>
            <a:schemeClr val="bg2"/>
          </a:solidFill>
        </p:spPr>
        <p:txBody>
          <a:bodyPr>
            <a:noAutofit/>
          </a:bodyPr>
          <a:lstStyle/>
          <a:p>
            <a:pPr marL="0" indent="0">
              <a:buNone/>
            </a:pPr>
            <a:r>
              <a:rPr lang="en-US" sz="2400" b="1" dirty="0">
                <a:latin typeface="+mj-lt"/>
              </a:rPr>
              <a:t>Lesson 8: </a:t>
            </a:r>
            <a:r>
              <a:rPr lang="en-US" sz="2400" dirty="0">
                <a:latin typeface="+mj-lt"/>
              </a:rPr>
              <a:t>Overview of Financial Reporting and Financial Reporting Framework for NPO including Audited Financials and Non Profit Annual Report – </a:t>
            </a:r>
            <a:r>
              <a:rPr lang="en-US" sz="2400" b="1" i="1" dirty="0">
                <a:latin typeface="+mj-lt"/>
              </a:rPr>
              <a:t>September 13</a:t>
            </a:r>
          </a:p>
          <a:p>
            <a:pPr marL="0" lvl="0" indent="0">
              <a:buNone/>
            </a:pPr>
            <a:r>
              <a:rPr lang="en-US" sz="2400" b="1" dirty="0">
                <a:latin typeface="+mj-lt"/>
              </a:rPr>
              <a:t>Lesson 9:  </a:t>
            </a:r>
            <a:r>
              <a:rPr lang="en-US" sz="2400" dirty="0">
                <a:latin typeface="+mj-lt"/>
              </a:rPr>
              <a:t>Conceptual Framework for Financial Reporting in terms of Sri Lanka Statement of Recommended Practice for Not-for-Profit Organizations and NGOs – </a:t>
            </a:r>
            <a:r>
              <a:rPr lang="en-US" sz="2400" b="1" i="1" dirty="0">
                <a:latin typeface="+mj-lt"/>
              </a:rPr>
              <a:t>September 14</a:t>
            </a:r>
          </a:p>
          <a:p>
            <a:pPr marL="0" indent="0">
              <a:buNone/>
            </a:pPr>
            <a:r>
              <a:rPr lang="en-US" sz="2400" b="1" dirty="0">
                <a:latin typeface="+mj-lt"/>
              </a:rPr>
              <a:t>Lesson 10: </a:t>
            </a:r>
            <a:r>
              <a:rPr lang="en-US" sz="2400" dirty="0">
                <a:latin typeface="+mj-lt"/>
              </a:rPr>
              <a:t>Financial Reporting Requirements in terms of SLFRS Framework–  </a:t>
            </a:r>
            <a:r>
              <a:rPr lang="en-US" sz="2400" b="1" i="1" dirty="0">
                <a:latin typeface="+mj-lt"/>
              </a:rPr>
              <a:t>September 15</a:t>
            </a:r>
          </a:p>
          <a:p>
            <a:pPr marL="0" indent="0">
              <a:buNone/>
            </a:pPr>
            <a:r>
              <a:rPr lang="en-US" sz="2400" b="1" dirty="0">
                <a:latin typeface="+mj-lt"/>
              </a:rPr>
              <a:t>Lesson 11: </a:t>
            </a:r>
            <a:r>
              <a:rPr lang="en-US" sz="2400" dirty="0">
                <a:latin typeface="+mj-lt"/>
              </a:rPr>
              <a:t>NPO Specific Provisions and Significant Accounting Policies Recommended for Not-for-Profit Organizations – </a:t>
            </a:r>
            <a:r>
              <a:rPr lang="en-US" sz="2400" b="1" i="1" dirty="0">
                <a:latin typeface="+mj-lt"/>
              </a:rPr>
              <a:t>September 16</a:t>
            </a:r>
          </a:p>
          <a:p>
            <a:pPr marL="0" indent="0">
              <a:buNone/>
            </a:pPr>
            <a:r>
              <a:rPr lang="en-US" sz="2400" b="1" dirty="0">
                <a:latin typeface="+mj-lt"/>
              </a:rPr>
              <a:t>Lesson 12 : </a:t>
            </a:r>
            <a:r>
              <a:rPr lang="en-US" sz="2400" dirty="0">
                <a:latin typeface="+mj-lt"/>
              </a:rPr>
              <a:t>Analyze a Non Profit Financial Statement as to Evaluate Financial Conditions for a NPO – </a:t>
            </a:r>
            <a:r>
              <a:rPr lang="en-US" sz="2400" b="1" i="1" dirty="0">
                <a:latin typeface="+mj-lt"/>
              </a:rPr>
              <a:t>September 17</a:t>
            </a:r>
            <a:endParaRPr lang="en-US" sz="2400" b="1" dirty="0">
              <a:latin typeface="+mj-lt"/>
            </a:endParaRPr>
          </a:p>
          <a:p>
            <a:pPr marL="0" indent="0">
              <a:buNone/>
            </a:pPr>
            <a:endParaRPr lang="en-US" sz="2400" b="1" i="1" dirty="0">
              <a:latin typeface="+mj-lt"/>
            </a:endParaRPr>
          </a:p>
        </p:txBody>
      </p:sp>
    </p:spTree>
    <p:extLst>
      <p:ext uri="{BB962C8B-B14F-4D97-AF65-F5344CB8AC3E}">
        <p14:creationId xmlns:p14="http://schemas.microsoft.com/office/powerpoint/2010/main" val="34875382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431" y="602901"/>
            <a:ext cx="9395209" cy="927013"/>
          </a:xfrm>
          <a:solidFill>
            <a:schemeClr val="tx1">
              <a:lumMod val="85000"/>
              <a:lumOff val="15000"/>
            </a:schemeClr>
          </a:solidFill>
        </p:spPr>
        <p:txBody>
          <a:bodyPr>
            <a:noAutofit/>
          </a:bodyPr>
          <a:lstStyle/>
          <a:p>
            <a:r>
              <a:rPr lang="en-US" sz="3600" b="1" dirty="0">
                <a:solidFill>
                  <a:schemeClr val="bg1"/>
                </a:solidFill>
              </a:rPr>
              <a:t>Accumulated Fund… </a:t>
            </a:r>
          </a:p>
        </p:txBody>
      </p:sp>
      <p:sp>
        <p:nvSpPr>
          <p:cNvPr id="3" name="Content Placeholder 2"/>
          <p:cNvSpPr>
            <a:spLocks noGrp="1"/>
          </p:cNvSpPr>
          <p:nvPr>
            <p:ph idx="1"/>
          </p:nvPr>
        </p:nvSpPr>
        <p:spPr>
          <a:xfrm>
            <a:off x="1336431" y="1640444"/>
            <a:ext cx="9395209" cy="2871266"/>
          </a:xfrm>
          <a:solidFill>
            <a:schemeClr val="bg2"/>
          </a:solidFill>
        </p:spPr>
        <p:txBody>
          <a:bodyPr>
            <a:noAutofit/>
          </a:bodyPr>
          <a:lstStyle/>
          <a:p>
            <a:pPr>
              <a:lnSpc>
                <a:spcPct val="100000"/>
              </a:lnSpc>
              <a:buFont typeface="Wingdings" panose="05000000000000000000" pitchFamily="2" charset="2"/>
              <a:buChar char="§"/>
            </a:pPr>
            <a:r>
              <a:rPr lang="en-US" sz="2400" dirty="0">
                <a:latin typeface="+mj-lt"/>
              </a:rPr>
              <a:t>However, although NPOs do not have ownership interests or profit in the same sense as commercial entities</a:t>
            </a:r>
          </a:p>
          <a:p>
            <a:pPr>
              <a:lnSpc>
                <a:spcPct val="100000"/>
              </a:lnSpc>
              <a:buFont typeface="Wingdings" panose="05000000000000000000" pitchFamily="2" charset="2"/>
              <a:buChar char="§"/>
            </a:pPr>
            <a:r>
              <a:rPr lang="en-US" sz="2400" dirty="0">
                <a:latin typeface="+mj-lt"/>
              </a:rPr>
              <a:t>An organization may, during any period, draw upon resources received in past periods and still unutilized, or set aside resources for use in future periods.</a:t>
            </a:r>
          </a:p>
          <a:p>
            <a:pPr>
              <a:lnSpc>
                <a:spcPct val="100000"/>
              </a:lnSpc>
              <a:buFont typeface="Wingdings" panose="05000000000000000000" pitchFamily="2" charset="2"/>
              <a:buChar char="§"/>
            </a:pPr>
            <a:endParaRPr lang="en-US" sz="2400" dirty="0">
              <a:latin typeface="+mj-lt"/>
            </a:endParaRPr>
          </a:p>
          <a:p>
            <a:pPr>
              <a:lnSpc>
                <a:spcPct val="100000"/>
              </a:lnSpc>
              <a:buFont typeface="Wingdings" panose="05000000000000000000" pitchFamily="2" charset="2"/>
              <a:buChar char="§"/>
            </a:pPr>
            <a:endParaRPr lang="en-US" sz="2400" b="1" dirty="0">
              <a:latin typeface="+mj-lt"/>
            </a:endParaRPr>
          </a:p>
        </p:txBody>
      </p:sp>
    </p:spTree>
    <p:extLst>
      <p:ext uri="{BB962C8B-B14F-4D97-AF65-F5344CB8AC3E}">
        <p14:creationId xmlns:p14="http://schemas.microsoft.com/office/powerpoint/2010/main" val="38863098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431" y="602901"/>
            <a:ext cx="9395209" cy="927013"/>
          </a:xfrm>
          <a:solidFill>
            <a:schemeClr val="tx1">
              <a:lumMod val="85000"/>
              <a:lumOff val="15000"/>
            </a:schemeClr>
          </a:solidFill>
        </p:spPr>
        <p:txBody>
          <a:bodyPr>
            <a:noAutofit/>
          </a:bodyPr>
          <a:lstStyle/>
          <a:p>
            <a:r>
              <a:rPr lang="en-US" sz="2800" b="1" dirty="0">
                <a:solidFill>
                  <a:schemeClr val="bg1"/>
                </a:solidFill>
              </a:rPr>
              <a:t> </a:t>
            </a:r>
            <a:r>
              <a:rPr lang="en-US" sz="3600" b="1" dirty="0">
                <a:solidFill>
                  <a:schemeClr val="bg1"/>
                </a:solidFill>
              </a:rPr>
              <a:t>Accumulated Fund… </a:t>
            </a:r>
          </a:p>
        </p:txBody>
      </p:sp>
      <p:sp>
        <p:nvSpPr>
          <p:cNvPr id="3" name="Content Placeholder 2"/>
          <p:cNvSpPr>
            <a:spLocks noGrp="1"/>
          </p:cNvSpPr>
          <p:nvPr>
            <p:ph idx="1"/>
          </p:nvPr>
        </p:nvSpPr>
        <p:spPr>
          <a:xfrm>
            <a:off x="1336431" y="1640444"/>
            <a:ext cx="9395209" cy="2218123"/>
          </a:xfrm>
          <a:solidFill>
            <a:schemeClr val="bg2"/>
          </a:solidFill>
        </p:spPr>
        <p:txBody>
          <a:bodyPr>
            <a:noAutofit/>
          </a:bodyPr>
          <a:lstStyle/>
          <a:p>
            <a:pPr>
              <a:lnSpc>
                <a:spcPct val="100000"/>
              </a:lnSpc>
              <a:buFont typeface="Wingdings" panose="05000000000000000000" pitchFamily="2" charset="2"/>
              <a:buChar char="§"/>
            </a:pPr>
            <a:r>
              <a:rPr lang="en-US" sz="2400" dirty="0">
                <a:latin typeface="+mj-lt"/>
              </a:rPr>
              <a:t>Maintenance of the accumulated fund of an NPO is based on the maintenance of its financial capital. </a:t>
            </a:r>
          </a:p>
          <a:p>
            <a:pPr>
              <a:lnSpc>
                <a:spcPct val="100000"/>
              </a:lnSpc>
              <a:buFont typeface="Wingdings" panose="05000000000000000000" pitchFamily="2" charset="2"/>
              <a:buChar char="§"/>
            </a:pPr>
            <a:r>
              <a:rPr lang="en-US" sz="2400" dirty="0">
                <a:latin typeface="+mj-lt"/>
              </a:rPr>
              <a:t>An NPO’s capital has been maintained if the financial value of its net assets at the end of a period equals or exceeds the financial value of its net assets at the beginning of the period. </a:t>
            </a:r>
            <a:endParaRPr lang="en-US" sz="2400" b="1" dirty="0">
              <a:latin typeface="+mj-lt"/>
            </a:endParaRPr>
          </a:p>
        </p:txBody>
      </p:sp>
    </p:spTree>
    <p:extLst>
      <p:ext uri="{BB962C8B-B14F-4D97-AF65-F5344CB8AC3E}">
        <p14:creationId xmlns:p14="http://schemas.microsoft.com/office/powerpoint/2010/main" val="11212135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431" y="602901"/>
            <a:ext cx="9395209" cy="927013"/>
          </a:xfrm>
          <a:solidFill>
            <a:schemeClr val="tx1">
              <a:lumMod val="85000"/>
              <a:lumOff val="15000"/>
            </a:schemeClr>
          </a:solidFill>
        </p:spPr>
        <p:txBody>
          <a:bodyPr>
            <a:noAutofit/>
          </a:bodyPr>
          <a:lstStyle/>
          <a:p>
            <a:r>
              <a:rPr lang="en-US" sz="3600" b="1" dirty="0">
                <a:solidFill>
                  <a:schemeClr val="bg1"/>
                </a:solidFill>
              </a:rPr>
              <a:t>Accumulated Fund… </a:t>
            </a:r>
          </a:p>
        </p:txBody>
      </p:sp>
      <p:sp>
        <p:nvSpPr>
          <p:cNvPr id="3" name="Content Placeholder 2"/>
          <p:cNvSpPr>
            <a:spLocks noGrp="1"/>
          </p:cNvSpPr>
          <p:nvPr>
            <p:ph idx="1"/>
          </p:nvPr>
        </p:nvSpPr>
        <p:spPr>
          <a:xfrm>
            <a:off x="1336430" y="1670589"/>
            <a:ext cx="9395209" cy="2218123"/>
          </a:xfrm>
          <a:solidFill>
            <a:schemeClr val="bg2"/>
          </a:solidFill>
        </p:spPr>
        <p:txBody>
          <a:bodyPr>
            <a:noAutofit/>
          </a:bodyPr>
          <a:lstStyle/>
          <a:p>
            <a:pPr>
              <a:lnSpc>
                <a:spcPct val="100000"/>
              </a:lnSpc>
              <a:buFont typeface="Wingdings" panose="05000000000000000000" pitchFamily="2" charset="2"/>
              <a:buChar char="§"/>
            </a:pPr>
            <a:r>
              <a:rPr lang="en-US" sz="2400" dirty="0">
                <a:latin typeface="+mj-lt"/>
              </a:rPr>
              <a:t>NPO should be able to maintain its accumulated fund to enable them to provide services to its future beneficiaries. </a:t>
            </a:r>
          </a:p>
          <a:p>
            <a:pPr>
              <a:lnSpc>
                <a:spcPct val="100000"/>
              </a:lnSpc>
              <a:buFont typeface="Wingdings" panose="05000000000000000000" pitchFamily="2" charset="2"/>
              <a:buChar char="§"/>
            </a:pPr>
            <a:r>
              <a:rPr lang="en-US" sz="2400" dirty="0">
                <a:latin typeface="+mj-lt"/>
              </a:rPr>
              <a:t>Future resource providers may need to make up the deficiency, unless the organization has the ability to generate income, e.g. by fundraising, in order to avoid such decline.</a:t>
            </a:r>
            <a:endParaRPr lang="en-US" sz="2400" b="1" dirty="0">
              <a:latin typeface="+mj-lt"/>
            </a:endParaRPr>
          </a:p>
        </p:txBody>
      </p:sp>
    </p:spTree>
    <p:extLst>
      <p:ext uri="{BB962C8B-B14F-4D97-AF65-F5344CB8AC3E}">
        <p14:creationId xmlns:p14="http://schemas.microsoft.com/office/powerpoint/2010/main" val="22539744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431" y="602901"/>
            <a:ext cx="9395209" cy="927013"/>
          </a:xfrm>
          <a:solidFill>
            <a:schemeClr val="tx1">
              <a:lumMod val="85000"/>
              <a:lumOff val="15000"/>
            </a:schemeClr>
          </a:solidFill>
        </p:spPr>
        <p:txBody>
          <a:bodyPr>
            <a:noAutofit/>
          </a:bodyPr>
          <a:lstStyle/>
          <a:p>
            <a:r>
              <a:rPr lang="en-US" sz="3600" b="1" dirty="0">
                <a:solidFill>
                  <a:schemeClr val="bg1"/>
                </a:solidFill>
              </a:rPr>
              <a:t>Accumulated Fund… </a:t>
            </a:r>
          </a:p>
        </p:txBody>
      </p:sp>
      <p:sp>
        <p:nvSpPr>
          <p:cNvPr id="3" name="Content Placeholder 2"/>
          <p:cNvSpPr>
            <a:spLocks noGrp="1"/>
          </p:cNvSpPr>
          <p:nvPr>
            <p:ph idx="1"/>
          </p:nvPr>
        </p:nvSpPr>
        <p:spPr>
          <a:xfrm>
            <a:off x="1336430" y="1670589"/>
            <a:ext cx="9395209" cy="1866431"/>
          </a:xfrm>
          <a:solidFill>
            <a:schemeClr val="bg2"/>
          </a:solidFill>
        </p:spPr>
        <p:txBody>
          <a:bodyPr>
            <a:noAutofit/>
          </a:bodyPr>
          <a:lstStyle/>
          <a:p>
            <a:pPr>
              <a:lnSpc>
                <a:spcPct val="100000"/>
              </a:lnSpc>
              <a:buFont typeface="Wingdings" panose="05000000000000000000" pitchFamily="2" charset="2"/>
              <a:buChar char="§"/>
            </a:pPr>
            <a:r>
              <a:rPr lang="en-US" sz="2400" dirty="0">
                <a:latin typeface="+mj-lt"/>
              </a:rPr>
              <a:t>Restricted funds constitute an important part of the accumulated fund of an NPO. </a:t>
            </a:r>
          </a:p>
          <a:p>
            <a:pPr>
              <a:lnSpc>
                <a:spcPct val="100000"/>
              </a:lnSpc>
              <a:buFont typeface="Wingdings" panose="05000000000000000000" pitchFamily="2" charset="2"/>
              <a:buChar char="§"/>
            </a:pPr>
            <a:r>
              <a:rPr lang="en-US" sz="2400" dirty="0">
                <a:latin typeface="+mj-lt"/>
              </a:rPr>
              <a:t>It is therefore important to distinguish between the restricted accumulated fund and the general accumulated fund.</a:t>
            </a:r>
            <a:endParaRPr lang="en-US" sz="2400" b="1" dirty="0">
              <a:latin typeface="+mj-lt"/>
            </a:endParaRPr>
          </a:p>
        </p:txBody>
      </p:sp>
    </p:spTree>
    <p:extLst>
      <p:ext uri="{BB962C8B-B14F-4D97-AF65-F5344CB8AC3E}">
        <p14:creationId xmlns:p14="http://schemas.microsoft.com/office/powerpoint/2010/main" val="34957050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431" y="602901"/>
            <a:ext cx="9395209" cy="927013"/>
          </a:xfrm>
          <a:solidFill>
            <a:schemeClr val="tx1">
              <a:lumMod val="85000"/>
              <a:lumOff val="15000"/>
            </a:schemeClr>
          </a:solidFill>
        </p:spPr>
        <p:txBody>
          <a:bodyPr>
            <a:noAutofit/>
          </a:bodyPr>
          <a:lstStyle/>
          <a:p>
            <a:r>
              <a:rPr lang="en-US" sz="3600" b="1" dirty="0">
                <a:solidFill>
                  <a:schemeClr val="bg1"/>
                </a:solidFill>
              </a:rPr>
              <a:t>Governing Body</a:t>
            </a:r>
          </a:p>
        </p:txBody>
      </p:sp>
      <p:sp>
        <p:nvSpPr>
          <p:cNvPr id="3" name="Content Placeholder 2"/>
          <p:cNvSpPr>
            <a:spLocks noGrp="1"/>
          </p:cNvSpPr>
          <p:nvPr>
            <p:ph idx="1"/>
          </p:nvPr>
        </p:nvSpPr>
        <p:spPr>
          <a:xfrm>
            <a:off x="1336430" y="1670589"/>
            <a:ext cx="9395209" cy="1866431"/>
          </a:xfrm>
          <a:solidFill>
            <a:schemeClr val="bg2"/>
          </a:solidFill>
        </p:spPr>
        <p:txBody>
          <a:bodyPr>
            <a:noAutofit/>
          </a:bodyPr>
          <a:lstStyle/>
          <a:p>
            <a:pPr>
              <a:lnSpc>
                <a:spcPct val="100000"/>
              </a:lnSpc>
              <a:buFont typeface="Wingdings" panose="05000000000000000000" pitchFamily="2" charset="2"/>
              <a:buChar char="§"/>
            </a:pPr>
            <a:r>
              <a:rPr lang="en-US" sz="2400" dirty="0">
                <a:latin typeface="+mj-lt"/>
              </a:rPr>
              <a:t>The governing body of an NPO is similar to the board of directors of a company. However, in the case of an NPO this may be referred to as the Board of Governors or Council of Members or some other suitable name.</a:t>
            </a:r>
            <a:endParaRPr lang="en-US" sz="2400" b="1" dirty="0">
              <a:latin typeface="+mj-lt"/>
            </a:endParaRPr>
          </a:p>
        </p:txBody>
      </p:sp>
    </p:spTree>
    <p:extLst>
      <p:ext uri="{BB962C8B-B14F-4D97-AF65-F5344CB8AC3E}">
        <p14:creationId xmlns:p14="http://schemas.microsoft.com/office/powerpoint/2010/main" val="1480280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430" y="593757"/>
            <a:ext cx="9395209" cy="927013"/>
          </a:xfrm>
          <a:solidFill>
            <a:schemeClr val="tx1">
              <a:lumMod val="85000"/>
              <a:lumOff val="15000"/>
            </a:schemeClr>
          </a:solidFill>
        </p:spPr>
        <p:txBody>
          <a:bodyPr>
            <a:noAutofit/>
          </a:bodyPr>
          <a:lstStyle/>
          <a:p>
            <a:r>
              <a:rPr lang="en-US" sz="3600" b="1" dirty="0">
                <a:solidFill>
                  <a:schemeClr val="bg1"/>
                </a:solidFill>
              </a:rPr>
              <a:t>Users and their Information Needs </a:t>
            </a:r>
          </a:p>
        </p:txBody>
      </p:sp>
      <p:sp>
        <p:nvSpPr>
          <p:cNvPr id="3" name="Content Placeholder 2"/>
          <p:cNvSpPr>
            <a:spLocks noGrp="1"/>
          </p:cNvSpPr>
          <p:nvPr>
            <p:ph idx="1"/>
          </p:nvPr>
        </p:nvSpPr>
        <p:spPr>
          <a:xfrm>
            <a:off x="1336430" y="1670589"/>
            <a:ext cx="9395209" cy="2971749"/>
          </a:xfrm>
          <a:solidFill>
            <a:schemeClr val="bg2"/>
          </a:solidFill>
        </p:spPr>
        <p:txBody>
          <a:bodyPr>
            <a:noAutofit/>
          </a:bodyPr>
          <a:lstStyle/>
          <a:p>
            <a:pPr>
              <a:lnSpc>
                <a:spcPct val="100000"/>
              </a:lnSpc>
              <a:buFont typeface="Wingdings" panose="05000000000000000000" pitchFamily="2" charset="2"/>
              <a:buChar char="§"/>
            </a:pPr>
            <a:r>
              <a:rPr lang="en-US" sz="2400" dirty="0">
                <a:latin typeface="+mj-lt"/>
              </a:rPr>
              <a:t>Financial statements of NPOs are used by different persons for different purposes, and their information requirements vary considerably. </a:t>
            </a:r>
          </a:p>
          <a:p>
            <a:pPr>
              <a:lnSpc>
                <a:spcPct val="100000"/>
              </a:lnSpc>
              <a:buFont typeface="Wingdings" panose="05000000000000000000" pitchFamily="2" charset="2"/>
              <a:buChar char="§"/>
            </a:pPr>
            <a:r>
              <a:rPr lang="en-US" sz="2400" dirty="0">
                <a:latin typeface="+mj-lt"/>
              </a:rPr>
              <a:t>Unlike in the corporate sector, NPOs have neither owners nor investors. </a:t>
            </a:r>
          </a:p>
          <a:p>
            <a:pPr>
              <a:lnSpc>
                <a:spcPct val="100000"/>
              </a:lnSpc>
              <a:buFont typeface="Wingdings" panose="05000000000000000000" pitchFamily="2" charset="2"/>
              <a:buChar char="§"/>
            </a:pPr>
            <a:r>
              <a:rPr lang="en-US" sz="2400" dirty="0">
                <a:latin typeface="+mj-lt"/>
              </a:rPr>
              <a:t>The most common groups of users of NPO financial statement are the resource providers or contributors (i.e. the different categories of donors), beneficiaries (different target groups), suppliers/creditors, employees and the authorities. </a:t>
            </a:r>
          </a:p>
        </p:txBody>
      </p:sp>
    </p:spTree>
    <p:extLst>
      <p:ext uri="{BB962C8B-B14F-4D97-AF65-F5344CB8AC3E}">
        <p14:creationId xmlns:p14="http://schemas.microsoft.com/office/powerpoint/2010/main" val="36951215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6091" y="602901"/>
            <a:ext cx="9465549" cy="1088739"/>
          </a:xfrm>
          <a:solidFill>
            <a:schemeClr val="tx1">
              <a:lumMod val="85000"/>
              <a:lumOff val="15000"/>
            </a:schemeClr>
          </a:solidFill>
        </p:spPr>
        <p:txBody>
          <a:bodyPr>
            <a:noAutofit/>
          </a:bodyPr>
          <a:lstStyle/>
          <a:p>
            <a:r>
              <a:rPr lang="en-US" sz="3600" b="1" dirty="0">
                <a:solidFill>
                  <a:schemeClr val="bg1"/>
                </a:solidFill>
              </a:rPr>
              <a:t>Qualitative Characteristics of Financial Statements </a:t>
            </a:r>
          </a:p>
        </p:txBody>
      </p:sp>
      <p:sp>
        <p:nvSpPr>
          <p:cNvPr id="3" name="Content Placeholder 2"/>
          <p:cNvSpPr>
            <a:spLocks noGrp="1"/>
          </p:cNvSpPr>
          <p:nvPr>
            <p:ph idx="1"/>
          </p:nvPr>
        </p:nvSpPr>
        <p:spPr>
          <a:xfrm>
            <a:off x="1266091" y="1820009"/>
            <a:ext cx="9465549" cy="2027204"/>
          </a:xfrm>
          <a:solidFill>
            <a:schemeClr val="bg2"/>
          </a:solidFill>
        </p:spPr>
        <p:txBody>
          <a:bodyPr>
            <a:noAutofit/>
          </a:bodyPr>
          <a:lstStyle/>
          <a:p>
            <a:pPr>
              <a:lnSpc>
                <a:spcPct val="100000"/>
              </a:lnSpc>
              <a:buFont typeface="Wingdings" panose="05000000000000000000" pitchFamily="2" charset="2"/>
              <a:buChar char="§"/>
            </a:pPr>
            <a:r>
              <a:rPr lang="en-US" sz="2400" dirty="0">
                <a:latin typeface="+mj-lt"/>
              </a:rPr>
              <a:t>Qualitative characteristics are the attributes that make the information provided in the financial statements useful to users. The four principal qualitative characteristics are  </a:t>
            </a:r>
            <a:r>
              <a:rPr lang="en-US" sz="2400" u="sng" dirty="0">
                <a:latin typeface="+mj-lt"/>
              </a:rPr>
              <a:t>understandability</a:t>
            </a:r>
            <a:r>
              <a:rPr lang="en-US" sz="2400" dirty="0">
                <a:latin typeface="+mj-lt"/>
              </a:rPr>
              <a:t>, </a:t>
            </a:r>
            <a:r>
              <a:rPr lang="en-US" sz="2400" u="sng" dirty="0">
                <a:latin typeface="+mj-lt"/>
              </a:rPr>
              <a:t>relevance</a:t>
            </a:r>
            <a:r>
              <a:rPr lang="en-US" sz="2400" dirty="0">
                <a:latin typeface="+mj-lt"/>
              </a:rPr>
              <a:t>, </a:t>
            </a:r>
            <a:r>
              <a:rPr lang="en-US" sz="2400" u="sng" dirty="0">
                <a:latin typeface="+mj-lt"/>
              </a:rPr>
              <a:t>reliability</a:t>
            </a:r>
            <a:r>
              <a:rPr lang="en-US" sz="2400" dirty="0">
                <a:latin typeface="+mj-lt"/>
              </a:rPr>
              <a:t> and </a:t>
            </a:r>
            <a:r>
              <a:rPr lang="en-US" sz="2400" u="sng" dirty="0">
                <a:latin typeface="+mj-lt"/>
              </a:rPr>
              <a:t>comparability</a:t>
            </a:r>
            <a:r>
              <a:rPr lang="en-US" sz="2400" dirty="0">
                <a:latin typeface="+mj-lt"/>
              </a:rPr>
              <a:t>. </a:t>
            </a:r>
          </a:p>
        </p:txBody>
      </p:sp>
    </p:spTree>
    <p:extLst>
      <p:ext uri="{BB962C8B-B14F-4D97-AF65-F5344CB8AC3E}">
        <p14:creationId xmlns:p14="http://schemas.microsoft.com/office/powerpoint/2010/main" val="30715461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6091" y="602901"/>
            <a:ext cx="9465549" cy="1134459"/>
          </a:xfrm>
          <a:solidFill>
            <a:schemeClr val="tx1">
              <a:lumMod val="85000"/>
              <a:lumOff val="15000"/>
            </a:schemeClr>
          </a:solidFill>
        </p:spPr>
        <p:txBody>
          <a:bodyPr>
            <a:noAutofit/>
          </a:bodyPr>
          <a:lstStyle/>
          <a:p>
            <a:r>
              <a:rPr lang="en-US" sz="3600" b="1" dirty="0">
                <a:solidFill>
                  <a:schemeClr val="bg1"/>
                </a:solidFill>
              </a:rPr>
              <a:t>Qualitative Characteristics of Financial Statements… </a:t>
            </a:r>
          </a:p>
        </p:txBody>
      </p:sp>
      <p:sp>
        <p:nvSpPr>
          <p:cNvPr id="3" name="Content Placeholder 2"/>
          <p:cNvSpPr>
            <a:spLocks noGrp="1"/>
          </p:cNvSpPr>
          <p:nvPr>
            <p:ph idx="1"/>
          </p:nvPr>
        </p:nvSpPr>
        <p:spPr>
          <a:xfrm>
            <a:off x="1266091" y="1899591"/>
            <a:ext cx="9465549" cy="2971749"/>
          </a:xfrm>
          <a:solidFill>
            <a:schemeClr val="bg2"/>
          </a:solidFill>
        </p:spPr>
        <p:txBody>
          <a:bodyPr>
            <a:noAutofit/>
          </a:bodyPr>
          <a:lstStyle/>
          <a:p>
            <a:pPr marL="0" indent="0">
              <a:lnSpc>
                <a:spcPct val="100000"/>
              </a:lnSpc>
              <a:buNone/>
            </a:pPr>
            <a:r>
              <a:rPr lang="en-US" b="1" dirty="0">
                <a:latin typeface="+mj-lt"/>
              </a:rPr>
              <a:t>Understandability:</a:t>
            </a:r>
          </a:p>
          <a:p>
            <a:pPr>
              <a:lnSpc>
                <a:spcPct val="100000"/>
              </a:lnSpc>
              <a:buFont typeface="Wingdings" panose="05000000000000000000" pitchFamily="2" charset="2"/>
              <a:buChar char="§"/>
            </a:pPr>
            <a:r>
              <a:rPr lang="en-US" sz="2400" dirty="0">
                <a:latin typeface="+mj-lt"/>
              </a:rPr>
              <a:t>The user should be able to understand the Financial Statements. All the relevant factors should be presented including all the complex matters that are material and relevant. Important factors cannot be ignored due to their inherited complexity.</a:t>
            </a:r>
          </a:p>
          <a:p>
            <a:pPr>
              <a:lnSpc>
                <a:spcPct val="100000"/>
              </a:lnSpc>
              <a:buFont typeface="Wingdings" panose="05000000000000000000" pitchFamily="2" charset="2"/>
              <a:buChar char="§"/>
            </a:pPr>
            <a:endParaRPr lang="en-US" sz="2400" dirty="0">
              <a:latin typeface="+mj-lt"/>
            </a:endParaRPr>
          </a:p>
        </p:txBody>
      </p:sp>
    </p:spTree>
    <p:extLst>
      <p:ext uri="{BB962C8B-B14F-4D97-AF65-F5344CB8AC3E}">
        <p14:creationId xmlns:p14="http://schemas.microsoft.com/office/powerpoint/2010/main" val="34599193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6091" y="602901"/>
            <a:ext cx="9465549" cy="1043019"/>
          </a:xfrm>
          <a:solidFill>
            <a:schemeClr val="tx1">
              <a:lumMod val="85000"/>
              <a:lumOff val="15000"/>
            </a:schemeClr>
          </a:solidFill>
        </p:spPr>
        <p:txBody>
          <a:bodyPr>
            <a:noAutofit/>
          </a:bodyPr>
          <a:lstStyle/>
          <a:p>
            <a:r>
              <a:rPr lang="en-US" sz="3600" b="1" dirty="0">
                <a:solidFill>
                  <a:schemeClr val="bg1"/>
                </a:solidFill>
              </a:rPr>
              <a:t>Qualitative Characteristics of Financial Statements… </a:t>
            </a:r>
          </a:p>
        </p:txBody>
      </p:sp>
      <p:sp>
        <p:nvSpPr>
          <p:cNvPr id="3" name="Content Placeholder 2"/>
          <p:cNvSpPr>
            <a:spLocks noGrp="1"/>
          </p:cNvSpPr>
          <p:nvPr>
            <p:ph idx="1"/>
          </p:nvPr>
        </p:nvSpPr>
        <p:spPr>
          <a:xfrm>
            <a:off x="1266091" y="1863015"/>
            <a:ext cx="9465549" cy="2851169"/>
          </a:xfrm>
          <a:solidFill>
            <a:schemeClr val="bg2"/>
          </a:solidFill>
        </p:spPr>
        <p:txBody>
          <a:bodyPr>
            <a:noAutofit/>
          </a:bodyPr>
          <a:lstStyle/>
          <a:p>
            <a:pPr marL="0" indent="0">
              <a:lnSpc>
                <a:spcPct val="100000"/>
              </a:lnSpc>
              <a:buNone/>
            </a:pPr>
            <a:r>
              <a:rPr lang="en-US" b="1" dirty="0">
                <a:latin typeface="+mj-lt"/>
              </a:rPr>
              <a:t>Relevance: </a:t>
            </a:r>
          </a:p>
          <a:p>
            <a:pPr marL="0" indent="0">
              <a:lnSpc>
                <a:spcPct val="100000"/>
              </a:lnSpc>
              <a:buNone/>
            </a:pPr>
            <a:r>
              <a:rPr lang="en-US" sz="2400" dirty="0">
                <a:latin typeface="+mj-lt"/>
              </a:rPr>
              <a:t>Information must be relevant to the decision-making needs of users. Information has the quality of relevance when it influences, in normal circumstances the economic decisions and in the case of NPO’s the socio economic decision of users, by helping them evaluate past, present or future events or confirming or correcting their past evaluations. </a:t>
            </a:r>
          </a:p>
          <a:p>
            <a:pPr marL="0" indent="0">
              <a:lnSpc>
                <a:spcPct val="100000"/>
              </a:lnSpc>
              <a:buNone/>
            </a:pPr>
            <a:r>
              <a:rPr lang="en-US" sz="2400" dirty="0">
                <a:latin typeface="+mj-lt"/>
              </a:rPr>
              <a:t>The relevance of information is judged by its nature and materiality.</a:t>
            </a:r>
            <a:endParaRPr lang="en-US" sz="2400" b="1" dirty="0">
              <a:latin typeface="+mj-lt"/>
            </a:endParaRPr>
          </a:p>
          <a:p>
            <a:pPr marL="0" indent="0">
              <a:lnSpc>
                <a:spcPct val="100000"/>
              </a:lnSpc>
              <a:buNone/>
            </a:pPr>
            <a:endParaRPr lang="en-US" sz="2400" dirty="0">
              <a:latin typeface="+mj-lt"/>
            </a:endParaRPr>
          </a:p>
          <a:p>
            <a:pPr marL="0" indent="0">
              <a:lnSpc>
                <a:spcPct val="100000"/>
              </a:lnSpc>
              <a:buNone/>
            </a:pPr>
            <a:endParaRPr lang="en-US" sz="2400" dirty="0">
              <a:latin typeface="+mj-lt"/>
            </a:endParaRPr>
          </a:p>
          <a:p>
            <a:pPr>
              <a:lnSpc>
                <a:spcPct val="100000"/>
              </a:lnSpc>
              <a:buFont typeface="Wingdings" panose="05000000000000000000" pitchFamily="2" charset="2"/>
              <a:buChar char="§"/>
            </a:pPr>
            <a:endParaRPr lang="en-US" sz="2400" dirty="0">
              <a:latin typeface="+mj-lt"/>
            </a:endParaRPr>
          </a:p>
        </p:txBody>
      </p:sp>
    </p:spTree>
    <p:extLst>
      <p:ext uri="{BB962C8B-B14F-4D97-AF65-F5344CB8AC3E}">
        <p14:creationId xmlns:p14="http://schemas.microsoft.com/office/powerpoint/2010/main" val="32807068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6091" y="602901"/>
            <a:ext cx="9465549" cy="960723"/>
          </a:xfrm>
          <a:solidFill>
            <a:schemeClr val="tx1">
              <a:lumMod val="85000"/>
              <a:lumOff val="15000"/>
            </a:schemeClr>
          </a:solidFill>
        </p:spPr>
        <p:txBody>
          <a:bodyPr>
            <a:noAutofit/>
          </a:bodyPr>
          <a:lstStyle/>
          <a:p>
            <a:r>
              <a:rPr lang="en-US" sz="3600" b="1" dirty="0">
                <a:solidFill>
                  <a:schemeClr val="bg1"/>
                </a:solidFill>
              </a:rPr>
              <a:t>Qualitative Characteristics of Financial Statements… </a:t>
            </a:r>
          </a:p>
        </p:txBody>
      </p:sp>
      <p:sp>
        <p:nvSpPr>
          <p:cNvPr id="3" name="Content Placeholder 2"/>
          <p:cNvSpPr>
            <a:spLocks noGrp="1"/>
          </p:cNvSpPr>
          <p:nvPr>
            <p:ph idx="1"/>
          </p:nvPr>
        </p:nvSpPr>
        <p:spPr>
          <a:xfrm>
            <a:off x="1266091" y="1698424"/>
            <a:ext cx="9465549" cy="2298510"/>
          </a:xfrm>
          <a:solidFill>
            <a:schemeClr val="bg2"/>
          </a:solidFill>
        </p:spPr>
        <p:txBody>
          <a:bodyPr>
            <a:noAutofit/>
          </a:bodyPr>
          <a:lstStyle/>
          <a:p>
            <a:pPr marL="0" indent="0">
              <a:lnSpc>
                <a:spcPct val="100000"/>
              </a:lnSpc>
              <a:buNone/>
            </a:pPr>
            <a:r>
              <a:rPr lang="en-US" b="1" dirty="0">
                <a:latin typeface="+mj-lt"/>
              </a:rPr>
              <a:t>Reliability</a:t>
            </a:r>
            <a:r>
              <a:rPr lang="en-US" dirty="0">
                <a:latin typeface="+mj-lt"/>
              </a:rPr>
              <a:t>:</a:t>
            </a:r>
          </a:p>
          <a:p>
            <a:pPr marL="0" indent="0">
              <a:lnSpc>
                <a:spcPct val="100000"/>
              </a:lnSpc>
              <a:buNone/>
            </a:pPr>
            <a:r>
              <a:rPr lang="en-US" sz="2400" dirty="0">
                <a:latin typeface="+mj-lt"/>
              </a:rPr>
              <a:t>Information must be reliable if it is to be useful. Information has the quality of reliability when it is free from material error and bias and can be depended upon by users to represent faithfully that which it either purports to represent or could reasonably be expected to represent.</a:t>
            </a:r>
          </a:p>
        </p:txBody>
      </p:sp>
    </p:spTree>
    <p:extLst>
      <p:ext uri="{BB962C8B-B14F-4D97-AF65-F5344CB8AC3E}">
        <p14:creationId xmlns:p14="http://schemas.microsoft.com/office/powerpoint/2010/main" val="2739182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6840" y="742907"/>
            <a:ext cx="9235440" cy="2046013"/>
          </a:xfrm>
          <a:solidFill>
            <a:schemeClr val="tx1">
              <a:lumMod val="85000"/>
              <a:lumOff val="15000"/>
            </a:schemeClr>
          </a:solidFill>
        </p:spPr>
        <p:txBody>
          <a:bodyPr>
            <a:noAutofit/>
          </a:bodyPr>
          <a:lstStyle/>
          <a:p>
            <a:r>
              <a:rPr lang="en-US" sz="3600" dirty="0">
                <a:solidFill>
                  <a:schemeClr val="bg1"/>
                </a:solidFill>
              </a:rPr>
              <a:t>Conceptual Framework for Financial Reporting in terms of Sri Lanka Statement of Recommended Practice for Not-for-Profit Organizations and NGOs - </a:t>
            </a:r>
            <a:r>
              <a:rPr lang="en-US" sz="3600" b="1" dirty="0">
                <a:solidFill>
                  <a:schemeClr val="bg1"/>
                </a:solidFill>
              </a:rPr>
              <a:t>Definition of an NPO</a:t>
            </a:r>
          </a:p>
        </p:txBody>
      </p:sp>
      <p:sp>
        <p:nvSpPr>
          <p:cNvPr id="3" name="Content Placeholder 2"/>
          <p:cNvSpPr>
            <a:spLocks noGrp="1"/>
          </p:cNvSpPr>
          <p:nvPr>
            <p:ph idx="1"/>
          </p:nvPr>
        </p:nvSpPr>
        <p:spPr>
          <a:xfrm>
            <a:off x="1386840" y="2788920"/>
            <a:ext cx="9235440" cy="2924070"/>
          </a:xfrm>
          <a:solidFill>
            <a:schemeClr val="bg2"/>
          </a:solidFill>
        </p:spPr>
        <p:txBody>
          <a:bodyPr>
            <a:noAutofit/>
          </a:bodyPr>
          <a:lstStyle/>
          <a:p>
            <a:r>
              <a:rPr lang="en-US" sz="2400" dirty="0">
                <a:latin typeface="+mj-lt"/>
              </a:rPr>
              <a:t>Not-for-Profit Organizations (NPOs) are also often referred to as “Development Organizations”, “Private Voluntary Organizations”, “Civil Society Organizations” “Non Governmental Organizations”, “Non-Profit Organizations”, “Charities” and other similar terms. The requirement to register under the VSSO Act applies to all charities and humanitarian agencies. They can also be registered under the Companies Act or the Trust Ordinance (as Trusts or Foundations) as referred under legal framework </a:t>
            </a:r>
          </a:p>
        </p:txBody>
      </p:sp>
    </p:spTree>
    <p:extLst>
      <p:ext uri="{BB962C8B-B14F-4D97-AF65-F5344CB8AC3E}">
        <p14:creationId xmlns:p14="http://schemas.microsoft.com/office/powerpoint/2010/main" val="36732318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6091" y="602901"/>
            <a:ext cx="9465549" cy="1125315"/>
          </a:xfrm>
          <a:solidFill>
            <a:schemeClr val="tx1">
              <a:lumMod val="85000"/>
              <a:lumOff val="15000"/>
            </a:schemeClr>
          </a:solidFill>
        </p:spPr>
        <p:txBody>
          <a:bodyPr>
            <a:noAutofit/>
          </a:bodyPr>
          <a:lstStyle/>
          <a:p>
            <a:r>
              <a:rPr lang="en-US" sz="3600" b="1" dirty="0">
                <a:solidFill>
                  <a:schemeClr val="bg1"/>
                </a:solidFill>
              </a:rPr>
              <a:t>Qualitative Characteristics of Financial Statements… </a:t>
            </a:r>
          </a:p>
        </p:txBody>
      </p:sp>
      <p:sp>
        <p:nvSpPr>
          <p:cNvPr id="3" name="Content Placeholder 2"/>
          <p:cNvSpPr>
            <a:spLocks noGrp="1"/>
          </p:cNvSpPr>
          <p:nvPr>
            <p:ph idx="1"/>
          </p:nvPr>
        </p:nvSpPr>
        <p:spPr>
          <a:xfrm>
            <a:off x="1266091" y="1908736"/>
            <a:ext cx="9465549" cy="3233006"/>
          </a:xfrm>
          <a:solidFill>
            <a:schemeClr val="bg2"/>
          </a:solidFill>
        </p:spPr>
        <p:txBody>
          <a:bodyPr>
            <a:noAutofit/>
          </a:bodyPr>
          <a:lstStyle/>
          <a:p>
            <a:pPr marL="0" indent="0">
              <a:lnSpc>
                <a:spcPct val="100000"/>
              </a:lnSpc>
              <a:buNone/>
            </a:pPr>
            <a:r>
              <a:rPr lang="en-US" b="1" dirty="0">
                <a:latin typeface="+mj-lt"/>
              </a:rPr>
              <a:t>Comparability </a:t>
            </a:r>
          </a:p>
          <a:p>
            <a:pPr marL="0" indent="0">
              <a:lnSpc>
                <a:spcPct val="100000"/>
              </a:lnSpc>
              <a:buNone/>
            </a:pPr>
            <a:r>
              <a:rPr lang="en-US" sz="2400" dirty="0">
                <a:latin typeface="+mj-lt"/>
              </a:rPr>
              <a:t>The measurement and display of the financial effect of similar transactions and other events must be consistent throughout any accounting period and over the tenure of the NPO</a:t>
            </a:r>
          </a:p>
          <a:p>
            <a:pPr marL="0" indent="0">
              <a:lnSpc>
                <a:spcPct val="100000"/>
              </a:lnSpc>
              <a:buNone/>
            </a:pPr>
            <a:r>
              <a:rPr lang="en-US" sz="2400" dirty="0">
                <a:latin typeface="+mj-lt"/>
              </a:rPr>
              <a:t>Accounting policies employed in the preparation of the financial statements, any changes in those policies and the effects of such changes must be disclosed in the financial statements.</a:t>
            </a:r>
          </a:p>
        </p:txBody>
      </p:sp>
    </p:spTree>
    <p:extLst>
      <p:ext uri="{BB962C8B-B14F-4D97-AF65-F5344CB8AC3E}">
        <p14:creationId xmlns:p14="http://schemas.microsoft.com/office/powerpoint/2010/main" val="37223792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6091" y="602901"/>
            <a:ext cx="9465549" cy="1043019"/>
          </a:xfrm>
          <a:solidFill>
            <a:schemeClr val="tx1">
              <a:lumMod val="85000"/>
              <a:lumOff val="15000"/>
            </a:schemeClr>
          </a:solidFill>
        </p:spPr>
        <p:txBody>
          <a:bodyPr>
            <a:noAutofit/>
          </a:bodyPr>
          <a:lstStyle/>
          <a:p>
            <a:r>
              <a:rPr lang="en-US" sz="3600" b="1" dirty="0">
                <a:solidFill>
                  <a:schemeClr val="bg1"/>
                </a:solidFill>
              </a:rPr>
              <a:t>Qualitative Characteristics of Financial Statements… </a:t>
            </a:r>
          </a:p>
        </p:txBody>
      </p:sp>
      <p:sp>
        <p:nvSpPr>
          <p:cNvPr id="3" name="Content Placeholder 2"/>
          <p:cNvSpPr>
            <a:spLocks noGrp="1"/>
          </p:cNvSpPr>
          <p:nvPr>
            <p:ph idx="1"/>
          </p:nvPr>
        </p:nvSpPr>
        <p:spPr>
          <a:xfrm>
            <a:off x="1266091" y="1753288"/>
            <a:ext cx="9465549" cy="3233006"/>
          </a:xfrm>
          <a:solidFill>
            <a:schemeClr val="bg2"/>
          </a:solidFill>
        </p:spPr>
        <p:txBody>
          <a:bodyPr>
            <a:noAutofit/>
          </a:bodyPr>
          <a:lstStyle/>
          <a:p>
            <a:pPr marL="0" indent="0">
              <a:lnSpc>
                <a:spcPct val="100000"/>
              </a:lnSpc>
              <a:buNone/>
            </a:pPr>
            <a:r>
              <a:rPr lang="en-US" b="1" dirty="0">
                <a:latin typeface="+mj-lt"/>
              </a:rPr>
              <a:t>True and Fair View:</a:t>
            </a:r>
          </a:p>
          <a:p>
            <a:pPr marL="0" indent="0">
              <a:lnSpc>
                <a:spcPct val="100000"/>
              </a:lnSpc>
              <a:buNone/>
            </a:pPr>
            <a:r>
              <a:rPr lang="en-US" sz="2400" dirty="0">
                <a:latin typeface="+mj-lt"/>
              </a:rPr>
              <a:t>The financial statements should present a true and fair view of the results for the period and of the state of affairs at the end of the period. </a:t>
            </a:r>
          </a:p>
          <a:p>
            <a:pPr marL="0" indent="0">
              <a:lnSpc>
                <a:spcPct val="100000"/>
              </a:lnSpc>
              <a:buNone/>
            </a:pPr>
            <a:r>
              <a:rPr lang="en-US" sz="2400" dirty="0">
                <a:latin typeface="+mj-lt"/>
              </a:rPr>
              <a:t>Where there is doubt that the application of any of the provisions of the     SL </a:t>
            </a:r>
            <a:r>
              <a:rPr lang="en-US" sz="2400" dirty="0" err="1">
                <a:latin typeface="+mj-lt"/>
              </a:rPr>
              <a:t>SoRP</a:t>
            </a:r>
            <a:r>
              <a:rPr lang="en-US" sz="2400" dirty="0">
                <a:latin typeface="+mj-lt"/>
              </a:rPr>
              <a:t> would give a true and fair view, </a:t>
            </a:r>
            <a:r>
              <a:rPr lang="en-US" sz="2400" u="sng" dirty="0">
                <a:latin typeface="+mj-lt"/>
              </a:rPr>
              <a:t>adequate explanation should be given in the notes to the accounts </a:t>
            </a:r>
            <a:r>
              <a:rPr lang="en-US" sz="2400" dirty="0">
                <a:latin typeface="+mj-lt"/>
              </a:rPr>
              <a:t>of the transaction or arrangement concerned, and the treatment adopted.</a:t>
            </a:r>
          </a:p>
        </p:txBody>
      </p:sp>
    </p:spTree>
    <p:extLst>
      <p:ext uri="{BB962C8B-B14F-4D97-AF65-F5344CB8AC3E}">
        <p14:creationId xmlns:p14="http://schemas.microsoft.com/office/powerpoint/2010/main" val="40013020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6091" y="602901"/>
            <a:ext cx="9465549" cy="1105319"/>
          </a:xfrm>
          <a:solidFill>
            <a:schemeClr val="tx1">
              <a:lumMod val="85000"/>
              <a:lumOff val="15000"/>
            </a:schemeClr>
          </a:solidFill>
        </p:spPr>
        <p:txBody>
          <a:bodyPr>
            <a:noAutofit/>
          </a:bodyPr>
          <a:lstStyle/>
          <a:p>
            <a:r>
              <a:rPr lang="en-US" sz="3600" b="1" dirty="0">
                <a:solidFill>
                  <a:schemeClr val="bg1"/>
                </a:solidFill>
              </a:rPr>
              <a:t>Underlying Assumptions </a:t>
            </a:r>
          </a:p>
        </p:txBody>
      </p:sp>
      <p:sp>
        <p:nvSpPr>
          <p:cNvPr id="3" name="Content Placeholder 2"/>
          <p:cNvSpPr>
            <a:spLocks noGrp="1"/>
          </p:cNvSpPr>
          <p:nvPr>
            <p:ph idx="1"/>
          </p:nvPr>
        </p:nvSpPr>
        <p:spPr>
          <a:xfrm>
            <a:off x="1266091" y="1808703"/>
            <a:ext cx="9465549" cy="4210259"/>
          </a:xfrm>
          <a:solidFill>
            <a:schemeClr val="bg2"/>
          </a:solidFill>
        </p:spPr>
        <p:txBody>
          <a:bodyPr>
            <a:noAutofit/>
          </a:bodyPr>
          <a:lstStyle/>
          <a:p>
            <a:pPr marL="0" indent="0">
              <a:lnSpc>
                <a:spcPct val="100000"/>
              </a:lnSpc>
              <a:buNone/>
            </a:pPr>
            <a:r>
              <a:rPr lang="en-US" b="1" dirty="0">
                <a:latin typeface="+mj-lt"/>
              </a:rPr>
              <a:t>Going Concern </a:t>
            </a:r>
          </a:p>
          <a:p>
            <a:pPr marL="0" indent="0">
              <a:lnSpc>
                <a:spcPct val="100000"/>
              </a:lnSpc>
              <a:buNone/>
            </a:pPr>
            <a:r>
              <a:rPr lang="en-US" sz="2400" dirty="0">
                <a:latin typeface="+mj-lt"/>
              </a:rPr>
              <a:t>Financial statements are normally prepared on the assumption that an enterprise is a going concern and will continue in operation for the foreseeable future. Hence, it is assumed that the NPO has neither the intention nor the need to liquidate or curtail materially the scale of its operations. </a:t>
            </a:r>
            <a:endParaRPr lang="en-US" sz="2400" b="1" dirty="0">
              <a:latin typeface="+mj-lt"/>
            </a:endParaRPr>
          </a:p>
        </p:txBody>
      </p:sp>
    </p:spTree>
    <p:extLst>
      <p:ext uri="{BB962C8B-B14F-4D97-AF65-F5344CB8AC3E}">
        <p14:creationId xmlns:p14="http://schemas.microsoft.com/office/powerpoint/2010/main" val="22145803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6091" y="602901"/>
            <a:ext cx="9465549" cy="1105319"/>
          </a:xfrm>
          <a:solidFill>
            <a:schemeClr val="tx1">
              <a:lumMod val="85000"/>
              <a:lumOff val="15000"/>
            </a:schemeClr>
          </a:solidFill>
        </p:spPr>
        <p:txBody>
          <a:bodyPr>
            <a:noAutofit/>
          </a:bodyPr>
          <a:lstStyle/>
          <a:p>
            <a:r>
              <a:rPr lang="en-US" sz="3600" b="1" dirty="0">
                <a:solidFill>
                  <a:schemeClr val="bg1"/>
                </a:solidFill>
              </a:rPr>
              <a:t>Underlying Assumptions ….</a:t>
            </a:r>
          </a:p>
        </p:txBody>
      </p:sp>
      <p:sp>
        <p:nvSpPr>
          <p:cNvPr id="3" name="Content Placeholder 2"/>
          <p:cNvSpPr>
            <a:spLocks noGrp="1"/>
          </p:cNvSpPr>
          <p:nvPr>
            <p:ph idx="1"/>
          </p:nvPr>
        </p:nvSpPr>
        <p:spPr>
          <a:xfrm>
            <a:off x="1266091" y="1808703"/>
            <a:ext cx="9465549" cy="4210259"/>
          </a:xfrm>
          <a:solidFill>
            <a:schemeClr val="bg2"/>
          </a:solidFill>
        </p:spPr>
        <p:txBody>
          <a:bodyPr>
            <a:noAutofit/>
          </a:bodyPr>
          <a:lstStyle/>
          <a:p>
            <a:pPr marL="0" indent="0">
              <a:lnSpc>
                <a:spcPct val="100000"/>
              </a:lnSpc>
              <a:buNone/>
            </a:pPr>
            <a:r>
              <a:rPr lang="en-US" b="1" dirty="0">
                <a:latin typeface="+mj-lt"/>
              </a:rPr>
              <a:t>Going Concern… </a:t>
            </a:r>
          </a:p>
          <a:p>
            <a:pPr marL="0" indent="0">
              <a:lnSpc>
                <a:spcPct val="100000"/>
              </a:lnSpc>
              <a:buNone/>
            </a:pPr>
            <a:r>
              <a:rPr lang="en-US" sz="2400" dirty="0">
                <a:latin typeface="+mj-lt"/>
              </a:rPr>
              <a:t>In the event that such an intention or need exists, or for example, the NPO was formed solely to carry out a specific objective and on the conclusion of such activity will be liquidated, the financial statements may have to be prepared on a different basis and, if so, the basis used must be disclosed. </a:t>
            </a:r>
            <a:endParaRPr lang="en-US" sz="2400" b="1" dirty="0">
              <a:latin typeface="+mj-lt"/>
            </a:endParaRPr>
          </a:p>
        </p:txBody>
      </p:sp>
    </p:spTree>
    <p:extLst>
      <p:ext uri="{BB962C8B-B14F-4D97-AF65-F5344CB8AC3E}">
        <p14:creationId xmlns:p14="http://schemas.microsoft.com/office/powerpoint/2010/main" val="38809523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6091" y="602901"/>
            <a:ext cx="9465549" cy="1105319"/>
          </a:xfrm>
          <a:solidFill>
            <a:schemeClr val="tx1">
              <a:lumMod val="85000"/>
              <a:lumOff val="15000"/>
            </a:schemeClr>
          </a:solidFill>
        </p:spPr>
        <p:txBody>
          <a:bodyPr>
            <a:noAutofit/>
          </a:bodyPr>
          <a:lstStyle/>
          <a:p>
            <a:r>
              <a:rPr lang="en-US" sz="3600" b="1" dirty="0">
                <a:solidFill>
                  <a:schemeClr val="bg1"/>
                </a:solidFill>
              </a:rPr>
              <a:t>Underlying Assumptions… </a:t>
            </a:r>
          </a:p>
        </p:txBody>
      </p:sp>
      <p:sp>
        <p:nvSpPr>
          <p:cNvPr id="3" name="Content Placeholder 2"/>
          <p:cNvSpPr>
            <a:spLocks noGrp="1"/>
          </p:cNvSpPr>
          <p:nvPr>
            <p:ph idx="1"/>
          </p:nvPr>
        </p:nvSpPr>
        <p:spPr>
          <a:xfrm>
            <a:off x="1266091" y="1808703"/>
            <a:ext cx="9465549" cy="2893926"/>
          </a:xfrm>
          <a:solidFill>
            <a:schemeClr val="bg2"/>
          </a:solidFill>
        </p:spPr>
        <p:txBody>
          <a:bodyPr>
            <a:noAutofit/>
          </a:bodyPr>
          <a:lstStyle/>
          <a:p>
            <a:pPr marL="0" indent="0">
              <a:lnSpc>
                <a:spcPct val="100000"/>
              </a:lnSpc>
              <a:buNone/>
            </a:pPr>
            <a:r>
              <a:rPr lang="en-US" b="1" dirty="0">
                <a:latin typeface="+mj-lt"/>
              </a:rPr>
              <a:t>Accrual Basis </a:t>
            </a:r>
          </a:p>
          <a:p>
            <a:pPr marL="0" indent="0">
              <a:lnSpc>
                <a:spcPct val="100000"/>
              </a:lnSpc>
              <a:buNone/>
            </a:pPr>
            <a:r>
              <a:rPr lang="en-US" sz="2400" dirty="0">
                <a:latin typeface="+mj-lt"/>
              </a:rPr>
              <a:t>Financial statements are prepared on the accrual basis of accounting in order to meet their objectives. On this basis, the effects of transactions and other events are recognized as and when they occur (and not at the point that cash or its equivalent is received or paid). The transaction is entered in the accounting records and reported in the financial statements for the periods to which they relate. </a:t>
            </a:r>
            <a:endParaRPr lang="en-US" sz="2400" b="1" dirty="0">
              <a:latin typeface="+mj-lt"/>
            </a:endParaRPr>
          </a:p>
        </p:txBody>
      </p:sp>
    </p:spTree>
    <p:extLst>
      <p:ext uri="{BB962C8B-B14F-4D97-AF65-F5344CB8AC3E}">
        <p14:creationId xmlns:p14="http://schemas.microsoft.com/office/powerpoint/2010/main" val="27655447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6091" y="602901"/>
            <a:ext cx="9465549" cy="1105319"/>
          </a:xfrm>
          <a:solidFill>
            <a:schemeClr val="tx1">
              <a:lumMod val="85000"/>
              <a:lumOff val="15000"/>
            </a:schemeClr>
          </a:solidFill>
        </p:spPr>
        <p:txBody>
          <a:bodyPr>
            <a:noAutofit/>
          </a:bodyPr>
          <a:lstStyle/>
          <a:p>
            <a:r>
              <a:rPr lang="en-US" sz="3600" b="1" dirty="0">
                <a:solidFill>
                  <a:schemeClr val="bg1"/>
                </a:solidFill>
              </a:rPr>
              <a:t>Underlying Assumptions… </a:t>
            </a:r>
          </a:p>
        </p:txBody>
      </p:sp>
      <p:sp>
        <p:nvSpPr>
          <p:cNvPr id="3" name="Content Placeholder 2"/>
          <p:cNvSpPr>
            <a:spLocks noGrp="1"/>
          </p:cNvSpPr>
          <p:nvPr>
            <p:ph idx="1"/>
          </p:nvPr>
        </p:nvSpPr>
        <p:spPr>
          <a:xfrm>
            <a:off x="1266091" y="1708220"/>
            <a:ext cx="9465549" cy="2703006"/>
          </a:xfrm>
          <a:solidFill>
            <a:schemeClr val="bg2"/>
          </a:solidFill>
        </p:spPr>
        <p:txBody>
          <a:bodyPr>
            <a:noAutofit/>
          </a:bodyPr>
          <a:lstStyle/>
          <a:p>
            <a:pPr marL="0" indent="0">
              <a:lnSpc>
                <a:spcPct val="100000"/>
              </a:lnSpc>
              <a:buNone/>
            </a:pPr>
            <a:r>
              <a:rPr lang="en-US" b="1" dirty="0">
                <a:latin typeface="+mj-lt"/>
              </a:rPr>
              <a:t>Accrual Basis… </a:t>
            </a:r>
          </a:p>
          <a:p>
            <a:pPr marL="0" indent="0">
              <a:lnSpc>
                <a:spcPct val="100000"/>
              </a:lnSpc>
              <a:buNone/>
            </a:pPr>
            <a:r>
              <a:rPr lang="en-US" sz="2400" dirty="0">
                <a:latin typeface="+mj-lt"/>
              </a:rPr>
              <a:t>Financial statements prepared on the accrual basis provide information to users, not only of past transactions involving the payment and receipt of cash, but also of obligations to pay cash in the future and of resources that represent cash to be received in the future. This type of information would be of relevance to users in making socio economic decisions.</a:t>
            </a:r>
            <a:endParaRPr lang="en-US" sz="2400" b="1" dirty="0">
              <a:latin typeface="+mj-lt"/>
            </a:endParaRPr>
          </a:p>
        </p:txBody>
      </p:sp>
    </p:spTree>
    <p:extLst>
      <p:ext uri="{BB962C8B-B14F-4D97-AF65-F5344CB8AC3E}">
        <p14:creationId xmlns:p14="http://schemas.microsoft.com/office/powerpoint/2010/main" val="24422778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6091" y="743578"/>
            <a:ext cx="9465549" cy="894303"/>
          </a:xfrm>
          <a:solidFill>
            <a:schemeClr val="tx1">
              <a:lumMod val="85000"/>
              <a:lumOff val="15000"/>
            </a:schemeClr>
          </a:solidFill>
        </p:spPr>
        <p:txBody>
          <a:bodyPr>
            <a:noAutofit/>
          </a:bodyPr>
          <a:lstStyle/>
          <a:p>
            <a:r>
              <a:rPr lang="en-US" sz="3600" b="1" dirty="0">
                <a:solidFill>
                  <a:schemeClr val="bg1"/>
                </a:solidFill>
              </a:rPr>
              <a:t>How to Use this SL </a:t>
            </a:r>
            <a:r>
              <a:rPr lang="en-US" sz="3600" b="1" dirty="0" err="1">
                <a:solidFill>
                  <a:schemeClr val="bg1"/>
                </a:solidFill>
              </a:rPr>
              <a:t>SoRP</a:t>
            </a:r>
            <a:endParaRPr lang="en-US" sz="3600" b="1" dirty="0">
              <a:solidFill>
                <a:schemeClr val="bg1"/>
              </a:solidFill>
            </a:endParaRPr>
          </a:p>
        </p:txBody>
      </p:sp>
      <p:sp>
        <p:nvSpPr>
          <p:cNvPr id="3" name="Content Placeholder 2"/>
          <p:cNvSpPr>
            <a:spLocks noGrp="1"/>
          </p:cNvSpPr>
          <p:nvPr>
            <p:ph idx="1"/>
          </p:nvPr>
        </p:nvSpPr>
        <p:spPr>
          <a:xfrm>
            <a:off x="1266091" y="1637881"/>
            <a:ext cx="9465549" cy="3376245"/>
          </a:xfrm>
          <a:solidFill>
            <a:schemeClr val="bg2"/>
          </a:solidFill>
        </p:spPr>
        <p:txBody>
          <a:bodyPr>
            <a:noAutofit/>
          </a:bodyPr>
          <a:lstStyle/>
          <a:p>
            <a:pPr>
              <a:lnSpc>
                <a:spcPct val="100000"/>
              </a:lnSpc>
              <a:buFont typeface="Wingdings" panose="05000000000000000000" pitchFamily="2" charset="2"/>
              <a:buChar char="§"/>
            </a:pPr>
            <a:r>
              <a:rPr lang="en-US" sz="2400" dirty="0">
                <a:latin typeface="+mj-lt"/>
              </a:rPr>
              <a:t>All parts of this SL </a:t>
            </a:r>
            <a:r>
              <a:rPr lang="en-US" sz="2400" dirty="0" err="1">
                <a:latin typeface="+mj-lt"/>
              </a:rPr>
              <a:t>SoRP</a:t>
            </a:r>
            <a:r>
              <a:rPr lang="en-US" sz="2400" dirty="0">
                <a:latin typeface="+mj-lt"/>
              </a:rPr>
              <a:t> will apply to all or nearly all NPOs, which prepare accrual-based accounts. However, NPOs do not have to comply with those sections, which do not apply to them. </a:t>
            </a:r>
          </a:p>
          <a:p>
            <a:pPr>
              <a:lnSpc>
                <a:spcPct val="100000"/>
              </a:lnSpc>
              <a:buFont typeface="Wingdings" panose="05000000000000000000" pitchFamily="2" charset="2"/>
              <a:buChar char="§"/>
            </a:pPr>
            <a:r>
              <a:rPr lang="en-US" sz="2400" dirty="0">
                <a:latin typeface="+mj-lt"/>
              </a:rPr>
              <a:t>For example, the recommendations on how to account for gifts in kind and the proceeds of trading activities will not apply to all NPOs. </a:t>
            </a:r>
          </a:p>
          <a:p>
            <a:pPr>
              <a:lnSpc>
                <a:spcPct val="100000"/>
              </a:lnSpc>
              <a:buFont typeface="Wingdings" panose="05000000000000000000" pitchFamily="2" charset="2"/>
              <a:buChar char="§"/>
            </a:pPr>
            <a:r>
              <a:rPr lang="en-US" sz="2400" dirty="0">
                <a:latin typeface="+mj-lt"/>
              </a:rPr>
              <a:t>NPOs that do not receive any income from those sources may safely ignore the sections dealing with such matters and any other sections, which do not apply to the activities of their own NPO.</a:t>
            </a:r>
            <a:endParaRPr lang="en-US" sz="2400" b="1" dirty="0">
              <a:solidFill>
                <a:srgbClr val="002060"/>
              </a:solidFill>
              <a:latin typeface="+mj-lt"/>
            </a:endParaRPr>
          </a:p>
        </p:txBody>
      </p:sp>
    </p:spTree>
    <p:extLst>
      <p:ext uri="{BB962C8B-B14F-4D97-AF65-F5344CB8AC3E}">
        <p14:creationId xmlns:p14="http://schemas.microsoft.com/office/powerpoint/2010/main" val="16504011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6091" y="602901"/>
            <a:ext cx="9465549" cy="894303"/>
          </a:xfrm>
          <a:solidFill>
            <a:schemeClr val="tx1">
              <a:lumMod val="85000"/>
              <a:lumOff val="15000"/>
            </a:schemeClr>
          </a:solidFill>
        </p:spPr>
        <p:txBody>
          <a:bodyPr>
            <a:noAutofit/>
          </a:bodyPr>
          <a:lstStyle/>
          <a:p>
            <a:r>
              <a:rPr lang="en-US" sz="3600" b="1" dirty="0">
                <a:solidFill>
                  <a:schemeClr val="bg1"/>
                </a:solidFill>
              </a:rPr>
              <a:t>How to Use this SL </a:t>
            </a:r>
            <a:r>
              <a:rPr lang="en-US" sz="3600" b="1" dirty="0" err="1">
                <a:solidFill>
                  <a:schemeClr val="bg1"/>
                </a:solidFill>
              </a:rPr>
              <a:t>SoRP</a:t>
            </a:r>
            <a:endParaRPr lang="en-US" sz="3600" b="1" dirty="0">
              <a:solidFill>
                <a:schemeClr val="bg1"/>
              </a:solidFill>
            </a:endParaRPr>
          </a:p>
        </p:txBody>
      </p:sp>
      <p:sp>
        <p:nvSpPr>
          <p:cNvPr id="3" name="Content Placeholder 2"/>
          <p:cNvSpPr>
            <a:spLocks noGrp="1"/>
          </p:cNvSpPr>
          <p:nvPr>
            <p:ph idx="1"/>
          </p:nvPr>
        </p:nvSpPr>
        <p:spPr>
          <a:xfrm>
            <a:off x="1266091" y="1497204"/>
            <a:ext cx="9465549" cy="3366198"/>
          </a:xfrm>
          <a:solidFill>
            <a:schemeClr val="bg2"/>
          </a:solidFill>
        </p:spPr>
        <p:txBody>
          <a:bodyPr>
            <a:noAutofit/>
          </a:bodyPr>
          <a:lstStyle/>
          <a:p>
            <a:pPr>
              <a:lnSpc>
                <a:spcPct val="100000"/>
              </a:lnSpc>
              <a:buFont typeface="Wingdings" panose="05000000000000000000" pitchFamily="2" charset="2"/>
              <a:buChar char="§"/>
            </a:pPr>
            <a:r>
              <a:rPr lang="en-US" sz="2400" dirty="0">
                <a:latin typeface="+mj-lt"/>
              </a:rPr>
              <a:t>The main text of the SL </a:t>
            </a:r>
            <a:r>
              <a:rPr lang="en-US" sz="2400" dirty="0" err="1">
                <a:latin typeface="+mj-lt"/>
              </a:rPr>
              <a:t>SoRP</a:t>
            </a:r>
            <a:r>
              <a:rPr lang="en-US" sz="2400" dirty="0">
                <a:latin typeface="+mj-lt"/>
              </a:rPr>
              <a:t> deals with the normal accounting practice for NPOs that produce full accrual based accounts. Some NPOs will have to meet additional requirements while others may have the option of preparing briefer reports and accounts. </a:t>
            </a:r>
          </a:p>
          <a:p>
            <a:pPr>
              <a:lnSpc>
                <a:spcPct val="100000"/>
              </a:lnSpc>
              <a:buFont typeface="Wingdings" panose="05000000000000000000" pitchFamily="2" charset="2"/>
              <a:buChar char="§"/>
            </a:pPr>
            <a:r>
              <a:rPr lang="en-US" sz="2400" dirty="0">
                <a:latin typeface="+mj-lt"/>
              </a:rPr>
              <a:t>Additional or optional requirements for: </a:t>
            </a:r>
          </a:p>
          <a:p>
            <a:pPr marL="457200" lvl="1" indent="0">
              <a:lnSpc>
                <a:spcPct val="100000"/>
              </a:lnSpc>
              <a:buNone/>
            </a:pPr>
            <a:r>
              <a:rPr lang="en-US" sz="2000" dirty="0">
                <a:latin typeface="+mj-lt"/>
              </a:rPr>
              <a:t>• Consolidated Financial Statements and Accounting for Investments in Subsidiaries </a:t>
            </a:r>
          </a:p>
          <a:p>
            <a:pPr marL="457200" lvl="1" indent="0">
              <a:lnSpc>
                <a:spcPct val="100000"/>
              </a:lnSpc>
              <a:buNone/>
            </a:pPr>
            <a:r>
              <a:rPr lang="en-US" sz="2000" dirty="0">
                <a:latin typeface="+mj-lt"/>
              </a:rPr>
              <a:t>• Accounting for Investments in Associates </a:t>
            </a:r>
          </a:p>
          <a:p>
            <a:pPr marL="457200" lvl="1" indent="0">
              <a:lnSpc>
                <a:spcPct val="100000"/>
              </a:lnSpc>
              <a:buNone/>
            </a:pPr>
            <a:r>
              <a:rPr lang="en-US" sz="2000" dirty="0">
                <a:latin typeface="+mj-lt"/>
              </a:rPr>
              <a:t>• Financial Reporting of Interests in Joint Ventures</a:t>
            </a:r>
          </a:p>
        </p:txBody>
      </p:sp>
    </p:spTree>
    <p:extLst>
      <p:ext uri="{BB962C8B-B14F-4D97-AF65-F5344CB8AC3E}">
        <p14:creationId xmlns:p14="http://schemas.microsoft.com/office/powerpoint/2010/main" val="41118117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6091" y="602901"/>
            <a:ext cx="9465549" cy="894303"/>
          </a:xfrm>
          <a:solidFill>
            <a:schemeClr val="tx1">
              <a:lumMod val="85000"/>
              <a:lumOff val="15000"/>
            </a:schemeClr>
          </a:solidFill>
        </p:spPr>
        <p:txBody>
          <a:bodyPr>
            <a:noAutofit/>
          </a:bodyPr>
          <a:lstStyle/>
          <a:p>
            <a:r>
              <a:rPr lang="en-US" sz="3600" b="1" dirty="0">
                <a:solidFill>
                  <a:schemeClr val="bg1"/>
                </a:solidFill>
              </a:rPr>
              <a:t>How to Use this SL </a:t>
            </a:r>
            <a:r>
              <a:rPr lang="en-US" sz="3600" b="1" dirty="0" err="1">
                <a:solidFill>
                  <a:schemeClr val="bg1"/>
                </a:solidFill>
              </a:rPr>
              <a:t>SoRP</a:t>
            </a:r>
            <a:endParaRPr lang="en-US" sz="3600" b="1" dirty="0">
              <a:solidFill>
                <a:schemeClr val="bg1"/>
              </a:solidFill>
            </a:endParaRPr>
          </a:p>
        </p:txBody>
      </p:sp>
      <p:sp>
        <p:nvSpPr>
          <p:cNvPr id="3" name="Content Placeholder 2"/>
          <p:cNvSpPr>
            <a:spLocks noGrp="1"/>
          </p:cNvSpPr>
          <p:nvPr>
            <p:ph idx="1"/>
          </p:nvPr>
        </p:nvSpPr>
        <p:spPr>
          <a:xfrm>
            <a:off x="1266091" y="1497204"/>
            <a:ext cx="9465549" cy="3366198"/>
          </a:xfrm>
          <a:solidFill>
            <a:schemeClr val="bg2"/>
          </a:solidFill>
        </p:spPr>
        <p:txBody>
          <a:bodyPr>
            <a:noAutofit/>
          </a:bodyPr>
          <a:lstStyle/>
          <a:p>
            <a:pPr>
              <a:lnSpc>
                <a:spcPct val="100000"/>
              </a:lnSpc>
              <a:buFont typeface="Wingdings" panose="05000000000000000000" pitchFamily="2" charset="2"/>
              <a:buChar char="§"/>
            </a:pPr>
            <a:r>
              <a:rPr lang="en-US" sz="2400" dirty="0">
                <a:latin typeface="+mj-lt"/>
              </a:rPr>
              <a:t>The main obligation of the management of NPOs in the preparation of accruals based accounts is to give a true and fair view of the incoming resources and application of resources of the NPO during the year and of its state of affairs as at the end of the year.</a:t>
            </a:r>
          </a:p>
          <a:p>
            <a:pPr>
              <a:lnSpc>
                <a:spcPct val="100000"/>
              </a:lnSpc>
              <a:buFont typeface="Wingdings" panose="05000000000000000000" pitchFamily="2" charset="2"/>
              <a:buChar char="§"/>
            </a:pPr>
            <a:r>
              <a:rPr lang="en-US" sz="2400" dirty="0">
                <a:latin typeface="+mj-lt"/>
              </a:rPr>
              <a:t> To achieve this, the management may decide to disclose more information than is specifically listed in this SL </a:t>
            </a:r>
            <a:r>
              <a:rPr lang="en-US" sz="2400" dirty="0" err="1">
                <a:latin typeface="+mj-lt"/>
              </a:rPr>
              <a:t>SoRP</a:t>
            </a:r>
            <a:r>
              <a:rPr lang="en-US" sz="2400" dirty="0">
                <a:latin typeface="+mj-lt"/>
              </a:rPr>
              <a:t>. This may provide within the notes on accounting policy</a:t>
            </a:r>
          </a:p>
        </p:txBody>
      </p:sp>
    </p:spTree>
    <p:extLst>
      <p:ext uri="{BB962C8B-B14F-4D97-AF65-F5344CB8AC3E}">
        <p14:creationId xmlns:p14="http://schemas.microsoft.com/office/powerpoint/2010/main" val="41858838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6091" y="743578"/>
            <a:ext cx="9465549" cy="894303"/>
          </a:xfrm>
          <a:solidFill>
            <a:schemeClr val="tx1">
              <a:lumMod val="85000"/>
              <a:lumOff val="15000"/>
            </a:schemeClr>
          </a:solidFill>
        </p:spPr>
        <p:txBody>
          <a:bodyPr>
            <a:noAutofit/>
          </a:bodyPr>
          <a:lstStyle/>
          <a:p>
            <a:r>
              <a:rPr lang="en-US" sz="3600" b="1" dirty="0">
                <a:solidFill>
                  <a:schemeClr val="bg1"/>
                </a:solidFill>
              </a:rPr>
              <a:t>How to Use this SL </a:t>
            </a:r>
            <a:r>
              <a:rPr lang="en-US" sz="3600" b="1" dirty="0" err="1">
                <a:solidFill>
                  <a:schemeClr val="bg1"/>
                </a:solidFill>
              </a:rPr>
              <a:t>SoRP</a:t>
            </a:r>
            <a:r>
              <a:rPr lang="en-US" sz="3600" b="1" dirty="0">
                <a:solidFill>
                  <a:schemeClr val="bg1"/>
                </a:solidFill>
              </a:rPr>
              <a:t> – Scope </a:t>
            </a:r>
          </a:p>
        </p:txBody>
      </p:sp>
      <p:sp>
        <p:nvSpPr>
          <p:cNvPr id="3" name="Content Placeholder 2"/>
          <p:cNvSpPr>
            <a:spLocks noGrp="1"/>
          </p:cNvSpPr>
          <p:nvPr>
            <p:ph idx="1"/>
          </p:nvPr>
        </p:nvSpPr>
        <p:spPr>
          <a:xfrm>
            <a:off x="1266091" y="1637881"/>
            <a:ext cx="9465549" cy="3436537"/>
          </a:xfrm>
          <a:solidFill>
            <a:schemeClr val="bg2"/>
          </a:solidFill>
        </p:spPr>
        <p:txBody>
          <a:bodyPr>
            <a:noAutofit/>
          </a:bodyPr>
          <a:lstStyle/>
          <a:p>
            <a:pPr>
              <a:lnSpc>
                <a:spcPct val="100000"/>
              </a:lnSpc>
              <a:buFont typeface="Wingdings" panose="05000000000000000000" pitchFamily="2" charset="2"/>
              <a:buChar char="§"/>
            </a:pPr>
            <a:r>
              <a:rPr lang="en-US" sz="2400" dirty="0">
                <a:latin typeface="+mj-lt"/>
              </a:rPr>
              <a:t>The disclosure requirements have been separately identified throughout the SL </a:t>
            </a:r>
            <a:r>
              <a:rPr lang="en-US" sz="2400" dirty="0" err="1">
                <a:latin typeface="+mj-lt"/>
              </a:rPr>
              <a:t>SoRP</a:t>
            </a:r>
            <a:r>
              <a:rPr lang="en-US" sz="2400" dirty="0">
                <a:latin typeface="+mj-lt"/>
              </a:rPr>
              <a:t>. Generally, NPOs are excused from a particular disclosure requirement only where the item in question is not relevant.</a:t>
            </a:r>
            <a:endParaRPr lang="en-US" sz="2400" b="1" dirty="0">
              <a:solidFill>
                <a:srgbClr val="002060"/>
              </a:solidFill>
              <a:latin typeface="+mj-lt"/>
            </a:endParaRPr>
          </a:p>
          <a:p>
            <a:pPr>
              <a:lnSpc>
                <a:spcPct val="100000"/>
              </a:lnSpc>
              <a:buFont typeface="Wingdings" panose="05000000000000000000" pitchFamily="2" charset="2"/>
              <a:buChar char="§"/>
            </a:pPr>
            <a:r>
              <a:rPr lang="en-US" sz="2400" dirty="0">
                <a:latin typeface="+mj-lt"/>
              </a:rPr>
              <a:t>This SL </a:t>
            </a:r>
            <a:r>
              <a:rPr lang="en-US" sz="2400" dirty="0" err="1">
                <a:latin typeface="+mj-lt"/>
              </a:rPr>
              <a:t>SoRP</a:t>
            </a:r>
            <a:r>
              <a:rPr lang="en-US" sz="2400" dirty="0">
                <a:latin typeface="+mj-lt"/>
              </a:rPr>
              <a:t> is intended to apply to all NPOs operating in Sri Lanka, regardless of their size, constitution or complexity. It provides the basis for the preparation of accrual accounts to give a true and fair view. </a:t>
            </a:r>
          </a:p>
          <a:p>
            <a:pPr>
              <a:lnSpc>
                <a:spcPct val="100000"/>
              </a:lnSpc>
              <a:buFont typeface="Wingdings" panose="05000000000000000000" pitchFamily="2" charset="2"/>
              <a:buChar char="§"/>
            </a:pPr>
            <a:r>
              <a:rPr lang="en-US" sz="2400" dirty="0">
                <a:latin typeface="+mj-lt"/>
              </a:rPr>
              <a:t>Each standard included in this SL </a:t>
            </a:r>
            <a:r>
              <a:rPr lang="en-US" sz="2400" dirty="0" err="1">
                <a:latin typeface="+mj-lt"/>
              </a:rPr>
              <a:t>SoRP</a:t>
            </a:r>
            <a:r>
              <a:rPr lang="en-US" sz="2400" dirty="0">
                <a:latin typeface="+mj-lt"/>
              </a:rPr>
              <a:t> should be considered in the context of its relevance and what is material to any particular NPO. </a:t>
            </a:r>
            <a:endParaRPr lang="en-US" sz="2400" b="1" dirty="0">
              <a:solidFill>
                <a:srgbClr val="002060"/>
              </a:solidFill>
              <a:latin typeface="+mj-lt"/>
            </a:endParaRPr>
          </a:p>
        </p:txBody>
      </p:sp>
    </p:spTree>
    <p:extLst>
      <p:ext uri="{BB962C8B-B14F-4D97-AF65-F5344CB8AC3E}">
        <p14:creationId xmlns:p14="http://schemas.microsoft.com/office/powerpoint/2010/main" val="770704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5851" y="441457"/>
            <a:ext cx="9495692" cy="1085892"/>
          </a:xfrm>
          <a:solidFill>
            <a:schemeClr val="tx1">
              <a:lumMod val="85000"/>
              <a:lumOff val="15000"/>
            </a:schemeClr>
          </a:solidFill>
        </p:spPr>
        <p:txBody>
          <a:bodyPr>
            <a:normAutofit fontScale="90000"/>
          </a:bodyPr>
          <a:lstStyle/>
          <a:p>
            <a:r>
              <a:rPr lang="en-US" sz="2800" dirty="0">
                <a:solidFill>
                  <a:schemeClr val="bg1"/>
                </a:solidFill>
              </a:rPr>
              <a:t>Conceptual Framework for Financial Reporting in terms of Sri Lanka Statement of Recommended Practice for Not-for-Profit Organizations and NGOs - </a:t>
            </a:r>
            <a:r>
              <a:rPr lang="en-US" sz="2800" b="1" dirty="0">
                <a:solidFill>
                  <a:schemeClr val="bg1"/>
                </a:solidFill>
              </a:rPr>
              <a:t>Definition of an NPO…</a:t>
            </a:r>
            <a:endParaRPr lang="en-US" sz="3600" b="1" dirty="0">
              <a:solidFill>
                <a:schemeClr val="bg1"/>
              </a:solidFill>
            </a:endParaRPr>
          </a:p>
        </p:txBody>
      </p:sp>
      <p:sp>
        <p:nvSpPr>
          <p:cNvPr id="3" name="Content Placeholder 2"/>
          <p:cNvSpPr>
            <a:spLocks noGrp="1"/>
          </p:cNvSpPr>
          <p:nvPr>
            <p:ph idx="1"/>
          </p:nvPr>
        </p:nvSpPr>
        <p:spPr>
          <a:xfrm>
            <a:off x="1215851" y="1527349"/>
            <a:ext cx="9495692" cy="4381081"/>
          </a:xfrm>
          <a:solidFill>
            <a:schemeClr val="bg2"/>
          </a:solidFill>
        </p:spPr>
        <p:txBody>
          <a:bodyPr>
            <a:noAutofit/>
          </a:bodyPr>
          <a:lstStyle/>
          <a:p>
            <a:pPr marL="0" indent="0">
              <a:buNone/>
            </a:pPr>
            <a:r>
              <a:rPr lang="en-US" sz="2400" dirty="0">
                <a:latin typeface="+mj-lt"/>
              </a:rPr>
              <a:t>Act No. 31 of 1980, Voluntary Social Service Organization Act has defined non-governmental organizations in the following manner. </a:t>
            </a:r>
          </a:p>
          <a:p>
            <a:pPr marL="0" indent="0">
              <a:buNone/>
            </a:pPr>
            <a:r>
              <a:rPr lang="en-US" sz="2400" dirty="0">
                <a:latin typeface="+mj-lt"/>
              </a:rPr>
              <a:t>Accordingly, any organization; </a:t>
            </a:r>
          </a:p>
          <a:p>
            <a:pPr>
              <a:buFont typeface="Wingdings" panose="05000000000000000000" pitchFamily="2" charset="2"/>
              <a:buChar char="§"/>
            </a:pPr>
            <a:r>
              <a:rPr lang="en-US" sz="2400" dirty="0">
                <a:latin typeface="+mj-lt"/>
              </a:rPr>
              <a:t>that has been formed on a voluntary basis by a group of individuals and are of non-governmental in nature, </a:t>
            </a:r>
          </a:p>
          <a:p>
            <a:pPr>
              <a:buFont typeface="Wingdings" panose="05000000000000000000" pitchFamily="2" charset="2"/>
              <a:buChar char="§"/>
            </a:pPr>
            <a:r>
              <a:rPr lang="en-US" sz="2400" dirty="0">
                <a:latin typeface="+mj-lt"/>
              </a:rPr>
              <a:t>that depend on public contribution, charity, governmental aid and local and foreign donations in performing its activities, </a:t>
            </a:r>
          </a:p>
          <a:p>
            <a:pPr>
              <a:buFont typeface="Wingdings" panose="05000000000000000000" pitchFamily="2" charset="2"/>
              <a:buChar char="§"/>
            </a:pPr>
            <a:r>
              <a:rPr lang="en-US" sz="2400" dirty="0">
                <a:latin typeface="+mj-lt"/>
              </a:rPr>
              <a:t>that has as its main objective, providing aid and services for mentally handicapped or physically disabled persons, the poor, orphans and the destitute and providing relief in times of natural disaster </a:t>
            </a:r>
          </a:p>
          <a:p>
            <a:pPr marL="0" indent="0">
              <a:buNone/>
            </a:pPr>
            <a:r>
              <a:rPr lang="en-US" sz="2400" dirty="0">
                <a:latin typeface="+mj-lt"/>
              </a:rPr>
              <a:t>can be called a non-governmental organization.</a:t>
            </a:r>
          </a:p>
        </p:txBody>
      </p:sp>
    </p:spTree>
    <p:extLst>
      <p:ext uri="{BB962C8B-B14F-4D97-AF65-F5344CB8AC3E}">
        <p14:creationId xmlns:p14="http://schemas.microsoft.com/office/powerpoint/2010/main" val="22788984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6091" y="602901"/>
            <a:ext cx="9465549" cy="894303"/>
          </a:xfrm>
          <a:solidFill>
            <a:schemeClr val="tx1">
              <a:lumMod val="85000"/>
              <a:lumOff val="15000"/>
            </a:schemeClr>
          </a:solidFill>
        </p:spPr>
        <p:txBody>
          <a:bodyPr>
            <a:noAutofit/>
          </a:bodyPr>
          <a:lstStyle/>
          <a:p>
            <a:r>
              <a:rPr lang="en-US" sz="3600" b="1" dirty="0">
                <a:solidFill>
                  <a:schemeClr val="bg1"/>
                </a:solidFill>
              </a:rPr>
              <a:t>How to Use this SL </a:t>
            </a:r>
            <a:r>
              <a:rPr lang="en-US" sz="3600" b="1" dirty="0" err="1">
                <a:solidFill>
                  <a:schemeClr val="bg1"/>
                </a:solidFill>
              </a:rPr>
              <a:t>SoRP</a:t>
            </a:r>
            <a:endParaRPr lang="en-US" sz="3600" b="1" dirty="0">
              <a:solidFill>
                <a:schemeClr val="bg1"/>
              </a:solidFill>
            </a:endParaRPr>
          </a:p>
        </p:txBody>
      </p:sp>
      <p:sp>
        <p:nvSpPr>
          <p:cNvPr id="3" name="Content Placeholder 2"/>
          <p:cNvSpPr>
            <a:spLocks noGrp="1"/>
          </p:cNvSpPr>
          <p:nvPr>
            <p:ph idx="1"/>
          </p:nvPr>
        </p:nvSpPr>
        <p:spPr>
          <a:xfrm>
            <a:off x="1266091" y="1497204"/>
            <a:ext cx="9465549" cy="3476730"/>
          </a:xfrm>
          <a:solidFill>
            <a:schemeClr val="bg2"/>
          </a:solidFill>
        </p:spPr>
        <p:txBody>
          <a:bodyPr>
            <a:noAutofit/>
          </a:bodyPr>
          <a:lstStyle/>
          <a:p>
            <a:pPr>
              <a:lnSpc>
                <a:spcPct val="100000"/>
              </a:lnSpc>
              <a:buFont typeface="Wingdings" panose="05000000000000000000" pitchFamily="2" charset="2"/>
              <a:buChar char="§"/>
            </a:pPr>
            <a:r>
              <a:rPr lang="en-US" sz="2400" dirty="0">
                <a:latin typeface="+mj-lt"/>
              </a:rPr>
              <a:t>Where necessary, this SL </a:t>
            </a:r>
            <a:r>
              <a:rPr lang="en-US" sz="2400" dirty="0" err="1">
                <a:latin typeface="+mj-lt"/>
              </a:rPr>
              <a:t>SoRP</a:t>
            </a:r>
            <a:r>
              <a:rPr lang="en-US" sz="2400" dirty="0">
                <a:latin typeface="+mj-lt"/>
              </a:rPr>
              <a:t> should be adapted to meet </a:t>
            </a:r>
          </a:p>
          <a:p>
            <a:pPr marL="914400" lvl="1" indent="-457200">
              <a:lnSpc>
                <a:spcPct val="100000"/>
              </a:lnSpc>
              <a:buAutoNum type="alphaLcParenBoth"/>
            </a:pPr>
            <a:r>
              <a:rPr lang="en-US" dirty="0">
                <a:latin typeface="+mj-lt"/>
              </a:rPr>
              <a:t>Any statutory requirements relating to the form and content of accounts; and</a:t>
            </a:r>
          </a:p>
          <a:p>
            <a:pPr marL="914400" lvl="1" indent="-457200">
              <a:lnSpc>
                <a:spcPct val="100000"/>
              </a:lnSpc>
              <a:buAutoNum type="alphaLcParenBoth"/>
            </a:pPr>
            <a:r>
              <a:rPr lang="en-US" dirty="0">
                <a:latin typeface="+mj-lt"/>
              </a:rPr>
              <a:t>To the extent that the following exceed statutory requirements: </a:t>
            </a:r>
          </a:p>
          <a:p>
            <a:pPr marL="914400" lvl="2" indent="0">
              <a:lnSpc>
                <a:spcPct val="100000"/>
              </a:lnSpc>
              <a:buNone/>
            </a:pPr>
            <a:r>
              <a:rPr lang="en-US" dirty="0">
                <a:latin typeface="+mj-lt"/>
              </a:rPr>
              <a:t>• any requirements imposed by the NPOs own governing documents (e.g. By-laws or similar); and/or </a:t>
            </a:r>
          </a:p>
          <a:p>
            <a:pPr marL="914400" lvl="2" indent="0">
              <a:lnSpc>
                <a:spcPct val="100000"/>
              </a:lnSpc>
              <a:buNone/>
            </a:pPr>
            <a:r>
              <a:rPr lang="en-US" dirty="0">
                <a:latin typeface="+mj-lt"/>
              </a:rPr>
              <a:t>• any requirements imposed by agreements or contracts that may have been entered into, (e.g. donor agreements/contracts).</a:t>
            </a:r>
            <a:endParaRPr lang="en-US" b="1" dirty="0">
              <a:solidFill>
                <a:srgbClr val="002060"/>
              </a:solidFill>
              <a:latin typeface="+mj-lt"/>
            </a:endParaRPr>
          </a:p>
        </p:txBody>
      </p:sp>
    </p:spTree>
    <p:extLst>
      <p:ext uri="{BB962C8B-B14F-4D97-AF65-F5344CB8AC3E}">
        <p14:creationId xmlns:p14="http://schemas.microsoft.com/office/powerpoint/2010/main" val="24454499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6091" y="602901"/>
            <a:ext cx="9465549" cy="894303"/>
          </a:xfrm>
          <a:solidFill>
            <a:schemeClr val="tx1">
              <a:lumMod val="85000"/>
              <a:lumOff val="15000"/>
            </a:schemeClr>
          </a:solidFill>
        </p:spPr>
        <p:txBody>
          <a:bodyPr>
            <a:noAutofit/>
          </a:bodyPr>
          <a:lstStyle/>
          <a:p>
            <a:r>
              <a:rPr lang="en-US" sz="3600" b="1" dirty="0">
                <a:solidFill>
                  <a:schemeClr val="bg1"/>
                </a:solidFill>
              </a:rPr>
              <a:t>How to Use this SL </a:t>
            </a:r>
            <a:r>
              <a:rPr lang="en-US" sz="3600" b="1" dirty="0" err="1">
                <a:solidFill>
                  <a:schemeClr val="bg1"/>
                </a:solidFill>
              </a:rPr>
              <a:t>SoRP</a:t>
            </a:r>
            <a:endParaRPr lang="en-US" sz="3600" b="1" dirty="0">
              <a:solidFill>
                <a:schemeClr val="bg1"/>
              </a:solidFill>
            </a:endParaRPr>
          </a:p>
        </p:txBody>
      </p:sp>
      <p:sp>
        <p:nvSpPr>
          <p:cNvPr id="3" name="Content Placeholder 2"/>
          <p:cNvSpPr>
            <a:spLocks noGrp="1"/>
          </p:cNvSpPr>
          <p:nvPr>
            <p:ph idx="1"/>
          </p:nvPr>
        </p:nvSpPr>
        <p:spPr>
          <a:xfrm>
            <a:off x="1266091" y="1507252"/>
            <a:ext cx="9465549" cy="2391508"/>
          </a:xfrm>
          <a:solidFill>
            <a:schemeClr val="bg2"/>
          </a:solidFill>
        </p:spPr>
        <p:txBody>
          <a:bodyPr>
            <a:noAutofit/>
          </a:bodyPr>
          <a:lstStyle/>
          <a:p>
            <a:pPr>
              <a:lnSpc>
                <a:spcPct val="100000"/>
              </a:lnSpc>
              <a:buFont typeface="Wingdings" panose="05000000000000000000" pitchFamily="2" charset="2"/>
              <a:buChar char="§"/>
            </a:pPr>
            <a:r>
              <a:rPr lang="en-US" dirty="0">
                <a:latin typeface="+mj-lt"/>
              </a:rPr>
              <a:t>This SL </a:t>
            </a:r>
            <a:r>
              <a:rPr lang="en-US" dirty="0" err="1">
                <a:latin typeface="+mj-lt"/>
              </a:rPr>
              <a:t>SoRP</a:t>
            </a:r>
            <a:r>
              <a:rPr lang="en-US" dirty="0">
                <a:latin typeface="+mj-lt"/>
              </a:rPr>
              <a:t> recognizes the requirements of the Sri Lanka Accounting Standards with regard to recognition and measurement, while adapting them to meet with the accounting and reporting needs of the NPO sector. </a:t>
            </a:r>
            <a:endParaRPr lang="en-US" b="1" dirty="0">
              <a:solidFill>
                <a:srgbClr val="002060"/>
              </a:solidFill>
              <a:latin typeface="+mj-lt"/>
            </a:endParaRPr>
          </a:p>
        </p:txBody>
      </p:sp>
    </p:spTree>
    <p:extLst>
      <p:ext uri="{BB962C8B-B14F-4D97-AF65-F5344CB8AC3E}">
        <p14:creationId xmlns:p14="http://schemas.microsoft.com/office/powerpoint/2010/main" val="19852286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6091" y="602901"/>
            <a:ext cx="9465549" cy="894303"/>
          </a:xfrm>
          <a:solidFill>
            <a:schemeClr val="tx1">
              <a:lumMod val="85000"/>
              <a:lumOff val="15000"/>
            </a:schemeClr>
          </a:solidFill>
        </p:spPr>
        <p:txBody>
          <a:bodyPr>
            <a:noAutofit/>
          </a:bodyPr>
          <a:lstStyle/>
          <a:p>
            <a:r>
              <a:rPr lang="en-US" sz="3600" b="1" dirty="0">
                <a:solidFill>
                  <a:schemeClr val="bg1"/>
                </a:solidFill>
              </a:rPr>
              <a:t>Application of Sri Lanka Accounting Standards </a:t>
            </a:r>
          </a:p>
        </p:txBody>
      </p:sp>
      <p:sp>
        <p:nvSpPr>
          <p:cNvPr id="3" name="Content Placeholder 2"/>
          <p:cNvSpPr>
            <a:spLocks noGrp="1"/>
          </p:cNvSpPr>
          <p:nvPr>
            <p:ph idx="1"/>
          </p:nvPr>
        </p:nvSpPr>
        <p:spPr>
          <a:xfrm>
            <a:off x="1266091" y="1497204"/>
            <a:ext cx="9465549" cy="3557117"/>
          </a:xfrm>
          <a:solidFill>
            <a:schemeClr val="bg2"/>
          </a:solidFill>
        </p:spPr>
        <p:txBody>
          <a:bodyPr>
            <a:noAutofit/>
          </a:bodyPr>
          <a:lstStyle/>
          <a:p>
            <a:pPr>
              <a:lnSpc>
                <a:spcPct val="100000"/>
              </a:lnSpc>
              <a:buFont typeface="Wingdings" panose="05000000000000000000" pitchFamily="2" charset="2"/>
              <a:buChar char="§"/>
            </a:pPr>
            <a:r>
              <a:rPr lang="en-US" dirty="0">
                <a:latin typeface="+mj-lt"/>
              </a:rPr>
              <a:t>Sri Lanka Accounting Standards (SLASs) have been identified relevant to Non-Profit Organizations. </a:t>
            </a:r>
          </a:p>
          <a:p>
            <a:pPr>
              <a:lnSpc>
                <a:spcPct val="100000"/>
              </a:lnSpc>
              <a:buFont typeface="Wingdings" panose="05000000000000000000" pitchFamily="2" charset="2"/>
              <a:buChar char="§"/>
            </a:pPr>
            <a:r>
              <a:rPr lang="en-US" dirty="0">
                <a:latin typeface="+mj-lt"/>
              </a:rPr>
              <a:t>The requirements of these SLASs have been considered and amended to suit the operations and transactions of these organizations. </a:t>
            </a:r>
          </a:p>
          <a:p>
            <a:pPr>
              <a:lnSpc>
                <a:spcPct val="100000"/>
              </a:lnSpc>
              <a:buFont typeface="Wingdings" panose="05000000000000000000" pitchFamily="2" charset="2"/>
              <a:buChar char="§"/>
            </a:pPr>
            <a:r>
              <a:rPr lang="en-US" dirty="0">
                <a:latin typeface="+mj-lt"/>
              </a:rPr>
              <a:t>The Sri Lanka Accounting Standards are based on International Accounting Standards</a:t>
            </a:r>
            <a:endParaRPr lang="en-US" dirty="0">
              <a:solidFill>
                <a:srgbClr val="002060"/>
              </a:solidFill>
              <a:latin typeface="+mj-lt"/>
            </a:endParaRPr>
          </a:p>
        </p:txBody>
      </p:sp>
    </p:spTree>
    <p:extLst>
      <p:ext uri="{BB962C8B-B14F-4D97-AF65-F5344CB8AC3E}">
        <p14:creationId xmlns:p14="http://schemas.microsoft.com/office/powerpoint/2010/main" val="13027951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5256" y="749808"/>
            <a:ext cx="10515600" cy="1600200"/>
          </a:xfrm>
          <a:solidFill>
            <a:schemeClr val="bg2">
              <a:lumMod val="25000"/>
            </a:schemeClr>
          </a:solidFill>
        </p:spPr>
        <p:txBody>
          <a:bodyPr>
            <a:noAutofit/>
          </a:bodyPr>
          <a:lstStyle/>
          <a:p>
            <a:br>
              <a:rPr lang="en-US" sz="3200" dirty="0">
                <a:solidFill>
                  <a:schemeClr val="bg1"/>
                </a:solidFill>
              </a:rPr>
            </a:br>
            <a:r>
              <a:rPr lang="en-US" dirty="0">
                <a:solidFill>
                  <a:schemeClr val="bg1"/>
                </a:solidFill>
              </a:rPr>
              <a:t>SL </a:t>
            </a:r>
            <a:r>
              <a:rPr lang="en-US" dirty="0" err="1">
                <a:solidFill>
                  <a:schemeClr val="bg1"/>
                </a:solidFill>
              </a:rPr>
              <a:t>SoRP</a:t>
            </a:r>
            <a:r>
              <a:rPr lang="en-US" dirty="0">
                <a:solidFill>
                  <a:schemeClr val="bg1"/>
                </a:solidFill>
              </a:rPr>
              <a:t> – NPOs [including NGOs]</a:t>
            </a:r>
            <a:br>
              <a:rPr lang="en-US" dirty="0"/>
            </a:br>
            <a:r>
              <a:rPr lang="en-US" dirty="0">
                <a:solidFill>
                  <a:schemeClr val="bg1"/>
                </a:solidFill>
              </a:rPr>
              <a:t>-</a:t>
            </a:r>
            <a:r>
              <a:rPr lang="en-US" dirty="0"/>
              <a:t> </a:t>
            </a:r>
            <a:r>
              <a:rPr lang="en-US" dirty="0">
                <a:solidFill>
                  <a:schemeClr val="bg1"/>
                </a:solidFill>
              </a:rPr>
              <a:t>Illustrative Financial Statements Structure </a:t>
            </a:r>
            <a:br>
              <a:rPr lang="en-US" dirty="0">
                <a:solidFill>
                  <a:schemeClr val="bg1"/>
                </a:solidFill>
              </a:rPr>
            </a:br>
            <a:endParaRPr lang="en-US" dirty="0">
              <a:solidFill>
                <a:schemeClr val="bg1"/>
              </a:solidFill>
              <a:latin typeface="+mn-lt"/>
            </a:endParaRPr>
          </a:p>
        </p:txBody>
      </p:sp>
      <p:sp>
        <p:nvSpPr>
          <p:cNvPr id="3" name="Content Placeholder 2"/>
          <p:cNvSpPr>
            <a:spLocks noGrp="1"/>
          </p:cNvSpPr>
          <p:nvPr>
            <p:ph idx="1"/>
          </p:nvPr>
        </p:nvSpPr>
        <p:spPr>
          <a:xfrm>
            <a:off x="905256" y="2459736"/>
            <a:ext cx="10515600" cy="2706624"/>
          </a:xfrm>
          <a:solidFill>
            <a:schemeClr val="bg2"/>
          </a:solidFill>
        </p:spPr>
        <p:txBody>
          <a:bodyPr>
            <a:noAutofit/>
          </a:bodyPr>
          <a:lstStyle/>
          <a:p>
            <a:r>
              <a:rPr lang="en-US" sz="2400" dirty="0">
                <a:latin typeface="+mj-lt"/>
              </a:rPr>
              <a:t>The illustrative financial statements are based on full SLFRSs. </a:t>
            </a:r>
          </a:p>
          <a:p>
            <a:r>
              <a:rPr lang="en-US" sz="2400" dirty="0">
                <a:latin typeface="+mj-lt"/>
              </a:rPr>
              <a:t>The SL </a:t>
            </a:r>
            <a:r>
              <a:rPr lang="en-US" sz="2400" dirty="0" err="1">
                <a:latin typeface="+mj-lt"/>
              </a:rPr>
              <a:t>SoRP</a:t>
            </a:r>
            <a:r>
              <a:rPr lang="en-US" sz="2400" dirty="0">
                <a:latin typeface="+mj-lt"/>
              </a:rPr>
              <a:t> sets out the components of financial statements and minimum requirements for disclosure on the face of the Statement of Financial Position and the Statement of Comprehensive Income, Statement of Changes in Reserves as well as for the Statement of Cash flows. </a:t>
            </a:r>
          </a:p>
          <a:p>
            <a:r>
              <a:rPr lang="en-US" sz="2400" dirty="0">
                <a:latin typeface="+mj-lt"/>
              </a:rPr>
              <a:t>The financial statements are accompanied by accounting policies and notes. </a:t>
            </a:r>
          </a:p>
          <a:p>
            <a:endParaRPr lang="en-US" sz="2400" b="1" i="1" dirty="0">
              <a:latin typeface="+mj-lt"/>
            </a:endParaRPr>
          </a:p>
        </p:txBody>
      </p:sp>
    </p:spTree>
    <p:extLst>
      <p:ext uri="{BB962C8B-B14F-4D97-AF65-F5344CB8AC3E}">
        <p14:creationId xmlns:p14="http://schemas.microsoft.com/office/powerpoint/2010/main" val="270035358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5256" y="2001584"/>
            <a:ext cx="10515600" cy="2991040"/>
          </a:xfrm>
          <a:solidFill>
            <a:schemeClr val="bg2"/>
          </a:solidFill>
        </p:spPr>
        <p:txBody>
          <a:bodyPr>
            <a:noAutofit/>
          </a:bodyPr>
          <a:lstStyle/>
          <a:p>
            <a:r>
              <a:rPr lang="en-US" sz="2400" dirty="0">
                <a:latin typeface="+mj-lt"/>
              </a:rPr>
              <a:t>The purpose of the Illustrative Financial Statements Structure is to provide examples of the ways in which, requirements for the presentation of the Statement of Financial Position, the Statement of Comprehensive Income, the Statement of Changes in Reserves and Statement of Cash flows might be presented in the primary financial statements. </a:t>
            </a:r>
          </a:p>
          <a:p>
            <a:r>
              <a:rPr lang="en-US" sz="2400" dirty="0">
                <a:latin typeface="+mj-lt"/>
              </a:rPr>
              <a:t>The order of presentation and the description used for line items should be changed where necessary in order to achieve a fair presentation in each </a:t>
            </a:r>
            <a:r>
              <a:rPr lang="en-US" sz="2400" dirty="0" err="1">
                <a:latin typeface="+mj-lt"/>
              </a:rPr>
              <a:t>organisation’s</a:t>
            </a:r>
            <a:r>
              <a:rPr lang="en-US" sz="2400" dirty="0">
                <a:latin typeface="+mj-lt"/>
              </a:rPr>
              <a:t> circumstances.</a:t>
            </a:r>
          </a:p>
          <a:p>
            <a:endParaRPr lang="en-US" sz="2400" b="1" i="1" dirty="0">
              <a:latin typeface="+mj-lt"/>
            </a:endParaRPr>
          </a:p>
        </p:txBody>
      </p:sp>
      <p:sp>
        <p:nvSpPr>
          <p:cNvPr id="5" name="Title 1"/>
          <p:cNvSpPr>
            <a:spLocks noGrp="1"/>
          </p:cNvSpPr>
          <p:nvPr>
            <p:ph type="title"/>
          </p:nvPr>
        </p:nvSpPr>
        <p:spPr>
          <a:xfrm>
            <a:off x="905256" y="676021"/>
            <a:ext cx="10515600" cy="1325563"/>
          </a:xfrm>
          <a:solidFill>
            <a:schemeClr val="bg2">
              <a:lumMod val="25000"/>
            </a:schemeClr>
          </a:solidFill>
        </p:spPr>
        <p:txBody>
          <a:bodyPr>
            <a:noAutofit/>
          </a:bodyPr>
          <a:lstStyle/>
          <a:p>
            <a:br>
              <a:rPr lang="en-US" sz="3200" dirty="0">
                <a:solidFill>
                  <a:schemeClr val="bg1"/>
                </a:solidFill>
              </a:rPr>
            </a:br>
            <a:r>
              <a:rPr lang="en-US" dirty="0">
                <a:solidFill>
                  <a:schemeClr val="bg1"/>
                </a:solidFill>
              </a:rPr>
              <a:t>SL </a:t>
            </a:r>
            <a:r>
              <a:rPr lang="en-US" dirty="0" err="1">
                <a:solidFill>
                  <a:schemeClr val="bg1"/>
                </a:solidFill>
              </a:rPr>
              <a:t>SoRP</a:t>
            </a:r>
            <a:r>
              <a:rPr lang="en-US" dirty="0">
                <a:solidFill>
                  <a:schemeClr val="bg1"/>
                </a:solidFill>
              </a:rPr>
              <a:t> – NPOs [including NGOs]</a:t>
            </a:r>
            <a:br>
              <a:rPr lang="en-US" dirty="0"/>
            </a:br>
            <a:r>
              <a:rPr lang="en-US" dirty="0">
                <a:solidFill>
                  <a:schemeClr val="bg1"/>
                </a:solidFill>
              </a:rPr>
              <a:t>- Illustrative Financial Statements Structure… </a:t>
            </a:r>
            <a:br>
              <a:rPr lang="en-US" dirty="0">
                <a:solidFill>
                  <a:schemeClr val="bg1"/>
                </a:solidFill>
              </a:rPr>
            </a:br>
            <a:endParaRPr lang="en-US" dirty="0">
              <a:solidFill>
                <a:schemeClr val="bg1"/>
              </a:solidFill>
              <a:latin typeface="+mn-lt"/>
            </a:endParaRPr>
          </a:p>
        </p:txBody>
      </p:sp>
    </p:spTree>
    <p:extLst>
      <p:ext uri="{BB962C8B-B14F-4D97-AF65-F5344CB8AC3E}">
        <p14:creationId xmlns:p14="http://schemas.microsoft.com/office/powerpoint/2010/main" val="1847932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6238" y="692666"/>
            <a:ext cx="9435402" cy="1209286"/>
          </a:xfrm>
          <a:solidFill>
            <a:schemeClr val="tx1">
              <a:lumMod val="85000"/>
              <a:lumOff val="15000"/>
            </a:schemeClr>
          </a:solidFill>
        </p:spPr>
        <p:txBody>
          <a:bodyPr>
            <a:noAutofit/>
          </a:bodyPr>
          <a:lstStyle/>
          <a:p>
            <a:r>
              <a:rPr lang="en-US" sz="2800" dirty="0">
                <a:solidFill>
                  <a:schemeClr val="bg1"/>
                </a:solidFill>
              </a:rPr>
              <a:t>Conceptual Framework for Financial Reporting in terms of Sri Lanka Statement of Recommended Practice for Not-for-Profit Organizations and NGOs - </a:t>
            </a:r>
            <a:r>
              <a:rPr lang="en-US" sz="2800" b="1" dirty="0">
                <a:solidFill>
                  <a:schemeClr val="bg1"/>
                </a:solidFill>
              </a:rPr>
              <a:t>Definition of an NPO…</a:t>
            </a:r>
            <a:endParaRPr lang="en-US" sz="3600" b="1" dirty="0">
              <a:solidFill>
                <a:schemeClr val="bg1"/>
              </a:solidFill>
            </a:endParaRPr>
          </a:p>
        </p:txBody>
      </p:sp>
      <p:sp>
        <p:nvSpPr>
          <p:cNvPr id="3" name="Content Placeholder 2"/>
          <p:cNvSpPr>
            <a:spLocks noGrp="1"/>
          </p:cNvSpPr>
          <p:nvPr>
            <p:ph idx="1"/>
          </p:nvPr>
        </p:nvSpPr>
        <p:spPr>
          <a:xfrm>
            <a:off x="1296238" y="1901952"/>
            <a:ext cx="9435402" cy="3614842"/>
          </a:xfrm>
          <a:solidFill>
            <a:schemeClr val="bg2"/>
          </a:solidFill>
        </p:spPr>
        <p:txBody>
          <a:bodyPr>
            <a:noAutofit/>
          </a:bodyPr>
          <a:lstStyle/>
          <a:p>
            <a:pPr marL="0" indent="0">
              <a:lnSpc>
                <a:spcPct val="100000"/>
              </a:lnSpc>
              <a:buNone/>
            </a:pPr>
            <a:r>
              <a:rPr lang="en-US" sz="2400" b="1" dirty="0">
                <a:latin typeface="+mj-lt"/>
              </a:rPr>
              <a:t>The common salient features of the NPOs to which this SL </a:t>
            </a:r>
            <a:r>
              <a:rPr lang="en-US" sz="2400" b="1" dirty="0" err="1">
                <a:latin typeface="+mj-lt"/>
              </a:rPr>
              <a:t>SoRP</a:t>
            </a:r>
            <a:r>
              <a:rPr lang="en-US" sz="2400" b="1" dirty="0">
                <a:latin typeface="+mj-lt"/>
              </a:rPr>
              <a:t> would apply are: </a:t>
            </a:r>
          </a:p>
          <a:p>
            <a:pPr marL="457200" indent="-457200">
              <a:lnSpc>
                <a:spcPct val="100000"/>
              </a:lnSpc>
              <a:buAutoNum type="alphaLcParenBoth"/>
            </a:pPr>
            <a:r>
              <a:rPr lang="en-US" sz="2400" dirty="0">
                <a:latin typeface="+mj-lt"/>
              </a:rPr>
              <a:t>They are voluntary organizations, either local (to a particular area), national or international; </a:t>
            </a:r>
          </a:p>
          <a:p>
            <a:pPr marL="457200" indent="-457200">
              <a:lnSpc>
                <a:spcPct val="100000"/>
              </a:lnSpc>
              <a:buAutoNum type="alphaLcParenBoth"/>
            </a:pPr>
            <a:r>
              <a:rPr lang="en-US" sz="2400" dirty="0">
                <a:latin typeface="+mj-lt"/>
              </a:rPr>
              <a:t>They have formulated specific objective(s) to the benefit of the general society, a particular vulnerable group of the society, or to particular identified interest or target groups; </a:t>
            </a:r>
          </a:p>
          <a:p>
            <a:pPr marL="457200" indent="-457200">
              <a:lnSpc>
                <a:spcPct val="100000"/>
              </a:lnSpc>
              <a:buAutoNum type="alphaLcParenBoth"/>
            </a:pPr>
            <a:r>
              <a:rPr lang="en-US" sz="2400" dirty="0">
                <a:latin typeface="+mj-lt"/>
              </a:rPr>
              <a:t>Their objectives are not profit oriented, unlike that of business entities; </a:t>
            </a:r>
          </a:p>
        </p:txBody>
      </p:sp>
    </p:spTree>
    <p:extLst>
      <p:ext uri="{BB962C8B-B14F-4D97-AF65-F5344CB8AC3E}">
        <p14:creationId xmlns:p14="http://schemas.microsoft.com/office/powerpoint/2010/main" val="2681537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431" y="692666"/>
            <a:ext cx="9395209" cy="837248"/>
          </a:xfrm>
          <a:solidFill>
            <a:srgbClr val="002060"/>
          </a:solidFill>
        </p:spPr>
        <p:txBody>
          <a:bodyPr>
            <a:noAutofit/>
          </a:bodyPr>
          <a:lstStyle/>
          <a:p>
            <a:r>
              <a:rPr lang="en-US" sz="2800" b="1" dirty="0">
                <a:solidFill>
                  <a:schemeClr val="bg1"/>
                </a:solidFill>
              </a:rPr>
              <a:t>Framework for the Preparation and Presentation of Financial Statements  - </a:t>
            </a:r>
            <a:r>
              <a:rPr lang="en-US" sz="3600" b="1" dirty="0">
                <a:solidFill>
                  <a:schemeClr val="bg1"/>
                </a:solidFill>
              </a:rPr>
              <a:t>Definition of an NPO… </a:t>
            </a:r>
          </a:p>
        </p:txBody>
      </p:sp>
      <p:sp>
        <p:nvSpPr>
          <p:cNvPr id="3" name="Content Placeholder 2"/>
          <p:cNvSpPr>
            <a:spLocks noGrp="1"/>
          </p:cNvSpPr>
          <p:nvPr>
            <p:ph idx="1"/>
          </p:nvPr>
        </p:nvSpPr>
        <p:spPr>
          <a:xfrm>
            <a:off x="1296238" y="1901952"/>
            <a:ext cx="9395209" cy="3795713"/>
          </a:xfrm>
          <a:solidFill>
            <a:schemeClr val="bg2"/>
          </a:solidFill>
        </p:spPr>
        <p:txBody>
          <a:bodyPr>
            <a:noAutofit/>
          </a:bodyPr>
          <a:lstStyle/>
          <a:p>
            <a:pPr marL="0" indent="0">
              <a:lnSpc>
                <a:spcPct val="100000"/>
              </a:lnSpc>
              <a:buNone/>
            </a:pPr>
            <a:r>
              <a:rPr lang="en-US" sz="2400" b="1" dirty="0">
                <a:latin typeface="+mj-lt"/>
              </a:rPr>
              <a:t>The common salient features of the NPOs to which this SL </a:t>
            </a:r>
            <a:r>
              <a:rPr lang="en-US" sz="2400" b="1" dirty="0" err="1">
                <a:latin typeface="+mj-lt"/>
              </a:rPr>
              <a:t>SoRP</a:t>
            </a:r>
            <a:r>
              <a:rPr lang="en-US" sz="2400" b="1" dirty="0">
                <a:latin typeface="+mj-lt"/>
              </a:rPr>
              <a:t> would apply</a:t>
            </a:r>
          </a:p>
          <a:p>
            <a:pPr marL="0" indent="0">
              <a:lnSpc>
                <a:spcPct val="100000"/>
              </a:lnSpc>
              <a:buNone/>
            </a:pPr>
            <a:r>
              <a:rPr lang="en-US" sz="2400" dirty="0">
                <a:latin typeface="+mj-lt"/>
              </a:rPr>
              <a:t>(d)   Profit may be generated in a NPO, but since there are no ownership interests, it is not distributed to those providing the resources; </a:t>
            </a:r>
          </a:p>
          <a:p>
            <a:pPr marL="0" indent="0">
              <a:lnSpc>
                <a:spcPct val="100000"/>
              </a:lnSpc>
              <a:buNone/>
            </a:pPr>
            <a:r>
              <a:rPr lang="en-US" sz="2400" dirty="0">
                <a:latin typeface="+mj-lt"/>
              </a:rPr>
              <a:t>(e)   They solicit and receive financial support for promotion of the organization's objective(s) or purpose, either from individuals (or groups of individuals) in society, corporate entities, governmental entities, international organizations or agencies of sovereign states; </a:t>
            </a:r>
          </a:p>
          <a:p>
            <a:pPr marL="0" indent="0">
              <a:lnSpc>
                <a:spcPct val="100000"/>
              </a:lnSpc>
              <a:buNone/>
            </a:pPr>
            <a:r>
              <a:rPr lang="en-US" sz="2400" dirty="0">
                <a:latin typeface="+mj-lt"/>
              </a:rPr>
              <a:t>(f)     Financial dispositions are made for the purpose of promoting the objective(s) of the organization;</a:t>
            </a:r>
            <a:endParaRPr lang="en-US" sz="2400" b="1" dirty="0">
              <a:latin typeface="+mj-lt"/>
            </a:endParaRPr>
          </a:p>
        </p:txBody>
      </p:sp>
      <p:sp>
        <p:nvSpPr>
          <p:cNvPr id="4" name="Title 1"/>
          <p:cNvSpPr txBox="1">
            <a:spLocks/>
          </p:cNvSpPr>
          <p:nvPr/>
        </p:nvSpPr>
        <p:spPr>
          <a:xfrm>
            <a:off x="1296238" y="692666"/>
            <a:ext cx="9435402" cy="1209286"/>
          </a:xfrm>
          <a:prstGeom prst="rect">
            <a:avLst/>
          </a:prstGeom>
          <a:solidFill>
            <a:schemeClr val="tx1">
              <a:lumMod val="85000"/>
              <a:lumOff val="15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a:solidFill>
                  <a:schemeClr val="bg1"/>
                </a:solidFill>
              </a:rPr>
              <a:t>Conceptual Framework for Financial Reporting in terms of Sri Lanka Statement of Recommended Practice for Not-for-Profit Organizations and NGOs - </a:t>
            </a:r>
            <a:r>
              <a:rPr lang="en-US" sz="2800" b="1">
                <a:solidFill>
                  <a:schemeClr val="bg1"/>
                </a:solidFill>
              </a:rPr>
              <a:t>Definition of an NPO…</a:t>
            </a:r>
            <a:endParaRPr lang="en-US" sz="3600" b="1" dirty="0">
              <a:solidFill>
                <a:schemeClr val="bg1"/>
              </a:solidFill>
            </a:endParaRPr>
          </a:p>
        </p:txBody>
      </p:sp>
    </p:spTree>
    <p:extLst>
      <p:ext uri="{BB962C8B-B14F-4D97-AF65-F5344CB8AC3E}">
        <p14:creationId xmlns:p14="http://schemas.microsoft.com/office/powerpoint/2010/main" val="1828214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431" y="692666"/>
            <a:ext cx="9395209" cy="837248"/>
          </a:xfrm>
          <a:solidFill>
            <a:schemeClr val="tx1">
              <a:lumMod val="85000"/>
              <a:lumOff val="15000"/>
            </a:schemeClr>
          </a:solidFill>
        </p:spPr>
        <p:txBody>
          <a:bodyPr>
            <a:noAutofit/>
          </a:bodyPr>
          <a:lstStyle/>
          <a:p>
            <a:r>
              <a:rPr lang="en-US" sz="3600" b="1" dirty="0">
                <a:solidFill>
                  <a:schemeClr val="bg1"/>
                </a:solidFill>
              </a:rPr>
              <a:t>Donations/Contributions, Grants </a:t>
            </a:r>
          </a:p>
        </p:txBody>
      </p:sp>
      <p:sp>
        <p:nvSpPr>
          <p:cNvPr id="3" name="Content Placeholder 2"/>
          <p:cNvSpPr>
            <a:spLocks noGrp="1"/>
          </p:cNvSpPr>
          <p:nvPr>
            <p:ph idx="1"/>
          </p:nvPr>
        </p:nvSpPr>
        <p:spPr>
          <a:xfrm>
            <a:off x="1336430" y="1529914"/>
            <a:ext cx="9395209" cy="3946438"/>
          </a:xfrm>
          <a:solidFill>
            <a:schemeClr val="bg2"/>
          </a:solidFill>
        </p:spPr>
        <p:txBody>
          <a:bodyPr>
            <a:noAutofit/>
          </a:bodyPr>
          <a:lstStyle/>
          <a:p>
            <a:pPr>
              <a:lnSpc>
                <a:spcPct val="100000"/>
              </a:lnSpc>
              <a:buFont typeface="Wingdings" panose="05000000000000000000" pitchFamily="2" charset="2"/>
              <a:buChar char="§"/>
            </a:pPr>
            <a:r>
              <a:rPr lang="en-US" sz="2400" dirty="0">
                <a:latin typeface="+mj-lt"/>
              </a:rPr>
              <a:t>Donations and/or contributions from donor organizations or individuals, and government grants constitute an important part of NPO resources. </a:t>
            </a:r>
          </a:p>
          <a:p>
            <a:pPr>
              <a:lnSpc>
                <a:spcPct val="100000"/>
              </a:lnSpc>
              <a:buFont typeface="Wingdings" panose="05000000000000000000" pitchFamily="2" charset="2"/>
              <a:buChar char="§"/>
            </a:pPr>
            <a:r>
              <a:rPr lang="en-US" sz="2400" dirty="0">
                <a:latin typeface="+mj-lt"/>
              </a:rPr>
              <a:t>An obligation, for example to deliver or perform specified service or work, is often attached to these contributions, and in such an event should be regarded as part of “restricted funds”. </a:t>
            </a:r>
          </a:p>
          <a:p>
            <a:pPr>
              <a:lnSpc>
                <a:spcPct val="100000"/>
              </a:lnSpc>
              <a:buFont typeface="Wingdings" panose="05000000000000000000" pitchFamily="2" charset="2"/>
              <a:buChar char="§"/>
            </a:pPr>
            <a:r>
              <a:rPr lang="en-US" sz="2400" dirty="0">
                <a:latin typeface="+mj-lt"/>
              </a:rPr>
              <a:t>Donations/contributions from individuals or institutions create: </a:t>
            </a:r>
          </a:p>
          <a:p>
            <a:pPr marL="457200" lvl="1" indent="0">
              <a:lnSpc>
                <a:spcPct val="100000"/>
              </a:lnSpc>
              <a:buNone/>
            </a:pPr>
            <a:r>
              <a:rPr lang="en-US" sz="2000" dirty="0">
                <a:latin typeface="+mj-lt"/>
              </a:rPr>
              <a:t>• a moral obligation, by which ever way it is received; </a:t>
            </a:r>
          </a:p>
          <a:p>
            <a:pPr marL="457200" lvl="1" indent="0">
              <a:lnSpc>
                <a:spcPct val="100000"/>
              </a:lnSpc>
              <a:buNone/>
            </a:pPr>
            <a:r>
              <a:rPr lang="en-US" sz="2000" dirty="0">
                <a:latin typeface="+mj-lt"/>
              </a:rPr>
              <a:t>• a legal obligation to use the funds for what it was solicited; and </a:t>
            </a:r>
          </a:p>
          <a:p>
            <a:pPr marL="457200" lvl="1" indent="0">
              <a:lnSpc>
                <a:spcPct val="100000"/>
              </a:lnSpc>
              <a:buNone/>
            </a:pPr>
            <a:r>
              <a:rPr lang="en-US" sz="2000" dirty="0">
                <a:latin typeface="+mj-lt"/>
              </a:rPr>
              <a:t>• Restricted Funds, where usage is specified. </a:t>
            </a:r>
            <a:endParaRPr lang="en-US" sz="2000" b="1" dirty="0">
              <a:latin typeface="+mj-lt"/>
            </a:endParaRPr>
          </a:p>
        </p:txBody>
      </p:sp>
    </p:spTree>
    <p:extLst>
      <p:ext uri="{BB962C8B-B14F-4D97-AF65-F5344CB8AC3E}">
        <p14:creationId xmlns:p14="http://schemas.microsoft.com/office/powerpoint/2010/main" val="3686515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6431" y="1650493"/>
            <a:ext cx="9395209" cy="3343537"/>
          </a:xfrm>
          <a:solidFill>
            <a:schemeClr val="bg2"/>
          </a:solidFill>
        </p:spPr>
        <p:txBody>
          <a:bodyPr>
            <a:noAutofit/>
          </a:bodyPr>
          <a:lstStyle/>
          <a:p>
            <a:pPr>
              <a:lnSpc>
                <a:spcPct val="100000"/>
              </a:lnSpc>
              <a:buFont typeface="Wingdings" panose="05000000000000000000" pitchFamily="2" charset="2"/>
              <a:buChar char="§"/>
            </a:pPr>
            <a:r>
              <a:rPr lang="en-US" sz="2400" dirty="0">
                <a:latin typeface="+mj-lt"/>
              </a:rPr>
              <a:t>A contribution (donation or grant) should not be recognized as an incoming resource, until there is reasonable assurance that the contribution will be received, and where relevant that the organization has or will comply with the condition(s) attached to it. </a:t>
            </a:r>
          </a:p>
          <a:p>
            <a:pPr>
              <a:lnSpc>
                <a:spcPct val="100000"/>
              </a:lnSpc>
              <a:buFont typeface="Wingdings" panose="05000000000000000000" pitchFamily="2" charset="2"/>
              <a:buChar char="§"/>
            </a:pPr>
            <a:r>
              <a:rPr lang="en-US" sz="2400" dirty="0">
                <a:latin typeface="+mj-lt"/>
              </a:rPr>
              <a:t>Receipt of the funds does not by itself provide conclusive evidence that the conditions attached to the contribution have been or will be fulfilled. </a:t>
            </a:r>
          </a:p>
          <a:p>
            <a:pPr>
              <a:lnSpc>
                <a:spcPct val="100000"/>
              </a:lnSpc>
              <a:buFont typeface="Wingdings" panose="05000000000000000000" pitchFamily="2" charset="2"/>
              <a:buChar char="§"/>
            </a:pPr>
            <a:r>
              <a:rPr lang="en-US" sz="2400" dirty="0">
                <a:latin typeface="+mj-lt"/>
              </a:rPr>
              <a:t>Until the conditions have been fulfilled, the contribution should be regarded as part of Restricted Funds. </a:t>
            </a:r>
            <a:endParaRPr lang="en-US" sz="2400" b="1" dirty="0">
              <a:latin typeface="+mj-lt"/>
            </a:endParaRPr>
          </a:p>
        </p:txBody>
      </p:sp>
      <p:sp>
        <p:nvSpPr>
          <p:cNvPr id="4" name="Title 1"/>
          <p:cNvSpPr txBox="1">
            <a:spLocks/>
          </p:cNvSpPr>
          <p:nvPr/>
        </p:nvSpPr>
        <p:spPr>
          <a:xfrm>
            <a:off x="1336431" y="813245"/>
            <a:ext cx="9395209" cy="837248"/>
          </a:xfrm>
          <a:prstGeom prst="rect">
            <a:avLst/>
          </a:prstGeom>
          <a:solidFill>
            <a:schemeClr val="tx1">
              <a:lumMod val="85000"/>
              <a:lumOff val="15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chemeClr val="bg1"/>
                </a:solidFill>
              </a:rPr>
              <a:t>Donations/Contributions, Grants… </a:t>
            </a:r>
          </a:p>
        </p:txBody>
      </p:sp>
    </p:spTree>
    <p:extLst>
      <p:ext uri="{BB962C8B-B14F-4D97-AF65-F5344CB8AC3E}">
        <p14:creationId xmlns:p14="http://schemas.microsoft.com/office/powerpoint/2010/main" val="2564617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431" y="692666"/>
            <a:ext cx="9395209" cy="837248"/>
          </a:xfrm>
          <a:solidFill>
            <a:schemeClr val="tx1">
              <a:lumMod val="85000"/>
              <a:lumOff val="15000"/>
            </a:schemeClr>
          </a:solidFill>
        </p:spPr>
        <p:txBody>
          <a:bodyPr>
            <a:noAutofit/>
          </a:bodyPr>
          <a:lstStyle/>
          <a:p>
            <a:r>
              <a:rPr lang="en-US" sz="3600" b="1" dirty="0">
                <a:solidFill>
                  <a:schemeClr val="bg1"/>
                </a:solidFill>
              </a:rPr>
              <a:t>Donor Agreements</a:t>
            </a:r>
          </a:p>
        </p:txBody>
      </p:sp>
      <p:sp>
        <p:nvSpPr>
          <p:cNvPr id="3" name="Content Placeholder 2"/>
          <p:cNvSpPr>
            <a:spLocks noGrp="1"/>
          </p:cNvSpPr>
          <p:nvPr>
            <p:ph idx="1"/>
          </p:nvPr>
        </p:nvSpPr>
        <p:spPr>
          <a:xfrm>
            <a:off x="1336431" y="1529914"/>
            <a:ext cx="9395209" cy="3360419"/>
          </a:xfrm>
          <a:solidFill>
            <a:schemeClr val="bg2"/>
          </a:solidFill>
        </p:spPr>
        <p:txBody>
          <a:bodyPr>
            <a:noAutofit/>
          </a:bodyPr>
          <a:lstStyle/>
          <a:p>
            <a:pPr>
              <a:lnSpc>
                <a:spcPct val="100000"/>
              </a:lnSpc>
              <a:buFont typeface="Wingdings" panose="05000000000000000000" pitchFamily="2" charset="2"/>
              <a:buChar char="§"/>
            </a:pPr>
            <a:r>
              <a:rPr lang="en-US" sz="2400" dirty="0">
                <a:latin typeface="+mj-lt"/>
              </a:rPr>
              <a:t>Most NPOs enter into formal agreements or contracts with donors, thereby committing themselves to deliver/perform service/work to be financed by the respective donors. </a:t>
            </a:r>
          </a:p>
          <a:p>
            <a:pPr>
              <a:lnSpc>
                <a:spcPct val="100000"/>
              </a:lnSpc>
              <a:buFont typeface="Wingdings" panose="05000000000000000000" pitchFamily="2" charset="2"/>
              <a:buChar char="§"/>
            </a:pPr>
            <a:r>
              <a:rPr lang="en-US" sz="2400" dirty="0">
                <a:latin typeface="+mj-lt"/>
              </a:rPr>
              <a:t>The agreement or contract will provide a detailed description of what, where and when specified activities are to take place. </a:t>
            </a:r>
          </a:p>
          <a:p>
            <a:pPr>
              <a:lnSpc>
                <a:spcPct val="100000"/>
              </a:lnSpc>
              <a:buFont typeface="Wingdings" panose="05000000000000000000" pitchFamily="2" charset="2"/>
              <a:buChar char="§"/>
            </a:pPr>
            <a:r>
              <a:rPr lang="en-US" sz="2400" dirty="0">
                <a:latin typeface="+mj-lt"/>
              </a:rPr>
              <a:t>A corresponding budget and a list of terms and conditions, including for example reporting requirements, almost always constitute an essential part of the agreement entered into. </a:t>
            </a:r>
          </a:p>
        </p:txBody>
      </p:sp>
    </p:spTree>
    <p:extLst>
      <p:ext uri="{BB962C8B-B14F-4D97-AF65-F5344CB8AC3E}">
        <p14:creationId xmlns:p14="http://schemas.microsoft.com/office/powerpoint/2010/main" val="15918489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325</TotalTime>
  <Words>3410</Words>
  <Application>Microsoft Office PowerPoint</Application>
  <PresentationFormat>Widescreen</PresentationFormat>
  <Paragraphs>203</Paragraphs>
  <Slides>44</Slides>
  <Notes>43</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Office Theme</vt:lpstr>
      <vt:lpstr>Workshop on                      Strengthening Financial Management of Civil Society Organizations </vt:lpstr>
      <vt:lpstr>Module 4: Financial Reporting Mechanism</vt:lpstr>
      <vt:lpstr>Conceptual Framework for Financial Reporting in terms of Sri Lanka Statement of Recommended Practice for Not-for-Profit Organizations and NGOs - Definition of an NPO</vt:lpstr>
      <vt:lpstr>Conceptual Framework for Financial Reporting in terms of Sri Lanka Statement of Recommended Practice for Not-for-Profit Organizations and NGOs - Definition of an NPO…</vt:lpstr>
      <vt:lpstr>Conceptual Framework for Financial Reporting in terms of Sri Lanka Statement of Recommended Practice for Not-for-Profit Organizations and NGOs - Definition of an NPO…</vt:lpstr>
      <vt:lpstr>Framework for the Preparation and Presentation of Financial Statements  - Definition of an NPO… </vt:lpstr>
      <vt:lpstr>Donations/Contributions, Grants </vt:lpstr>
      <vt:lpstr>PowerPoint Presentation</vt:lpstr>
      <vt:lpstr>Donor Agreements</vt:lpstr>
      <vt:lpstr>Donor Agreements…</vt:lpstr>
      <vt:lpstr>Donor Agreements…</vt:lpstr>
      <vt:lpstr>Donor Agreements…</vt:lpstr>
      <vt:lpstr>Restricted Funds</vt:lpstr>
      <vt:lpstr>Restricted Funds…</vt:lpstr>
      <vt:lpstr>Restricted Funds…</vt:lpstr>
      <vt:lpstr>Restricted Funds…</vt:lpstr>
      <vt:lpstr>Unrestricted Funds </vt:lpstr>
      <vt:lpstr>Unrestricted Funds… </vt:lpstr>
      <vt:lpstr>Accumulated Fund </vt:lpstr>
      <vt:lpstr>Accumulated Fund… </vt:lpstr>
      <vt:lpstr> Accumulated Fund… </vt:lpstr>
      <vt:lpstr>Accumulated Fund… </vt:lpstr>
      <vt:lpstr>Accumulated Fund… </vt:lpstr>
      <vt:lpstr>Governing Body</vt:lpstr>
      <vt:lpstr>Users and their Information Needs </vt:lpstr>
      <vt:lpstr>Qualitative Characteristics of Financial Statements </vt:lpstr>
      <vt:lpstr>Qualitative Characteristics of Financial Statements… </vt:lpstr>
      <vt:lpstr>Qualitative Characteristics of Financial Statements… </vt:lpstr>
      <vt:lpstr>Qualitative Characteristics of Financial Statements… </vt:lpstr>
      <vt:lpstr>Qualitative Characteristics of Financial Statements… </vt:lpstr>
      <vt:lpstr>Qualitative Characteristics of Financial Statements… </vt:lpstr>
      <vt:lpstr>Underlying Assumptions </vt:lpstr>
      <vt:lpstr>Underlying Assumptions ….</vt:lpstr>
      <vt:lpstr>Underlying Assumptions… </vt:lpstr>
      <vt:lpstr>Underlying Assumptions… </vt:lpstr>
      <vt:lpstr>How to Use this SL SoRP</vt:lpstr>
      <vt:lpstr>How to Use this SL SoRP</vt:lpstr>
      <vt:lpstr>How to Use this SL SoRP</vt:lpstr>
      <vt:lpstr>How to Use this SL SoRP – Scope </vt:lpstr>
      <vt:lpstr>How to Use this SL SoRP</vt:lpstr>
      <vt:lpstr>How to Use this SL SoRP</vt:lpstr>
      <vt:lpstr>Application of Sri Lanka Accounting Standards </vt:lpstr>
      <vt:lpstr> SL SoRP – NPOs [including NGOs] - Illustrative Financial Statements Structure  </vt:lpstr>
      <vt:lpstr> SL SoRP – NPOs [including NGOs] - Illustrative Financial Statements Structure…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Microsoft account</cp:lastModifiedBy>
  <cp:revision>12</cp:revision>
  <dcterms:created xsi:type="dcterms:W3CDTF">2021-09-13T08:03:36Z</dcterms:created>
  <dcterms:modified xsi:type="dcterms:W3CDTF">2022-06-07T09:10:38Z</dcterms:modified>
</cp:coreProperties>
</file>