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6" r:id="rId5"/>
    <p:sldId id="260" r:id="rId6"/>
    <p:sldId id="261" r:id="rId7"/>
    <p:sldId id="263" r:id="rId8"/>
    <p:sldId id="282" r:id="rId9"/>
    <p:sldId id="262" r:id="rId10"/>
    <p:sldId id="265" r:id="rId11"/>
    <p:sldId id="268" r:id="rId12"/>
    <p:sldId id="269" r:id="rId13"/>
    <p:sldId id="270" r:id="rId14"/>
    <p:sldId id="271" r:id="rId15"/>
    <p:sldId id="272" r:id="rId16"/>
    <p:sldId id="273" r:id="rId17"/>
    <p:sldId id="274" r:id="rId18"/>
    <p:sldId id="264" r:id="rId19"/>
    <p:sldId id="275" r:id="rId20"/>
    <p:sldId id="278" r:id="rId21"/>
    <p:sldId id="277" r:id="rId22"/>
    <p:sldId id="279" r:id="rId23"/>
    <p:sldId id="280" r:id="rId24"/>
    <p:sldId id="281" r:id="rId25"/>
    <p:sldId id="283"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08560-8DA0-49F9-BF9A-23CAACC01E2B}" type="datetimeFigureOut">
              <a:rPr lang="en-US" smtClean="0"/>
              <a:t>6/7/2022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DFBAEA-2EEE-479E-BA7E-7E8068E922D2}" type="slidenum">
              <a:rPr lang="en-US" smtClean="0"/>
              <a:t>‹#›</a:t>
            </a:fld>
            <a:endParaRPr lang="en-US"/>
          </a:p>
        </p:txBody>
      </p:sp>
    </p:spTree>
    <p:extLst>
      <p:ext uri="{BB962C8B-B14F-4D97-AF65-F5344CB8AC3E}">
        <p14:creationId xmlns:p14="http://schemas.microsoft.com/office/powerpoint/2010/main" val="694202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a:t>
            </a:fld>
            <a:endParaRPr lang="en-US"/>
          </a:p>
        </p:txBody>
      </p:sp>
    </p:spTree>
    <p:extLst>
      <p:ext uri="{BB962C8B-B14F-4D97-AF65-F5344CB8AC3E}">
        <p14:creationId xmlns:p14="http://schemas.microsoft.com/office/powerpoint/2010/main" val="3900622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12</a:t>
            </a:fld>
            <a:endParaRPr lang="en-US"/>
          </a:p>
        </p:txBody>
      </p:sp>
    </p:spTree>
    <p:extLst>
      <p:ext uri="{BB962C8B-B14F-4D97-AF65-F5344CB8AC3E}">
        <p14:creationId xmlns:p14="http://schemas.microsoft.com/office/powerpoint/2010/main" val="1068821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13</a:t>
            </a:fld>
            <a:endParaRPr lang="en-US"/>
          </a:p>
        </p:txBody>
      </p:sp>
    </p:spTree>
    <p:extLst>
      <p:ext uri="{BB962C8B-B14F-4D97-AF65-F5344CB8AC3E}">
        <p14:creationId xmlns:p14="http://schemas.microsoft.com/office/powerpoint/2010/main" val="3440109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14</a:t>
            </a:fld>
            <a:endParaRPr lang="en-US"/>
          </a:p>
        </p:txBody>
      </p:sp>
    </p:spTree>
    <p:extLst>
      <p:ext uri="{BB962C8B-B14F-4D97-AF65-F5344CB8AC3E}">
        <p14:creationId xmlns:p14="http://schemas.microsoft.com/office/powerpoint/2010/main" val="1520722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15</a:t>
            </a:fld>
            <a:endParaRPr lang="en-US"/>
          </a:p>
        </p:txBody>
      </p:sp>
    </p:spTree>
    <p:extLst>
      <p:ext uri="{BB962C8B-B14F-4D97-AF65-F5344CB8AC3E}">
        <p14:creationId xmlns:p14="http://schemas.microsoft.com/office/powerpoint/2010/main" val="2335676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16</a:t>
            </a:fld>
            <a:endParaRPr lang="en-US"/>
          </a:p>
        </p:txBody>
      </p:sp>
    </p:spTree>
    <p:extLst>
      <p:ext uri="{BB962C8B-B14F-4D97-AF65-F5344CB8AC3E}">
        <p14:creationId xmlns:p14="http://schemas.microsoft.com/office/powerpoint/2010/main" val="3423302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17</a:t>
            </a:fld>
            <a:endParaRPr lang="en-US"/>
          </a:p>
        </p:txBody>
      </p:sp>
    </p:spTree>
    <p:extLst>
      <p:ext uri="{BB962C8B-B14F-4D97-AF65-F5344CB8AC3E}">
        <p14:creationId xmlns:p14="http://schemas.microsoft.com/office/powerpoint/2010/main" val="185097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18</a:t>
            </a:fld>
            <a:endParaRPr lang="en-US"/>
          </a:p>
        </p:txBody>
      </p:sp>
    </p:spTree>
    <p:extLst>
      <p:ext uri="{BB962C8B-B14F-4D97-AF65-F5344CB8AC3E}">
        <p14:creationId xmlns:p14="http://schemas.microsoft.com/office/powerpoint/2010/main" val="35744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19</a:t>
            </a:fld>
            <a:endParaRPr lang="en-US"/>
          </a:p>
        </p:txBody>
      </p:sp>
    </p:spTree>
    <p:extLst>
      <p:ext uri="{BB962C8B-B14F-4D97-AF65-F5344CB8AC3E}">
        <p14:creationId xmlns:p14="http://schemas.microsoft.com/office/powerpoint/2010/main" val="3887133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20</a:t>
            </a:fld>
            <a:endParaRPr lang="en-US"/>
          </a:p>
        </p:txBody>
      </p:sp>
    </p:spTree>
    <p:extLst>
      <p:ext uri="{BB962C8B-B14F-4D97-AF65-F5344CB8AC3E}">
        <p14:creationId xmlns:p14="http://schemas.microsoft.com/office/powerpoint/2010/main" val="26864530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22</a:t>
            </a:fld>
            <a:endParaRPr lang="en-US"/>
          </a:p>
        </p:txBody>
      </p:sp>
    </p:spTree>
    <p:extLst>
      <p:ext uri="{BB962C8B-B14F-4D97-AF65-F5344CB8AC3E}">
        <p14:creationId xmlns:p14="http://schemas.microsoft.com/office/powerpoint/2010/main" val="1225634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3</a:t>
            </a:fld>
            <a:endParaRPr lang="en-US"/>
          </a:p>
        </p:txBody>
      </p:sp>
    </p:spTree>
    <p:extLst>
      <p:ext uri="{BB962C8B-B14F-4D97-AF65-F5344CB8AC3E}">
        <p14:creationId xmlns:p14="http://schemas.microsoft.com/office/powerpoint/2010/main" val="7723828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23</a:t>
            </a:fld>
            <a:endParaRPr lang="en-US"/>
          </a:p>
        </p:txBody>
      </p:sp>
    </p:spTree>
    <p:extLst>
      <p:ext uri="{BB962C8B-B14F-4D97-AF65-F5344CB8AC3E}">
        <p14:creationId xmlns:p14="http://schemas.microsoft.com/office/powerpoint/2010/main" val="992560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24</a:t>
            </a:fld>
            <a:endParaRPr lang="en-US"/>
          </a:p>
        </p:txBody>
      </p:sp>
    </p:spTree>
    <p:extLst>
      <p:ext uri="{BB962C8B-B14F-4D97-AF65-F5344CB8AC3E}">
        <p14:creationId xmlns:p14="http://schemas.microsoft.com/office/powerpoint/2010/main" val="2619125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25</a:t>
            </a:fld>
            <a:endParaRPr lang="en-US"/>
          </a:p>
        </p:txBody>
      </p:sp>
    </p:spTree>
    <p:extLst>
      <p:ext uri="{BB962C8B-B14F-4D97-AF65-F5344CB8AC3E}">
        <p14:creationId xmlns:p14="http://schemas.microsoft.com/office/powerpoint/2010/main" val="424891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26</a:t>
            </a:fld>
            <a:endParaRPr lang="en-US"/>
          </a:p>
        </p:txBody>
      </p:sp>
    </p:spTree>
    <p:extLst>
      <p:ext uri="{BB962C8B-B14F-4D97-AF65-F5344CB8AC3E}">
        <p14:creationId xmlns:p14="http://schemas.microsoft.com/office/powerpoint/2010/main" val="872492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5</a:t>
            </a:fld>
            <a:endParaRPr lang="en-US"/>
          </a:p>
        </p:txBody>
      </p:sp>
    </p:spTree>
    <p:extLst>
      <p:ext uri="{BB962C8B-B14F-4D97-AF65-F5344CB8AC3E}">
        <p14:creationId xmlns:p14="http://schemas.microsoft.com/office/powerpoint/2010/main" val="3167434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6</a:t>
            </a:fld>
            <a:endParaRPr lang="en-US"/>
          </a:p>
        </p:txBody>
      </p:sp>
    </p:spTree>
    <p:extLst>
      <p:ext uri="{BB962C8B-B14F-4D97-AF65-F5344CB8AC3E}">
        <p14:creationId xmlns:p14="http://schemas.microsoft.com/office/powerpoint/2010/main" val="2513368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7</a:t>
            </a:fld>
            <a:endParaRPr lang="en-US"/>
          </a:p>
        </p:txBody>
      </p:sp>
    </p:spTree>
    <p:extLst>
      <p:ext uri="{BB962C8B-B14F-4D97-AF65-F5344CB8AC3E}">
        <p14:creationId xmlns:p14="http://schemas.microsoft.com/office/powerpoint/2010/main" val="2127661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8</a:t>
            </a:fld>
            <a:endParaRPr lang="en-US"/>
          </a:p>
        </p:txBody>
      </p:sp>
    </p:spTree>
    <p:extLst>
      <p:ext uri="{BB962C8B-B14F-4D97-AF65-F5344CB8AC3E}">
        <p14:creationId xmlns:p14="http://schemas.microsoft.com/office/powerpoint/2010/main" val="2825169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9</a:t>
            </a:fld>
            <a:endParaRPr lang="en-US"/>
          </a:p>
        </p:txBody>
      </p:sp>
    </p:spTree>
    <p:extLst>
      <p:ext uri="{BB962C8B-B14F-4D97-AF65-F5344CB8AC3E}">
        <p14:creationId xmlns:p14="http://schemas.microsoft.com/office/powerpoint/2010/main" val="2790301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10</a:t>
            </a:fld>
            <a:endParaRPr lang="en-US"/>
          </a:p>
        </p:txBody>
      </p:sp>
    </p:spTree>
    <p:extLst>
      <p:ext uri="{BB962C8B-B14F-4D97-AF65-F5344CB8AC3E}">
        <p14:creationId xmlns:p14="http://schemas.microsoft.com/office/powerpoint/2010/main" val="1681876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11</a:t>
            </a:fld>
            <a:endParaRPr lang="en-US"/>
          </a:p>
        </p:txBody>
      </p:sp>
    </p:spTree>
    <p:extLst>
      <p:ext uri="{BB962C8B-B14F-4D97-AF65-F5344CB8AC3E}">
        <p14:creationId xmlns:p14="http://schemas.microsoft.com/office/powerpoint/2010/main" val="1010175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FB709FE-14E5-4046-B8F1-90E97BBBB02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58610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B709FE-14E5-4046-B8F1-90E97BBBB02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25457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B709FE-14E5-4046-B8F1-90E97BBBB02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146178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B709FE-14E5-4046-B8F1-90E97BBBB02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139494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B709FE-14E5-4046-B8F1-90E97BBBB02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288687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B709FE-14E5-4046-B8F1-90E97BBBB02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96237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B709FE-14E5-4046-B8F1-90E97BBBB028}" type="datetimeFigureOut">
              <a:rPr lang="en-US" smtClean="0"/>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762317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B709FE-14E5-4046-B8F1-90E97BBBB028}" type="datetimeFigureOut">
              <a:rPr lang="en-US" smtClean="0"/>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342344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B709FE-14E5-4046-B8F1-90E97BBBB028}" type="datetimeFigureOut">
              <a:rPr lang="en-US" smtClean="0"/>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2342234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B709FE-14E5-4046-B8F1-90E97BBBB02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109449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B709FE-14E5-4046-B8F1-90E97BBBB02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26547-6E93-433C-ADAB-E5DAE7A27C7C}" type="slidenum">
              <a:rPr lang="en-US" smtClean="0"/>
              <a:t>‹#›</a:t>
            </a:fld>
            <a:endParaRPr lang="en-US"/>
          </a:p>
        </p:txBody>
      </p:sp>
    </p:spTree>
    <p:extLst>
      <p:ext uri="{BB962C8B-B14F-4D97-AF65-F5344CB8AC3E}">
        <p14:creationId xmlns:p14="http://schemas.microsoft.com/office/powerpoint/2010/main" val="107787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709FE-14E5-4046-B8F1-90E97BBBB028}" type="datetimeFigureOut">
              <a:rPr lang="en-US" smtClean="0"/>
              <a:t>6/7/2022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26547-6E93-433C-ADAB-E5DAE7A27C7C}" type="slidenum">
              <a:rPr lang="en-US" smtClean="0"/>
              <a:t>‹#›</a:t>
            </a:fld>
            <a:endParaRPr lang="en-US"/>
          </a:p>
        </p:txBody>
      </p:sp>
    </p:spTree>
    <p:extLst>
      <p:ext uri="{BB962C8B-B14F-4D97-AF65-F5344CB8AC3E}">
        <p14:creationId xmlns:p14="http://schemas.microsoft.com/office/powerpoint/2010/main" val="397770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bg2">
              <a:lumMod val="25000"/>
            </a:schemeClr>
          </a:solidFill>
        </p:spPr>
        <p:txBody>
          <a:bodyPr>
            <a:normAutofit/>
          </a:bodyPr>
          <a:lstStyle/>
          <a:p>
            <a:r>
              <a:rPr lang="en-US" sz="5400" dirty="0">
                <a:solidFill>
                  <a:schemeClr val="bg1"/>
                </a:solidFill>
              </a:rPr>
              <a:t>Workshop on                      Strengthening Financial Management of Civil Society Organizations </a:t>
            </a:r>
          </a:p>
        </p:txBody>
      </p:sp>
      <p:sp>
        <p:nvSpPr>
          <p:cNvPr id="3" name="Subtitle 2"/>
          <p:cNvSpPr>
            <a:spLocks noGrp="1"/>
          </p:cNvSpPr>
          <p:nvPr>
            <p:ph type="subTitle" idx="1"/>
          </p:nvPr>
        </p:nvSpPr>
        <p:spPr>
          <a:xfrm>
            <a:off x="1417320" y="3703320"/>
            <a:ext cx="9250680" cy="1984248"/>
          </a:xfrm>
          <a:solidFill>
            <a:schemeClr val="bg2"/>
          </a:solidFill>
        </p:spPr>
        <p:txBody>
          <a:bodyPr>
            <a:normAutofit/>
          </a:bodyPr>
          <a:lstStyle/>
          <a:p>
            <a:endParaRPr lang="en-US" dirty="0">
              <a:latin typeface="+mj-lt"/>
            </a:endParaRPr>
          </a:p>
          <a:p>
            <a:r>
              <a:rPr lang="en-US" b="1" dirty="0">
                <a:latin typeface="+mj-lt"/>
              </a:rPr>
              <a:t>August 25 – September 27, 2021 </a:t>
            </a:r>
          </a:p>
          <a:p>
            <a:r>
              <a:rPr lang="en-US" b="1" dirty="0">
                <a:latin typeface="+mj-lt"/>
              </a:rPr>
              <a:t>27 Lesson Hours  in 17 Days – Fin Module </a:t>
            </a:r>
          </a:p>
          <a:p>
            <a:r>
              <a:rPr lang="en-US" b="1" dirty="0">
                <a:latin typeface="+mj-lt"/>
              </a:rPr>
              <a:t>(Through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3031155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Framework for NPO</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4005074"/>
          </a:xfrm>
          <a:solidFill>
            <a:schemeClr val="bg2"/>
          </a:solidFill>
        </p:spPr>
        <p:txBody>
          <a:bodyPr>
            <a:noAutofit/>
          </a:bodyPr>
          <a:lstStyle/>
          <a:p>
            <a:pPr marL="0" indent="0">
              <a:buNone/>
            </a:pPr>
            <a:r>
              <a:rPr lang="en-US" sz="2400" dirty="0">
                <a:latin typeface="+mj-lt"/>
              </a:rPr>
              <a:t>What to Include in Your Nonprofit Annual Report?</a:t>
            </a:r>
          </a:p>
          <a:p>
            <a:pPr lvl="0"/>
            <a:r>
              <a:rPr lang="en-US" sz="2400" dirty="0">
                <a:latin typeface="+mj-lt"/>
              </a:rPr>
              <a:t>A clear mission and focus. If you could boil down your organization's values and purpose into a single sentence you would have your mission statement. ...</a:t>
            </a:r>
          </a:p>
          <a:p>
            <a:pPr lvl="0"/>
            <a:r>
              <a:rPr lang="en-US" sz="2400" dirty="0">
                <a:latin typeface="+mj-lt"/>
              </a:rPr>
              <a:t>Operational and financial highlights including project outcomes </a:t>
            </a:r>
          </a:p>
          <a:p>
            <a:pPr lvl="0"/>
            <a:r>
              <a:rPr lang="en-US" sz="2400" dirty="0">
                <a:latin typeface="+mj-lt"/>
              </a:rPr>
              <a:t>Major achievements of the past year. ...</a:t>
            </a:r>
          </a:p>
          <a:p>
            <a:pPr lvl="0"/>
            <a:r>
              <a:rPr lang="en-US" sz="2400" dirty="0">
                <a:latin typeface="+mj-lt"/>
              </a:rPr>
              <a:t>Management discussion &amp; analysis </a:t>
            </a:r>
          </a:p>
          <a:p>
            <a:pPr lvl="0"/>
            <a:r>
              <a:rPr lang="en-US" sz="2400" dirty="0">
                <a:latin typeface="+mj-lt"/>
              </a:rPr>
              <a:t>Financial statements – audited financials </a:t>
            </a:r>
          </a:p>
          <a:p>
            <a:pPr lvl="0"/>
            <a:r>
              <a:rPr lang="en-US" sz="2400" dirty="0">
                <a:latin typeface="+mj-lt"/>
              </a:rPr>
              <a:t>An account of major contributions.</a:t>
            </a:r>
          </a:p>
          <a:p>
            <a:pPr marL="0" lvl="0" indent="0">
              <a:buNone/>
            </a:pPr>
            <a:endParaRPr lang="en-US" sz="2600" dirty="0">
              <a:latin typeface="+mj-lt"/>
            </a:endParaRPr>
          </a:p>
        </p:txBody>
      </p:sp>
    </p:spTree>
    <p:extLst>
      <p:ext uri="{BB962C8B-B14F-4D97-AF65-F5344CB8AC3E}">
        <p14:creationId xmlns:p14="http://schemas.microsoft.com/office/powerpoint/2010/main" val="2014895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788922"/>
          </a:xfrm>
          <a:solidFill>
            <a:schemeClr val="bg2"/>
          </a:solidFill>
        </p:spPr>
        <p:txBody>
          <a:bodyPr>
            <a:noAutofit/>
          </a:bodyPr>
          <a:lstStyle/>
          <a:p>
            <a:r>
              <a:rPr lang="en-US" sz="2600" dirty="0">
                <a:latin typeface="+mj-lt"/>
              </a:rPr>
              <a:t>NGOs (non-governmental organizations) also publish annual reports. The report details all aspects of the NGOs dealings for the past year.</a:t>
            </a:r>
          </a:p>
          <a:p>
            <a:r>
              <a:rPr lang="en-US" sz="2600" dirty="0">
                <a:latin typeface="+mj-lt"/>
              </a:rPr>
              <a:t>This brief guide will try to explain the meaning of an NGO’s annual report, along with its objectives, purpose, and best practices when preparing the report.</a:t>
            </a:r>
          </a:p>
          <a:p>
            <a:pPr marL="0" lvl="0" indent="0">
              <a:buNone/>
            </a:pPr>
            <a:endParaRPr lang="en-US" sz="2600" dirty="0">
              <a:latin typeface="+mj-lt"/>
            </a:endParaRPr>
          </a:p>
        </p:txBody>
      </p:sp>
    </p:spTree>
    <p:extLst>
      <p:ext uri="{BB962C8B-B14F-4D97-AF65-F5344CB8AC3E}">
        <p14:creationId xmlns:p14="http://schemas.microsoft.com/office/powerpoint/2010/main" val="3419514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346706"/>
          </a:xfrm>
          <a:solidFill>
            <a:schemeClr val="bg2"/>
          </a:solidFill>
        </p:spPr>
        <p:txBody>
          <a:bodyPr>
            <a:noAutofit/>
          </a:bodyPr>
          <a:lstStyle/>
          <a:p>
            <a:r>
              <a:rPr lang="en-US" sz="2400" dirty="0">
                <a:latin typeface="+mj-lt"/>
              </a:rPr>
              <a:t>Non-profit annual reports are an in-depth and comprehensive reporting of an NGO’s activities. It outlines an NGO’s accomplishments. An audited annual accounts section is also added to the report. The report also acts as a marketing tool.</a:t>
            </a:r>
          </a:p>
          <a:p>
            <a:r>
              <a:rPr lang="en-US" sz="2400" dirty="0">
                <a:latin typeface="+mj-lt"/>
              </a:rPr>
              <a:t>For the best results, it is imperative to hire a award- wining  annual report design agency.  </a:t>
            </a:r>
          </a:p>
          <a:p>
            <a:r>
              <a:rPr lang="en-US" sz="2400" dirty="0">
                <a:latin typeface="+mj-lt"/>
              </a:rPr>
              <a:t>The agency adopts visual storytelling ideas to transform a dull annual report into a strong piece of brand communication. </a:t>
            </a:r>
          </a:p>
          <a:p>
            <a:pPr marL="0" indent="0">
              <a:buNone/>
            </a:pPr>
            <a:endParaRPr lang="en-US" sz="2400" dirty="0">
              <a:latin typeface="+mj-lt"/>
            </a:endParaRPr>
          </a:p>
          <a:p>
            <a:pPr marL="0" lvl="0" indent="0">
              <a:buNone/>
            </a:pPr>
            <a:endParaRPr lang="en-US" sz="2400" dirty="0">
              <a:latin typeface="+mj-lt"/>
            </a:endParaRPr>
          </a:p>
        </p:txBody>
      </p:sp>
    </p:spTree>
    <p:extLst>
      <p:ext uri="{BB962C8B-B14F-4D97-AF65-F5344CB8AC3E}">
        <p14:creationId xmlns:p14="http://schemas.microsoft.com/office/powerpoint/2010/main" val="1494066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4142234"/>
          </a:xfrm>
          <a:solidFill>
            <a:schemeClr val="bg2"/>
          </a:solidFill>
        </p:spPr>
        <p:txBody>
          <a:bodyPr>
            <a:noAutofit/>
          </a:bodyPr>
          <a:lstStyle/>
          <a:p>
            <a:pPr>
              <a:buFont typeface="Wingdings" panose="05000000000000000000" pitchFamily="2" charset="2"/>
              <a:buChar char="§"/>
            </a:pPr>
            <a:r>
              <a:rPr lang="en-US" sz="2600" dirty="0">
                <a:latin typeface="+mj-lt"/>
              </a:rPr>
              <a:t>The sections and contents within an NGO annual report slightly differ from a corporate annual report. The sections within an NGO annual report include:</a:t>
            </a:r>
          </a:p>
          <a:p>
            <a:pPr lvl="1"/>
            <a:r>
              <a:rPr lang="en-US" sz="2200" dirty="0">
                <a:latin typeface="+mj-lt"/>
              </a:rPr>
              <a:t>An introductory message by the President of the NGO (or a leading authority)</a:t>
            </a:r>
          </a:p>
          <a:p>
            <a:pPr lvl="1"/>
            <a:r>
              <a:rPr lang="en-US" sz="2200" dirty="0">
                <a:latin typeface="+mj-lt"/>
              </a:rPr>
              <a:t>List of governing body members</a:t>
            </a:r>
          </a:p>
          <a:p>
            <a:pPr lvl="1"/>
            <a:r>
              <a:rPr lang="en-US" sz="2200" dirty="0">
                <a:latin typeface="+mj-lt"/>
              </a:rPr>
              <a:t>NGO organizational chart &amp; governance structure</a:t>
            </a:r>
          </a:p>
          <a:p>
            <a:pPr lvl="1"/>
            <a:r>
              <a:rPr lang="en-US" sz="2200" dirty="0">
                <a:latin typeface="+mj-lt"/>
              </a:rPr>
              <a:t>List of projects and activities conducted</a:t>
            </a:r>
          </a:p>
          <a:p>
            <a:pPr lvl="1"/>
            <a:r>
              <a:rPr lang="en-US" sz="2200" dirty="0">
                <a:latin typeface="+mj-lt"/>
              </a:rPr>
              <a:t>Achievements of the NGO</a:t>
            </a:r>
          </a:p>
          <a:p>
            <a:pPr lvl="1"/>
            <a:r>
              <a:rPr lang="en-US" sz="2200" dirty="0">
                <a:latin typeface="+mj-lt"/>
              </a:rPr>
              <a:t>NGO case studies, with NGO success stories</a:t>
            </a:r>
          </a:p>
          <a:p>
            <a:pPr lvl="1"/>
            <a:r>
              <a:rPr lang="en-US" sz="2200" dirty="0">
                <a:latin typeface="+mj-lt"/>
              </a:rPr>
              <a:t>An audited NGO accounts summary</a:t>
            </a:r>
          </a:p>
          <a:p>
            <a:pPr marL="0" indent="0">
              <a:buNone/>
            </a:pPr>
            <a:endParaRPr lang="en-US" sz="2400" dirty="0">
              <a:latin typeface="+mj-lt"/>
            </a:endParaRPr>
          </a:p>
          <a:p>
            <a:pPr marL="0" lvl="0" indent="0">
              <a:buNone/>
            </a:pPr>
            <a:endParaRPr lang="en-US" sz="2400" dirty="0">
              <a:latin typeface="+mj-lt"/>
            </a:endParaRPr>
          </a:p>
        </p:txBody>
      </p:sp>
    </p:spTree>
    <p:extLst>
      <p:ext uri="{BB962C8B-B14F-4D97-AF65-F5344CB8AC3E}">
        <p14:creationId xmlns:p14="http://schemas.microsoft.com/office/powerpoint/2010/main" val="2219911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739898"/>
          </a:xfrm>
          <a:solidFill>
            <a:schemeClr val="bg2"/>
          </a:solidFill>
        </p:spPr>
        <p:txBody>
          <a:bodyPr>
            <a:noAutofit/>
          </a:bodyPr>
          <a:lstStyle/>
          <a:p>
            <a:r>
              <a:rPr lang="en-US" sz="2400" dirty="0">
                <a:latin typeface="+mj-lt"/>
              </a:rPr>
              <a:t>The first reason is compliance. The submission of an annual report is mandatory for a non-government organization when filing their returns.</a:t>
            </a:r>
          </a:p>
          <a:p>
            <a:r>
              <a:rPr lang="en-US" sz="2400" dirty="0">
                <a:latin typeface="+mj-lt"/>
              </a:rPr>
              <a:t>The second reason is outreach. The annual report allows NGOs to fellow members, volunteers, partners, and donors. The final reason is building credibility. The branding of the NGO gets various advantages.  </a:t>
            </a:r>
            <a:r>
              <a:rPr lang="en-US" sz="2400" b="1" dirty="0">
                <a:latin typeface="+mj-lt"/>
              </a:rPr>
              <a:t> </a:t>
            </a:r>
            <a:endParaRPr lang="en-US" sz="2400" dirty="0">
              <a:latin typeface="+mj-lt"/>
            </a:endParaRPr>
          </a:p>
          <a:p>
            <a:r>
              <a:rPr lang="en-US" sz="2400" dirty="0">
                <a:latin typeface="+mj-lt"/>
              </a:rPr>
              <a:t>The major objective is fund-raising. By demonstrating the work done during the preceding year, the NGO can reach out to prospective donors and other agencies for donations.</a:t>
            </a:r>
          </a:p>
          <a:p>
            <a:pPr marL="0" indent="0">
              <a:buNone/>
            </a:pPr>
            <a:endParaRPr lang="en-US" sz="2400" dirty="0">
              <a:latin typeface="+mj-lt"/>
            </a:endParaRPr>
          </a:p>
          <a:p>
            <a:pPr marL="0" lvl="0" indent="0">
              <a:buNone/>
            </a:pPr>
            <a:endParaRPr lang="en-US" sz="2400" dirty="0">
              <a:latin typeface="+mj-lt"/>
            </a:endParaRPr>
          </a:p>
        </p:txBody>
      </p:sp>
    </p:spTree>
    <p:extLst>
      <p:ext uri="{BB962C8B-B14F-4D97-AF65-F5344CB8AC3E}">
        <p14:creationId xmlns:p14="http://schemas.microsoft.com/office/powerpoint/2010/main" val="2843403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118106"/>
          </a:xfrm>
          <a:solidFill>
            <a:schemeClr val="bg2"/>
          </a:solidFill>
        </p:spPr>
        <p:txBody>
          <a:bodyPr>
            <a:noAutofit/>
          </a:bodyPr>
          <a:lstStyle/>
          <a:p>
            <a:r>
              <a:rPr lang="en-US" sz="2400" dirty="0">
                <a:latin typeface="+mj-lt"/>
              </a:rPr>
              <a:t>The report also serves as a historical progress report. Publishing an annual report is a good management practice. It acts as inspiration for existing staff, members, volunteers and stakeholders.</a:t>
            </a:r>
          </a:p>
          <a:p>
            <a:r>
              <a:rPr lang="en-US" sz="2400" dirty="0">
                <a:latin typeface="+mj-lt"/>
              </a:rPr>
              <a:t>An annual report encourages engagement and readership, further increasing accountability.</a:t>
            </a:r>
          </a:p>
          <a:p>
            <a:r>
              <a:rPr lang="en-US" sz="2400" dirty="0">
                <a:latin typeface="+mj-lt"/>
              </a:rPr>
              <a:t>The report published by an NGO must be attractive and comprehensive. This can only be achieved by hiring an annual report design expert.</a:t>
            </a:r>
          </a:p>
          <a:p>
            <a:pPr marL="0" indent="0">
              <a:buNone/>
            </a:pPr>
            <a:endParaRPr lang="en-US" sz="2400" dirty="0">
              <a:latin typeface="+mj-lt"/>
            </a:endParaRPr>
          </a:p>
          <a:p>
            <a:pPr marL="0" lvl="0" indent="0">
              <a:buNone/>
            </a:pPr>
            <a:endParaRPr lang="en-US" sz="2400" dirty="0">
              <a:latin typeface="+mj-lt"/>
            </a:endParaRPr>
          </a:p>
        </p:txBody>
      </p:sp>
    </p:spTree>
    <p:extLst>
      <p:ext uri="{BB962C8B-B14F-4D97-AF65-F5344CB8AC3E}">
        <p14:creationId xmlns:p14="http://schemas.microsoft.com/office/powerpoint/2010/main" val="417061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118106"/>
          </a:xfrm>
          <a:solidFill>
            <a:schemeClr val="bg2"/>
          </a:solidFill>
        </p:spPr>
        <p:txBody>
          <a:bodyPr>
            <a:noAutofit/>
          </a:bodyPr>
          <a:lstStyle/>
          <a:p>
            <a:r>
              <a:rPr lang="en-US" sz="2400">
                <a:latin typeface="+mj-lt"/>
              </a:rPr>
              <a:t>The report should contain sufficient information about the NGO’s activities, written in simple language. The balance between creativity and information can only be maintained by a design agency.</a:t>
            </a:r>
          </a:p>
          <a:p>
            <a:r>
              <a:rPr lang="en-US" sz="2400">
                <a:latin typeface="+mj-lt"/>
              </a:rPr>
              <a:t>The agency also ensures the report convey a story. Human experiences are showcased through team photos, volunteer testimonies, project case studies, etc.</a:t>
            </a:r>
          </a:p>
          <a:p>
            <a:r>
              <a:rPr lang="en-US" sz="2400">
                <a:latin typeface="+mj-lt"/>
              </a:rPr>
              <a:t>The report needs to also touch upon the impact of the NGO on social issues. Future projects can get a mention as well.</a:t>
            </a:r>
          </a:p>
        </p:txBody>
      </p:sp>
    </p:spTree>
    <p:extLst>
      <p:ext uri="{BB962C8B-B14F-4D97-AF65-F5344CB8AC3E}">
        <p14:creationId xmlns:p14="http://schemas.microsoft.com/office/powerpoint/2010/main" val="1449212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Nonprofit Annual Report…</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310130"/>
          </a:xfrm>
          <a:solidFill>
            <a:schemeClr val="bg2"/>
          </a:solidFill>
        </p:spPr>
        <p:txBody>
          <a:bodyPr>
            <a:noAutofit/>
          </a:bodyPr>
          <a:lstStyle/>
          <a:p>
            <a:pPr marL="0" indent="0">
              <a:buNone/>
            </a:pPr>
            <a:r>
              <a:rPr lang="en-US" sz="2400" dirty="0">
                <a:latin typeface="+mj-lt"/>
              </a:rPr>
              <a:t>Some best practices adopted by an agency are:</a:t>
            </a:r>
          </a:p>
          <a:p>
            <a:r>
              <a:rPr lang="en-US" sz="2400" dirty="0">
                <a:latin typeface="+mj-lt"/>
              </a:rPr>
              <a:t>The audience is always at the forefront. For a non-profit annual report or even a CSR report, the right format makes a huge difference. If donors for the NGO are spending more time online, then a digital format makes sense. A video NGO annual report maybe?</a:t>
            </a:r>
          </a:p>
          <a:p>
            <a:r>
              <a:rPr lang="en-US" sz="2400" dirty="0">
                <a:latin typeface="+mj-lt"/>
              </a:rPr>
              <a:t>This doesn’t mean the print annual report is neglected. A regular printed annual report can suffice both online and offline audiences.</a:t>
            </a:r>
          </a:p>
          <a:p>
            <a:r>
              <a:rPr lang="en-US" sz="2400" dirty="0">
                <a:latin typeface="+mj-lt"/>
              </a:rPr>
              <a:t>These design elements elevate a powerful branding tool.</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750147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880362"/>
          </a:xfrm>
          <a:solidFill>
            <a:schemeClr val="bg2"/>
          </a:solidFill>
        </p:spPr>
        <p:txBody>
          <a:bodyPr>
            <a:noAutofit/>
          </a:bodyPr>
          <a:lstStyle/>
          <a:p>
            <a:pPr marL="0" indent="0">
              <a:buNone/>
            </a:pPr>
            <a:r>
              <a:rPr lang="en-US" dirty="0"/>
              <a:t>What are the financial reporting cycles?</a:t>
            </a:r>
          </a:p>
          <a:p>
            <a:r>
              <a:rPr lang="en-US" sz="2600" dirty="0">
                <a:latin typeface="+mj-lt"/>
              </a:rPr>
              <a:t>The reporting cycle period can be a year, fiscal quarter, or a specified period. The cycle begins with the initial transaction entries in the journal and ends with the published financial statements of the company and the closing of all the temporary accounts.</a:t>
            </a:r>
          </a:p>
          <a:p>
            <a:pPr marL="0" lvl="0" indent="0">
              <a:buNone/>
            </a:pPr>
            <a:endParaRPr lang="en-US" sz="2600" dirty="0">
              <a:latin typeface="+mj-lt"/>
            </a:endParaRPr>
          </a:p>
        </p:txBody>
      </p:sp>
    </p:spTree>
    <p:extLst>
      <p:ext uri="{BB962C8B-B14F-4D97-AF65-F5344CB8AC3E}">
        <p14:creationId xmlns:p14="http://schemas.microsoft.com/office/powerpoint/2010/main" val="3315728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816354"/>
          </a:xfrm>
          <a:solidFill>
            <a:schemeClr val="bg2"/>
          </a:solidFill>
        </p:spPr>
        <p:txBody>
          <a:bodyPr>
            <a:noAutofit/>
          </a:bodyPr>
          <a:lstStyle/>
          <a:p>
            <a:r>
              <a:rPr lang="en-US" sz="2400" dirty="0">
                <a:latin typeface="+mj-lt"/>
              </a:rPr>
              <a:t>The reporting cycle involves the running, managing, updating, and reporting of a CSO’s accounts. The cycle usually runs concurrently with the planning and budgeting cycles. It ensures that the company is ready to begin the following period. </a:t>
            </a:r>
          </a:p>
          <a:p>
            <a:r>
              <a:rPr lang="en-US" sz="2400" dirty="0">
                <a:latin typeface="+mj-lt"/>
              </a:rPr>
              <a:t>A company’s planning/budgeting cycles and reporting cycle are usually independent of each other but can involve the same people in their preparation.</a:t>
            </a:r>
          </a:p>
          <a:p>
            <a:pPr marL="0" lvl="0" indent="0">
              <a:buNone/>
            </a:pPr>
            <a:endParaRPr lang="en-US" sz="2600" dirty="0">
              <a:latin typeface="+mj-lt"/>
            </a:endParaRPr>
          </a:p>
        </p:txBody>
      </p:sp>
    </p:spTree>
    <p:extLst>
      <p:ext uri="{BB962C8B-B14F-4D97-AF65-F5344CB8AC3E}">
        <p14:creationId xmlns:p14="http://schemas.microsoft.com/office/powerpoint/2010/main" val="719730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576072"/>
            <a:ext cx="10515600" cy="1106424"/>
          </a:xfrm>
          <a:solidFill>
            <a:schemeClr val="bg2">
              <a:lumMod val="25000"/>
            </a:schemeClr>
          </a:solidFill>
        </p:spPr>
        <p:txBody>
          <a:bodyPr>
            <a:normAutofit/>
          </a:bodyPr>
          <a:lstStyle/>
          <a:p>
            <a:r>
              <a:rPr lang="en-US" b="1" dirty="0">
                <a:solidFill>
                  <a:schemeClr val="bg1"/>
                </a:solidFill>
              </a:rPr>
              <a:t>Module 4: Financial Reporting Mechanism</a:t>
            </a:r>
            <a:endParaRPr lang="en-US" dirty="0">
              <a:solidFill>
                <a:schemeClr val="bg1"/>
              </a:solidFill>
              <a:latin typeface="+mn-lt"/>
            </a:endParaRPr>
          </a:p>
        </p:txBody>
      </p:sp>
      <p:sp>
        <p:nvSpPr>
          <p:cNvPr id="3" name="Content Placeholder 2"/>
          <p:cNvSpPr>
            <a:spLocks noGrp="1"/>
          </p:cNvSpPr>
          <p:nvPr>
            <p:ph idx="1"/>
          </p:nvPr>
        </p:nvSpPr>
        <p:spPr>
          <a:xfrm>
            <a:off x="905256" y="1682494"/>
            <a:ext cx="10515600" cy="3995930"/>
          </a:xfrm>
          <a:solidFill>
            <a:schemeClr val="bg2"/>
          </a:solidFill>
        </p:spPr>
        <p:txBody>
          <a:bodyPr>
            <a:noAutofit/>
          </a:bodyPr>
          <a:lstStyle/>
          <a:p>
            <a:pPr marL="0" indent="0">
              <a:buNone/>
            </a:pPr>
            <a:r>
              <a:rPr lang="en-US" b="1" dirty="0">
                <a:latin typeface="+mj-lt"/>
              </a:rPr>
              <a:t>About This Module </a:t>
            </a:r>
          </a:p>
          <a:p>
            <a:r>
              <a:rPr lang="en-US" sz="2400" dirty="0">
                <a:latin typeface="+mj-lt"/>
              </a:rPr>
              <a:t>This module of this workshop is designed, you to learn about the financial reporting framework, financial reporting cycles, financial reporting requirements for nonprofit accounting and analyzing financial statements to understand its current standing etc. </a:t>
            </a:r>
          </a:p>
          <a:p>
            <a:r>
              <a:rPr lang="en-US" sz="2400" dirty="0">
                <a:latin typeface="+mj-lt"/>
              </a:rPr>
              <a:t>The tools and guidance introduced through this module can help you to set up, revise or realign your existing financial reporting mechanism in order to present fairly the financial position, financial performance and cash flows of your organization, followed by Sri Lanka Statement of Recommended Practice for Not-for-Profit Organizations or/and the requirements stipulated by the Sri Lanka Accounting Standards (SLFRS Framework)</a:t>
            </a:r>
            <a:endParaRPr lang="en-US" sz="2400" b="1" i="1" dirty="0">
              <a:latin typeface="+mj-lt"/>
            </a:endParaRPr>
          </a:p>
        </p:txBody>
      </p:sp>
    </p:spTree>
    <p:extLst>
      <p:ext uri="{BB962C8B-B14F-4D97-AF65-F5344CB8AC3E}">
        <p14:creationId xmlns:p14="http://schemas.microsoft.com/office/powerpoint/2010/main" val="256304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816354"/>
          </a:xfrm>
          <a:solidFill>
            <a:schemeClr val="bg2"/>
          </a:solidFill>
        </p:spPr>
        <p:txBody>
          <a:bodyPr>
            <a:noAutofit/>
          </a:bodyPr>
          <a:lstStyle/>
          <a:p>
            <a:r>
              <a:rPr lang="en-US" sz="2400" dirty="0">
                <a:latin typeface="+mj-lt"/>
              </a:rPr>
              <a:t>The reporting cycle involves the running, managing, updating, and reporting of a CSO’s accounts. The cycle usually runs concurrently with the planning and budgeting cycles. It ensures that the company is ready to begin the following period. </a:t>
            </a:r>
          </a:p>
          <a:p>
            <a:r>
              <a:rPr lang="en-US" sz="2400" dirty="0">
                <a:latin typeface="+mj-lt"/>
              </a:rPr>
              <a:t>A company’s planning/budgeting cycles and reporting cycle are usually independent of each other but can involve the same people in their preparation.</a:t>
            </a:r>
          </a:p>
          <a:p>
            <a:pPr marL="0" lvl="0" indent="0">
              <a:buNone/>
            </a:pPr>
            <a:endParaRPr lang="en-US" sz="2600" dirty="0">
              <a:latin typeface="+mj-lt"/>
            </a:endParaRPr>
          </a:p>
        </p:txBody>
      </p:sp>
    </p:spTree>
    <p:extLst>
      <p:ext uri="{BB962C8B-B14F-4D97-AF65-F5344CB8AC3E}">
        <p14:creationId xmlns:p14="http://schemas.microsoft.com/office/powerpoint/2010/main" val="860573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porting Cycle"/>
          <p:cNvPicPr/>
          <p:nvPr/>
        </p:nvPicPr>
        <p:blipFill>
          <a:blip r:embed="rId2">
            <a:extLst>
              <a:ext uri="{28A0092B-C50C-407E-A947-70E740481C1C}">
                <a14:useLocalDpi xmlns:a14="http://schemas.microsoft.com/office/drawing/2010/main" val="0"/>
              </a:ext>
            </a:extLst>
          </a:blip>
          <a:srcRect/>
          <a:stretch>
            <a:fillRect/>
          </a:stretch>
        </p:blipFill>
        <p:spPr bwMode="auto">
          <a:xfrm>
            <a:off x="1837944" y="1719072"/>
            <a:ext cx="8147304" cy="4160520"/>
          </a:xfrm>
          <a:prstGeom prst="rect">
            <a:avLst/>
          </a:prstGeom>
          <a:noFill/>
          <a:ln>
            <a:noFill/>
          </a:ln>
        </p:spPr>
      </p:pic>
      <p:sp>
        <p:nvSpPr>
          <p:cNvPr id="3" name="Title 1"/>
          <p:cNvSpPr txBox="1">
            <a:spLocks/>
          </p:cNvSpPr>
          <p:nvPr/>
        </p:nvSpPr>
        <p:spPr>
          <a:xfrm>
            <a:off x="1481328" y="420624"/>
            <a:ext cx="9052560" cy="905256"/>
          </a:xfrm>
          <a:prstGeom prst="rect">
            <a:avLst/>
          </a:prstGeom>
          <a:solidFill>
            <a:schemeClr val="bg2">
              <a:lumMod val="25000"/>
            </a:schemeClr>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solidFill>
              </a:rPr>
              <a:t>Financial Reporting Cycles…</a:t>
            </a:r>
            <a:endParaRPr lang="en-US" dirty="0">
              <a:solidFill>
                <a:schemeClr val="bg1"/>
              </a:solidFill>
              <a:latin typeface="+mn-lt"/>
            </a:endParaRPr>
          </a:p>
        </p:txBody>
      </p:sp>
    </p:spTree>
    <p:extLst>
      <p:ext uri="{BB962C8B-B14F-4D97-AF65-F5344CB8AC3E}">
        <p14:creationId xmlns:p14="http://schemas.microsoft.com/office/powerpoint/2010/main" val="2829202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953514"/>
          </a:xfrm>
          <a:solidFill>
            <a:schemeClr val="bg2"/>
          </a:solidFill>
        </p:spPr>
        <p:txBody>
          <a:bodyPr>
            <a:noAutofit/>
          </a:bodyPr>
          <a:lstStyle/>
          <a:p>
            <a:r>
              <a:rPr lang="en-US" sz="2400" dirty="0">
                <a:latin typeface="+mj-lt"/>
              </a:rPr>
              <a:t>The planning cycle involves future estimations in spending and income cash flows while the reporting cycle gives the current standings of the CSO, with regards to assets, revenue, and expenses, after a specified period of business time. </a:t>
            </a:r>
          </a:p>
          <a:p>
            <a:r>
              <a:rPr lang="en-US" sz="2400" dirty="0">
                <a:latin typeface="+mj-lt"/>
              </a:rPr>
              <a:t>Therefore, the planning cycle looks forward in terms of time, while the reporting cycle looks backward on business activity and the most recent standings.</a:t>
            </a:r>
          </a:p>
          <a:p>
            <a:pPr marL="0" lvl="0" indent="0">
              <a:buNone/>
            </a:pPr>
            <a:endParaRPr lang="en-US" sz="2600" dirty="0">
              <a:latin typeface="+mj-lt"/>
            </a:endParaRPr>
          </a:p>
        </p:txBody>
      </p:sp>
    </p:spTree>
    <p:extLst>
      <p:ext uri="{BB962C8B-B14F-4D97-AF65-F5344CB8AC3E}">
        <p14:creationId xmlns:p14="http://schemas.microsoft.com/office/powerpoint/2010/main" val="14162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953514"/>
          </a:xfrm>
          <a:solidFill>
            <a:schemeClr val="bg2"/>
          </a:solidFill>
        </p:spPr>
        <p:txBody>
          <a:bodyPr>
            <a:noAutofit/>
          </a:bodyPr>
          <a:lstStyle/>
          <a:p>
            <a:pPr marL="0" indent="0">
              <a:buNone/>
            </a:pPr>
            <a:r>
              <a:rPr lang="en-US" b="1" dirty="0">
                <a:latin typeface="+mj-lt"/>
              </a:rPr>
              <a:t>Closing the Reporting Cycle</a:t>
            </a:r>
          </a:p>
          <a:p>
            <a:r>
              <a:rPr lang="en-US" sz="2400" dirty="0">
                <a:latin typeface="+mj-lt"/>
              </a:rPr>
              <a:t>The reporting cycle is closed by preparing and publishing financial statements. The reported statements should be cross-checked for errors through auditing to make final adjustments before they are released to the public. The financial statements are discussed with the directors before publishing. The final report should undergo an auditor’s scrutiny before being released to the public.</a:t>
            </a:r>
          </a:p>
        </p:txBody>
      </p:sp>
    </p:spTree>
    <p:extLst>
      <p:ext uri="{BB962C8B-B14F-4D97-AF65-F5344CB8AC3E}">
        <p14:creationId xmlns:p14="http://schemas.microsoft.com/office/powerpoint/2010/main" val="2620258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Cycles…</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282698"/>
          </a:xfrm>
          <a:solidFill>
            <a:schemeClr val="bg2"/>
          </a:solidFill>
        </p:spPr>
        <p:txBody>
          <a:bodyPr>
            <a:noAutofit/>
          </a:bodyPr>
          <a:lstStyle/>
          <a:p>
            <a:pPr marL="0" indent="0">
              <a:buNone/>
            </a:pPr>
            <a:r>
              <a:rPr lang="en-US" b="1" dirty="0">
                <a:latin typeface="+mj-lt"/>
              </a:rPr>
              <a:t>Closing the Reporting Cycle…</a:t>
            </a:r>
          </a:p>
          <a:p>
            <a:r>
              <a:rPr lang="en-US" sz="2400" dirty="0">
                <a:latin typeface="+mj-lt"/>
              </a:rPr>
              <a:t>An auditor should read in between the lines to highlight any inconsistencies and outright errors in the report. The auditor checks whether the report conforms to the laid out accounting principles and whether it portrays a true financial state of the firm. If the auditor is satisfied with the report and gives an unqualified opinion, the report is released to investors, shareholders, and the general public through the mainstream media or the company’s own channels of communication.</a:t>
            </a:r>
          </a:p>
        </p:txBody>
      </p:sp>
    </p:spTree>
    <p:extLst>
      <p:ext uri="{BB962C8B-B14F-4D97-AF65-F5344CB8AC3E}">
        <p14:creationId xmlns:p14="http://schemas.microsoft.com/office/powerpoint/2010/main" val="1110602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fontScale="90000"/>
          </a:bodyPr>
          <a:lstStyle/>
          <a:p>
            <a:r>
              <a:rPr lang="en-US" dirty="0">
                <a:solidFill>
                  <a:schemeClr val="bg1"/>
                </a:solidFill>
              </a:rPr>
              <a:t>How do you Analyze a Non Profit Financial Statement?</a:t>
            </a:r>
          </a:p>
        </p:txBody>
      </p:sp>
      <p:sp>
        <p:nvSpPr>
          <p:cNvPr id="3" name="Content Placeholder 2"/>
          <p:cNvSpPr>
            <a:spLocks noGrp="1"/>
          </p:cNvSpPr>
          <p:nvPr>
            <p:ph idx="1"/>
          </p:nvPr>
        </p:nvSpPr>
        <p:spPr>
          <a:xfrm>
            <a:off x="1536192" y="1682494"/>
            <a:ext cx="9052560" cy="2313434"/>
          </a:xfrm>
          <a:solidFill>
            <a:schemeClr val="bg2"/>
          </a:solidFill>
        </p:spPr>
        <p:txBody>
          <a:bodyPr>
            <a:noAutofit/>
          </a:bodyPr>
          <a:lstStyle/>
          <a:p>
            <a:r>
              <a:rPr lang="en-US" sz="2600" dirty="0">
                <a:latin typeface="+mj-lt"/>
              </a:rPr>
              <a:t>Analyze the expenses section of the financial statements to identify whether the costs of event management and promotion match up to the income received from the activities. Divide the total contributions excluding government grants by the fundraising expenses to determine the fundraising efficiency ratio.</a:t>
            </a:r>
          </a:p>
          <a:p>
            <a:pPr marL="0" indent="0">
              <a:buNone/>
            </a:pPr>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2714572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fontScale="90000"/>
          </a:bodyPr>
          <a:lstStyle/>
          <a:p>
            <a:r>
              <a:rPr lang="en-US" dirty="0">
                <a:solidFill>
                  <a:schemeClr val="bg1"/>
                </a:solidFill>
              </a:rPr>
              <a:t>How do you Analyze a Non Profit Financial Statement?...</a:t>
            </a:r>
          </a:p>
        </p:txBody>
      </p:sp>
      <p:sp>
        <p:nvSpPr>
          <p:cNvPr id="3" name="Content Placeholder 2"/>
          <p:cNvSpPr>
            <a:spLocks noGrp="1"/>
          </p:cNvSpPr>
          <p:nvPr>
            <p:ph idx="1"/>
          </p:nvPr>
        </p:nvSpPr>
        <p:spPr>
          <a:xfrm>
            <a:off x="1536192" y="1682494"/>
            <a:ext cx="9052560" cy="3026666"/>
          </a:xfrm>
          <a:solidFill>
            <a:schemeClr val="bg2"/>
          </a:solidFill>
        </p:spPr>
        <p:txBody>
          <a:bodyPr>
            <a:noAutofit/>
          </a:bodyPr>
          <a:lstStyle/>
          <a:p>
            <a:pPr lvl="0">
              <a:buFont typeface="Wingdings" panose="05000000000000000000" pitchFamily="2" charset="2"/>
              <a:buChar char="§"/>
            </a:pPr>
            <a:r>
              <a:rPr lang="en-US" dirty="0">
                <a:latin typeface="+mj-lt"/>
              </a:rPr>
              <a:t>Key Financial Metrics to Measure Nonprofit Health – </a:t>
            </a:r>
          </a:p>
          <a:p>
            <a:pPr lvl="1"/>
            <a:r>
              <a:rPr lang="en-US" dirty="0">
                <a:latin typeface="+mj-lt"/>
              </a:rPr>
              <a:t>Liquidity,</a:t>
            </a:r>
          </a:p>
          <a:p>
            <a:pPr lvl="1"/>
            <a:r>
              <a:rPr lang="en-US" dirty="0">
                <a:latin typeface="+mj-lt"/>
              </a:rPr>
              <a:t>Program expenses as percentage of total expenses; </a:t>
            </a:r>
          </a:p>
          <a:p>
            <a:pPr lvl="1"/>
            <a:r>
              <a:rPr lang="en-US" dirty="0">
                <a:latin typeface="+mj-lt"/>
              </a:rPr>
              <a:t>Sources of unrestricted recurring dollars or rupees; </a:t>
            </a:r>
          </a:p>
          <a:p>
            <a:pPr lvl="1"/>
            <a:r>
              <a:rPr lang="en-US" dirty="0">
                <a:latin typeface="+mj-lt"/>
              </a:rPr>
              <a:t>Liabilities as percentage of total assets; </a:t>
            </a:r>
          </a:p>
          <a:p>
            <a:pPr lvl="1"/>
            <a:r>
              <a:rPr lang="en-US" dirty="0">
                <a:latin typeface="+mj-lt"/>
              </a:rPr>
              <a:t>Full-cost coverage; </a:t>
            </a:r>
          </a:p>
          <a:p>
            <a:pPr lvl="1"/>
            <a:r>
              <a:rPr lang="en-US" dirty="0">
                <a:latin typeface="+mj-lt"/>
              </a:rPr>
              <a:t>Fundraising expenses as percentage of total contributions etc. </a:t>
            </a:r>
          </a:p>
          <a:p>
            <a:endParaRPr lang="en-US" sz="2400" dirty="0">
              <a:latin typeface="+mj-lt"/>
            </a:endParaRPr>
          </a:p>
          <a:p>
            <a:pPr marL="0" indent="0">
              <a:buNone/>
            </a:pPr>
            <a:endParaRPr lang="en-US" sz="2400" dirty="0">
              <a:latin typeface="+mj-lt"/>
            </a:endParaRPr>
          </a:p>
        </p:txBody>
      </p:sp>
    </p:spTree>
    <p:extLst>
      <p:ext uri="{BB962C8B-B14F-4D97-AF65-F5344CB8AC3E}">
        <p14:creationId xmlns:p14="http://schemas.microsoft.com/office/powerpoint/2010/main" val="1116882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576072"/>
            <a:ext cx="10515600" cy="1106424"/>
          </a:xfrm>
          <a:solidFill>
            <a:schemeClr val="bg2">
              <a:lumMod val="25000"/>
            </a:schemeClr>
          </a:solidFill>
        </p:spPr>
        <p:txBody>
          <a:bodyPr>
            <a:normAutofit/>
          </a:bodyPr>
          <a:lstStyle/>
          <a:p>
            <a:r>
              <a:rPr lang="en-US" b="1" dirty="0">
                <a:solidFill>
                  <a:schemeClr val="bg1"/>
                </a:solidFill>
              </a:rPr>
              <a:t>Module 4: Financial Reporting Mechanism</a:t>
            </a:r>
            <a:endParaRPr lang="en-US" dirty="0">
              <a:solidFill>
                <a:schemeClr val="bg1"/>
              </a:solidFill>
              <a:latin typeface="+mn-lt"/>
            </a:endParaRPr>
          </a:p>
        </p:txBody>
      </p:sp>
      <p:sp>
        <p:nvSpPr>
          <p:cNvPr id="3" name="Content Placeholder 2"/>
          <p:cNvSpPr>
            <a:spLocks noGrp="1"/>
          </p:cNvSpPr>
          <p:nvPr>
            <p:ph idx="1"/>
          </p:nvPr>
        </p:nvSpPr>
        <p:spPr>
          <a:xfrm>
            <a:off x="905256" y="1929382"/>
            <a:ext cx="10515600" cy="4279394"/>
          </a:xfrm>
          <a:solidFill>
            <a:schemeClr val="bg2"/>
          </a:solidFill>
        </p:spPr>
        <p:txBody>
          <a:bodyPr>
            <a:noAutofit/>
          </a:bodyPr>
          <a:lstStyle/>
          <a:p>
            <a:pPr marL="0" indent="0">
              <a:buNone/>
            </a:pPr>
            <a:r>
              <a:rPr lang="en-US" sz="2400" b="1" dirty="0">
                <a:latin typeface="+mj-lt"/>
              </a:rPr>
              <a:t>Lesson 8: </a:t>
            </a:r>
            <a:r>
              <a:rPr lang="en-US" sz="2400" dirty="0">
                <a:latin typeface="+mj-lt"/>
              </a:rPr>
              <a:t>Overview of Financial Reporting and Financial Reporting Framework for NPO including Audited Financials and Non Profit Annual Report – </a:t>
            </a:r>
            <a:r>
              <a:rPr lang="en-US" sz="2400" b="1" i="1" dirty="0">
                <a:latin typeface="+mj-lt"/>
              </a:rPr>
              <a:t>September 13</a:t>
            </a:r>
          </a:p>
          <a:p>
            <a:pPr marL="0" lvl="0" indent="0">
              <a:buNone/>
            </a:pPr>
            <a:r>
              <a:rPr lang="en-US" sz="2400" b="1" dirty="0">
                <a:latin typeface="+mj-lt"/>
              </a:rPr>
              <a:t>Lesson 9:  </a:t>
            </a:r>
            <a:r>
              <a:rPr lang="en-US" sz="2400" dirty="0">
                <a:latin typeface="+mj-lt"/>
              </a:rPr>
              <a:t>Conceptual Framework for Financial Reporting in terms of Sri Lanka Statement of Recommended Practice for Not-for-Profit Organizations and NGOs – </a:t>
            </a:r>
            <a:r>
              <a:rPr lang="en-US" sz="2400" b="1" i="1" dirty="0">
                <a:latin typeface="+mj-lt"/>
              </a:rPr>
              <a:t>September 14</a:t>
            </a:r>
          </a:p>
          <a:p>
            <a:pPr marL="0" indent="0">
              <a:buNone/>
            </a:pPr>
            <a:r>
              <a:rPr lang="en-US" sz="2400" b="1" dirty="0">
                <a:latin typeface="+mj-lt"/>
              </a:rPr>
              <a:t>Lesson 10: </a:t>
            </a:r>
            <a:r>
              <a:rPr lang="en-US" sz="2400" dirty="0">
                <a:latin typeface="+mj-lt"/>
              </a:rPr>
              <a:t>Financial Reporting Requirements in terms of SLFRS Framework–  </a:t>
            </a:r>
            <a:r>
              <a:rPr lang="en-US" sz="2400" b="1" i="1" dirty="0">
                <a:latin typeface="+mj-lt"/>
              </a:rPr>
              <a:t>September 15</a:t>
            </a:r>
          </a:p>
          <a:p>
            <a:pPr marL="0" indent="0">
              <a:buNone/>
            </a:pPr>
            <a:r>
              <a:rPr lang="en-US" sz="2400" b="1" dirty="0">
                <a:latin typeface="+mj-lt"/>
              </a:rPr>
              <a:t>Lesson 11: </a:t>
            </a:r>
            <a:r>
              <a:rPr lang="en-US" sz="2400" dirty="0">
                <a:latin typeface="+mj-lt"/>
              </a:rPr>
              <a:t>NPO Specific Provisions and Significant Accounting Policies Recommended for Not-for-Profit Organizations – </a:t>
            </a:r>
            <a:r>
              <a:rPr lang="en-US" sz="2400" b="1" i="1" dirty="0">
                <a:latin typeface="+mj-lt"/>
              </a:rPr>
              <a:t>September 16</a:t>
            </a:r>
          </a:p>
          <a:p>
            <a:pPr marL="0" indent="0">
              <a:buNone/>
            </a:pPr>
            <a:r>
              <a:rPr lang="en-US" sz="2400" b="1" dirty="0">
                <a:latin typeface="+mj-lt"/>
              </a:rPr>
              <a:t>Lesson 12 : </a:t>
            </a:r>
            <a:r>
              <a:rPr lang="en-US" sz="2400" dirty="0">
                <a:latin typeface="+mj-lt"/>
              </a:rPr>
              <a:t>Analyze a Non Profit Financial Statement as to Evaluate Financial Conditions for a NPO – </a:t>
            </a:r>
            <a:r>
              <a:rPr lang="en-US" sz="2400" b="1" i="1" dirty="0">
                <a:latin typeface="+mj-lt"/>
              </a:rPr>
              <a:t>September 17</a:t>
            </a:r>
            <a:endParaRPr lang="en-US" sz="2400" b="1"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1938168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ial reporti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110292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Framework for NPO</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2478026"/>
          </a:xfrm>
          <a:solidFill>
            <a:schemeClr val="bg2"/>
          </a:solidFill>
        </p:spPr>
        <p:txBody>
          <a:bodyPr>
            <a:noAutofit/>
          </a:bodyPr>
          <a:lstStyle/>
          <a:p>
            <a:pPr marL="0" indent="0">
              <a:buNone/>
            </a:pPr>
            <a:r>
              <a:rPr lang="en-US" sz="3200" dirty="0">
                <a:latin typeface="+mj-lt"/>
              </a:rPr>
              <a:t>What is the financial reporting framework?</a:t>
            </a:r>
          </a:p>
          <a:p>
            <a:r>
              <a:rPr lang="en-US" sz="2600" dirty="0">
                <a:latin typeface="+mj-lt"/>
              </a:rPr>
              <a:t>The term financial reporting framework is defined as a set of criteria used to determine measurement, recognition, presentation, and disclosure of all material items appearing in the financial statements.</a:t>
            </a:r>
          </a:p>
          <a:p>
            <a:pPr marL="0" indent="0">
              <a:buNone/>
            </a:pPr>
            <a:endParaRPr lang="en-US" sz="2400"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618968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Framework for NPO</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3959354"/>
          </a:xfrm>
          <a:solidFill>
            <a:schemeClr val="bg2"/>
          </a:solidFill>
        </p:spPr>
        <p:txBody>
          <a:bodyPr>
            <a:noAutofit/>
          </a:bodyPr>
          <a:lstStyle/>
          <a:p>
            <a:pPr marL="0" indent="0">
              <a:buNone/>
            </a:pPr>
            <a:r>
              <a:rPr lang="en-US" dirty="0">
                <a:latin typeface="+mj-lt"/>
              </a:rPr>
              <a:t>What are the Components of the Conceptual Framework for Financial Reporting?</a:t>
            </a:r>
          </a:p>
          <a:p>
            <a:pPr>
              <a:buFont typeface="Wingdings" panose="05000000000000000000" pitchFamily="2" charset="2"/>
              <a:buChar char="§"/>
            </a:pPr>
            <a:r>
              <a:rPr lang="en-US" sz="2400" dirty="0">
                <a:latin typeface="+mj-lt"/>
              </a:rPr>
              <a:t>The framework addresses:</a:t>
            </a:r>
          </a:p>
          <a:p>
            <a:pPr lvl="1"/>
            <a:r>
              <a:rPr lang="en-US" sz="2200" dirty="0">
                <a:latin typeface="+mj-lt"/>
              </a:rPr>
              <a:t>The objective of general purpose financial reporting.</a:t>
            </a:r>
          </a:p>
          <a:p>
            <a:pPr lvl="1"/>
            <a:r>
              <a:rPr lang="en-US" sz="2200" dirty="0">
                <a:latin typeface="+mj-lt"/>
              </a:rPr>
              <a:t>Qualitative characteristics of useful financial information.</a:t>
            </a:r>
          </a:p>
          <a:p>
            <a:pPr lvl="1"/>
            <a:r>
              <a:rPr lang="en-US" sz="2200" dirty="0">
                <a:latin typeface="+mj-lt"/>
              </a:rPr>
              <a:t>Financial statements and the reporting entity.</a:t>
            </a:r>
          </a:p>
          <a:p>
            <a:pPr lvl="1"/>
            <a:r>
              <a:rPr lang="en-US" sz="2200" dirty="0">
                <a:latin typeface="+mj-lt"/>
              </a:rPr>
              <a:t>The elements of financial statements.</a:t>
            </a:r>
          </a:p>
          <a:p>
            <a:pPr lvl="1"/>
            <a:r>
              <a:rPr lang="en-US" sz="2200" dirty="0">
                <a:latin typeface="+mj-lt"/>
              </a:rPr>
              <a:t>Recognition and de-recognition.</a:t>
            </a:r>
          </a:p>
          <a:p>
            <a:pPr lvl="1"/>
            <a:r>
              <a:rPr lang="en-US" sz="2200" dirty="0">
                <a:latin typeface="+mj-lt"/>
              </a:rPr>
              <a:t>Measurement.</a:t>
            </a:r>
          </a:p>
          <a:p>
            <a:pPr lvl="1"/>
            <a:r>
              <a:rPr lang="en-US" sz="2200" dirty="0">
                <a:latin typeface="+mj-lt"/>
              </a:rPr>
              <a:t>Presentation and disclosure.</a:t>
            </a:r>
          </a:p>
        </p:txBody>
      </p:sp>
    </p:spTree>
    <p:extLst>
      <p:ext uri="{BB962C8B-B14F-4D97-AF65-F5344CB8AC3E}">
        <p14:creationId xmlns:p14="http://schemas.microsoft.com/office/powerpoint/2010/main" val="390498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553212"/>
            <a:ext cx="9710928" cy="1677924"/>
          </a:xfrm>
          <a:solidFill>
            <a:schemeClr val="bg2">
              <a:lumMod val="25000"/>
            </a:schemeClr>
          </a:solidFill>
        </p:spPr>
        <p:txBody>
          <a:bodyPr>
            <a:normAutofit fontScale="90000"/>
          </a:bodyPr>
          <a:lstStyle/>
          <a:p>
            <a:r>
              <a:rPr lang="en-US" dirty="0">
                <a:solidFill>
                  <a:schemeClr val="bg1"/>
                </a:solidFill>
              </a:rPr>
              <a:t>Financial Reporting Framework for NPO </a:t>
            </a:r>
            <a:br>
              <a:rPr lang="en-US" dirty="0">
                <a:solidFill>
                  <a:schemeClr val="bg1"/>
                </a:solidFill>
              </a:rPr>
            </a:br>
            <a:r>
              <a:rPr lang="en-US" dirty="0">
                <a:solidFill>
                  <a:schemeClr val="bg1"/>
                </a:solidFill>
              </a:rPr>
              <a:t>- Objectives and Importance of Financial Reporting </a:t>
            </a:r>
            <a:endParaRPr lang="en-US" dirty="0">
              <a:solidFill>
                <a:schemeClr val="bg1"/>
              </a:solidFill>
              <a:latin typeface="+mn-lt"/>
            </a:endParaRPr>
          </a:p>
        </p:txBody>
      </p:sp>
      <p:sp>
        <p:nvSpPr>
          <p:cNvPr id="3" name="Content Placeholder 2"/>
          <p:cNvSpPr>
            <a:spLocks noGrp="1"/>
          </p:cNvSpPr>
          <p:nvPr>
            <p:ph idx="1"/>
          </p:nvPr>
        </p:nvSpPr>
        <p:spPr>
          <a:xfrm>
            <a:off x="1344168" y="2231136"/>
            <a:ext cx="9710928" cy="3012948"/>
          </a:xfrm>
          <a:solidFill>
            <a:schemeClr val="bg2"/>
          </a:solidFill>
        </p:spPr>
        <p:txBody>
          <a:bodyPr>
            <a:noAutofit/>
          </a:bodyPr>
          <a:lstStyle/>
          <a:p>
            <a:r>
              <a:rPr lang="en-US" sz="2600" dirty="0">
                <a:latin typeface="+mj-lt"/>
              </a:rPr>
              <a:t>The objective of financial reporting is to track, analyze and report your business income. The purpose of these reports is to examine resource usage, cash flow, business performance and the financial health of the business. This helps you and your investors/contributors make informed decisions about how to manage the business.</a:t>
            </a:r>
          </a:p>
          <a:p>
            <a:r>
              <a:rPr lang="en-US" sz="2600" dirty="0">
                <a:latin typeface="+mj-lt"/>
              </a:rPr>
              <a:t>Financial Reporting is usually considered an end product of Accounting. It provides information to the statutory auditors which in turn facilitates audit</a:t>
            </a:r>
          </a:p>
          <a:p>
            <a:endParaRPr lang="en-US" sz="2600" dirty="0">
              <a:latin typeface="+mj-lt"/>
            </a:endParaRPr>
          </a:p>
          <a:p>
            <a:pPr marL="0" lvl="0" indent="0">
              <a:buNone/>
            </a:pPr>
            <a:endParaRPr lang="en-US" sz="2600" dirty="0">
              <a:latin typeface="+mj-lt"/>
            </a:endParaRPr>
          </a:p>
        </p:txBody>
      </p:sp>
    </p:spTree>
    <p:extLst>
      <p:ext uri="{BB962C8B-B14F-4D97-AF65-F5344CB8AC3E}">
        <p14:creationId xmlns:p14="http://schemas.microsoft.com/office/powerpoint/2010/main" val="1425918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168" y="553212"/>
            <a:ext cx="9710928" cy="1732788"/>
          </a:xfrm>
          <a:solidFill>
            <a:schemeClr val="bg2">
              <a:lumMod val="25000"/>
            </a:schemeClr>
          </a:solidFill>
        </p:spPr>
        <p:txBody>
          <a:bodyPr>
            <a:normAutofit fontScale="90000"/>
          </a:bodyPr>
          <a:lstStyle/>
          <a:p>
            <a:r>
              <a:rPr lang="en-US" dirty="0">
                <a:solidFill>
                  <a:schemeClr val="bg1"/>
                </a:solidFill>
              </a:rPr>
              <a:t>Financial Reporting Framework for NPO </a:t>
            </a:r>
            <a:br>
              <a:rPr lang="en-US" dirty="0">
                <a:solidFill>
                  <a:schemeClr val="bg1"/>
                </a:solidFill>
              </a:rPr>
            </a:br>
            <a:r>
              <a:rPr lang="en-US" dirty="0">
                <a:solidFill>
                  <a:schemeClr val="bg1"/>
                </a:solidFill>
              </a:rPr>
              <a:t>- Objectives and Importance of Financial Reporting </a:t>
            </a:r>
            <a:endParaRPr lang="en-US" dirty="0">
              <a:solidFill>
                <a:schemeClr val="bg1"/>
              </a:solidFill>
              <a:latin typeface="+mn-lt"/>
            </a:endParaRPr>
          </a:p>
        </p:txBody>
      </p:sp>
      <p:sp>
        <p:nvSpPr>
          <p:cNvPr id="3" name="Content Placeholder 2"/>
          <p:cNvSpPr>
            <a:spLocks noGrp="1"/>
          </p:cNvSpPr>
          <p:nvPr>
            <p:ph idx="1"/>
          </p:nvPr>
        </p:nvSpPr>
        <p:spPr>
          <a:xfrm>
            <a:off x="1344168" y="2286000"/>
            <a:ext cx="9710928" cy="2674620"/>
          </a:xfrm>
          <a:solidFill>
            <a:schemeClr val="bg2"/>
          </a:solidFill>
        </p:spPr>
        <p:txBody>
          <a:bodyPr>
            <a:noAutofit/>
          </a:bodyPr>
          <a:lstStyle/>
          <a:p>
            <a:r>
              <a:rPr lang="en-US" sz="2400" dirty="0">
                <a:latin typeface="+mj-lt"/>
              </a:rPr>
              <a:t>Financial reporting for various stakeholders &amp; Management Reporting for internal Management of an organization. Both this reporting are important and are an integral part of accounting &amp; reporting system of an organization. But considering the number of stakeholders involved and statutory &amp; other regulatory requirements, Financial Reporting is a very important and critical task of an organization. It is a vital part of Corporate Governance. </a:t>
            </a:r>
            <a:endParaRPr lang="en-US" sz="2600" dirty="0">
              <a:latin typeface="+mj-lt"/>
            </a:endParaRPr>
          </a:p>
        </p:txBody>
      </p:sp>
    </p:spTree>
    <p:extLst>
      <p:ext uri="{BB962C8B-B14F-4D97-AF65-F5344CB8AC3E}">
        <p14:creationId xmlns:p14="http://schemas.microsoft.com/office/powerpoint/2010/main" val="390298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192" y="576070"/>
            <a:ext cx="9052560" cy="1106424"/>
          </a:xfrm>
          <a:solidFill>
            <a:schemeClr val="bg2">
              <a:lumMod val="25000"/>
            </a:schemeClr>
          </a:solidFill>
        </p:spPr>
        <p:txBody>
          <a:bodyPr>
            <a:normAutofit/>
          </a:bodyPr>
          <a:lstStyle/>
          <a:p>
            <a:r>
              <a:rPr lang="en-US" dirty="0">
                <a:solidFill>
                  <a:schemeClr val="bg1"/>
                </a:solidFill>
              </a:rPr>
              <a:t>Financial Reporting Framework for NPO</a:t>
            </a:r>
            <a:endParaRPr lang="en-US" dirty="0">
              <a:solidFill>
                <a:schemeClr val="bg1"/>
              </a:solidFill>
              <a:latin typeface="+mn-lt"/>
            </a:endParaRPr>
          </a:p>
        </p:txBody>
      </p:sp>
      <p:sp>
        <p:nvSpPr>
          <p:cNvPr id="3" name="Content Placeholder 2"/>
          <p:cNvSpPr>
            <a:spLocks noGrp="1"/>
          </p:cNvSpPr>
          <p:nvPr>
            <p:ph idx="1"/>
          </p:nvPr>
        </p:nvSpPr>
        <p:spPr>
          <a:xfrm>
            <a:off x="1536192" y="1682494"/>
            <a:ext cx="9052560" cy="4352546"/>
          </a:xfrm>
          <a:solidFill>
            <a:schemeClr val="bg2"/>
          </a:solidFill>
        </p:spPr>
        <p:txBody>
          <a:bodyPr>
            <a:noAutofit/>
          </a:bodyPr>
          <a:lstStyle/>
          <a:p>
            <a:pPr marL="0" indent="0">
              <a:buNone/>
            </a:pPr>
            <a:r>
              <a:rPr lang="en-US" dirty="0">
                <a:latin typeface="+mj-lt"/>
              </a:rPr>
              <a:t>What are the financial reporting requirements for nonprofit accounting?</a:t>
            </a:r>
          </a:p>
          <a:p>
            <a:r>
              <a:rPr lang="en-US" sz="2400" dirty="0">
                <a:latin typeface="+mj-lt"/>
              </a:rPr>
              <a:t>Statement of Financial Position (SOP) – Balance Sheet                                                                        The SOP is the nonprofit's equivalent of a for-profit company's balance sheet…</a:t>
            </a:r>
          </a:p>
          <a:p>
            <a:r>
              <a:rPr lang="en-US" sz="2400" dirty="0">
                <a:latin typeface="+mj-lt"/>
              </a:rPr>
              <a:t>Income Statement - Statement of Financial Activities</a:t>
            </a:r>
          </a:p>
          <a:p>
            <a:r>
              <a:rPr lang="en-US" sz="2400" dirty="0">
                <a:latin typeface="+mj-lt"/>
              </a:rPr>
              <a:t>Statement of Cash Flows</a:t>
            </a:r>
          </a:p>
          <a:p>
            <a:r>
              <a:rPr lang="en-US" sz="2400" dirty="0">
                <a:latin typeface="+mj-lt"/>
              </a:rPr>
              <a:t>Statement of change in equity - Statement of Changes in Accumulated Fund</a:t>
            </a:r>
          </a:p>
          <a:p>
            <a:r>
              <a:rPr lang="en-US" sz="2400" dirty="0">
                <a:latin typeface="+mj-lt"/>
              </a:rPr>
              <a:t>Notes to Financial Statements...</a:t>
            </a:r>
          </a:p>
          <a:p>
            <a:pPr marL="0" lvl="0" indent="0">
              <a:buNone/>
            </a:pPr>
            <a:endParaRPr lang="en-US" sz="2400" dirty="0"/>
          </a:p>
        </p:txBody>
      </p:sp>
    </p:spTree>
    <p:extLst>
      <p:ext uri="{BB962C8B-B14F-4D97-AF65-F5344CB8AC3E}">
        <p14:creationId xmlns:p14="http://schemas.microsoft.com/office/powerpoint/2010/main" val="1328687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1507</Words>
  <Application>Microsoft Office PowerPoint</Application>
  <PresentationFormat>Widescreen</PresentationFormat>
  <Paragraphs>133</Paragraphs>
  <Slides>26</Slides>
  <Notes>23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Workshop on                      Strengthening Financial Management of Civil Society Organizations </vt:lpstr>
      <vt:lpstr>Module 4: Financial Reporting Mechanism</vt:lpstr>
      <vt:lpstr>Module 4: Financial Reporting Mechanism</vt:lpstr>
      <vt:lpstr>PowerPoint Presentation</vt:lpstr>
      <vt:lpstr>Financial Reporting Framework for NPO</vt:lpstr>
      <vt:lpstr>Financial Reporting Framework for NPO</vt:lpstr>
      <vt:lpstr>Financial Reporting Framework for NPO  - Objectives and Importance of Financial Reporting </vt:lpstr>
      <vt:lpstr>Financial Reporting Framework for NPO  - Objectives and Importance of Financial Reporting </vt:lpstr>
      <vt:lpstr>Financial Reporting Framework for NPO</vt:lpstr>
      <vt:lpstr>Financial Reporting Framework for NPO</vt:lpstr>
      <vt:lpstr>Nonprofit Annual Report</vt:lpstr>
      <vt:lpstr>Nonprofit Annual Report…</vt:lpstr>
      <vt:lpstr>Nonprofit Annual Report…</vt:lpstr>
      <vt:lpstr>Nonprofit Annual Report…</vt:lpstr>
      <vt:lpstr>Nonprofit Annual Report…</vt:lpstr>
      <vt:lpstr>Nonprofit Annual Report…</vt:lpstr>
      <vt:lpstr>Nonprofit Annual Report…</vt:lpstr>
      <vt:lpstr>Financial Reporting Cycles</vt:lpstr>
      <vt:lpstr>Financial Reporting Cycles…</vt:lpstr>
      <vt:lpstr>Financial Reporting Cycles…</vt:lpstr>
      <vt:lpstr>PowerPoint Presentation</vt:lpstr>
      <vt:lpstr>Financial Reporting Cycles…</vt:lpstr>
      <vt:lpstr>Financial Reporting Cycles…</vt:lpstr>
      <vt:lpstr>Financial Reporting Cycles…</vt:lpstr>
      <vt:lpstr>How do you Analyze a Non Profit Financial Statement?</vt:lpstr>
      <vt:lpstr>How do you Analyze a Non Profit Financial Statement?...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34</cp:revision>
  <dcterms:created xsi:type="dcterms:W3CDTF">2021-09-11T09:30:36Z</dcterms:created>
  <dcterms:modified xsi:type="dcterms:W3CDTF">2022-06-07T09:07:17Z</dcterms:modified>
</cp:coreProperties>
</file>