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64" r:id="rId3"/>
    <p:sldId id="265" r:id="rId4"/>
    <p:sldId id="266" r:id="rId5"/>
    <p:sldId id="267" r:id="rId6"/>
    <p:sldId id="268" r:id="rId7"/>
    <p:sldId id="269" r:id="rId8"/>
    <p:sldId id="270" r:id="rId9"/>
    <p:sldId id="271" r:id="rId10"/>
    <p:sldId id="272" r:id="rId11"/>
    <p:sldId id="273" r:id="rId12"/>
    <p:sldId id="275" r:id="rId13"/>
    <p:sldId id="274" r:id="rId14"/>
    <p:sldId id="276" r:id="rId15"/>
    <p:sldId id="277" r:id="rId16"/>
    <p:sldId id="278" r:id="rId17"/>
    <p:sldId id="279" r:id="rId18"/>
    <p:sldId id="280" r:id="rId19"/>
    <p:sldId id="281" r:id="rId20"/>
    <p:sldId id="282" r:id="rId21"/>
    <p:sldId id="260" r:id="rId22"/>
    <p:sldId id="261" r:id="rId23"/>
    <p:sldId id="262" r:id="rId24"/>
    <p:sldId id="263" r:id="rId25"/>
    <p:sldId id="288" r:id="rId26"/>
    <p:sldId id="283" r:id="rId27"/>
    <p:sldId id="284" r:id="rId28"/>
    <p:sldId id="285" r:id="rId29"/>
    <p:sldId id="286" r:id="rId30"/>
    <p:sldId id="28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0C46D8-3610-4E70-BA6B-541A959BBC16}" type="datetimeFigureOut">
              <a:rPr lang="en-US" smtClean="0"/>
              <a:t>9/11/2021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CE693E-B740-4811-B434-B4D21AF2EBA5}" type="slidenum">
              <a:rPr lang="en-US" smtClean="0"/>
              <a:t>‹#›</a:t>
            </a:fld>
            <a:endParaRPr lang="en-US"/>
          </a:p>
        </p:txBody>
      </p:sp>
    </p:spTree>
    <p:extLst>
      <p:ext uri="{BB962C8B-B14F-4D97-AF65-F5344CB8AC3E}">
        <p14:creationId xmlns:p14="http://schemas.microsoft.com/office/powerpoint/2010/main" val="2539153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a:t>
            </a:fld>
            <a:endParaRPr lang="en-US"/>
          </a:p>
        </p:txBody>
      </p:sp>
    </p:spTree>
    <p:extLst>
      <p:ext uri="{BB962C8B-B14F-4D97-AF65-F5344CB8AC3E}">
        <p14:creationId xmlns:p14="http://schemas.microsoft.com/office/powerpoint/2010/main" val="1702295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11</a:t>
            </a:fld>
            <a:endParaRPr lang="en-US"/>
          </a:p>
        </p:txBody>
      </p:sp>
    </p:spTree>
    <p:extLst>
      <p:ext uri="{BB962C8B-B14F-4D97-AF65-F5344CB8AC3E}">
        <p14:creationId xmlns:p14="http://schemas.microsoft.com/office/powerpoint/2010/main" val="3864916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12</a:t>
            </a:fld>
            <a:endParaRPr lang="en-US"/>
          </a:p>
        </p:txBody>
      </p:sp>
    </p:spTree>
    <p:extLst>
      <p:ext uri="{BB962C8B-B14F-4D97-AF65-F5344CB8AC3E}">
        <p14:creationId xmlns:p14="http://schemas.microsoft.com/office/powerpoint/2010/main" val="232708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13</a:t>
            </a:fld>
            <a:endParaRPr lang="en-US"/>
          </a:p>
        </p:txBody>
      </p:sp>
    </p:spTree>
    <p:extLst>
      <p:ext uri="{BB962C8B-B14F-4D97-AF65-F5344CB8AC3E}">
        <p14:creationId xmlns:p14="http://schemas.microsoft.com/office/powerpoint/2010/main" val="3484055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14</a:t>
            </a:fld>
            <a:endParaRPr lang="en-US"/>
          </a:p>
        </p:txBody>
      </p:sp>
    </p:spTree>
    <p:extLst>
      <p:ext uri="{BB962C8B-B14F-4D97-AF65-F5344CB8AC3E}">
        <p14:creationId xmlns:p14="http://schemas.microsoft.com/office/powerpoint/2010/main" val="3529213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15</a:t>
            </a:fld>
            <a:endParaRPr lang="en-US"/>
          </a:p>
        </p:txBody>
      </p:sp>
    </p:spTree>
    <p:extLst>
      <p:ext uri="{BB962C8B-B14F-4D97-AF65-F5344CB8AC3E}">
        <p14:creationId xmlns:p14="http://schemas.microsoft.com/office/powerpoint/2010/main" val="83071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16</a:t>
            </a:fld>
            <a:endParaRPr lang="en-US"/>
          </a:p>
        </p:txBody>
      </p:sp>
    </p:spTree>
    <p:extLst>
      <p:ext uri="{BB962C8B-B14F-4D97-AF65-F5344CB8AC3E}">
        <p14:creationId xmlns:p14="http://schemas.microsoft.com/office/powerpoint/2010/main" val="3013159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17</a:t>
            </a:fld>
            <a:endParaRPr lang="en-US"/>
          </a:p>
        </p:txBody>
      </p:sp>
    </p:spTree>
    <p:extLst>
      <p:ext uri="{BB962C8B-B14F-4D97-AF65-F5344CB8AC3E}">
        <p14:creationId xmlns:p14="http://schemas.microsoft.com/office/powerpoint/2010/main" val="2739263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18</a:t>
            </a:fld>
            <a:endParaRPr lang="en-US"/>
          </a:p>
        </p:txBody>
      </p:sp>
    </p:spTree>
    <p:extLst>
      <p:ext uri="{BB962C8B-B14F-4D97-AF65-F5344CB8AC3E}">
        <p14:creationId xmlns:p14="http://schemas.microsoft.com/office/powerpoint/2010/main" val="2891311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19</a:t>
            </a:fld>
            <a:endParaRPr lang="en-US"/>
          </a:p>
        </p:txBody>
      </p:sp>
    </p:spTree>
    <p:extLst>
      <p:ext uri="{BB962C8B-B14F-4D97-AF65-F5344CB8AC3E}">
        <p14:creationId xmlns:p14="http://schemas.microsoft.com/office/powerpoint/2010/main" val="29169809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20</a:t>
            </a:fld>
            <a:endParaRPr lang="en-US"/>
          </a:p>
        </p:txBody>
      </p:sp>
    </p:spTree>
    <p:extLst>
      <p:ext uri="{BB962C8B-B14F-4D97-AF65-F5344CB8AC3E}">
        <p14:creationId xmlns:p14="http://schemas.microsoft.com/office/powerpoint/2010/main" val="1848277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a:t>
            </a:fld>
            <a:endParaRPr lang="en-US"/>
          </a:p>
        </p:txBody>
      </p:sp>
    </p:spTree>
    <p:extLst>
      <p:ext uri="{BB962C8B-B14F-4D97-AF65-F5344CB8AC3E}">
        <p14:creationId xmlns:p14="http://schemas.microsoft.com/office/powerpoint/2010/main" val="3704381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a:t>
            </a:fld>
            <a:endParaRPr lang="en-US"/>
          </a:p>
        </p:txBody>
      </p:sp>
    </p:spTree>
    <p:extLst>
      <p:ext uri="{BB962C8B-B14F-4D97-AF65-F5344CB8AC3E}">
        <p14:creationId xmlns:p14="http://schemas.microsoft.com/office/powerpoint/2010/main" val="1471227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a:t>
            </a:fld>
            <a:endParaRPr lang="en-US"/>
          </a:p>
        </p:txBody>
      </p:sp>
    </p:spTree>
    <p:extLst>
      <p:ext uri="{BB962C8B-B14F-4D97-AF65-F5344CB8AC3E}">
        <p14:creationId xmlns:p14="http://schemas.microsoft.com/office/powerpoint/2010/main" val="13572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6</a:t>
            </a:fld>
            <a:endParaRPr lang="en-US"/>
          </a:p>
        </p:txBody>
      </p:sp>
    </p:spTree>
    <p:extLst>
      <p:ext uri="{BB962C8B-B14F-4D97-AF65-F5344CB8AC3E}">
        <p14:creationId xmlns:p14="http://schemas.microsoft.com/office/powerpoint/2010/main" val="4033121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7</a:t>
            </a:fld>
            <a:endParaRPr lang="en-US"/>
          </a:p>
        </p:txBody>
      </p:sp>
    </p:spTree>
    <p:extLst>
      <p:ext uri="{BB962C8B-B14F-4D97-AF65-F5344CB8AC3E}">
        <p14:creationId xmlns:p14="http://schemas.microsoft.com/office/powerpoint/2010/main" val="1372467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8</a:t>
            </a:fld>
            <a:endParaRPr lang="en-US"/>
          </a:p>
        </p:txBody>
      </p:sp>
    </p:spTree>
    <p:extLst>
      <p:ext uri="{BB962C8B-B14F-4D97-AF65-F5344CB8AC3E}">
        <p14:creationId xmlns:p14="http://schemas.microsoft.com/office/powerpoint/2010/main" val="469835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9</a:t>
            </a:fld>
            <a:endParaRPr lang="en-US"/>
          </a:p>
        </p:txBody>
      </p:sp>
    </p:spTree>
    <p:extLst>
      <p:ext uri="{BB962C8B-B14F-4D97-AF65-F5344CB8AC3E}">
        <p14:creationId xmlns:p14="http://schemas.microsoft.com/office/powerpoint/2010/main" val="3393508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10</a:t>
            </a:fld>
            <a:endParaRPr lang="en-US"/>
          </a:p>
        </p:txBody>
      </p:sp>
    </p:spTree>
    <p:extLst>
      <p:ext uri="{BB962C8B-B14F-4D97-AF65-F5344CB8AC3E}">
        <p14:creationId xmlns:p14="http://schemas.microsoft.com/office/powerpoint/2010/main" val="169689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FA2347-6907-44C3-A84E-93C5257E1A14}"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395710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A2347-6907-44C3-A84E-93C5257E1A14}"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974469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A2347-6907-44C3-A84E-93C5257E1A14}"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319559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A2347-6907-44C3-A84E-93C5257E1A14}"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308552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FA2347-6907-44C3-A84E-93C5257E1A14}"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116036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FA2347-6907-44C3-A84E-93C5257E1A14}" type="datetimeFigureOut">
              <a:rPr lang="en-US" smtClean="0"/>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3596934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FA2347-6907-44C3-A84E-93C5257E1A14}" type="datetimeFigureOut">
              <a:rPr lang="en-US" smtClean="0"/>
              <a:t>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162120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FA2347-6907-44C3-A84E-93C5257E1A14}" type="datetimeFigureOut">
              <a:rPr lang="en-US" smtClean="0"/>
              <a:t>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1207857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A2347-6907-44C3-A84E-93C5257E1A14}" type="datetimeFigureOut">
              <a:rPr lang="en-US" smtClean="0"/>
              <a:t>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164506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FA2347-6907-44C3-A84E-93C5257E1A14}" type="datetimeFigureOut">
              <a:rPr lang="en-US" smtClean="0"/>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270554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FA2347-6907-44C3-A84E-93C5257E1A14}" type="datetimeFigureOut">
              <a:rPr lang="en-US" smtClean="0"/>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D0D97-30B2-4D92-A443-750A99041733}" type="slidenum">
              <a:rPr lang="en-US" smtClean="0"/>
              <a:t>‹#›</a:t>
            </a:fld>
            <a:endParaRPr lang="en-US"/>
          </a:p>
        </p:txBody>
      </p:sp>
    </p:spTree>
    <p:extLst>
      <p:ext uri="{BB962C8B-B14F-4D97-AF65-F5344CB8AC3E}">
        <p14:creationId xmlns:p14="http://schemas.microsoft.com/office/powerpoint/2010/main" val="1892396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A2347-6907-44C3-A84E-93C5257E1A14}" type="datetimeFigureOut">
              <a:rPr lang="en-US" smtClean="0"/>
              <a:t>9/11/2021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D0D97-30B2-4D92-A443-750A99041733}" type="slidenum">
              <a:rPr lang="en-US" smtClean="0"/>
              <a:t>‹#›</a:t>
            </a:fld>
            <a:endParaRPr lang="en-US"/>
          </a:p>
        </p:txBody>
      </p:sp>
    </p:spTree>
    <p:extLst>
      <p:ext uri="{BB962C8B-B14F-4D97-AF65-F5344CB8AC3E}">
        <p14:creationId xmlns:p14="http://schemas.microsoft.com/office/powerpoint/2010/main" val="2998136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chemeClr val="accent6">
              <a:lumMod val="75000"/>
            </a:schemeClr>
          </a:solidFill>
        </p:spPr>
        <p:txBody>
          <a:bodyPr>
            <a:normAutofit/>
          </a:bodyPr>
          <a:lstStyle/>
          <a:p>
            <a:r>
              <a:rPr lang="en-US" sz="5400" dirty="0" smtClean="0">
                <a:solidFill>
                  <a:schemeClr val="bg1"/>
                </a:solidFill>
              </a:rPr>
              <a:t>Workshop on                      Strengthening Financial Management of Civil Society Organizations </a:t>
            </a:r>
            <a:endParaRPr lang="en-US" sz="5400" dirty="0">
              <a:solidFill>
                <a:schemeClr val="bg1"/>
              </a:solidFill>
            </a:endParaRPr>
          </a:p>
        </p:txBody>
      </p:sp>
      <p:sp>
        <p:nvSpPr>
          <p:cNvPr id="3" name="Subtitle 2"/>
          <p:cNvSpPr>
            <a:spLocks noGrp="1"/>
          </p:cNvSpPr>
          <p:nvPr>
            <p:ph type="subTitle" idx="1"/>
          </p:nvPr>
        </p:nvSpPr>
        <p:spPr>
          <a:xfrm>
            <a:off x="1417320" y="3703320"/>
            <a:ext cx="9250680" cy="1984248"/>
          </a:xfrm>
          <a:solidFill>
            <a:schemeClr val="accent6">
              <a:lumMod val="20000"/>
              <a:lumOff val="80000"/>
            </a:schemeClr>
          </a:solidFill>
        </p:spPr>
        <p:txBody>
          <a:bodyPr>
            <a:normAutofit/>
          </a:bodyPr>
          <a:lstStyle/>
          <a:p>
            <a:endParaRPr lang="en-US" dirty="0" smtClean="0">
              <a:latin typeface="+mj-lt"/>
            </a:endParaRPr>
          </a:p>
          <a:p>
            <a:r>
              <a:rPr lang="en-US" b="1" dirty="0" smtClean="0">
                <a:latin typeface="+mj-lt"/>
              </a:rPr>
              <a:t>August 25 – September 27, 2021 </a:t>
            </a:r>
          </a:p>
          <a:p>
            <a:r>
              <a:rPr lang="en-US" b="1" dirty="0" smtClean="0">
                <a:latin typeface="+mj-lt"/>
              </a:rPr>
              <a:t>27 </a:t>
            </a:r>
            <a:r>
              <a:rPr lang="en-US" b="1" dirty="0">
                <a:latin typeface="+mj-lt"/>
              </a:rPr>
              <a:t>L</a:t>
            </a:r>
            <a:r>
              <a:rPr lang="en-US" b="1" dirty="0" smtClean="0">
                <a:latin typeface="+mj-lt"/>
              </a:rPr>
              <a:t>esson </a:t>
            </a:r>
            <a:r>
              <a:rPr lang="en-US" b="1" dirty="0">
                <a:latin typeface="+mj-lt"/>
              </a:rPr>
              <a:t>H</a:t>
            </a:r>
            <a:r>
              <a:rPr lang="en-US" b="1" dirty="0" smtClean="0">
                <a:latin typeface="+mj-lt"/>
              </a:rPr>
              <a:t>ours  in 17 Days                                                                                    (Through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2681177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471416"/>
          </a:xfrm>
          <a:solidFill>
            <a:schemeClr val="accent6">
              <a:lumMod val="20000"/>
              <a:lumOff val="80000"/>
            </a:schemeClr>
          </a:solidFill>
        </p:spPr>
        <p:txBody>
          <a:bodyPr>
            <a:noAutofit/>
          </a:bodyPr>
          <a:lstStyle/>
          <a:p>
            <a:pPr marL="0" indent="0">
              <a:buNone/>
            </a:pPr>
            <a:r>
              <a:rPr lang="en-US" b="1" dirty="0">
                <a:latin typeface="+mj-lt"/>
              </a:rPr>
              <a:t>Statement of Financial </a:t>
            </a:r>
            <a:r>
              <a:rPr lang="en-US" b="1" dirty="0" smtClean="0">
                <a:latin typeface="+mj-lt"/>
              </a:rPr>
              <a:t>Position… </a:t>
            </a:r>
            <a:endParaRPr lang="en-US" dirty="0">
              <a:latin typeface="+mj-lt"/>
            </a:endParaRPr>
          </a:p>
          <a:p>
            <a:pPr marL="457200" lvl="1" indent="0">
              <a:buNone/>
            </a:pPr>
            <a:r>
              <a:rPr lang="en-US" sz="2200" dirty="0" smtClean="0">
                <a:latin typeface="+mj-lt"/>
              </a:rPr>
              <a:t>k) Cash and Cash Equivalents.</a:t>
            </a:r>
          </a:p>
          <a:p>
            <a:pPr marL="457200" lvl="1" indent="0">
              <a:buNone/>
            </a:pPr>
            <a:r>
              <a:rPr lang="en-US" sz="2200" dirty="0" smtClean="0">
                <a:latin typeface="+mj-lt"/>
              </a:rPr>
              <a:t>l) Payables to donors, suppliers and staffs. </a:t>
            </a:r>
          </a:p>
          <a:p>
            <a:pPr marL="457200" lvl="1" indent="0">
              <a:buNone/>
            </a:pPr>
            <a:r>
              <a:rPr lang="en-US" sz="2200" dirty="0" smtClean="0">
                <a:latin typeface="+mj-lt"/>
              </a:rPr>
              <a:t>m) Payables under exchange transactions </a:t>
            </a:r>
          </a:p>
          <a:p>
            <a:pPr marL="457200" lvl="1" indent="0">
              <a:buNone/>
            </a:pPr>
            <a:r>
              <a:rPr lang="en-US" sz="2200" dirty="0" smtClean="0">
                <a:latin typeface="+mj-lt"/>
              </a:rPr>
              <a:t>n) Unearned revenues. </a:t>
            </a:r>
          </a:p>
          <a:p>
            <a:pPr marL="457200" lvl="1" indent="0">
              <a:buNone/>
            </a:pPr>
            <a:r>
              <a:rPr lang="en-US" sz="2200" dirty="0" smtClean="0">
                <a:latin typeface="+mj-lt"/>
              </a:rPr>
              <a:t>o) Provisions. </a:t>
            </a:r>
          </a:p>
          <a:p>
            <a:pPr marL="457200" lvl="1" indent="0">
              <a:buNone/>
            </a:pPr>
            <a:r>
              <a:rPr lang="en-US" sz="2200" dirty="0" smtClean="0">
                <a:latin typeface="+mj-lt"/>
              </a:rPr>
              <a:t>p) Non-current liabilities. </a:t>
            </a:r>
          </a:p>
          <a:p>
            <a:pPr marL="457200" lvl="1" indent="0">
              <a:buNone/>
            </a:pPr>
            <a:r>
              <a:rPr lang="en-US" sz="2200" dirty="0" smtClean="0">
                <a:latin typeface="+mj-lt"/>
              </a:rPr>
              <a:t>q) Net assets/equity. </a:t>
            </a:r>
          </a:p>
          <a:p>
            <a:r>
              <a:rPr lang="en-US" sz="2400" dirty="0" smtClean="0">
                <a:latin typeface="+mj-lt"/>
              </a:rPr>
              <a:t>Additional line items, headings and sub-totals shall be presented on the face of the Statement of Financial Position when a Sri </a:t>
            </a:r>
            <a:r>
              <a:rPr lang="en-US" sz="2400" dirty="0">
                <a:latin typeface="+mj-lt"/>
              </a:rPr>
              <a:t>Lanka Financial Reporting Standard for NPOs</a:t>
            </a:r>
            <a:r>
              <a:rPr lang="en-US" sz="2400" dirty="0" smtClean="0">
                <a:latin typeface="+mj-lt"/>
              </a:rPr>
              <a:t> requires it, or when such presentation is necessary to present fairly the entity’s financial position. </a:t>
            </a:r>
            <a:endParaRPr lang="en-US" sz="2400" dirty="0">
              <a:latin typeface="+mj-lt"/>
            </a:endParaRPr>
          </a:p>
        </p:txBody>
      </p:sp>
    </p:spTree>
    <p:extLst>
      <p:ext uri="{BB962C8B-B14F-4D97-AF65-F5344CB8AC3E}">
        <p14:creationId xmlns:p14="http://schemas.microsoft.com/office/powerpoint/2010/main" val="207562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965192"/>
          </a:xfrm>
          <a:solidFill>
            <a:schemeClr val="accent6">
              <a:lumMod val="20000"/>
              <a:lumOff val="80000"/>
            </a:schemeClr>
          </a:solidFill>
        </p:spPr>
        <p:txBody>
          <a:bodyPr>
            <a:noAutofit/>
          </a:bodyPr>
          <a:lstStyle/>
          <a:p>
            <a:pPr marL="0" indent="0">
              <a:buNone/>
            </a:pPr>
            <a:r>
              <a:rPr lang="en-US" b="1" dirty="0">
                <a:latin typeface="+mj-lt"/>
              </a:rPr>
              <a:t>Statement of Financial Performance </a:t>
            </a:r>
            <a:r>
              <a:rPr lang="en-US" b="1" dirty="0" smtClean="0">
                <a:latin typeface="+mj-lt"/>
              </a:rPr>
              <a:t>– Income Statement </a:t>
            </a:r>
            <a:endParaRPr lang="en-US" dirty="0">
              <a:latin typeface="+mj-lt"/>
            </a:endParaRPr>
          </a:p>
          <a:p>
            <a:pPr marL="0" indent="0">
              <a:buNone/>
            </a:pPr>
            <a:r>
              <a:rPr lang="en-US" sz="2400" dirty="0" smtClean="0">
                <a:latin typeface="+mj-lt"/>
              </a:rPr>
              <a:t>As </a:t>
            </a:r>
            <a:r>
              <a:rPr lang="en-US" sz="2400" dirty="0">
                <a:latin typeface="+mj-lt"/>
              </a:rPr>
              <a:t>a minimum, the face of the Statement of Financial Performance shall include line items which present the following amounts, if material: </a:t>
            </a:r>
          </a:p>
          <a:p>
            <a:pPr marL="457200" lvl="1" indent="0">
              <a:buNone/>
            </a:pPr>
            <a:r>
              <a:rPr lang="en-US" sz="2200" dirty="0">
                <a:latin typeface="+mj-lt"/>
              </a:rPr>
              <a:t>a) Revenue, including a sub-classification of total revenue, classified in a manner appropriate to </a:t>
            </a:r>
            <a:r>
              <a:rPr lang="en-US" sz="2200" dirty="0" smtClean="0">
                <a:latin typeface="+mj-lt"/>
              </a:rPr>
              <a:t>Sampled CSO’s </a:t>
            </a:r>
            <a:r>
              <a:rPr lang="en-US" sz="2200" dirty="0">
                <a:latin typeface="+mj-lt"/>
              </a:rPr>
              <a:t>operations</a:t>
            </a:r>
          </a:p>
          <a:p>
            <a:pPr marL="457200" lvl="1" indent="0">
              <a:buNone/>
            </a:pPr>
            <a:r>
              <a:rPr lang="en-US" sz="2200" dirty="0">
                <a:latin typeface="+mj-lt"/>
              </a:rPr>
              <a:t>b) Surplus or deficit from operating activities; </a:t>
            </a:r>
          </a:p>
          <a:p>
            <a:pPr marL="457200" lvl="1" indent="0">
              <a:buNone/>
            </a:pPr>
            <a:r>
              <a:rPr lang="en-US" sz="2200" dirty="0">
                <a:latin typeface="+mj-lt"/>
              </a:rPr>
              <a:t>c) Surplus or deficit from ordinary activities; </a:t>
            </a:r>
          </a:p>
          <a:p>
            <a:pPr marL="457200" lvl="1" indent="0">
              <a:buNone/>
            </a:pPr>
            <a:r>
              <a:rPr lang="en-US" sz="2200" dirty="0">
                <a:latin typeface="+mj-lt"/>
              </a:rPr>
              <a:t>d) Extraordinary items; and </a:t>
            </a:r>
          </a:p>
          <a:p>
            <a:pPr marL="457200" lvl="1" indent="0">
              <a:buNone/>
            </a:pPr>
            <a:r>
              <a:rPr lang="en-US" sz="2200" dirty="0">
                <a:latin typeface="+mj-lt"/>
              </a:rPr>
              <a:t>e) Net surplus or deficit for the </a:t>
            </a:r>
            <a:r>
              <a:rPr lang="en-US" sz="2200" dirty="0" smtClean="0">
                <a:latin typeface="+mj-lt"/>
              </a:rPr>
              <a:t>period</a:t>
            </a:r>
            <a:r>
              <a:rPr lang="en-US" sz="2200" dirty="0">
                <a:latin typeface="+mj-lt"/>
              </a:rPr>
              <a:t> </a:t>
            </a:r>
            <a:r>
              <a:rPr lang="en-US" sz="2200" dirty="0" smtClean="0">
                <a:latin typeface="+mj-lt"/>
              </a:rPr>
              <a:t>(before tax and after tax)</a:t>
            </a:r>
          </a:p>
          <a:p>
            <a:r>
              <a:rPr lang="en-US" sz="2400" dirty="0">
                <a:latin typeface="+mj-lt"/>
              </a:rPr>
              <a:t>Additional line items, headings and sub-totals shall be presented on the face of the Statement of Financial Performance when required by </a:t>
            </a:r>
            <a:r>
              <a:rPr lang="en-US" sz="2400" dirty="0" smtClean="0">
                <a:latin typeface="+mj-lt"/>
              </a:rPr>
              <a:t>a Sri </a:t>
            </a:r>
            <a:r>
              <a:rPr lang="en-US" sz="2400" dirty="0">
                <a:latin typeface="+mj-lt"/>
              </a:rPr>
              <a:t>Lanka Financial Reporting Standard for NPOs (SL </a:t>
            </a:r>
            <a:r>
              <a:rPr lang="en-US" sz="2400" dirty="0" err="1">
                <a:latin typeface="+mj-lt"/>
              </a:rPr>
              <a:t>SoRP</a:t>
            </a:r>
            <a:r>
              <a:rPr lang="en-US" sz="2400" dirty="0">
                <a:latin typeface="+mj-lt"/>
              </a:rPr>
              <a:t>)</a:t>
            </a:r>
            <a:r>
              <a:rPr lang="en-US" sz="2400" dirty="0" smtClean="0">
                <a:latin typeface="+mj-lt"/>
              </a:rPr>
              <a:t>, </a:t>
            </a:r>
            <a:r>
              <a:rPr lang="en-US" sz="2400" dirty="0">
                <a:latin typeface="+mj-lt"/>
              </a:rPr>
              <a:t>or when such presentation is necessary to present fairly the Organization’s financial performance. </a:t>
            </a:r>
          </a:p>
        </p:txBody>
      </p:sp>
    </p:spTree>
    <p:extLst>
      <p:ext uri="{BB962C8B-B14F-4D97-AF65-F5344CB8AC3E}">
        <p14:creationId xmlns:p14="http://schemas.microsoft.com/office/powerpoint/2010/main" val="281405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965192"/>
          </a:xfrm>
          <a:solidFill>
            <a:schemeClr val="accent6">
              <a:lumMod val="20000"/>
              <a:lumOff val="80000"/>
            </a:schemeClr>
          </a:solidFill>
        </p:spPr>
        <p:txBody>
          <a:bodyPr>
            <a:noAutofit/>
          </a:bodyPr>
          <a:lstStyle/>
          <a:p>
            <a:pPr marL="0" indent="0">
              <a:buNone/>
            </a:pPr>
            <a:r>
              <a:rPr lang="en-US" b="1" dirty="0">
                <a:latin typeface="+mj-lt"/>
              </a:rPr>
              <a:t>Statement of Financial </a:t>
            </a:r>
            <a:r>
              <a:rPr lang="en-US" b="1" dirty="0" smtClean="0">
                <a:latin typeface="+mj-lt"/>
              </a:rPr>
              <a:t>Performance…</a:t>
            </a:r>
          </a:p>
          <a:p>
            <a:r>
              <a:rPr lang="en-US" sz="2400" dirty="0" smtClean="0">
                <a:latin typeface="+mj-lt"/>
              </a:rPr>
              <a:t>A </a:t>
            </a:r>
            <a:r>
              <a:rPr lang="en-US" sz="2400" dirty="0">
                <a:latin typeface="+mj-lt"/>
              </a:rPr>
              <a:t>separate component of the Financial Statement shall have a Statement of Changes in Net Asset/ Equity. It shall include the following: </a:t>
            </a:r>
          </a:p>
          <a:p>
            <a:pPr marL="457200" lvl="1" indent="0">
              <a:buNone/>
            </a:pPr>
            <a:r>
              <a:rPr lang="en-US" sz="2200" dirty="0">
                <a:latin typeface="+mj-lt"/>
              </a:rPr>
              <a:t>a) The net surplus or deficit for the period. </a:t>
            </a:r>
          </a:p>
          <a:p>
            <a:pPr marL="457200" lvl="1" indent="0">
              <a:buNone/>
            </a:pPr>
            <a:r>
              <a:rPr lang="en-US" sz="2200" dirty="0">
                <a:latin typeface="+mj-lt"/>
              </a:rPr>
              <a:t>b) Each item of revenue and expense, which, as required by other standards, is recognized directly in net assets/equity, and the total of these items. </a:t>
            </a:r>
          </a:p>
          <a:p>
            <a:pPr marL="457200" lvl="1" indent="0">
              <a:buNone/>
            </a:pPr>
            <a:r>
              <a:rPr lang="en-US" sz="2200" dirty="0">
                <a:latin typeface="+mj-lt"/>
              </a:rPr>
              <a:t>c) The cumulative effect of changes in accounting policy and the correction of fundamental errors. </a:t>
            </a:r>
          </a:p>
          <a:p>
            <a:pPr marL="457200" lvl="1" indent="0">
              <a:buNone/>
            </a:pPr>
            <a:r>
              <a:rPr lang="en-US" sz="2200" dirty="0">
                <a:latin typeface="+mj-lt"/>
              </a:rPr>
              <a:t>d) The balance of accumulated surpluses or deficits at the beginning of the period and at the reporting date, and the movements for the period. </a:t>
            </a:r>
          </a:p>
          <a:p>
            <a:pPr marL="457200" lvl="1" indent="0">
              <a:buNone/>
            </a:pPr>
            <a:r>
              <a:rPr lang="en-US" sz="2200" dirty="0">
                <a:latin typeface="+mj-lt"/>
              </a:rPr>
              <a:t>e) To the extent that components of net assets/equity are separately disclosed, reconciliation between the carrying amount of each component of net assets/equity at the beginning and the end of the period, separately disclosing each movement. </a:t>
            </a:r>
          </a:p>
          <a:p>
            <a:pPr marL="0" indent="0">
              <a:buNone/>
            </a:pPr>
            <a:r>
              <a:rPr lang="en-US" b="1" dirty="0" smtClean="0">
                <a:latin typeface="+mj-lt"/>
              </a:rPr>
              <a:t> </a:t>
            </a:r>
            <a:endParaRPr lang="en-US" dirty="0">
              <a:latin typeface="+mj-lt"/>
            </a:endParaRPr>
          </a:p>
        </p:txBody>
      </p:sp>
    </p:spTree>
    <p:extLst>
      <p:ext uri="{BB962C8B-B14F-4D97-AF65-F5344CB8AC3E}">
        <p14:creationId xmlns:p14="http://schemas.microsoft.com/office/powerpoint/2010/main" val="4010118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709160"/>
          </a:xfrm>
          <a:solidFill>
            <a:schemeClr val="accent6">
              <a:lumMod val="20000"/>
              <a:lumOff val="80000"/>
            </a:schemeClr>
          </a:solidFill>
        </p:spPr>
        <p:txBody>
          <a:bodyPr>
            <a:noAutofit/>
          </a:bodyPr>
          <a:lstStyle/>
          <a:p>
            <a:pPr marL="0" indent="0">
              <a:buNone/>
            </a:pPr>
            <a:r>
              <a:rPr lang="en-US" b="1" dirty="0">
                <a:latin typeface="+mj-lt"/>
              </a:rPr>
              <a:t>Cash Flow Statement </a:t>
            </a:r>
            <a:endParaRPr lang="en-US" dirty="0">
              <a:latin typeface="+mj-lt"/>
            </a:endParaRPr>
          </a:p>
          <a:p>
            <a:r>
              <a:rPr lang="en-US" sz="2400" dirty="0" smtClean="0">
                <a:latin typeface="+mj-lt"/>
              </a:rPr>
              <a:t>Sampled CSO </a:t>
            </a:r>
            <a:r>
              <a:rPr lang="en-US" sz="2400" dirty="0">
                <a:latin typeface="+mj-lt"/>
              </a:rPr>
              <a:t>shall report cash from operating activities in a format that reconciles the beginning and ending cash balances. </a:t>
            </a:r>
          </a:p>
          <a:p>
            <a:r>
              <a:rPr lang="en-US" sz="2400" dirty="0" smtClean="0">
                <a:latin typeface="+mj-lt"/>
              </a:rPr>
              <a:t>Cash </a:t>
            </a:r>
            <a:r>
              <a:rPr lang="en-US" sz="2400" dirty="0">
                <a:latin typeface="+mj-lt"/>
              </a:rPr>
              <a:t>flows arising out of a transaction in a foreign currency shall be recorded in the reporting currency </a:t>
            </a:r>
            <a:r>
              <a:rPr lang="en-US" sz="2400" dirty="0" smtClean="0">
                <a:latin typeface="+mj-lt"/>
              </a:rPr>
              <a:t>(LKR) </a:t>
            </a:r>
            <a:r>
              <a:rPr lang="en-US" sz="2400" dirty="0">
                <a:latin typeface="+mj-lt"/>
              </a:rPr>
              <a:t>by applying the exchange rate on the date of the cash flow. </a:t>
            </a:r>
          </a:p>
          <a:p>
            <a:r>
              <a:rPr lang="en-US" sz="2400" dirty="0" smtClean="0">
                <a:latin typeface="+mj-lt"/>
              </a:rPr>
              <a:t>Cash </a:t>
            </a:r>
            <a:r>
              <a:rPr lang="en-US" sz="2400" dirty="0">
                <a:latin typeface="+mj-lt"/>
              </a:rPr>
              <a:t>flows associated with extraordinary items shall be classified as arising from operating, investing or financing activities as appropriate, and separately disclosed. </a:t>
            </a:r>
          </a:p>
          <a:p>
            <a:r>
              <a:rPr lang="en-US" sz="2400" dirty="0">
                <a:latin typeface="+mj-lt"/>
              </a:rPr>
              <a:t>Sampled CSO</a:t>
            </a:r>
            <a:r>
              <a:rPr lang="en-US" sz="2400" dirty="0" smtClean="0">
                <a:latin typeface="+mj-lt"/>
              </a:rPr>
              <a:t> </a:t>
            </a:r>
            <a:r>
              <a:rPr lang="en-US" sz="2400" dirty="0">
                <a:latin typeface="+mj-lt"/>
              </a:rPr>
              <a:t>shall disclose the components of Cash and Cash Equivalents and shall present a reconciliation of the amounts in its Cash Flow Statement with the equivalent items reported in the Statement of Financial Position. </a:t>
            </a:r>
          </a:p>
          <a:p>
            <a:pPr marL="0" indent="0">
              <a:buNone/>
            </a:pPr>
            <a:endParaRPr lang="en-US" dirty="0">
              <a:latin typeface="+mj-lt"/>
            </a:endParaRPr>
          </a:p>
        </p:txBody>
      </p:sp>
    </p:spTree>
    <p:extLst>
      <p:ext uri="{BB962C8B-B14F-4D97-AF65-F5344CB8AC3E}">
        <p14:creationId xmlns:p14="http://schemas.microsoft.com/office/powerpoint/2010/main" val="1626528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882896"/>
          </a:xfrm>
          <a:solidFill>
            <a:schemeClr val="accent6">
              <a:lumMod val="20000"/>
              <a:lumOff val="80000"/>
            </a:schemeClr>
          </a:solidFill>
        </p:spPr>
        <p:txBody>
          <a:bodyPr>
            <a:noAutofit/>
          </a:bodyPr>
          <a:lstStyle/>
          <a:p>
            <a:pPr marL="0" indent="0">
              <a:buNone/>
            </a:pPr>
            <a:r>
              <a:rPr lang="en-US" b="1" dirty="0">
                <a:latin typeface="+mj-lt"/>
              </a:rPr>
              <a:t>Cash Flow </a:t>
            </a:r>
            <a:r>
              <a:rPr lang="en-US" b="1" dirty="0" smtClean="0">
                <a:latin typeface="+mj-lt"/>
              </a:rPr>
              <a:t>Statement…</a:t>
            </a:r>
          </a:p>
          <a:p>
            <a:r>
              <a:rPr lang="en-US" sz="2400" dirty="0" smtClean="0">
                <a:latin typeface="+mj-lt"/>
              </a:rPr>
              <a:t>Sampled CSO </a:t>
            </a:r>
            <a:r>
              <a:rPr lang="en-US" sz="2400" dirty="0">
                <a:latin typeface="+mj-lt"/>
              </a:rPr>
              <a:t>shall disclose, together with a commentary by management in the notes to the Financial Statements, the amount of significant Cash and Cash Equivalent balances held by the entity that are not available for use by the economic entity. </a:t>
            </a:r>
          </a:p>
          <a:p>
            <a:r>
              <a:rPr lang="en-US" sz="2400" dirty="0" smtClean="0">
                <a:latin typeface="+mj-lt"/>
              </a:rPr>
              <a:t>Notes </a:t>
            </a:r>
            <a:r>
              <a:rPr lang="en-US" sz="2400" dirty="0">
                <a:latin typeface="+mj-lt"/>
              </a:rPr>
              <a:t>and Accounting policies: The notes to the Financial Statements shall: </a:t>
            </a:r>
          </a:p>
          <a:p>
            <a:pPr marL="457200" lvl="1" indent="0">
              <a:buNone/>
            </a:pPr>
            <a:r>
              <a:rPr lang="en-US" sz="2200" dirty="0" smtClean="0">
                <a:latin typeface="+mj-lt"/>
              </a:rPr>
              <a:t>a</a:t>
            </a:r>
            <a:r>
              <a:rPr lang="en-US" sz="2200" dirty="0">
                <a:latin typeface="+mj-lt"/>
              </a:rPr>
              <a:t>) Present information about the basis of preparation of the Financial Statements and the specific accounting policies selected and applied for significant transactions and other events;</a:t>
            </a:r>
          </a:p>
          <a:p>
            <a:pPr marL="457200" lvl="1" indent="0">
              <a:buNone/>
            </a:pPr>
            <a:r>
              <a:rPr lang="en-US" sz="2200" dirty="0">
                <a:latin typeface="+mj-lt"/>
              </a:rPr>
              <a:t>b) Disclose the information required by </a:t>
            </a:r>
            <a:r>
              <a:rPr lang="en-US" sz="2000" dirty="0">
                <a:latin typeface="+mj-lt"/>
              </a:rPr>
              <a:t>Sri Lanka Financial Reporting </a:t>
            </a:r>
            <a:r>
              <a:rPr lang="en-US" sz="2000" dirty="0" smtClean="0">
                <a:latin typeface="+mj-lt"/>
              </a:rPr>
              <a:t>Standards </a:t>
            </a:r>
            <a:r>
              <a:rPr lang="en-US" sz="2000" dirty="0">
                <a:latin typeface="+mj-lt"/>
              </a:rPr>
              <a:t>for NPOs (SL </a:t>
            </a:r>
            <a:r>
              <a:rPr lang="en-US" sz="2000" dirty="0" err="1">
                <a:latin typeface="+mj-lt"/>
              </a:rPr>
              <a:t>SoRP</a:t>
            </a:r>
            <a:r>
              <a:rPr lang="en-US" sz="2000" dirty="0" smtClean="0">
                <a:latin typeface="+mj-lt"/>
              </a:rPr>
              <a:t>) </a:t>
            </a:r>
            <a:r>
              <a:rPr lang="en-US" sz="2200" dirty="0" smtClean="0">
                <a:latin typeface="+mj-lt"/>
              </a:rPr>
              <a:t>that </a:t>
            </a:r>
            <a:r>
              <a:rPr lang="en-US" sz="2200" dirty="0">
                <a:latin typeface="+mj-lt"/>
              </a:rPr>
              <a:t>is not presented elsewhere in the Financial Statements; and</a:t>
            </a:r>
            <a:r>
              <a:rPr lang="en-US" sz="2000" dirty="0">
                <a:latin typeface="+mj-lt"/>
              </a:rPr>
              <a:t> </a:t>
            </a:r>
            <a:endParaRPr lang="en-US" sz="2000" dirty="0" smtClean="0">
              <a:latin typeface="+mj-lt"/>
            </a:endParaRPr>
          </a:p>
          <a:p>
            <a:pPr marL="457200" lvl="1" indent="0">
              <a:buNone/>
            </a:pPr>
            <a:r>
              <a:rPr lang="en-US" sz="2000" dirty="0">
                <a:latin typeface="+mj-lt"/>
              </a:rPr>
              <a:t>c) Provide additional information which is not presented on the face of the Financial Statements but that is necessary for a fair presentation. </a:t>
            </a:r>
          </a:p>
          <a:p>
            <a:pPr marL="457200" lvl="1" indent="0">
              <a:buNone/>
            </a:pPr>
            <a:endParaRPr lang="en-US" sz="2000" dirty="0">
              <a:latin typeface="+mj-lt"/>
            </a:endParaRPr>
          </a:p>
          <a:p>
            <a:pPr marL="0" indent="0">
              <a:buNone/>
            </a:pPr>
            <a:r>
              <a:rPr lang="en-US" b="1" dirty="0" smtClean="0">
                <a:latin typeface="+mj-lt"/>
              </a:rPr>
              <a:t> </a:t>
            </a: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4049489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2404872"/>
          </a:xfrm>
          <a:solidFill>
            <a:schemeClr val="accent6">
              <a:lumMod val="20000"/>
              <a:lumOff val="80000"/>
            </a:schemeClr>
          </a:solidFill>
        </p:spPr>
        <p:txBody>
          <a:bodyPr>
            <a:noAutofit/>
          </a:bodyPr>
          <a:lstStyle/>
          <a:p>
            <a:pPr marL="0" indent="0">
              <a:buNone/>
            </a:pPr>
            <a:r>
              <a:rPr lang="en-US" b="1" dirty="0">
                <a:latin typeface="+mj-lt"/>
              </a:rPr>
              <a:t>Cash Flow </a:t>
            </a:r>
            <a:r>
              <a:rPr lang="en-US" b="1" dirty="0" smtClean="0">
                <a:latin typeface="+mj-lt"/>
              </a:rPr>
              <a:t>Statement…</a:t>
            </a:r>
          </a:p>
          <a:p>
            <a:r>
              <a:rPr lang="en-US" sz="2400" dirty="0" smtClean="0">
                <a:latin typeface="+mj-lt"/>
              </a:rPr>
              <a:t>Notes </a:t>
            </a:r>
            <a:r>
              <a:rPr lang="en-US" sz="2400" dirty="0">
                <a:latin typeface="+mj-lt"/>
              </a:rPr>
              <a:t>to the Financial Statements shall be presented in a systematic manner. Each item on the face of the Statement of Financial Performance, Statement of Financial Position and Cash Flow Statement shall be cross-referenced to any related information in the notes. </a:t>
            </a:r>
          </a:p>
          <a:p>
            <a:pPr marL="0" indent="0">
              <a:buNone/>
            </a:pPr>
            <a:r>
              <a:rPr lang="en-US" b="1" dirty="0" smtClean="0">
                <a:latin typeface="+mj-lt"/>
              </a:rPr>
              <a:t> </a:t>
            </a: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2624059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2697480"/>
          </a:xfrm>
          <a:solidFill>
            <a:schemeClr val="accent6">
              <a:lumMod val="20000"/>
              <a:lumOff val="80000"/>
            </a:schemeClr>
          </a:solidFill>
        </p:spPr>
        <p:txBody>
          <a:bodyPr>
            <a:noAutofit/>
          </a:bodyPr>
          <a:lstStyle/>
          <a:p>
            <a:pPr marL="0" indent="0">
              <a:buNone/>
            </a:pPr>
            <a:r>
              <a:rPr lang="en-US" b="1" dirty="0">
                <a:latin typeface="+mj-lt"/>
              </a:rPr>
              <a:t>Distribution and Publication of Financial Statements </a:t>
            </a:r>
            <a:endParaRPr lang="en-US" dirty="0">
              <a:latin typeface="+mj-lt"/>
            </a:endParaRPr>
          </a:p>
          <a:p>
            <a:r>
              <a:rPr lang="en-US" sz="2400" dirty="0" smtClean="0">
                <a:latin typeface="+mj-lt"/>
              </a:rPr>
              <a:t>The MPSC </a:t>
            </a:r>
            <a:r>
              <a:rPr lang="en-US" sz="2400" dirty="0">
                <a:latin typeface="+mj-lt"/>
              </a:rPr>
              <a:t>shall review the audited Financial Statements and reports before providing their recommendation to the Council. </a:t>
            </a:r>
          </a:p>
          <a:p>
            <a:r>
              <a:rPr lang="en-US" sz="2400" dirty="0" smtClean="0">
                <a:latin typeface="+mj-lt"/>
              </a:rPr>
              <a:t>The </a:t>
            </a:r>
            <a:r>
              <a:rPr lang="en-US" sz="2400" dirty="0">
                <a:latin typeface="+mj-lt"/>
              </a:rPr>
              <a:t>annual Financial Statements and reports shall be distributed and published to all required stakeholders within 30 calendar days of a decision being taken by council. </a:t>
            </a:r>
          </a:p>
          <a:p>
            <a:pPr marL="0" indent="0">
              <a:buNone/>
            </a:pPr>
            <a:r>
              <a:rPr lang="en-US" b="1" dirty="0" smtClean="0">
                <a:latin typeface="+mj-lt"/>
              </a:rPr>
              <a:t> </a:t>
            </a: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2547027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599432"/>
          </a:xfrm>
          <a:solidFill>
            <a:schemeClr val="accent6">
              <a:lumMod val="20000"/>
              <a:lumOff val="80000"/>
            </a:schemeClr>
          </a:solidFill>
        </p:spPr>
        <p:txBody>
          <a:bodyPr>
            <a:noAutofit/>
          </a:bodyPr>
          <a:lstStyle/>
          <a:p>
            <a:pPr marL="0" indent="0">
              <a:buNone/>
            </a:pPr>
            <a:r>
              <a:rPr lang="en-US" b="1" dirty="0">
                <a:latin typeface="+mj-lt"/>
              </a:rPr>
              <a:t>Appointment of External Auditor </a:t>
            </a:r>
            <a:endParaRPr lang="en-US" dirty="0">
              <a:latin typeface="+mj-lt"/>
            </a:endParaRPr>
          </a:p>
          <a:p>
            <a:r>
              <a:rPr lang="en-US" sz="2400" dirty="0" smtClean="0">
                <a:latin typeface="+mj-lt"/>
              </a:rPr>
              <a:t>The </a:t>
            </a:r>
            <a:r>
              <a:rPr lang="en-US" sz="2400" dirty="0">
                <a:latin typeface="+mj-lt"/>
              </a:rPr>
              <a:t>accounts and financial management of all funds governed by the Financial Regulations shall be subject to an annual audit, and the arrangements for such audit shall take into account the international nature of </a:t>
            </a:r>
            <a:r>
              <a:rPr lang="en-US" sz="2400" dirty="0" smtClean="0">
                <a:latin typeface="+mj-lt"/>
              </a:rPr>
              <a:t>Sampled CSO </a:t>
            </a:r>
            <a:r>
              <a:rPr lang="en-US" sz="2400" dirty="0">
                <a:latin typeface="+mj-lt"/>
              </a:rPr>
              <a:t>and ensure an open and competitive process for the selection of the external auditor in accordance with the procurement rules. </a:t>
            </a:r>
          </a:p>
          <a:p>
            <a:r>
              <a:rPr lang="en-US" sz="2400" dirty="0" smtClean="0">
                <a:latin typeface="+mj-lt"/>
              </a:rPr>
              <a:t>National </a:t>
            </a:r>
            <a:r>
              <a:rPr lang="en-US" sz="2400" dirty="0">
                <a:latin typeface="+mj-lt"/>
              </a:rPr>
              <a:t>audit authorities of Contributing Member countries shall have the right to conduct an independent audit with prior notice of one month at the Member country’s own cost. </a:t>
            </a:r>
            <a:endParaRPr lang="en-US" sz="2400" dirty="0" smtClean="0">
              <a:latin typeface="+mj-lt"/>
            </a:endParaRPr>
          </a:p>
          <a:p>
            <a:r>
              <a:rPr lang="en-US" sz="2400" dirty="0">
                <a:latin typeface="+mj-lt"/>
              </a:rPr>
              <a:t>The MPSC shall recommend the appointment of an external auditor to the Council and the whole tendering process for the external auditor shall be administered by the Finance Unit with the Procurement team. </a:t>
            </a:r>
          </a:p>
          <a:p>
            <a:endParaRPr lang="en-US" sz="2400" dirty="0">
              <a:latin typeface="+mj-lt"/>
            </a:endParaRPr>
          </a:p>
          <a:p>
            <a:pPr marL="0" indent="0">
              <a:buNone/>
            </a:pPr>
            <a:r>
              <a:rPr lang="en-US" b="1" dirty="0" smtClean="0">
                <a:latin typeface="+mj-lt"/>
              </a:rPr>
              <a:t> </a:t>
            </a: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845428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3886200"/>
          </a:xfrm>
          <a:solidFill>
            <a:schemeClr val="accent6">
              <a:lumMod val="20000"/>
              <a:lumOff val="80000"/>
            </a:schemeClr>
          </a:solidFill>
        </p:spPr>
        <p:txBody>
          <a:bodyPr>
            <a:noAutofit/>
          </a:bodyPr>
          <a:lstStyle/>
          <a:p>
            <a:pPr marL="0" indent="0">
              <a:buNone/>
            </a:pPr>
            <a:r>
              <a:rPr lang="en-US" b="1" dirty="0">
                <a:latin typeface="+mj-lt"/>
              </a:rPr>
              <a:t>Appointment of External Auditor </a:t>
            </a:r>
            <a:r>
              <a:rPr lang="en-US" b="1" dirty="0" smtClean="0">
                <a:latin typeface="+mj-lt"/>
              </a:rPr>
              <a:t>…</a:t>
            </a:r>
            <a:endParaRPr lang="en-US" dirty="0">
              <a:latin typeface="+mj-lt"/>
            </a:endParaRPr>
          </a:p>
          <a:p>
            <a:r>
              <a:rPr lang="en-US" sz="2400" dirty="0" smtClean="0">
                <a:latin typeface="+mj-lt"/>
              </a:rPr>
              <a:t>The appointment of an external auditor shall be for a maximum period of 3 years, renewable once for an additional term of 2 years. </a:t>
            </a:r>
          </a:p>
          <a:p>
            <a:r>
              <a:rPr lang="en-US" sz="2400" dirty="0" smtClean="0">
                <a:latin typeface="+mj-lt"/>
              </a:rPr>
              <a:t>The </a:t>
            </a:r>
            <a:r>
              <a:rPr lang="en-US" sz="2400" dirty="0">
                <a:latin typeface="+mj-lt"/>
              </a:rPr>
              <a:t>external auditor must be completely impartial and independent from all aspects of management or financial interests in the entity being audited. The external auditor shall not, during the period covered by the audit nor during the undertaking of the audit, be employed by, serve as director for, or have any financial or close business relationships with any senior participant in the management of </a:t>
            </a:r>
            <a:r>
              <a:rPr lang="en-US" sz="2400" dirty="0" smtClean="0">
                <a:latin typeface="+mj-lt"/>
              </a:rPr>
              <a:t>Sampled CSO. </a:t>
            </a:r>
            <a:r>
              <a:rPr lang="en-US" sz="2400" dirty="0">
                <a:latin typeface="+mj-lt"/>
              </a:rPr>
              <a:t>The external auditor shall disclose any relationship that might possibly compromise his/her independence. </a:t>
            </a:r>
          </a:p>
          <a:p>
            <a:pPr marL="0" indent="0">
              <a:buNone/>
            </a:pPr>
            <a:endParaRPr lang="en-US" dirty="0">
              <a:latin typeface="+mj-lt"/>
            </a:endParaRPr>
          </a:p>
        </p:txBody>
      </p:sp>
    </p:spTree>
    <p:extLst>
      <p:ext uri="{BB962C8B-B14F-4D97-AF65-F5344CB8AC3E}">
        <p14:creationId xmlns:p14="http://schemas.microsoft.com/office/powerpoint/2010/main" val="746047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0"/>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996696"/>
            <a:ext cx="10122408" cy="4846320"/>
          </a:xfrm>
          <a:solidFill>
            <a:schemeClr val="accent6">
              <a:lumMod val="20000"/>
              <a:lumOff val="80000"/>
            </a:schemeClr>
          </a:solidFill>
        </p:spPr>
        <p:txBody>
          <a:bodyPr>
            <a:noAutofit/>
          </a:bodyPr>
          <a:lstStyle/>
          <a:p>
            <a:pPr marL="0" indent="0">
              <a:buNone/>
            </a:pPr>
            <a:r>
              <a:rPr lang="en-US" b="1" dirty="0">
                <a:latin typeface="+mj-lt"/>
              </a:rPr>
              <a:t>Appointment of External Auditor </a:t>
            </a:r>
            <a:r>
              <a:rPr lang="en-US" b="1" dirty="0" smtClean="0">
                <a:latin typeface="+mj-lt"/>
              </a:rPr>
              <a:t>…</a:t>
            </a:r>
            <a:endParaRPr lang="en-US" dirty="0">
              <a:latin typeface="+mj-lt"/>
            </a:endParaRPr>
          </a:p>
          <a:p>
            <a:r>
              <a:rPr lang="en-US" sz="2400" dirty="0" smtClean="0">
                <a:latin typeface="+mj-lt"/>
              </a:rPr>
              <a:t>The </a:t>
            </a:r>
            <a:r>
              <a:rPr lang="en-US" sz="2400" dirty="0">
                <a:latin typeface="+mj-lt"/>
              </a:rPr>
              <a:t>external auditor may make observations with respect to the efficiency of the financial procedures, the accounting system, and the internal financial controls and, in general, the administration and management of the Organization. The external auditor shall express and opinion and sign an opinion on the Financial Statements of </a:t>
            </a:r>
            <a:r>
              <a:rPr lang="en-US" sz="2400" dirty="0" smtClean="0">
                <a:latin typeface="+mj-lt"/>
              </a:rPr>
              <a:t>Sampled CSO. </a:t>
            </a:r>
            <a:endParaRPr lang="en-US" sz="2400" dirty="0">
              <a:latin typeface="+mj-lt"/>
            </a:endParaRPr>
          </a:p>
          <a:p>
            <a:r>
              <a:rPr lang="en-US" sz="2400" dirty="0" smtClean="0">
                <a:latin typeface="+mj-lt"/>
              </a:rPr>
              <a:t>The </a:t>
            </a:r>
            <a:r>
              <a:rPr lang="en-US" sz="2400" dirty="0">
                <a:latin typeface="+mj-lt"/>
              </a:rPr>
              <a:t>Finance </a:t>
            </a:r>
            <a:r>
              <a:rPr lang="en-US" sz="2400" dirty="0" smtClean="0">
                <a:latin typeface="+mj-lt"/>
              </a:rPr>
              <a:t>Manager shall </a:t>
            </a:r>
            <a:r>
              <a:rPr lang="en-US" sz="2400" dirty="0">
                <a:latin typeface="+mj-lt"/>
              </a:rPr>
              <a:t>provide the external auditor with facilities required for the performance of the audit. In addition to the Financial Statements, </a:t>
            </a:r>
            <a:r>
              <a:rPr lang="en-US" sz="2400" dirty="0" smtClean="0">
                <a:latin typeface="+mj-lt"/>
              </a:rPr>
              <a:t>Sampled CSO </a:t>
            </a:r>
            <a:r>
              <a:rPr lang="en-US" sz="2400" dirty="0">
                <a:latin typeface="+mj-lt"/>
              </a:rPr>
              <a:t>shall provide the external auditor with information on:</a:t>
            </a:r>
          </a:p>
          <a:p>
            <a:pPr marL="457200" lvl="1" indent="0">
              <a:buNone/>
            </a:pPr>
            <a:r>
              <a:rPr lang="en-US" sz="2200" dirty="0" smtClean="0">
                <a:latin typeface="+mj-lt"/>
              </a:rPr>
              <a:t>a) Total </a:t>
            </a:r>
            <a:r>
              <a:rPr lang="en-US" sz="2200" dirty="0">
                <a:latin typeface="+mj-lt"/>
              </a:rPr>
              <a:t>value of property, plant and equipment and intangible assets for which records are kept; </a:t>
            </a:r>
          </a:p>
          <a:p>
            <a:pPr marL="457200" lvl="1" indent="0">
              <a:buNone/>
            </a:pPr>
            <a:r>
              <a:rPr lang="en-US" sz="2200" dirty="0" smtClean="0">
                <a:latin typeface="+mj-lt"/>
              </a:rPr>
              <a:t>b</a:t>
            </a:r>
            <a:r>
              <a:rPr lang="en-US" sz="2200" dirty="0">
                <a:latin typeface="+mj-lt"/>
              </a:rPr>
              <a:t>) Losses of cash, and other assets written off; and </a:t>
            </a:r>
            <a:endParaRPr lang="en-US" sz="2200" dirty="0" smtClean="0">
              <a:latin typeface="+mj-lt"/>
            </a:endParaRPr>
          </a:p>
          <a:p>
            <a:pPr marL="457200" lvl="1" indent="0">
              <a:buNone/>
            </a:pPr>
            <a:r>
              <a:rPr lang="en-US" sz="2200" dirty="0" smtClean="0">
                <a:latin typeface="+mj-lt"/>
              </a:rPr>
              <a:t>c) Such other information as the external auditors may require. </a:t>
            </a:r>
          </a:p>
          <a:p>
            <a:pPr marL="0" indent="0">
              <a:buNone/>
            </a:pPr>
            <a:endParaRPr lang="en-US" dirty="0">
              <a:latin typeface="+mj-lt"/>
            </a:endParaRPr>
          </a:p>
        </p:txBody>
      </p:sp>
    </p:spTree>
    <p:extLst>
      <p:ext uri="{BB962C8B-B14F-4D97-AF65-F5344CB8AC3E}">
        <p14:creationId xmlns:p14="http://schemas.microsoft.com/office/powerpoint/2010/main" val="1869557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6">
              <a:lumMod val="75000"/>
            </a:schemeClr>
          </a:solidFill>
        </p:spPr>
        <p:txBody>
          <a:bodyPr>
            <a:normAutofit/>
          </a:bodyPr>
          <a:lstStyle/>
          <a:p>
            <a:r>
              <a:rPr lang="en-US" dirty="0">
                <a:solidFill>
                  <a:schemeClr val="bg1"/>
                </a:solidFill>
                <a:latin typeface="+mn-lt"/>
              </a:rPr>
              <a:t>Module 3: Basic Accounting System</a:t>
            </a:r>
          </a:p>
        </p:txBody>
      </p:sp>
      <p:sp>
        <p:nvSpPr>
          <p:cNvPr id="3" name="Content Placeholder 2"/>
          <p:cNvSpPr>
            <a:spLocks noGrp="1"/>
          </p:cNvSpPr>
          <p:nvPr>
            <p:ph idx="1"/>
          </p:nvPr>
        </p:nvSpPr>
        <p:spPr>
          <a:xfrm>
            <a:off x="1353312" y="1682495"/>
            <a:ext cx="9482328" cy="3529586"/>
          </a:xfrm>
          <a:solidFill>
            <a:schemeClr val="accent6">
              <a:lumMod val="20000"/>
              <a:lumOff val="80000"/>
            </a:schemeClr>
          </a:solidFill>
        </p:spPr>
        <p:txBody>
          <a:bodyPr>
            <a:noAutofit/>
          </a:bodyPr>
          <a:lstStyle/>
          <a:p>
            <a:pPr marL="0" indent="0">
              <a:buNone/>
            </a:pPr>
            <a:r>
              <a:rPr lang="en-US" sz="2400" b="1" dirty="0" smtClean="0">
                <a:latin typeface="+mj-lt"/>
              </a:rPr>
              <a:t>Lesson 4: </a:t>
            </a:r>
            <a:r>
              <a:rPr lang="en-US" sz="2400" dirty="0" smtClean="0">
                <a:latin typeface="+mj-lt"/>
              </a:rPr>
              <a:t>Accounting essentials </a:t>
            </a:r>
            <a:r>
              <a:rPr lang="en-US" sz="2400" dirty="0">
                <a:latin typeface="+mj-lt"/>
              </a:rPr>
              <a:t>to </a:t>
            </a:r>
            <a:r>
              <a:rPr lang="en-US" sz="2400" dirty="0" smtClean="0">
                <a:latin typeface="+mj-lt"/>
              </a:rPr>
              <a:t>set up </a:t>
            </a:r>
            <a:r>
              <a:rPr lang="en-US" sz="2400" dirty="0">
                <a:latin typeface="+mj-lt"/>
              </a:rPr>
              <a:t>and </a:t>
            </a:r>
            <a:r>
              <a:rPr lang="en-US" sz="2400" dirty="0" smtClean="0">
                <a:latin typeface="+mj-lt"/>
              </a:rPr>
              <a:t>operate </a:t>
            </a:r>
            <a:r>
              <a:rPr lang="en-US" sz="2400" dirty="0">
                <a:latin typeface="+mj-lt"/>
              </a:rPr>
              <a:t>a Double Entry Accounting </a:t>
            </a:r>
            <a:r>
              <a:rPr lang="en-US" sz="2400" dirty="0" smtClean="0">
                <a:latin typeface="+mj-lt"/>
              </a:rPr>
              <a:t>System – </a:t>
            </a:r>
            <a:r>
              <a:rPr lang="en-US" sz="2400" b="1" i="1" dirty="0" smtClean="0">
                <a:latin typeface="+mj-lt"/>
              </a:rPr>
              <a:t>September 6</a:t>
            </a:r>
            <a:endParaRPr lang="en-US" sz="2400" b="1" i="1" dirty="0">
              <a:latin typeface="+mj-lt"/>
            </a:endParaRPr>
          </a:p>
          <a:p>
            <a:pPr marL="0" indent="0">
              <a:buNone/>
            </a:pPr>
            <a:r>
              <a:rPr lang="en-US" sz="2400" b="1" dirty="0" smtClean="0">
                <a:latin typeface="+mj-lt"/>
              </a:rPr>
              <a:t>Lesson 5: </a:t>
            </a:r>
            <a:r>
              <a:rPr lang="en-US" sz="2400" dirty="0" smtClean="0">
                <a:latin typeface="+mj-lt"/>
              </a:rPr>
              <a:t>Processing a Formal Accounting System for Efficient Accounting and Finance Operations – </a:t>
            </a:r>
            <a:r>
              <a:rPr lang="en-US" sz="2400" b="1" i="1" dirty="0" smtClean="0">
                <a:latin typeface="+mj-lt"/>
              </a:rPr>
              <a:t>September 7</a:t>
            </a:r>
          </a:p>
          <a:p>
            <a:pPr marL="0" indent="0">
              <a:buNone/>
            </a:pPr>
            <a:r>
              <a:rPr lang="en-US" sz="2400" b="1" dirty="0" smtClean="0">
                <a:latin typeface="+mj-lt"/>
              </a:rPr>
              <a:t>Lesson 6: </a:t>
            </a:r>
            <a:r>
              <a:rPr lang="en-US" sz="2400" dirty="0" smtClean="0">
                <a:latin typeface="+mj-lt"/>
              </a:rPr>
              <a:t>Financial Recording and Closing Procedures and functional Competencies in Finance </a:t>
            </a:r>
            <a:r>
              <a:rPr lang="en-US" sz="2400" dirty="0">
                <a:latin typeface="+mj-lt"/>
              </a:rPr>
              <a:t>Management  </a:t>
            </a:r>
            <a:r>
              <a:rPr lang="en-US" sz="2400" dirty="0" smtClean="0">
                <a:latin typeface="+mj-lt"/>
              </a:rPr>
              <a:t>relevant to NPOs – </a:t>
            </a:r>
            <a:r>
              <a:rPr lang="en-US" sz="2400" b="1" i="1" dirty="0" smtClean="0">
                <a:latin typeface="+mj-lt"/>
              </a:rPr>
              <a:t>September 8</a:t>
            </a:r>
            <a:endParaRPr lang="en-US" sz="2400" b="1" i="1" dirty="0">
              <a:latin typeface="+mj-lt"/>
            </a:endParaRPr>
          </a:p>
          <a:p>
            <a:pPr marL="0" indent="0">
              <a:buNone/>
            </a:pPr>
            <a:r>
              <a:rPr lang="en-US" sz="2400" b="1" dirty="0" smtClean="0">
                <a:latin typeface="+mj-lt"/>
              </a:rPr>
              <a:t>Lesson 7: </a:t>
            </a:r>
            <a:r>
              <a:rPr lang="en-US" sz="2400" dirty="0" smtClean="0">
                <a:latin typeface="+mj-lt"/>
              </a:rPr>
              <a:t>Presentation of Financial Statements - special  guideline issued to NPOs to prepare and present their financial statements  (</a:t>
            </a:r>
            <a:r>
              <a:rPr lang="en-US" sz="2400" dirty="0">
                <a:latin typeface="+mj-lt"/>
              </a:rPr>
              <a:t>SLFRS Framework) </a:t>
            </a:r>
            <a:r>
              <a:rPr lang="en-US" sz="2400" dirty="0" smtClean="0">
                <a:latin typeface="+mj-lt"/>
              </a:rPr>
              <a:t>– </a:t>
            </a:r>
            <a:r>
              <a:rPr lang="en-US" sz="2400" b="1" i="1" dirty="0" smtClean="0">
                <a:latin typeface="+mj-lt"/>
              </a:rPr>
              <a:t>September 9</a:t>
            </a:r>
            <a:endParaRPr lang="en-US" sz="2400" b="1" i="1" dirty="0">
              <a:latin typeface="+mj-lt"/>
            </a:endParaRPr>
          </a:p>
        </p:txBody>
      </p:sp>
    </p:spTree>
    <p:extLst>
      <p:ext uri="{BB962C8B-B14F-4D97-AF65-F5344CB8AC3E}">
        <p14:creationId xmlns:p14="http://schemas.microsoft.com/office/powerpoint/2010/main" val="4880923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576072"/>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572768"/>
            <a:ext cx="10122408" cy="3803904"/>
          </a:xfrm>
          <a:solidFill>
            <a:schemeClr val="accent6">
              <a:lumMod val="20000"/>
              <a:lumOff val="80000"/>
            </a:schemeClr>
          </a:solidFill>
        </p:spPr>
        <p:txBody>
          <a:bodyPr>
            <a:noAutofit/>
          </a:bodyPr>
          <a:lstStyle/>
          <a:p>
            <a:pPr marL="0" indent="0">
              <a:buNone/>
            </a:pPr>
            <a:r>
              <a:rPr lang="en-US" b="1" dirty="0">
                <a:latin typeface="+mj-lt"/>
              </a:rPr>
              <a:t>Appointment of External Auditor </a:t>
            </a:r>
            <a:r>
              <a:rPr lang="en-US" b="1" dirty="0" smtClean="0">
                <a:latin typeface="+mj-lt"/>
              </a:rPr>
              <a:t>…</a:t>
            </a:r>
            <a:endParaRPr lang="en-US" dirty="0">
              <a:latin typeface="+mj-lt"/>
            </a:endParaRPr>
          </a:p>
          <a:p>
            <a:r>
              <a:rPr lang="en-US" sz="2600" dirty="0">
                <a:latin typeface="+mj-lt"/>
              </a:rPr>
              <a:t>The terms of reference for the appointment of external auditor shall include the following details: </a:t>
            </a:r>
          </a:p>
          <a:p>
            <a:pPr marL="457200" lvl="1" indent="0">
              <a:buNone/>
            </a:pPr>
            <a:r>
              <a:rPr lang="en-US" dirty="0">
                <a:latin typeface="+mj-lt"/>
              </a:rPr>
              <a:t>a) Audit scope and approach; </a:t>
            </a:r>
          </a:p>
          <a:p>
            <a:pPr marL="457200" lvl="1" indent="0">
              <a:buNone/>
            </a:pPr>
            <a:r>
              <a:rPr lang="en-US" dirty="0">
                <a:latin typeface="+mj-lt"/>
              </a:rPr>
              <a:t>b) Deliverables; </a:t>
            </a:r>
          </a:p>
          <a:p>
            <a:pPr marL="457200" lvl="1" indent="0">
              <a:buNone/>
            </a:pPr>
            <a:r>
              <a:rPr lang="en-US" dirty="0">
                <a:latin typeface="+mj-lt"/>
              </a:rPr>
              <a:t>c) Time period; </a:t>
            </a:r>
          </a:p>
          <a:p>
            <a:pPr marL="457200" lvl="1" indent="0">
              <a:buNone/>
            </a:pPr>
            <a:r>
              <a:rPr lang="en-US" dirty="0">
                <a:latin typeface="+mj-lt"/>
              </a:rPr>
              <a:t>d) Audit fees and payment terms; </a:t>
            </a:r>
          </a:p>
          <a:p>
            <a:pPr marL="457200" lvl="1" indent="0">
              <a:buNone/>
            </a:pPr>
            <a:r>
              <a:rPr lang="en-US" dirty="0">
                <a:latin typeface="+mj-lt"/>
              </a:rPr>
              <a:t>e) Confidentiality and data protection;</a:t>
            </a:r>
          </a:p>
          <a:p>
            <a:pPr marL="457200" lvl="1" indent="0">
              <a:buNone/>
            </a:pPr>
            <a:r>
              <a:rPr lang="en-US" dirty="0">
                <a:latin typeface="+mj-lt"/>
              </a:rPr>
              <a:t>f) </a:t>
            </a:r>
            <a:r>
              <a:rPr lang="en-US" dirty="0" smtClean="0">
                <a:latin typeface="+mj-lt"/>
              </a:rPr>
              <a:t>Sampled CSO standard </a:t>
            </a:r>
            <a:r>
              <a:rPr lang="en-US" dirty="0">
                <a:latin typeface="+mj-lt"/>
              </a:rPr>
              <a:t>terms and conditions.</a:t>
            </a:r>
          </a:p>
          <a:p>
            <a:pPr marL="0" indent="0">
              <a:buNone/>
            </a:pPr>
            <a:endParaRPr lang="en-US" dirty="0">
              <a:latin typeface="+mj-lt"/>
            </a:endParaRPr>
          </a:p>
        </p:txBody>
      </p:sp>
    </p:spTree>
    <p:extLst>
      <p:ext uri="{BB962C8B-B14F-4D97-AF65-F5344CB8AC3E}">
        <p14:creationId xmlns:p14="http://schemas.microsoft.com/office/powerpoint/2010/main" val="41240280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808" y="182880"/>
            <a:ext cx="10927080" cy="5878532"/>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endParaRPr lang="en-US"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Article 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ACCOUNTS</a:t>
            </a:r>
            <a:endParaRPr lang="en-US" sz="2400" dirty="0">
              <a:ea typeface="Calibri" panose="020F0502020204030204" pitchFamily="34" charset="0"/>
              <a:cs typeface="Times New Roman" panose="02020603050405020304" pitchFamily="18" charset="0"/>
            </a:endParaRPr>
          </a:p>
          <a:p>
            <a:r>
              <a:rPr lang="en-US" sz="2400" dirty="0">
                <a:ea typeface="Calibri" panose="020F0502020204030204" pitchFamily="34" charset="0"/>
                <a:cs typeface="Calibri" panose="020F0502020204030204" pitchFamily="34" charset="0"/>
              </a:rPr>
              <a:t> </a:t>
            </a:r>
            <a:endParaRPr lang="en-US" sz="2400" dirty="0">
              <a:ea typeface="Calibri" panose="020F0502020204030204" pitchFamily="34" charset="0"/>
              <a:cs typeface="Times New Roman" panose="02020603050405020304" pitchFamily="18" charset="0"/>
            </a:endParaRPr>
          </a:p>
          <a:p>
            <a:r>
              <a:rPr lang="en-US" sz="2400" b="1" dirty="0">
                <a:solidFill>
                  <a:srgbClr val="2F5496"/>
                </a:solidFill>
                <a:ea typeface="Calibri" panose="020F0502020204030204" pitchFamily="34" charset="0"/>
                <a:cs typeface="Calibri" panose="020F0502020204030204" pitchFamily="34" charset="0"/>
              </a:rPr>
              <a:t>Regulation 8.1 </a:t>
            </a:r>
            <a:endParaRPr lang="en-US" sz="2400" dirty="0">
              <a:ea typeface="Calibri" panose="020F0502020204030204" pitchFamily="34" charset="0"/>
              <a:cs typeface="Times New Roman" panose="02020603050405020304" pitchFamily="18" charset="0"/>
            </a:endParaRPr>
          </a:p>
          <a:p>
            <a:r>
              <a:rPr lang="en-US" sz="2400" b="1" dirty="0">
                <a:solidFill>
                  <a:srgbClr val="2F5496"/>
                </a:solidFill>
                <a:ea typeface="Calibri" panose="020F0502020204030204" pitchFamily="34" charset="0"/>
                <a:cs typeface="Calibri" panose="020F0502020204030204" pitchFamily="34" charset="0"/>
              </a:rPr>
              <a:t>Accounting Policies </a:t>
            </a:r>
            <a:endParaRPr lang="en-US" sz="2400" dirty="0">
              <a:ea typeface="Calibri" panose="020F0502020204030204" pitchFamily="34" charset="0"/>
              <a:cs typeface="Times New Roman" panose="02020603050405020304" pitchFamily="18" charset="0"/>
            </a:endParaRPr>
          </a:p>
          <a:p>
            <a:r>
              <a:rPr lang="en-US" sz="2000" dirty="0" smtClean="0">
                <a:ea typeface="Calibri" panose="020F0502020204030204" pitchFamily="34" charset="0"/>
                <a:cs typeface="Calibri" panose="020F0502020204030204" pitchFamily="34" charset="0"/>
              </a:rPr>
              <a:t>a</a:t>
            </a:r>
            <a:r>
              <a:rPr lang="en-US" sz="2000" dirty="0">
                <a:ea typeface="Calibri" panose="020F0502020204030204" pitchFamily="34" charset="0"/>
                <a:cs typeface="Calibri" panose="020F0502020204030204" pitchFamily="34" charset="0"/>
              </a:rPr>
              <a:t>) The financial period, for the purposes of accounting for revenue earned and expenses incurred in respect of </a:t>
            </a:r>
            <a:r>
              <a:rPr lang="en-US" sz="2000" dirty="0" smtClean="0">
                <a:ea typeface="Calibri" panose="020F0502020204030204" pitchFamily="34" charset="0"/>
                <a:cs typeface="Calibri" panose="020F0502020204030204" pitchFamily="34" charset="0"/>
              </a:rPr>
              <a:t>Sampled CSO’s </a:t>
            </a:r>
            <a:r>
              <a:rPr lang="en-US" sz="2000" dirty="0">
                <a:ea typeface="Calibri" panose="020F0502020204030204" pitchFamily="34" charset="0"/>
                <a:cs typeface="Calibri" panose="020F0502020204030204" pitchFamily="34" charset="0"/>
              </a:rPr>
              <a:t>activities, shall consist of a single calendar year. </a:t>
            </a:r>
            <a:endParaRPr lang="en-US" sz="2000" dirty="0">
              <a:ea typeface="Calibri" panose="020F0502020204030204" pitchFamily="34" charset="0"/>
              <a:cs typeface="Times New Roman" panose="02020603050405020304" pitchFamily="18" charset="0"/>
            </a:endParaRPr>
          </a:p>
          <a:p>
            <a:r>
              <a:rPr lang="en-US" sz="2000" dirty="0">
                <a:ea typeface="Calibri" panose="020F0502020204030204" pitchFamily="34" charset="0"/>
                <a:cs typeface="Calibri" panose="020F0502020204030204" pitchFamily="34" charset="0"/>
              </a:rPr>
              <a:t>b) </a:t>
            </a:r>
            <a:r>
              <a:rPr lang="en-US" sz="2000" dirty="0" smtClean="0">
                <a:ea typeface="Calibri" panose="020F0502020204030204" pitchFamily="34" charset="0"/>
                <a:cs typeface="Calibri" panose="020F0502020204030204" pitchFamily="34" charset="0"/>
              </a:rPr>
              <a:t>Sampled CSO shall </a:t>
            </a:r>
            <a:r>
              <a:rPr lang="en-US" sz="2000" dirty="0">
                <a:ea typeface="Calibri" panose="020F0502020204030204" pitchFamily="34" charset="0"/>
                <a:cs typeface="Calibri" panose="020F0502020204030204" pitchFamily="34" charset="0"/>
              </a:rPr>
              <a:t>use </a:t>
            </a:r>
            <a:r>
              <a:rPr lang="en-US" sz="2000" dirty="0" smtClean="0"/>
              <a:t>SLAS </a:t>
            </a:r>
            <a:r>
              <a:rPr lang="en-US" sz="2000" dirty="0"/>
              <a:t>relevant to NPOs (SL </a:t>
            </a:r>
            <a:r>
              <a:rPr lang="en-US" sz="2000" dirty="0" err="1"/>
              <a:t>SoRP</a:t>
            </a:r>
            <a:r>
              <a:rPr lang="en-US" sz="2000" dirty="0"/>
              <a:t> recognizes the requirements of the Sri Lanka Accounting Standards with regard to recognition and </a:t>
            </a:r>
            <a:r>
              <a:rPr lang="en-US" sz="2000" dirty="0" smtClean="0"/>
              <a:t>measurement. </a:t>
            </a:r>
            <a:r>
              <a:rPr lang="en-US" sz="2000" dirty="0" smtClean="0">
                <a:ea typeface="Calibri" panose="020F0502020204030204" pitchFamily="34" charset="0"/>
                <a:cs typeface="Calibri" panose="020F0502020204030204" pitchFamily="34" charset="0"/>
              </a:rPr>
              <a:t>The </a:t>
            </a:r>
            <a:r>
              <a:rPr lang="en-US" sz="2000" dirty="0">
                <a:ea typeface="Calibri" panose="020F0502020204030204" pitchFamily="34" charset="0"/>
                <a:cs typeface="Calibri" panose="020F0502020204030204" pitchFamily="34" charset="0"/>
              </a:rPr>
              <a:t>Executive Director shall establish accounting policies to ensure that the financial statements provide information that are reliable in that they  </a:t>
            </a:r>
            <a:endParaRPr lang="en-US" sz="2000" dirty="0">
              <a:ea typeface="Calibri" panose="020F0502020204030204" pitchFamily="34" charset="0"/>
              <a:cs typeface="Times New Roman" panose="02020603050405020304" pitchFamily="18" charset="0"/>
            </a:endParaRPr>
          </a:p>
          <a:p>
            <a:pPr marL="499745" lvl="1"/>
            <a:r>
              <a:rPr lang="en-US" sz="2000" dirty="0">
                <a:ea typeface="Calibri" panose="020F0502020204030204" pitchFamily="34" charset="0"/>
                <a:cs typeface="Calibri" panose="020F0502020204030204" pitchFamily="34" charset="0"/>
              </a:rPr>
              <a:t>(</a:t>
            </a:r>
            <a:r>
              <a:rPr lang="en-US" sz="2000" dirty="0" err="1">
                <a:ea typeface="Calibri" panose="020F0502020204030204" pitchFamily="34" charset="0"/>
                <a:cs typeface="Calibri" panose="020F0502020204030204" pitchFamily="34" charset="0"/>
              </a:rPr>
              <a:t>i</a:t>
            </a:r>
            <a:r>
              <a:rPr lang="en-US" sz="2000" dirty="0">
                <a:ea typeface="Calibri" panose="020F0502020204030204" pitchFamily="34" charset="0"/>
                <a:cs typeface="Calibri" panose="020F0502020204030204" pitchFamily="34" charset="0"/>
              </a:rPr>
              <a:t>)    </a:t>
            </a:r>
            <a:r>
              <a:rPr lang="en-US" sz="2000" dirty="0" smtClean="0">
                <a:ea typeface="Calibri" panose="020F0502020204030204" pitchFamily="34" charset="0"/>
                <a:cs typeface="Calibri" panose="020F0502020204030204" pitchFamily="34" charset="0"/>
              </a:rPr>
              <a:t> represent </a:t>
            </a:r>
            <a:r>
              <a:rPr lang="en-US" sz="2000" dirty="0">
                <a:ea typeface="Calibri" panose="020F0502020204030204" pitchFamily="34" charset="0"/>
                <a:cs typeface="Calibri" panose="020F0502020204030204" pitchFamily="34" charset="0"/>
              </a:rPr>
              <a:t>faithfully the financial performance and financial position of the </a:t>
            </a:r>
            <a:r>
              <a:rPr lang="en-US" sz="2000" dirty="0" smtClean="0">
                <a:ea typeface="Calibri" panose="020F0502020204030204" pitchFamily="34" charset="0"/>
                <a:cs typeface="Calibri" panose="020F0502020204030204" pitchFamily="34" charset="0"/>
              </a:rPr>
              <a:t>Sampled CSO ; </a:t>
            </a:r>
            <a:endParaRPr lang="en-US" sz="2000" dirty="0">
              <a:ea typeface="Calibri" panose="020F0502020204030204" pitchFamily="34" charset="0"/>
              <a:cs typeface="Times New Roman" panose="02020603050405020304" pitchFamily="18" charset="0"/>
            </a:endParaRPr>
          </a:p>
          <a:p>
            <a:pPr marL="499745" lvl="1"/>
            <a:r>
              <a:rPr lang="en-US" sz="2000" dirty="0">
                <a:ea typeface="Calibri" panose="020F0502020204030204" pitchFamily="34" charset="0"/>
                <a:cs typeface="Calibri" panose="020F0502020204030204" pitchFamily="34" charset="0"/>
              </a:rPr>
              <a:t>(ii)   </a:t>
            </a:r>
            <a:r>
              <a:rPr lang="en-US" sz="2000" dirty="0" smtClean="0">
                <a:ea typeface="Calibri" panose="020F0502020204030204" pitchFamily="34" charset="0"/>
                <a:cs typeface="Calibri" panose="020F0502020204030204" pitchFamily="34" charset="0"/>
              </a:rPr>
              <a:t> reflect </a:t>
            </a:r>
            <a:r>
              <a:rPr lang="en-US" sz="2000" dirty="0">
                <a:ea typeface="Calibri" panose="020F0502020204030204" pitchFamily="34" charset="0"/>
                <a:cs typeface="Calibri" panose="020F0502020204030204" pitchFamily="34" charset="0"/>
              </a:rPr>
              <a:t>the economic substance of events and transactions, and not merely the legal form; </a:t>
            </a:r>
            <a:endParaRPr lang="en-US" sz="2000" dirty="0">
              <a:ea typeface="Calibri" panose="020F0502020204030204" pitchFamily="34" charset="0"/>
              <a:cs typeface="Times New Roman" panose="02020603050405020304" pitchFamily="18" charset="0"/>
            </a:endParaRPr>
          </a:p>
          <a:p>
            <a:pPr marL="499745" lvl="1"/>
            <a:r>
              <a:rPr lang="en-US" sz="2000" dirty="0">
                <a:ea typeface="Calibri" panose="020F0502020204030204" pitchFamily="34" charset="0"/>
                <a:cs typeface="Calibri" panose="020F0502020204030204" pitchFamily="34" charset="0"/>
              </a:rPr>
              <a:t>(iii)   </a:t>
            </a:r>
            <a:r>
              <a:rPr lang="en-US" sz="2000" dirty="0" smtClean="0">
                <a:ea typeface="Calibri" panose="020F0502020204030204" pitchFamily="34" charset="0"/>
                <a:cs typeface="Calibri" panose="020F0502020204030204" pitchFamily="34" charset="0"/>
              </a:rPr>
              <a:t>are </a:t>
            </a:r>
            <a:r>
              <a:rPr lang="en-US" sz="2000" dirty="0">
                <a:ea typeface="Calibri" panose="020F0502020204030204" pitchFamily="34" charset="0"/>
                <a:cs typeface="Calibri" panose="020F0502020204030204" pitchFamily="34" charset="0"/>
              </a:rPr>
              <a:t>neutral, that is, free from bias; </a:t>
            </a:r>
            <a:endParaRPr lang="en-US" sz="2000" dirty="0">
              <a:ea typeface="Calibri" panose="020F0502020204030204" pitchFamily="34" charset="0"/>
              <a:cs typeface="Times New Roman" panose="02020603050405020304" pitchFamily="18" charset="0"/>
            </a:endParaRPr>
          </a:p>
          <a:p>
            <a:pPr marL="499745" lvl="1"/>
            <a:r>
              <a:rPr lang="en-US" sz="2000" dirty="0">
                <a:ea typeface="Calibri" panose="020F0502020204030204" pitchFamily="34" charset="0"/>
                <a:cs typeface="Calibri" panose="020F0502020204030204" pitchFamily="34" charset="0"/>
              </a:rPr>
              <a:t>(iv)   </a:t>
            </a:r>
            <a:r>
              <a:rPr lang="en-US" sz="2000" dirty="0" smtClean="0">
                <a:ea typeface="Calibri" panose="020F0502020204030204" pitchFamily="34" charset="0"/>
                <a:cs typeface="Calibri" panose="020F0502020204030204" pitchFamily="34" charset="0"/>
              </a:rPr>
              <a:t>are </a:t>
            </a:r>
            <a:r>
              <a:rPr lang="en-US" sz="2000" dirty="0">
                <a:ea typeface="Calibri" panose="020F0502020204030204" pitchFamily="34" charset="0"/>
                <a:cs typeface="Calibri" panose="020F0502020204030204" pitchFamily="34" charset="0"/>
              </a:rPr>
              <a:t>prudent; and </a:t>
            </a:r>
            <a:endParaRPr lang="en-US" sz="2000" dirty="0">
              <a:ea typeface="Calibri" panose="020F0502020204030204" pitchFamily="34" charset="0"/>
              <a:cs typeface="Times New Roman" panose="02020603050405020304" pitchFamily="18" charset="0"/>
            </a:endParaRPr>
          </a:p>
          <a:p>
            <a:pPr marL="499745" lvl="1"/>
            <a:r>
              <a:rPr lang="en-US" sz="2000" dirty="0">
                <a:ea typeface="Calibri" panose="020F0502020204030204" pitchFamily="34" charset="0"/>
                <a:cs typeface="Calibri" panose="020F0502020204030204" pitchFamily="34" charset="0"/>
              </a:rPr>
              <a:t>(v)    </a:t>
            </a:r>
            <a:r>
              <a:rPr lang="en-US" sz="2000" dirty="0" smtClean="0">
                <a:ea typeface="Calibri" panose="020F0502020204030204" pitchFamily="34" charset="0"/>
                <a:cs typeface="Calibri" panose="020F0502020204030204" pitchFamily="34" charset="0"/>
              </a:rPr>
              <a:t>are </a:t>
            </a:r>
            <a:r>
              <a:rPr lang="en-US" sz="2000" dirty="0">
                <a:ea typeface="Calibri" panose="020F0502020204030204" pitchFamily="34" charset="0"/>
                <a:cs typeface="Calibri" panose="020F0502020204030204" pitchFamily="34" charset="0"/>
              </a:rPr>
              <a:t>complete in all material respects. </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42722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808" y="182880"/>
            <a:ext cx="10927080" cy="5601533"/>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endParaRPr lang="en-US"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Article 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ACCOUNTS</a:t>
            </a:r>
            <a:endParaRPr lang="en-US" sz="2400" dirty="0">
              <a:ea typeface="Calibri" panose="020F0502020204030204" pitchFamily="34" charset="0"/>
              <a:cs typeface="Times New Roman" panose="02020603050405020304" pitchFamily="18" charset="0"/>
            </a:endParaRPr>
          </a:p>
          <a:p>
            <a:r>
              <a:rPr lang="en-US" sz="2400" dirty="0">
                <a:ea typeface="Calibri" panose="020F0502020204030204" pitchFamily="34" charset="0"/>
                <a:cs typeface="Calibri" panose="020F0502020204030204" pitchFamily="34" charset="0"/>
              </a:rPr>
              <a:t> </a:t>
            </a:r>
            <a:endParaRPr lang="en-US" sz="2400" dirty="0">
              <a:ea typeface="Calibri" panose="020F0502020204030204" pitchFamily="34" charset="0"/>
              <a:cs typeface="Times New Roman" panose="02020603050405020304" pitchFamily="18" charset="0"/>
            </a:endParaRPr>
          </a:p>
          <a:p>
            <a:r>
              <a:rPr lang="en-US" sz="2400" b="1" dirty="0">
                <a:solidFill>
                  <a:srgbClr val="2F5496"/>
                </a:solidFill>
                <a:ea typeface="Calibri" panose="020F0502020204030204" pitchFamily="34" charset="0"/>
                <a:cs typeface="Calibri" panose="020F0502020204030204" pitchFamily="34" charset="0"/>
              </a:rPr>
              <a:t>Regulation 8.1 </a:t>
            </a:r>
            <a:endParaRPr lang="en-US" sz="2400" dirty="0">
              <a:ea typeface="Calibri" panose="020F0502020204030204" pitchFamily="34" charset="0"/>
              <a:cs typeface="Times New Roman" panose="02020603050405020304" pitchFamily="18" charset="0"/>
            </a:endParaRPr>
          </a:p>
          <a:p>
            <a:r>
              <a:rPr lang="en-US" sz="2400" b="1" dirty="0">
                <a:solidFill>
                  <a:srgbClr val="2F5496"/>
                </a:solidFill>
                <a:ea typeface="Calibri" panose="020F0502020204030204" pitchFamily="34" charset="0"/>
                <a:cs typeface="Calibri" panose="020F0502020204030204" pitchFamily="34" charset="0"/>
              </a:rPr>
              <a:t>Accounting </a:t>
            </a:r>
            <a:r>
              <a:rPr lang="en-US" sz="2400" b="1" dirty="0" smtClean="0">
                <a:solidFill>
                  <a:srgbClr val="2F5496"/>
                </a:solidFill>
                <a:ea typeface="Calibri" panose="020F0502020204030204" pitchFamily="34" charset="0"/>
                <a:cs typeface="Calibri" panose="020F0502020204030204" pitchFamily="34" charset="0"/>
              </a:rPr>
              <a:t>Policies…</a:t>
            </a:r>
          </a:p>
          <a:p>
            <a:r>
              <a:rPr lang="en-US" sz="2000" dirty="0"/>
              <a:t>c) All items of revenue and expense recognized annually shall be included in the determination of the net surplus or deficit for the period. When items of revenue and expense within surplus or deficit from ordinary activities are of such size, nature or incidence that their disclosure is relevant to explaining the performance of the </a:t>
            </a:r>
            <a:r>
              <a:rPr lang="en-US" sz="2000" dirty="0">
                <a:ea typeface="Calibri" panose="020F0502020204030204" pitchFamily="34" charset="0"/>
                <a:cs typeface="Calibri" panose="020F0502020204030204" pitchFamily="34" charset="0"/>
              </a:rPr>
              <a:t>Sampled CSO </a:t>
            </a:r>
            <a:r>
              <a:rPr lang="en-US" sz="2000" dirty="0" smtClean="0"/>
              <a:t>for </a:t>
            </a:r>
            <a:r>
              <a:rPr lang="en-US" sz="2000" dirty="0"/>
              <a:t>the financial period, the nature and amount of such items shall be disclosed separately. </a:t>
            </a:r>
          </a:p>
          <a:p>
            <a:r>
              <a:rPr lang="en-US" sz="2000" dirty="0"/>
              <a:t>d) Unless otherwise directed by the Executive Director or by the particular terms governing the operation of a trust fund or special account, all financial transactions shall be recorded in the accounts on an accrual basis. </a:t>
            </a:r>
          </a:p>
          <a:p>
            <a:r>
              <a:rPr lang="en-US" sz="2400" b="1" dirty="0" smtClean="0">
                <a:solidFill>
                  <a:srgbClr val="2F5496"/>
                </a:solidFill>
                <a:ea typeface="Calibri" panose="020F0502020204030204" pitchFamily="34" charset="0"/>
                <a:cs typeface="Calibri" panose="020F0502020204030204" pitchFamily="34" charset="0"/>
              </a:rPr>
              <a:t> </a:t>
            </a:r>
            <a:endParaRPr lang="en-US" sz="2400" dirty="0">
              <a:ea typeface="Calibri" panose="020F0502020204030204" pitchFamily="34" charset="0"/>
              <a:cs typeface="Times New Roman" panose="02020603050405020304" pitchFamily="18" charset="0"/>
            </a:endParaRPr>
          </a:p>
          <a:p>
            <a:r>
              <a:rPr lang="en-US" dirty="0">
                <a:ea typeface="Calibri" panose="020F0502020204030204" pitchFamily="34" charset="0"/>
                <a:cs typeface="Calibri" panose="020F0502020204030204" pitchFamily="34" charset="0"/>
              </a:rPr>
              <a:t> </a:t>
            </a:r>
            <a:endParaRPr lang="en-US"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1566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808" y="182880"/>
            <a:ext cx="10927080" cy="6155531"/>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ACCOUNTS</a:t>
            </a:r>
            <a:endParaRPr lang="en-US" sz="2400" dirty="0">
              <a:ea typeface="Calibri" panose="020F0502020204030204" pitchFamily="34" charset="0"/>
              <a:cs typeface="Times New Roman" panose="02020603050405020304" pitchFamily="18" charset="0"/>
            </a:endParaRPr>
          </a:p>
          <a:p>
            <a:r>
              <a:rPr lang="en-US" sz="2400" dirty="0">
                <a:ea typeface="Calibri" panose="020F0502020204030204" pitchFamily="34" charset="0"/>
                <a:cs typeface="Calibri" panose="020F0502020204030204" pitchFamily="34" charset="0"/>
              </a:rPr>
              <a:t> </a:t>
            </a:r>
            <a:r>
              <a:rPr lang="en-US" sz="2400" b="1" dirty="0" smtClean="0">
                <a:solidFill>
                  <a:srgbClr val="2F5496"/>
                </a:solidFill>
                <a:ea typeface="Calibri" panose="020F0502020204030204" pitchFamily="34" charset="0"/>
                <a:cs typeface="Calibri" panose="020F0502020204030204" pitchFamily="34" charset="0"/>
              </a:rPr>
              <a:t>Regulation </a:t>
            </a:r>
            <a:r>
              <a:rPr lang="en-US" sz="2400" b="1" dirty="0">
                <a:solidFill>
                  <a:srgbClr val="2F5496"/>
                </a:solidFill>
                <a:ea typeface="Calibri" panose="020F0502020204030204" pitchFamily="34" charset="0"/>
                <a:cs typeface="Calibri" panose="020F0502020204030204" pitchFamily="34" charset="0"/>
              </a:rPr>
              <a:t>8.1 </a:t>
            </a:r>
            <a:endParaRPr lang="en-US" sz="2400" dirty="0">
              <a:ea typeface="Calibri" panose="020F0502020204030204" pitchFamily="34" charset="0"/>
              <a:cs typeface="Times New Roman" panose="02020603050405020304" pitchFamily="18" charset="0"/>
            </a:endParaRPr>
          </a:p>
          <a:p>
            <a:r>
              <a:rPr lang="en-US" sz="2400" b="1" dirty="0">
                <a:solidFill>
                  <a:srgbClr val="2F5496"/>
                </a:solidFill>
                <a:ea typeface="Calibri" panose="020F0502020204030204" pitchFamily="34" charset="0"/>
                <a:cs typeface="Calibri" panose="020F0502020204030204" pitchFamily="34" charset="0"/>
              </a:rPr>
              <a:t>Accounting </a:t>
            </a:r>
            <a:r>
              <a:rPr lang="en-US" sz="2400" b="1" dirty="0" smtClean="0">
                <a:solidFill>
                  <a:srgbClr val="2F5496"/>
                </a:solidFill>
                <a:ea typeface="Calibri" panose="020F0502020204030204" pitchFamily="34" charset="0"/>
                <a:cs typeface="Calibri" panose="020F0502020204030204" pitchFamily="34" charset="0"/>
              </a:rPr>
              <a:t>Policies…</a:t>
            </a:r>
          </a:p>
          <a:p>
            <a:r>
              <a:rPr lang="en-US" sz="2000" dirty="0"/>
              <a:t>e) Full accrual shall be made by the </a:t>
            </a:r>
            <a:r>
              <a:rPr lang="en-US" sz="2000" dirty="0" smtClean="0"/>
              <a:t>Sampled CSO for </a:t>
            </a:r>
            <a:r>
              <a:rPr lang="en-US" sz="2000" dirty="0"/>
              <a:t>the net present value of future benefits, which represent consideration given by the Sampled CSO </a:t>
            </a:r>
            <a:r>
              <a:rPr lang="en-US" sz="2000" dirty="0" smtClean="0"/>
              <a:t>in </a:t>
            </a:r>
            <a:r>
              <a:rPr lang="en-US" sz="2000" dirty="0"/>
              <a:t>exchange for services rendered by employees and by individual contractors whose contracts with the Sampled CSO </a:t>
            </a:r>
            <a:r>
              <a:rPr lang="en-US" sz="2000" dirty="0" smtClean="0"/>
              <a:t>expressly </a:t>
            </a:r>
            <a:r>
              <a:rPr lang="en-US" sz="2000" dirty="0"/>
              <a:t>stipulate entitlement. Where relevant, such future consideration shall comprise benefits: </a:t>
            </a:r>
          </a:p>
          <a:p>
            <a:pPr lvl="1"/>
            <a:r>
              <a:rPr lang="en-US" sz="2000" dirty="0"/>
              <a:t>(</a:t>
            </a:r>
            <a:r>
              <a:rPr lang="en-US" sz="2000" dirty="0" err="1"/>
              <a:t>i</a:t>
            </a:r>
            <a:r>
              <a:rPr lang="en-US" sz="2000" dirty="0"/>
              <a:t>)   As a result of either a decision by the Sampled CSO </a:t>
            </a:r>
            <a:r>
              <a:rPr lang="en-US" sz="2000" dirty="0" smtClean="0"/>
              <a:t>to </a:t>
            </a:r>
            <a:r>
              <a:rPr lang="en-US" sz="2000" dirty="0"/>
              <a:t>terminate services before the normal retirement date; A decision by the individual concerned to accept voluntary redundancy in exchange for those benefits; </a:t>
            </a:r>
          </a:p>
          <a:p>
            <a:pPr lvl="1"/>
            <a:r>
              <a:rPr lang="en-US" sz="2000" dirty="0"/>
              <a:t>(ii)   Upon completion of services; </a:t>
            </a:r>
          </a:p>
          <a:p>
            <a:pPr lvl="1"/>
            <a:r>
              <a:rPr lang="en-US" sz="2000" dirty="0"/>
              <a:t>(iii)   Which do not fall due wholly within the twelve months after the end of the financial period in which the services were rendered. </a:t>
            </a:r>
          </a:p>
          <a:p>
            <a:r>
              <a:rPr lang="en-US" sz="2000" dirty="0"/>
              <a:t>f) The Executive Director may utilize actuarial values in order to make the best possible estimate of the net present value of such future consideration, at the end of the financial reporting period. </a:t>
            </a:r>
          </a:p>
          <a:p>
            <a:r>
              <a:rPr lang="en-US" sz="2000" dirty="0"/>
              <a:t>g) The Executive Director shall ensure that the Sampled CSO </a:t>
            </a:r>
            <a:r>
              <a:rPr lang="en-US" sz="2000" dirty="0" smtClean="0"/>
              <a:t>account </a:t>
            </a:r>
            <a:r>
              <a:rPr lang="en-US" sz="2000" dirty="0"/>
              <a:t>is provisionally closed on a regular basis. </a:t>
            </a:r>
          </a:p>
        </p:txBody>
      </p:sp>
    </p:spTree>
    <p:extLst>
      <p:ext uri="{BB962C8B-B14F-4D97-AF65-F5344CB8AC3E}">
        <p14:creationId xmlns:p14="http://schemas.microsoft.com/office/powerpoint/2010/main" val="40775296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9032" y="832104"/>
            <a:ext cx="8659368" cy="4985980"/>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t>
            </a:r>
            <a:r>
              <a:rPr lang="en-US" sz="2400" b="1" dirty="0" smtClean="0">
                <a:ea typeface="Calibri" panose="020F0502020204030204" pitchFamily="34" charset="0"/>
                <a:cs typeface="Calibri" panose="020F0502020204030204" pitchFamily="34" charset="0"/>
              </a:rPr>
              <a:t>ACCOUNTS</a:t>
            </a:r>
          </a:p>
          <a:p>
            <a:pPr algn="ctr"/>
            <a:endParaRPr lang="en-US" sz="2400" dirty="0">
              <a:ea typeface="Calibri" panose="020F0502020204030204" pitchFamily="34" charset="0"/>
              <a:cs typeface="Times New Roman" panose="02020603050405020304" pitchFamily="18" charset="0"/>
            </a:endParaRPr>
          </a:p>
          <a:p>
            <a:r>
              <a:rPr lang="en-US" sz="2400" b="1" dirty="0" smtClean="0">
                <a:solidFill>
                  <a:schemeClr val="accent5">
                    <a:lumMod val="75000"/>
                  </a:schemeClr>
                </a:solidFill>
              </a:rPr>
              <a:t>Regulation </a:t>
            </a:r>
            <a:r>
              <a:rPr lang="en-US" sz="2400" b="1" dirty="0">
                <a:solidFill>
                  <a:schemeClr val="accent5">
                    <a:lumMod val="75000"/>
                  </a:schemeClr>
                </a:solidFill>
              </a:rPr>
              <a:t>8.2 </a:t>
            </a:r>
            <a:endParaRPr lang="en-US" sz="2400" dirty="0">
              <a:solidFill>
                <a:schemeClr val="accent5">
                  <a:lumMod val="75000"/>
                </a:schemeClr>
              </a:solidFill>
            </a:endParaRPr>
          </a:p>
          <a:p>
            <a:r>
              <a:rPr lang="en-US" sz="2400" b="1" dirty="0">
                <a:solidFill>
                  <a:schemeClr val="accent5">
                    <a:lumMod val="75000"/>
                  </a:schemeClr>
                </a:solidFill>
              </a:rPr>
              <a:t>Preparation of financial statements </a:t>
            </a:r>
            <a:endParaRPr lang="en-US" sz="2400" dirty="0">
              <a:solidFill>
                <a:schemeClr val="accent5">
                  <a:lumMod val="75000"/>
                </a:schemeClr>
              </a:solidFill>
            </a:endParaRPr>
          </a:p>
          <a:p>
            <a:r>
              <a:rPr lang="en-US" sz="2000" dirty="0" smtClean="0"/>
              <a:t>The </a:t>
            </a:r>
            <a:r>
              <a:rPr lang="en-US" sz="2000" dirty="0"/>
              <a:t>financial statements for the financial year shall be submitted annually by the Executive Director to the Management and Program Sub-Committee not later than 30 April following the end of the financial year. The accounts for the financial period shall show: </a:t>
            </a:r>
          </a:p>
          <a:p>
            <a:r>
              <a:rPr lang="en-US" sz="2000" dirty="0"/>
              <a:t>(</a:t>
            </a:r>
            <a:r>
              <a:rPr lang="en-US" sz="2000" dirty="0" err="1"/>
              <a:t>i</a:t>
            </a:r>
            <a:r>
              <a:rPr lang="en-US" sz="2000" dirty="0"/>
              <a:t>)   </a:t>
            </a:r>
            <a:r>
              <a:rPr lang="en-US" sz="2000" dirty="0" smtClean="0"/>
              <a:t>  Statement </a:t>
            </a:r>
            <a:r>
              <a:rPr lang="en-US" sz="2000" dirty="0"/>
              <a:t>of financial position; </a:t>
            </a:r>
          </a:p>
          <a:p>
            <a:r>
              <a:rPr lang="en-US" sz="2000" dirty="0"/>
              <a:t>(ii)   </a:t>
            </a:r>
            <a:r>
              <a:rPr lang="en-US" sz="2000" dirty="0" smtClean="0"/>
              <a:t> Statement </a:t>
            </a:r>
            <a:r>
              <a:rPr lang="en-US" sz="2000" dirty="0"/>
              <a:t>of financial performance - the income and expenditure of all funds; </a:t>
            </a:r>
          </a:p>
          <a:p>
            <a:r>
              <a:rPr lang="en-US" sz="2000" dirty="0"/>
              <a:t>(iii)   Statement of changes in net assets/equity; </a:t>
            </a:r>
          </a:p>
          <a:p>
            <a:r>
              <a:rPr lang="en-US" sz="2000" dirty="0"/>
              <a:t>(iv)   Cash flow statement; </a:t>
            </a:r>
          </a:p>
        </p:txBody>
      </p:sp>
    </p:spTree>
    <p:extLst>
      <p:ext uri="{BB962C8B-B14F-4D97-AF65-F5344CB8AC3E}">
        <p14:creationId xmlns:p14="http://schemas.microsoft.com/office/powerpoint/2010/main" val="1922813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4168" y="758952"/>
            <a:ext cx="9217152" cy="5601533"/>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t>
            </a:r>
            <a:r>
              <a:rPr lang="en-US" sz="2400" b="1" dirty="0" smtClean="0">
                <a:ea typeface="Calibri" panose="020F0502020204030204" pitchFamily="34" charset="0"/>
                <a:cs typeface="Calibri" panose="020F0502020204030204" pitchFamily="34" charset="0"/>
              </a:rPr>
              <a:t>ACCOUNTS</a:t>
            </a:r>
          </a:p>
          <a:p>
            <a:pPr algn="ctr"/>
            <a:endParaRPr lang="en-US" sz="2400" dirty="0">
              <a:ea typeface="Calibri" panose="020F0502020204030204" pitchFamily="34" charset="0"/>
              <a:cs typeface="Times New Roman" panose="02020603050405020304" pitchFamily="18" charset="0"/>
            </a:endParaRPr>
          </a:p>
          <a:p>
            <a:r>
              <a:rPr lang="en-US" sz="2400" b="1" dirty="0" smtClean="0">
                <a:solidFill>
                  <a:schemeClr val="accent5">
                    <a:lumMod val="75000"/>
                  </a:schemeClr>
                </a:solidFill>
              </a:rPr>
              <a:t>Regulation </a:t>
            </a:r>
            <a:r>
              <a:rPr lang="en-US" sz="2400" b="1" dirty="0">
                <a:solidFill>
                  <a:schemeClr val="accent5">
                    <a:lumMod val="75000"/>
                  </a:schemeClr>
                </a:solidFill>
              </a:rPr>
              <a:t>8.2 </a:t>
            </a:r>
            <a:endParaRPr lang="en-US" sz="2400" dirty="0">
              <a:solidFill>
                <a:schemeClr val="accent5">
                  <a:lumMod val="75000"/>
                </a:schemeClr>
              </a:solidFill>
            </a:endParaRPr>
          </a:p>
          <a:p>
            <a:r>
              <a:rPr lang="en-US" sz="2400" b="1" dirty="0">
                <a:solidFill>
                  <a:schemeClr val="accent5">
                    <a:lumMod val="75000"/>
                  </a:schemeClr>
                </a:solidFill>
              </a:rPr>
              <a:t>Preparation of financial statements </a:t>
            </a:r>
            <a:r>
              <a:rPr lang="en-US" sz="2400" b="1" dirty="0" smtClean="0">
                <a:solidFill>
                  <a:schemeClr val="accent5">
                    <a:lumMod val="75000"/>
                  </a:schemeClr>
                </a:solidFill>
              </a:rPr>
              <a:t>…</a:t>
            </a:r>
            <a:endParaRPr lang="en-US" sz="2400" dirty="0">
              <a:solidFill>
                <a:schemeClr val="accent5">
                  <a:lumMod val="75000"/>
                </a:schemeClr>
              </a:solidFill>
            </a:endParaRPr>
          </a:p>
          <a:p>
            <a:r>
              <a:rPr lang="en-US" sz="2000" dirty="0" smtClean="0"/>
              <a:t>(</a:t>
            </a:r>
            <a:r>
              <a:rPr lang="en-US" sz="2000" dirty="0"/>
              <a:t>v)   </a:t>
            </a:r>
            <a:r>
              <a:rPr lang="en-US" sz="2000" dirty="0" smtClean="0"/>
              <a:t> The </a:t>
            </a:r>
            <a:r>
              <a:rPr lang="en-US" sz="2000" dirty="0"/>
              <a:t>status of appropriations, including: </a:t>
            </a:r>
          </a:p>
          <a:p>
            <a:pPr lvl="1"/>
            <a:r>
              <a:rPr lang="en-US" sz="2000" dirty="0"/>
              <a:t>(a)   Original appropriations and supplementary appropriations, if any; </a:t>
            </a:r>
          </a:p>
          <a:p>
            <a:pPr lvl="1"/>
            <a:r>
              <a:rPr lang="en-US" sz="2000" dirty="0"/>
              <a:t>(b)   Appropriations after modification by any transfers; </a:t>
            </a:r>
          </a:p>
          <a:p>
            <a:pPr lvl="1"/>
            <a:r>
              <a:rPr lang="en-US" sz="2000" dirty="0"/>
              <a:t>(c)   Credits, if any, other than appropriations approved by the Council; </a:t>
            </a:r>
          </a:p>
          <a:p>
            <a:pPr lvl="1"/>
            <a:r>
              <a:rPr lang="en-US" sz="2000" dirty="0"/>
              <a:t>(d)   Expenditures charged against those appropriations and/or other credits; </a:t>
            </a:r>
          </a:p>
          <a:p>
            <a:pPr lvl="1"/>
            <a:r>
              <a:rPr lang="en-US" sz="2000" dirty="0"/>
              <a:t>(e)   Unused balances of appropriations and of other credits; </a:t>
            </a:r>
          </a:p>
          <a:p>
            <a:r>
              <a:rPr lang="en-US" sz="2000" dirty="0"/>
              <a:t>(vi)   </a:t>
            </a:r>
            <a:r>
              <a:rPr lang="en-US" sz="2000" dirty="0" smtClean="0"/>
              <a:t> Statement </a:t>
            </a:r>
            <a:r>
              <a:rPr lang="en-US" sz="2000" dirty="0"/>
              <a:t>of comparison of budgeted and actual performance for the financial period; </a:t>
            </a:r>
          </a:p>
          <a:p>
            <a:r>
              <a:rPr lang="en-US" sz="2000" dirty="0"/>
              <a:t>(vii)   Accounting policies and notes to the financial statements; and </a:t>
            </a:r>
          </a:p>
          <a:p>
            <a:r>
              <a:rPr lang="en-US" sz="2000" dirty="0"/>
              <a:t>(viii)  </a:t>
            </a:r>
            <a:r>
              <a:rPr lang="en-US" sz="2000" dirty="0" smtClean="0"/>
              <a:t>Such </a:t>
            </a:r>
            <a:r>
              <a:rPr lang="en-US" sz="2000" dirty="0"/>
              <a:t>other information as may be appropriate to indicate the current financial position of </a:t>
            </a:r>
            <a:r>
              <a:rPr lang="en-US" sz="2000" dirty="0" smtClean="0"/>
              <a:t>the Sampled CSO</a:t>
            </a:r>
            <a:endParaRPr lang="en-US" sz="2000" dirty="0"/>
          </a:p>
        </p:txBody>
      </p:sp>
    </p:spTree>
    <p:extLst>
      <p:ext uri="{BB962C8B-B14F-4D97-AF65-F5344CB8AC3E}">
        <p14:creationId xmlns:p14="http://schemas.microsoft.com/office/powerpoint/2010/main" val="795600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4440" y="640080"/>
            <a:ext cx="9592056" cy="5355312"/>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ACCOUNTS</a:t>
            </a:r>
            <a:endParaRPr lang="en-US" sz="2400" dirty="0">
              <a:ea typeface="Calibri" panose="020F0502020204030204" pitchFamily="34" charset="0"/>
              <a:cs typeface="Times New Roman" panose="02020603050405020304" pitchFamily="18" charset="0"/>
            </a:endParaRPr>
          </a:p>
          <a:p>
            <a:r>
              <a:rPr lang="en-US" sz="2400" b="1" dirty="0">
                <a:solidFill>
                  <a:schemeClr val="accent5">
                    <a:lumMod val="75000"/>
                  </a:schemeClr>
                </a:solidFill>
              </a:rPr>
              <a:t>Regulation 8.3 </a:t>
            </a:r>
            <a:endParaRPr lang="en-US" sz="2400" dirty="0">
              <a:solidFill>
                <a:schemeClr val="accent5">
                  <a:lumMod val="75000"/>
                </a:schemeClr>
              </a:solidFill>
            </a:endParaRPr>
          </a:p>
          <a:p>
            <a:r>
              <a:rPr lang="en-US" sz="2400" b="1" dirty="0">
                <a:solidFill>
                  <a:schemeClr val="accent5">
                    <a:lumMod val="75000"/>
                  </a:schemeClr>
                </a:solidFill>
              </a:rPr>
              <a:t>Program Accounts </a:t>
            </a:r>
            <a:endParaRPr lang="en-US" sz="2400" dirty="0">
              <a:solidFill>
                <a:schemeClr val="accent5">
                  <a:lumMod val="75000"/>
                </a:schemeClr>
              </a:solidFill>
            </a:endParaRPr>
          </a:p>
          <a:p>
            <a:r>
              <a:rPr lang="en-US" sz="2000" dirty="0" smtClean="0"/>
              <a:t>The </a:t>
            </a:r>
            <a:r>
              <a:rPr lang="en-US" sz="2000" dirty="0"/>
              <a:t>program accounts shall consist of the Sampled CSO </a:t>
            </a:r>
            <a:r>
              <a:rPr lang="en-US" sz="2000" dirty="0" smtClean="0"/>
              <a:t>’s </a:t>
            </a:r>
            <a:r>
              <a:rPr lang="en-US" sz="2000" dirty="0"/>
              <a:t>accounts showing revenue, expenses, cash at banks, investments, receivables, and other assets, reserves, payables, other liabilities and any other items as may be appropriate for any funds administered by the Sampled CSO </a:t>
            </a:r>
            <a:r>
              <a:rPr lang="en-US" sz="2000" dirty="0" smtClean="0"/>
              <a:t>. </a:t>
            </a:r>
            <a:endParaRPr lang="en-US" sz="2000" dirty="0"/>
          </a:p>
          <a:p>
            <a:r>
              <a:rPr lang="en-US" sz="2000" dirty="0"/>
              <a:t> </a:t>
            </a:r>
          </a:p>
          <a:p>
            <a:r>
              <a:rPr lang="en-US" sz="2400" b="1" dirty="0">
                <a:solidFill>
                  <a:schemeClr val="accent5">
                    <a:lumMod val="75000"/>
                  </a:schemeClr>
                </a:solidFill>
              </a:rPr>
              <a:t>Regulation 8.4 </a:t>
            </a:r>
            <a:endParaRPr lang="en-US" sz="2400" dirty="0">
              <a:solidFill>
                <a:schemeClr val="accent5">
                  <a:lumMod val="75000"/>
                </a:schemeClr>
              </a:solidFill>
            </a:endParaRPr>
          </a:p>
          <a:p>
            <a:r>
              <a:rPr lang="en-US" sz="2400" b="1" dirty="0">
                <a:solidFill>
                  <a:schemeClr val="accent5">
                    <a:lumMod val="75000"/>
                  </a:schemeClr>
                </a:solidFill>
              </a:rPr>
              <a:t>Going concern </a:t>
            </a:r>
            <a:endParaRPr lang="en-US" sz="2400" dirty="0">
              <a:solidFill>
                <a:schemeClr val="accent5">
                  <a:lumMod val="75000"/>
                </a:schemeClr>
              </a:solidFill>
            </a:endParaRPr>
          </a:p>
          <a:p>
            <a:r>
              <a:rPr lang="en-US" sz="2000" dirty="0" smtClean="0"/>
              <a:t>When </a:t>
            </a:r>
            <a:r>
              <a:rPr lang="en-US" sz="2000" dirty="0"/>
              <a:t>preparing financial statements an assessment of the Sampled CSO </a:t>
            </a:r>
            <a:r>
              <a:rPr lang="en-US" sz="2000" dirty="0" smtClean="0"/>
              <a:t>’s </a:t>
            </a:r>
            <a:r>
              <a:rPr lang="en-US" sz="2000" dirty="0"/>
              <a:t>ability to continue as a going concern shall be made by the relevant key management personnel of the </a:t>
            </a:r>
            <a:r>
              <a:rPr lang="en-US" sz="2000" dirty="0" smtClean="0"/>
              <a:t>Sampled </a:t>
            </a:r>
            <a:r>
              <a:rPr lang="en-US" sz="2000" dirty="0"/>
              <a:t>CSO </a:t>
            </a:r>
          </a:p>
          <a:p>
            <a:r>
              <a:rPr lang="en-US" sz="2000" dirty="0"/>
              <a:t> </a:t>
            </a:r>
          </a:p>
        </p:txBody>
      </p:sp>
    </p:spTree>
    <p:extLst>
      <p:ext uri="{BB962C8B-B14F-4D97-AF65-F5344CB8AC3E}">
        <p14:creationId xmlns:p14="http://schemas.microsoft.com/office/powerpoint/2010/main" val="7509500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7592" y="0"/>
            <a:ext cx="9528048" cy="6340197"/>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t>
            </a:r>
            <a:r>
              <a:rPr lang="en-US" sz="2400" b="1" dirty="0" smtClean="0">
                <a:ea typeface="Calibri" panose="020F0502020204030204" pitchFamily="34" charset="0"/>
                <a:cs typeface="Calibri" panose="020F0502020204030204" pitchFamily="34" charset="0"/>
              </a:rPr>
              <a:t>ACCOUNTS</a:t>
            </a:r>
            <a:endParaRPr lang="en-US" sz="2400" dirty="0" smtClean="0">
              <a:ea typeface="Calibri" panose="020F0502020204030204" pitchFamily="34" charset="0"/>
              <a:cs typeface="Times New Roman" panose="02020603050405020304" pitchFamily="18" charset="0"/>
            </a:endParaRPr>
          </a:p>
          <a:p>
            <a:endParaRPr lang="en-US" sz="2000" b="1" dirty="0" smtClean="0"/>
          </a:p>
          <a:p>
            <a:r>
              <a:rPr lang="en-US" sz="2400" b="1" dirty="0" smtClean="0">
                <a:solidFill>
                  <a:schemeClr val="accent5">
                    <a:lumMod val="75000"/>
                  </a:schemeClr>
                </a:solidFill>
              </a:rPr>
              <a:t>Regulation 8.5 </a:t>
            </a:r>
            <a:endParaRPr lang="en-US" sz="2400" dirty="0" smtClean="0">
              <a:solidFill>
                <a:schemeClr val="accent5">
                  <a:lumMod val="75000"/>
                </a:schemeClr>
              </a:solidFill>
            </a:endParaRPr>
          </a:p>
          <a:p>
            <a:r>
              <a:rPr lang="en-US" sz="2400" b="1" dirty="0" smtClean="0">
                <a:solidFill>
                  <a:schemeClr val="accent5">
                    <a:lumMod val="75000"/>
                  </a:schemeClr>
                </a:solidFill>
              </a:rPr>
              <a:t>Submission </a:t>
            </a:r>
            <a:r>
              <a:rPr lang="en-US" sz="2400" b="1" dirty="0">
                <a:solidFill>
                  <a:schemeClr val="accent5">
                    <a:lumMod val="75000"/>
                  </a:schemeClr>
                </a:solidFill>
              </a:rPr>
              <a:t>of financial statements and accounts </a:t>
            </a:r>
            <a:endParaRPr lang="en-US" sz="2400" dirty="0">
              <a:solidFill>
                <a:schemeClr val="accent5">
                  <a:lumMod val="75000"/>
                </a:schemeClr>
              </a:solidFill>
            </a:endParaRPr>
          </a:p>
          <a:p>
            <a:r>
              <a:rPr lang="en-US" sz="2400" dirty="0"/>
              <a:t> </a:t>
            </a:r>
            <a:r>
              <a:rPr lang="en-US" sz="2000" dirty="0" smtClean="0"/>
              <a:t>(</a:t>
            </a:r>
            <a:r>
              <a:rPr lang="en-US" sz="2000" dirty="0"/>
              <a:t>a) The Executive Director shall submit to the Council financial statements and accounts for the past financial period at least 30 days prior to the Council session or through written procedure. </a:t>
            </a:r>
          </a:p>
          <a:p>
            <a:r>
              <a:rPr lang="en-US" sz="2000" dirty="0"/>
              <a:t>(b) The Executive Director shall certify that to the best of his/her knowledge, information, and belief, all material transactions have been properly charged in the accounting records and are properly reflected in the financial </a:t>
            </a:r>
            <a:r>
              <a:rPr lang="en-US" sz="2000" dirty="0" smtClean="0"/>
              <a:t>statements</a:t>
            </a:r>
          </a:p>
          <a:p>
            <a:endParaRPr lang="en-US" sz="2000" dirty="0"/>
          </a:p>
          <a:p>
            <a:r>
              <a:rPr lang="en-US" sz="2400" b="1" dirty="0">
                <a:solidFill>
                  <a:schemeClr val="accent5">
                    <a:lumMod val="75000"/>
                  </a:schemeClr>
                </a:solidFill>
              </a:rPr>
              <a:t>Regulation 8.6 </a:t>
            </a:r>
            <a:endParaRPr lang="en-US" sz="2400" dirty="0">
              <a:solidFill>
                <a:schemeClr val="accent5">
                  <a:lumMod val="75000"/>
                </a:schemeClr>
              </a:solidFill>
            </a:endParaRPr>
          </a:p>
          <a:p>
            <a:r>
              <a:rPr lang="en-US" sz="2400" b="1" dirty="0">
                <a:solidFill>
                  <a:schemeClr val="accent5">
                    <a:lumMod val="75000"/>
                  </a:schemeClr>
                </a:solidFill>
              </a:rPr>
              <a:t>Financial statements for special purposes </a:t>
            </a:r>
            <a:endParaRPr lang="en-US" sz="2400" dirty="0">
              <a:solidFill>
                <a:schemeClr val="accent5">
                  <a:lumMod val="75000"/>
                </a:schemeClr>
              </a:solidFill>
            </a:endParaRPr>
          </a:p>
          <a:p>
            <a:r>
              <a:rPr lang="en-US" sz="2000" dirty="0"/>
              <a:t> </a:t>
            </a:r>
            <a:r>
              <a:rPr lang="en-US" sz="2000" dirty="0" smtClean="0"/>
              <a:t>Financial </a:t>
            </a:r>
            <a:r>
              <a:rPr lang="en-US" sz="2000" dirty="0"/>
              <a:t>statements shall also be prepared at such other intervals as may be prescribed by the Executive Director or requested by the Council. Financial statements for special periods or parts of the Budget shall be prepared and submitted consistent with the stipulations of these Financial Regulations.  </a:t>
            </a:r>
          </a:p>
        </p:txBody>
      </p:sp>
    </p:spTree>
    <p:extLst>
      <p:ext uri="{BB962C8B-B14F-4D97-AF65-F5344CB8AC3E}">
        <p14:creationId xmlns:p14="http://schemas.microsoft.com/office/powerpoint/2010/main" val="11951704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7864" y="182880"/>
            <a:ext cx="9592056" cy="5970865"/>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t>
            </a:r>
            <a:r>
              <a:rPr lang="en-US" sz="2400" b="1" dirty="0" smtClean="0">
                <a:ea typeface="Calibri" panose="020F0502020204030204" pitchFamily="34" charset="0"/>
                <a:cs typeface="Calibri" panose="020F0502020204030204" pitchFamily="34" charset="0"/>
              </a:rPr>
              <a:t>ACCOUNTS</a:t>
            </a:r>
            <a:endParaRPr lang="en-US" sz="2400" dirty="0" smtClean="0">
              <a:ea typeface="Calibri" panose="020F0502020204030204" pitchFamily="34" charset="0"/>
              <a:cs typeface="Times New Roman" panose="02020603050405020304" pitchFamily="18" charset="0"/>
            </a:endParaRPr>
          </a:p>
          <a:p>
            <a:endParaRPr lang="en-US" sz="2000" b="1" dirty="0" smtClean="0"/>
          </a:p>
          <a:p>
            <a:r>
              <a:rPr lang="en-US" sz="2400" b="1" dirty="0" smtClean="0">
                <a:solidFill>
                  <a:schemeClr val="accent5">
                    <a:lumMod val="75000"/>
                  </a:schemeClr>
                </a:solidFill>
              </a:rPr>
              <a:t>Regulation </a:t>
            </a:r>
            <a:r>
              <a:rPr lang="en-US" sz="2400" b="1" dirty="0">
                <a:solidFill>
                  <a:schemeClr val="accent5">
                    <a:lumMod val="75000"/>
                  </a:schemeClr>
                </a:solidFill>
              </a:rPr>
              <a:t>8.7 </a:t>
            </a:r>
            <a:endParaRPr lang="en-US" sz="2400" dirty="0">
              <a:solidFill>
                <a:schemeClr val="accent5">
                  <a:lumMod val="75000"/>
                </a:schemeClr>
              </a:solidFill>
            </a:endParaRPr>
          </a:p>
          <a:p>
            <a:r>
              <a:rPr lang="en-US" sz="2400" b="1" dirty="0">
                <a:solidFill>
                  <a:schemeClr val="accent5">
                    <a:lumMod val="75000"/>
                  </a:schemeClr>
                </a:solidFill>
              </a:rPr>
              <a:t>Maintenance and protection of accounting records </a:t>
            </a:r>
            <a:endParaRPr lang="en-US" sz="2400" dirty="0">
              <a:solidFill>
                <a:schemeClr val="accent5">
                  <a:lumMod val="75000"/>
                </a:schemeClr>
              </a:solidFill>
            </a:endParaRPr>
          </a:p>
          <a:p>
            <a:r>
              <a:rPr lang="en-US" sz="2000" dirty="0" smtClean="0"/>
              <a:t>(</a:t>
            </a:r>
            <a:r>
              <a:rPr lang="en-US" sz="2000" dirty="0"/>
              <a:t>a) The Executive Director shall prescribe and maintain financial records and shall institute systems and procedures which shall permit accurate and timely financial reporting on all activities to the Council. </a:t>
            </a:r>
          </a:p>
          <a:p>
            <a:r>
              <a:rPr lang="en-US" sz="2000" dirty="0"/>
              <a:t>(b) The Executive Director shall maintain and safeguard against damage, destruction, unauthorized access and removal, and such accounting records as are necessary for financial reporting and for management purposes. </a:t>
            </a:r>
            <a:endParaRPr lang="en-US" sz="2000" dirty="0" smtClean="0"/>
          </a:p>
          <a:p>
            <a:endParaRPr lang="en-US" sz="2000" dirty="0" smtClean="0"/>
          </a:p>
          <a:p>
            <a:r>
              <a:rPr lang="en-US" sz="2400" b="1" dirty="0">
                <a:solidFill>
                  <a:schemeClr val="accent5">
                    <a:lumMod val="75000"/>
                  </a:schemeClr>
                </a:solidFill>
              </a:rPr>
              <a:t>Regulation 8.8 </a:t>
            </a:r>
            <a:endParaRPr lang="en-US" sz="2400" dirty="0">
              <a:solidFill>
                <a:schemeClr val="accent5">
                  <a:lumMod val="75000"/>
                </a:schemeClr>
              </a:solidFill>
            </a:endParaRPr>
          </a:p>
          <a:p>
            <a:r>
              <a:rPr lang="en-US" sz="2400" b="1" dirty="0">
                <a:solidFill>
                  <a:schemeClr val="accent5">
                    <a:lumMod val="75000"/>
                  </a:schemeClr>
                </a:solidFill>
              </a:rPr>
              <a:t>Separate accounts </a:t>
            </a:r>
            <a:endParaRPr lang="en-US" sz="2400" dirty="0">
              <a:solidFill>
                <a:schemeClr val="accent5">
                  <a:lumMod val="75000"/>
                </a:schemeClr>
              </a:solidFill>
            </a:endParaRPr>
          </a:p>
          <a:p>
            <a:r>
              <a:rPr lang="en-US" sz="2000" dirty="0" smtClean="0"/>
              <a:t>Appropriate </a:t>
            </a:r>
            <a:r>
              <a:rPr lang="en-US" sz="2000" dirty="0"/>
              <a:t>separate accounts shall be maintained for all trust funds and earmarked funds. Unless otherwise authorized by the Council, these funds shall be administered in accordance with the applicable Regulations set forth herein. </a:t>
            </a:r>
          </a:p>
        </p:txBody>
      </p:sp>
    </p:spTree>
    <p:extLst>
      <p:ext uri="{BB962C8B-B14F-4D97-AF65-F5344CB8AC3E}">
        <p14:creationId xmlns:p14="http://schemas.microsoft.com/office/powerpoint/2010/main" val="27183577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2416" y="484632"/>
            <a:ext cx="9656064" cy="5663089"/>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t>
            </a:r>
            <a:r>
              <a:rPr lang="en-US" sz="2400" b="1" dirty="0" smtClean="0">
                <a:ea typeface="Calibri" panose="020F0502020204030204" pitchFamily="34" charset="0"/>
                <a:cs typeface="Calibri" panose="020F0502020204030204" pitchFamily="34" charset="0"/>
              </a:rPr>
              <a:t>ACCOUNTS</a:t>
            </a:r>
            <a:endParaRPr lang="en-US" sz="2400" dirty="0" smtClean="0">
              <a:ea typeface="Calibri" panose="020F0502020204030204" pitchFamily="34" charset="0"/>
              <a:cs typeface="Times New Roman" panose="02020603050405020304" pitchFamily="18" charset="0"/>
            </a:endParaRPr>
          </a:p>
          <a:p>
            <a:endParaRPr lang="en-US" sz="2000" b="1" dirty="0" smtClean="0"/>
          </a:p>
          <a:p>
            <a:r>
              <a:rPr lang="en-US" sz="2400" b="1" dirty="0" smtClean="0">
                <a:solidFill>
                  <a:schemeClr val="accent5">
                    <a:lumMod val="75000"/>
                  </a:schemeClr>
                </a:solidFill>
              </a:rPr>
              <a:t>Regulation </a:t>
            </a:r>
            <a:r>
              <a:rPr lang="en-US" sz="2400" b="1" dirty="0">
                <a:solidFill>
                  <a:schemeClr val="accent5">
                    <a:lumMod val="75000"/>
                  </a:schemeClr>
                </a:solidFill>
              </a:rPr>
              <a:t>8.9 </a:t>
            </a:r>
            <a:endParaRPr lang="en-US" sz="2400" dirty="0">
              <a:solidFill>
                <a:schemeClr val="accent5">
                  <a:lumMod val="75000"/>
                </a:schemeClr>
              </a:solidFill>
            </a:endParaRPr>
          </a:p>
          <a:p>
            <a:r>
              <a:rPr lang="en-US" sz="2400" b="1" dirty="0">
                <a:solidFill>
                  <a:schemeClr val="accent5">
                    <a:lumMod val="75000"/>
                  </a:schemeClr>
                </a:solidFill>
              </a:rPr>
              <a:t>Currency of accounting records </a:t>
            </a:r>
            <a:endParaRPr lang="en-US" sz="2400" dirty="0">
              <a:solidFill>
                <a:schemeClr val="accent5">
                  <a:lumMod val="75000"/>
                </a:schemeClr>
              </a:solidFill>
            </a:endParaRPr>
          </a:p>
          <a:p>
            <a:r>
              <a:rPr lang="en-US" sz="2000" dirty="0" smtClean="0"/>
              <a:t>(</a:t>
            </a:r>
            <a:r>
              <a:rPr lang="en-US" sz="2000" dirty="0"/>
              <a:t>a) The accounts of the Sampled CSO </a:t>
            </a:r>
            <a:r>
              <a:rPr lang="en-US" sz="2000" dirty="0" smtClean="0"/>
              <a:t>shall </a:t>
            </a:r>
            <a:r>
              <a:rPr lang="en-US" sz="2000" dirty="0"/>
              <a:t>be presented in Sri Lankan Rupees. Accounting records may, however, be kept in such currency or currencies as the Executive Director may deem necessary. </a:t>
            </a:r>
          </a:p>
          <a:p>
            <a:r>
              <a:rPr lang="en-US" sz="2000" dirty="0"/>
              <a:t>(b) At main office, accounts shall be maintained in Sri Lankan Rupees. At offices away from Sri Lanka, accounts may be maintained in the currency of the country in which they are situated.  </a:t>
            </a:r>
          </a:p>
          <a:p>
            <a:r>
              <a:rPr lang="en-US" sz="2000" dirty="0"/>
              <a:t> </a:t>
            </a:r>
          </a:p>
          <a:p>
            <a:r>
              <a:rPr lang="en-US" sz="2400" b="1" dirty="0">
                <a:solidFill>
                  <a:schemeClr val="accent5">
                    <a:lumMod val="75000"/>
                  </a:schemeClr>
                </a:solidFill>
              </a:rPr>
              <a:t>Regulation 8.10 </a:t>
            </a:r>
            <a:endParaRPr lang="en-US" sz="2400" dirty="0">
              <a:solidFill>
                <a:schemeClr val="accent5">
                  <a:lumMod val="75000"/>
                </a:schemeClr>
              </a:solidFill>
            </a:endParaRPr>
          </a:p>
          <a:p>
            <a:r>
              <a:rPr lang="en-US" sz="2400" b="1" dirty="0">
                <a:solidFill>
                  <a:schemeClr val="accent5">
                    <a:lumMod val="75000"/>
                  </a:schemeClr>
                </a:solidFill>
              </a:rPr>
              <a:t>Insurance </a:t>
            </a:r>
            <a:endParaRPr lang="en-US" sz="2400" dirty="0">
              <a:solidFill>
                <a:schemeClr val="accent5">
                  <a:lumMod val="75000"/>
                </a:schemeClr>
              </a:solidFill>
            </a:endParaRPr>
          </a:p>
          <a:p>
            <a:r>
              <a:rPr lang="en-US" sz="2000" dirty="0" smtClean="0"/>
              <a:t>The </a:t>
            </a:r>
            <a:r>
              <a:rPr lang="en-US" sz="2000" dirty="0"/>
              <a:t>Sampled CSO </a:t>
            </a:r>
            <a:r>
              <a:rPr lang="en-US" sz="2000" dirty="0" smtClean="0"/>
              <a:t>shall </a:t>
            </a:r>
            <a:r>
              <a:rPr lang="en-US" sz="2000" dirty="0"/>
              <a:t>procure insurance contracts to mitigate the risks of catastrophic or other losses to the Sampled </a:t>
            </a:r>
            <a:r>
              <a:rPr lang="en-US" sz="2000" dirty="0" smtClean="0"/>
              <a:t>CSO.</a:t>
            </a:r>
            <a:endParaRPr lang="en-US" sz="2000" dirty="0"/>
          </a:p>
        </p:txBody>
      </p:sp>
    </p:spTree>
    <p:extLst>
      <p:ext uri="{BB962C8B-B14F-4D97-AF65-F5344CB8AC3E}">
        <p14:creationId xmlns:p14="http://schemas.microsoft.com/office/powerpoint/2010/main" val="670941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endParaRPr lang="en-US" dirty="0">
              <a:solidFill>
                <a:schemeClr val="bg1"/>
              </a:solidFill>
              <a:latin typeface="+mn-lt"/>
            </a:endParaRPr>
          </a:p>
        </p:txBody>
      </p:sp>
      <p:sp>
        <p:nvSpPr>
          <p:cNvPr id="3" name="Content Placeholder 2"/>
          <p:cNvSpPr>
            <a:spLocks noGrp="1"/>
          </p:cNvSpPr>
          <p:nvPr>
            <p:ph idx="1"/>
          </p:nvPr>
        </p:nvSpPr>
        <p:spPr>
          <a:xfrm>
            <a:off x="1353312" y="1572768"/>
            <a:ext cx="9482328" cy="3520440"/>
          </a:xfrm>
          <a:solidFill>
            <a:schemeClr val="accent6">
              <a:lumMod val="20000"/>
              <a:lumOff val="80000"/>
            </a:schemeClr>
          </a:solidFill>
        </p:spPr>
        <p:txBody>
          <a:bodyPr>
            <a:noAutofit/>
          </a:bodyPr>
          <a:lstStyle/>
          <a:p>
            <a:pPr marL="0" indent="0">
              <a:buNone/>
            </a:pPr>
            <a:r>
              <a:rPr lang="en-US" b="1" dirty="0">
                <a:latin typeface="+mj-lt"/>
              </a:rPr>
              <a:t>Underlying Assumptions </a:t>
            </a:r>
            <a:endParaRPr lang="en-US" dirty="0">
              <a:latin typeface="+mj-lt"/>
            </a:endParaRPr>
          </a:p>
          <a:p>
            <a:r>
              <a:rPr lang="en-US" sz="2400" dirty="0">
                <a:latin typeface="+mj-lt"/>
              </a:rPr>
              <a:t>The preparation of the Financial Statements is in accordance with Sri Lanka Accounting Standards </a:t>
            </a:r>
            <a:r>
              <a:rPr lang="en-US" sz="2400" dirty="0" smtClean="0">
                <a:latin typeface="+mj-lt"/>
              </a:rPr>
              <a:t>for NPOs </a:t>
            </a:r>
            <a:r>
              <a:rPr lang="en-US" sz="2400" dirty="0">
                <a:latin typeface="+mj-lt"/>
              </a:rPr>
              <a:t>(SL </a:t>
            </a:r>
            <a:r>
              <a:rPr lang="en-US" sz="2400" dirty="0" err="1">
                <a:latin typeface="+mj-lt"/>
              </a:rPr>
              <a:t>SoRP</a:t>
            </a:r>
            <a:r>
              <a:rPr lang="en-US" sz="2400" dirty="0">
                <a:latin typeface="+mj-lt"/>
              </a:rPr>
              <a:t> recognizes the requirements of the Sri Lanka Accounting Standards with regard to recognition and measurement), which requires management of the </a:t>
            </a:r>
            <a:r>
              <a:rPr lang="en-US" sz="2400" dirty="0" smtClean="0">
                <a:latin typeface="+mj-lt"/>
              </a:rPr>
              <a:t>organization </a:t>
            </a:r>
            <a:r>
              <a:rPr lang="en-US" sz="2400" dirty="0">
                <a:latin typeface="+mj-lt"/>
              </a:rPr>
              <a:t>to make judgments, estimates and assumptions that affect the application of accounting policies and the reported amounts of assets, liabilities, income and expense. </a:t>
            </a:r>
            <a:endParaRPr lang="en-US" sz="2400" dirty="0" smtClean="0">
              <a:latin typeface="+mj-lt"/>
            </a:endParaRPr>
          </a:p>
          <a:p>
            <a:pPr marL="0" indent="0">
              <a:buNone/>
            </a:pPr>
            <a:r>
              <a:rPr lang="en-US" sz="2400" b="1" dirty="0" smtClean="0">
                <a:latin typeface="+mj-lt"/>
              </a:rPr>
              <a:t>(SLAS </a:t>
            </a:r>
            <a:r>
              <a:rPr lang="en-US" sz="2400" b="1" dirty="0">
                <a:latin typeface="+mj-lt"/>
              </a:rPr>
              <a:t>3, IAS 1 - Presentation of Financial </a:t>
            </a:r>
            <a:r>
              <a:rPr lang="en-US" sz="2400" b="1" dirty="0" smtClean="0">
                <a:latin typeface="+mj-lt"/>
              </a:rPr>
              <a:t>Statements)</a:t>
            </a:r>
            <a:endParaRPr lang="en-US" sz="2400" b="1" dirty="0">
              <a:latin typeface="+mj-lt"/>
            </a:endParaRPr>
          </a:p>
          <a:p>
            <a:endParaRPr lang="en-US" sz="2400" dirty="0">
              <a:latin typeface="+mj-lt"/>
            </a:endParaRPr>
          </a:p>
        </p:txBody>
      </p:sp>
    </p:spTree>
    <p:extLst>
      <p:ext uri="{BB962C8B-B14F-4D97-AF65-F5344CB8AC3E}">
        <p14:creationId xmlns:p14="http://schemas.microsoft.com/office/powerpoint/2010/main" val="1883563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0432" y="548640"/>
            <a:ext cx="9564624" cy="5416868"/>
          </a:xfrm>
          <a:prstGeom prst="rect">
            <a:avLst/>
          </a:prstGeom>
          <a:solidFill>
            <a:schemeClr val="bg1">
              <a:lumMod val="95000"/>
            </a:schemeClr>
          </a:solidFill>
        </p:spPr>
        <p:txBody>
          <a:bodyPr wrap="square">
            <a:spAutoFit/>
          </a:bodyPr>
          <a:lstStyle/>
          <a:p>
            <a:pPr algn="r"/>
            <a:r>
              <a:rPr lang="en-US" b="1" dirty="0">
                <a:ea typeface="Calibri" panose="020F0502020204030204" pitchFamily="34" charset="0"/>
                <a:cs typeface="Calibri" panose="020F0502020204030204" pitchFamily="34" charset="0"/>
              </a:rPr>
              <a:t>Financial Regulations </a:t>
            </a:r>
            <a:endParaRPr lang="en-US" dirty="0">
              <a:ea typeface="Calibri" panose="020F0502020204030204" pitchFamily="34" charset="0"/>
              <a:cs typeface="Times New Roman" panose="02020603050405020304" pitchFamily="18" charset="0"/>
            </a:endParaRPr>
          </a:p>
          <a:p>
            <a:pPr algn="ctr"/>
            <a:r>
              <a:rPr lang="en-US" b="1" dirty="0">
                <a:ea typeface="Calibri" panose="020F0502020204030204" pitchFamily="34" charset="0"/>
                <a:cs typeface="Calibri" panose="020F0502020204030204" pitchFamily="34" charset="0"/>
              </a:rPr>
              <a:t> </a:t>
            </a:r>
            <a:r>
              <a:rPr lang="en-US" sz="2400" b="1" dirty="0" smtClean="0">
                <a:ea typeface="Calibri" panose="020F0502020204030204" pitchFamily="34" charset="0"/>
                <a:cs typeface="Calibri" panose="020F0502020204030204" pitchFamily="34" charset="0"/>
              </a:rPr>
              <a:t>Article </a:t>
            </a:r>
            <a:r>
              <a:rPr lang="en-US" sz="2400" b="1" dirty="0">
                <a:ea typeface="Calibri" panose="020F0502020204030204" pitchFamily="34" charset="0"/>
                <a:cs typeface="Calibri" panose="020F0502020204030204" pitchFamily="34" charset="0"/>
              </a:rPr>
              <a:t>8</a:t>
            </a:r>
            <a:endParaRPr lang="en-US" sz="2400" dirty="0">
              <a:ea typeface="Calibri" panose="020F0502020204030204" pitchFamily="34" charset="0"/>
              <a:cs typeface="Times New Roman" panose="02020603050405020304" pitchFamily="18" charset="0"/>
            </a:endParaRPr>
          </a:p>
          <a:p>
            <a:pPr algn="ctr"/>
            <a:r>
              <a:rPr lang="en-US" sz="2400" b="1" dirty="0">
                <a:ea typeface="Calibri" panose="020F0502020204030204" pitchFamily="34" charset="0"/>
                <a:cs typeface="Calibri" panose="020F0502020204030204" pitchFamily="34" charset="0"/>
              </a:rPr>
              <a:t>FINANCIAL STATEMENTS AND </a:t>
            </a:r>
            <a:r>
              <a:rPr lang="en-US" sz="2400" b="1" dirty="0" smtClean="0">
                <a:ea typeface="Calibri" panose="020F0502020204030204" pitchFamily="34" charset="0"/>
                <a:cs typeface="Calibri" panose="020F0502020204030204" pitchFamily="34" charset="0"/>
              </a:rPr>
              <a:t>ACCOUNTS</a:t>
            </a:r>
            <a:endParaRPr lang="en-US" sz="2400" dirty="0" smtClean="0">
              <a:ea typeface="Calibri" panose="020F0502020204030204" pitchFamily="34" charset="0"/>
              <a:cs typeface="Times New Roman" panose="02020603050405020304" pitchFamily="18" charset="0"/>
            </a:endParaRPr>
          </a:p>
          <a:p>
            <a:r>
              <a:rPr lang="en-US" sz="2400" b="1" dirty="0">
                <a:solidFill>
                  <a:schemeClr val="accent5">
                    <a:lumMod val="75000"/>
                  </a:schemeClr>
                </a:solidFill>
              </a:rPr>
              <a:t>Regulation 8.11 </a:t>
            </a:r>
            <a:endParaRPr lang="en-US" sz="2400" dirty="0">
              <a:solidFill>
                <a:schemeClr val="accent5">
                  <a:lumMod val="75000"/>
                </a:schemeClr>
              </a:solidFill>
            </a:endParaRPr>
          </a:p>
          <a:p>
            <a:r>
              <a:rPr lang="en-US" sz="2400" b="1" dirty="0">
                <a:solidFill>
                  <a:schemeClr val="accent5">
                    <a:lumMod val="75000"/>
                  </a:schemeClr>
                </a:solidFill>
              </a:rPr>
              <a:t>Writing-off of cash, receivables and property </a:t>
            </a:r>
            <a:endParaRPr lang="en-US" sz="2400" dirty="0">
              <a:solidFill>
                <a:schemeClr val="accent5">
                  <a:lumMod val="75000"/>
                </a:schemeClr>
              </a:solidFill>
            </a:endParaRPr>
          </a:p>
          <a:p>
            <a:r>
              <a:rPr lang="en-US" sz="2000" dirty="0" smtClean="0"/>
              <a:t>The </a:t>
            </a:r>
            <a:r>
              <a:rPr lang="en-US" sz="2000" dirty="0"/>
              <a:t>Executive Director may, after full investigation, authorize the writing off of losses of cash, stores and other assets, provided that a statement of all such amounts written off shall be submitted to the Council  </a:t>
            </a:r>
          </a:p>
          <a:p>
            <a:r>
              <a:rPr lang="en-US" sz="2000" dirty="0"/>
              <a:t> </a:t>
            </a:r>
          </a:p>
          <a:p>
            <a:r>
              <a:rPr lang="en-US" sz="2400" b="1" dirty="0">
                <a:solidFill>
                  <a:schemeClr val="accent5">
                    <a:lumMod val="75000"/>
                  </a:schemeClr>
                </a:solidFill>
              </a:rPr>
              <a:t>Regulation 8.12 </a:t>
            </a:r>
            <a:endParaRPr lang="en-US" sz="2400" dirty="0">
              <a:solidFill>
                <a:schemeClr val="accent5">
                  <a:lumMod val="75000"/>
                </a:schemeClr>
              </a:solidFill>
            </a:endParaRPr>
          </a:p>
          <a:p>
            <a:r>
              <a:rPr lang="en-US" sz="2400" b="1" dirty="0">
                <a:solidFill>
                  <a:schemeClr val="accent5">
                    <a:lumMod val="75000"/>
                  </a:schemeClr>
                </a:solidFill>
              </a:rPr>
              <a:t>External audit The accounts and financial management of all funds governed by these</a:t>
            </a:r>
            <a:r>
              <a:rPr lang="en-US" sz="2400" dirty="0">
                <a:solidFill>
                  <a:schemeClr val="accent5">
                    <a:lumMod val="75000"/>
                  </a:schemeClr>
                </a:solidFill>
              </a:rPr>
              <a:t> </a:t>
            </a:r>
          </a:p>
          <a:p>
            <a:r>
              <a:rPr lang="en-US" sz="2000" dirty="0"/>
              <a:t> </a:t>
            </a:r>
            <a:r>
              <a:rPr lang="en-US" sz="2000" dirty="0" smtClean="0"/>
              <a:t>Financial </a:t>
            </a:r>
            <a:r>
              <a:rPr lang="en-US" sz="2000" dirty="0"/>
              <a:t>Regulations shall be subject to an annual audit, and the arrangements for such audit shall take into account in the nature of Sampled CSO </a:t>
            </a:r>
            <a:r>
              <a:rPr lang="en-US" sz="2000" dirty="0" smtClean="0"/>
              <a:t>and </a:t>
            </a:r>
            <a:r>
              <a:rPr lang="en-US" sz="2000" dirty="0"/>
              <a:t>ensure an open and competitive process for the selection of the External Auditor, subject to approval by the Council </a:t>
            </a:r>
            <a:endParaRPr lang="en-US" sz="2000" b="1" dirty="0" smtClean="0"/>
          </a:p>
        </p:txBody>
      </p:sp>
    </p:spTree>
    <p:extLst>
      <p:ext uri="{BB962C8B-B14F-4D97-AF65-F5344CB8AC3E}">
        <p14:creationId xmlns:p14="http://schemas.microsoft.com/office/powerpoint/2010/main" val="2208225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1353312" y="1508760"/>
            <a:ext cx="9482328" cy="3904488"/>
          </a:xfrm>
          <a:solidFill>
            <a:schemeClr val="accent6">
              <a:lumMod val="20000"/>
              <a:lumOff val="80000"/>
            </a:schemeClr>
          </a:solidFill>
        </p:spPr>
        <p:txBody>
          <a:bodyPr>
            <a:noAutofit/>
          </a:bodyPr>
          <a:lstStyle/>
          <a:p>
            <a:pPr marL="0" indent="0">
              <a:buNone/>
            </a:pPr>
            <a:r>
              <a:rPr lang="en-US" b="1" dirty="0">
                <a:latin typeface="+mj-lt"/>
              </a:rPr>
              <a:t>Underlying </a:t>
            </a:r>
            <a:r>
              <a:rPr lang="en-US" b="1" dirty="0" smtClean="0">
                <a:latin typeface="+mj-lt"/>
              </a:rPr>
              <a:t>Assumptions… </a:t>
            </a:r>
          </a:p>
          <a:p>
            <a:r>
              <a:rPr lang="en-US" sz="2400" dirty="0">
                <a:latin typeface="+mj-lt"/>
              </a:rPr>
              <a:t>Pursuant to Financial Regulation 8.2, the </a:t>
            </a:r>
            <a:r>
              <a:rPr lang="en-US" sz="2400" dirty="0" smtClean="0">
                <a:latin typeface="+mj-lt"/>
              </a:rPr>
              <a:t>Executive Director shall </a:t>
            </a:r>
            <a:r>
              <a:rPr lang="en-US" sz="2400" dirty="0">
                <a:latin typeface="+mj-lt"/>
              </a:rPr>
              <a:t>submit the annual audited Financial Statements to the </a:t>
            </a:r>
            <a:r>
              <a:rPr lang="en-US" sz="2400" dirty="0" smtClean="0">
                <a:latin typeface="+mj-lt"/>
              </a:rPr>
              <a:t>Council no </a:t>
            </a:r>
            <a:r>
              <a:rPr lang="en-US" sz="2400" dirty="0">
                <a:latin typeface="+mj-lt"/>
              </a:rPr>
              <a:t>later than 30 April following the end of the financial year. A complete set of Financial Statements includes: </a:t>
            </a:r>
          </a:p>
          <a:p>
            <a:pPr marL="457200" lvl="1" indent="0">
              <a:buNone/>
            </a:pPr>
            <a:r>
              <a:rPr lang="en-US" sz="2200" dirty="0">
                <a:latin typeface="+mj-lt"/>
              </a:rPr>
              <a:t>a) Statement of Financial Position. </a:t>
            </a:r>
          </a:p>
          <a:p>
            <a:pPr marL="457200" lvl="1" indent="0">
              <a:buNone/>
            </a:pPr>
            <a:r>
              <a:rPr lang="en-US" sz="2200" dirty="0">
                <a:latin typeface="+mj-lt"/>
              </a:rPr>
              <a:t>b) Statement of Financial Performance – the income and expenditure of all funds. </a:t>
            </a:r>
          </a:p>
          <a:p>
            <a:pPr marL="457200" lvl="1" indent="0">
              <a:buNone/>
            </a:pPr>
            <a:r>
              <a:rPr lang="en-US" sz="2200" dirty="0">
                <a:latin typeface="+mj-lt"/>
              </a:rPr>
              <a:t>c) Statement of Changes in net assets/equity. </a:t>
            </a:r>
          </a:p>
          <a:p>
            <a:pPr marL="457200" lvl="1" indent="0">
              <a:buNone/>
            </a:pPr>
            <a:r>
              <a:rPr lang="en-US" sz="2200" dirty="0">
                <a:latin typeface="+mj-lt"/>
              </a:rPr>
              <a:t>d) Cash Flow Statement. </a:t>
            </a:r>
          </a:p>
          <a:p>
            <a:pPr marL="0" indent="0">
              <a:buNone/>
            </a:pPr>
            <a:endParaRPr lang="en-US" sz="2400" dirty="0">
              <a:latin typeface="+mj-lt"/>
            </a:endParaRPr>
          </a:p>
        </p:txBody>
      </p:sp>
    </p:spTree>
    <p:extLst>
      <p:ext uri="{BB962C8B-B14F-4D97-AF65-F5344CB8AC3E}">
        <p14:creationId xmlns:p14="http://schemas.microsoft.com/office/powerpoint/2010/main" val="3256924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2935224"/>
          </a:xfrm>
          <a:solidFill>
            <a:schemeClr val="accent6">
              <a:lumMod val="20000"/>
              <a:lumOff val="80000"/>
            </a:schemeClr>
          </a:solidFill>
        </p:spPr>
        <p:txBody>
          <a:bodyPr>
            <a:noAutofit/>
          </a:bodyPr>
          <a:lstStyle/>
          <a:p>
            <a:pPr marL="0" indent="0">
              <a:buNone/>
            </a:pPr>
            <a:r>
              <a:rPr lang="en-US" b="1" dirty="0">
                <a:latin typeface="+mj-lt"/>
              </a:rPr>
              <a:t>Underlying </a:t>
            </a:r>
            <a:r>
              <a:rPr lang="en-US" b="1" dirty="0" smtClean="0">
                <a:latin typeface="+mj-lt"/>
              </a:rPr>
              <a:t>Assumptions… </a:t>
            </a:r>
          </a:p>
          <a:p>
            <a:pPr marL="457200" lvl="1" indent="0">
              <a:buNone/>
            </a:pPr>
            <a:r>
              <a:rPr lang="en-US" dirty="0" smtClean="0">
                <a:latin typeface="+mj-lt"/>
              </a:rPr>
              <a:t>e</a:t>
            </a:r>
            <a:r>
              <a:rPr lang="en-US" dirty="0">
                <a:latin typeface="+mj-lt"/>
              </a:rPr>
              <a:t>) The status of appropriations, including: </a:t>
            </a:r>
          </a:p>
          <a:p>
            <a:pPr marL="914400" lvl="2" indent="0">
              <a:buNone/>
            </a:pPr>
            <a:r>
              <a:rPr lang="en-US" sz="2200" dirty="0">
                <a:latin typeface="+mj-lt"/>
              </a:rPr>
              <a:t>- Original appropriations and supplementary appropriations, if any; </a:t>
            </a:r>
          </a:p>
          <a:p>
            <a:pPr marL="914400" lvl="2" indent="0">
              <a:buNone/>
            </a:pPr>
            <a:r>
              <a:rPr lang="en-US" sz="2200" dirty="0">
                <a:latin typeface="+mj-lt"/>
              </a:rPr>
              <a:t>- Appropriations after modification by any transfers; </a:t>
            </a:r>
          </a:p>
          <a:p>
            <a:pPr marL="914400" lvl="2" indent="0">
              <a:buNone/>
            </a:pPr>
            <a:r>
              <a:rPr lang="en-US" sz="2200" dirty="0">
                <a:latin typeface="+mj-lt"/>
              </a:rPr>
              <a:t>- Credits, if any, other than appropriations approved by the Council;</a:t>
            </a:r>
          </a:p>
          <a:p>
            <a:pPr marL="914400" lvl="2" indent="0">
              <a:buNone/>
            </a:pPr>
            <a:r>
              <a:rPr lang="en-US" sz="2200" dirty="0" smtClean="0">
                <a:latin typeface="+mj-lt"/>
              </a:rPr>
              <a:t>- </a:t>
            </a:r>
            <a:r>
              <a:rPr lang="en-US" sz="2200" dirty="0">
                <a:latin typeface="+mj-lt"/>
              </a:rPr>
              <a:t>Expenditures charged against those appropriations and/or other credits; </a:t>
            </a:r>
          </a:p>
          <a:p>
            <a:pPr marL="914400" lvl="2" indent="0">
              <a:buNone/>
            </a:pPr>
            <a:r>
              <a:rPr lang="en-US" sz="2200" dirty="0">
                <a:latin typeface="+mj-lt"/>
              </a:rPr>
              <a:t>- Unused balances of appropriations and of other credits; </a:t>
            </a:r>
          </a:p>
          <a:p>
            <a:pPr marL="0" indent="0">
              <a:buNone/>
            </a:pPr>
            <a:endParaRPr lang="en-US" sz="2400" dirty="0">
              <a:latin typeface="+mj-lt"/>
            </a:endParaRPr>
          </a:p>
        </p:txBody>
      </p:sp>
    </p:spTree>
    <p:extLst>
      <p:ext uri="{BB962C8B-B14F-4D97-AF65-F5344CB8AC3E}">
        <p14:creationId xmlns:p14="http://schemas.microsoft.com/office/powerpoint/2010/main" val="633037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3822192"/>
          </a:xfrm>
          <a:solidFill>
            <a:schemeClr val="accent6">
              <a:lumMod val="20000"/>
              <a:lumOff val="80000"/>
            </a:schemeClr>
          </a:solidFill>
        </p:spPr>
        <p:txBody>
          <a:bodyPr>
            <a:noAutofit/>
          </a:bodyPr>
          <a:lstStyle/>
          <a:p>
            <a:pPr marL="0" indent="0">
              <a:buNone/>
            </a:pPr>
            <a:r>
              <a:rPr lang="en-US" b="1" dirty="0">
                <a:latin typeface="+mj-lt"/>
              </a:rPr>
              <a:t>Underlying </a:t>
            </a:r>
            <a:r>
              <a:rPr lang="en-US" b="1" dirty="0" smtClean="0">
                <a:latin typeface="+mj-lt"/>
              </a:rPr>
              <a:t>Assumptions… </a:t>
            </a:r>
          </a:p>
          <a:p>
            <a:pPr marL="457200" lvl="1" indent="0">
              <a:buNone/>
            </a:pPr>
            <a:r>
              <a:rPr lang="en-US" dirty="0" smtClean="0">
                <a:latin typeface="+mj-lt"/>
              </a:rPr>
              <a:t>f) Statement of comparison of budgeted and actual performance for the financial period; </a:t>
            </a:r>
          </a:p>
          <a:p>
            <a:pPr marL="457200" lvl="1" indent="0">
              <a:buNone/>
            </a:pPr>
            <a:r>
              <a:rPr lang="en-US" dirty="0" smtClean="0">
                <a:latin typeface="+mj-lt"/>
              </a:rPr>
              <a:t>g) Notes, comprising a summary of significant accounting policies and other explanatory notes. </a:t>
            </a:r>
          </a:p>
          <a:p>
            <a:pPr marL="457200" lvl="1" indent="0">
              <a:buNone/>
            </a:pPr>
            <a:r>
              <a:rPr lang="en-US" dirty="0" smtClean="0">
                <a:latin typeface="+mj-lt"/>
              </a:rPr>
              <a:t>h) The preparation of the Financial Statements is in accordance with </a:t>
            </a:r>
            <a:r>
              <a:rPr lang="en-US" dirty="0">
                <a:latin typeface="+mj-lt"/>
              </a:rPr>
              <a:t>Sri Lanka Financial Reporting Standard for NPOs (SL </a:t>
            </a:r>
            <a:r>
              <a:rPr lang="en-US" dirty="0" err="1">
                <a:latin typeface="+mj-lt"/>
              </a:rPr>
              <a:t>SoRP</a:t>
            </a:r>
            <a:r>
              <a:rPr lang="en-US" dirty="0" smtClean="0">
                <a:latin typeface="+mj-lt"/>
              </a:rPr>
              <a:t>) which requires management to make judgments, estimates and assumptions that affect the application of accounting policies and the reported amounts of assets, liabilities, income and expense. </a:t>
            </a:r>
          </a:p>
          <a:p>
            <a:pPr marL="0" indent="0">
              <a:buNone/>
            </a:pPr>
            <a:endParaRPr lang="en-US" sz="2400" dirty="0">
              <a:latin typeface="+mj-lt"/>
            </a:endParaRPr>
          </a:p>
        </p:txBody>
      </p:sp>
    </p:spTree>
    <p:extLst>
      <p:ext uri="{BB962C8B-B14F-4D97-AF65-F5344CB8AC3E}">
        <p14:creationId xmlns:p14="http://schemas.microsoft.com/office/powerpoint/2010/main" val="2781163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105656"/>
          </a:xfrm>
          <a:solidFill>
            <a:schemeClr val="accent6">
              <a:lumMod val="20000"/>
              <a:lumOff val="80000"/>
            </a:schemeClr>
          </a:solidFill>
        </p:spPr>
        <p:txBody>
          <a:bodyPr>
            <a:noAutofit/>
          </a:bodyPr>
          <a:lstStyle/>
          <a:p>
            <a:pPr marL="0" indent="0">
              <a:buNone/>
            </a:pPr>
            <a:r>
              <a:rPr lang="en-US" b="1" dirty="0">
                <a:latin typeface="+mj-lt"/>
              </a:rPr>
              <a:t>Underlying </a:t>
            </a:r>
            <a:r>
              <a:rPr lang="en-US" b="1" dirty="0" smtClean="0">
                <a:latin typeface="+mj-lt"/>
              </a:rPr>
              <a:t>Assumptions… </a:t>
            </a:r>
          </a:p>
          <a:p>
            <a:r>
              <a:rPr lang="en-US" sz="2400" dirty="0">
                <a:latin typeface="+mj-lt"/>
              </a:rPr>
              <a:t>The presentation and classification of items in the Financial Statements shall be retained from one period to the next unless: </a:t>
            </a:r>
          </a:p>
          <a:p>
            <a:pPr marL="457200" lvl="1" indent="0">
              <a:buNone/>
            </a:pPr>
            <a:r>
              <a:rPr lang="en-US" sz="2200" dirty="0">
                <a:latin typeface="+mj-lt"/>
              </a:rPr>
              <a:t>a) A significant change in the nature of the operations of the Organization or a review of its Financial Statement presentation demonstrates that the change will result in a more appropriate presentation of events or transactions. </a:t>
            </a:r>
          </a:p>
          <a:p>
            <a:pPr marL="457200" lvl="1" indent="0">
              <a:buNone/>
            </a:pPr>
            <a:r>
              <a:rPr lang="en-US" sz="2200" dirty="0">
                <a:latin typeface="+mj-lt"/>
              </a:rPr>
              <a:t>b) A change in presentation is required by </a:t>
            </a:r>
            <a:r>
              <a:rPr lang="en-US" sz="2200" dirty="0" smtClean="0">
                <a:latin typeface="+mj-lt"/>
              </a:rPr>
              <a:t>a Sri Lanka Financial Reporting </a:t>
            </a:r>
            <a:r>
              <a:rPr lang="en-US" sz="2200" dirty="0">
                <a:latin typeface="+mj-lt"/>
              </a:rPr>
              <a:t>Standard for NPOs (SL </a:t>
            </a:r>
            <a:r>
              <a:rPr lang="en-US" sz="2200" dirty="0" err="1">
                <a:latin typeface="+mj-lt"/>
              </a:rPr>
              <a:t>SoRP</a:t>
            </a:r>
            <a:r>
              <a:rPr lang="en-US" sz="2200" dirty="0" smtClean="0">
                <a:latin typeface="+mj-lt"/>
              </a:rPr>
              <a:t>). </a:t>
            </a:r>
          </a:p>
          <a:p>
            <a:r>
              <a:rPr lang="en-US" sz="2400" dirty="0" smtClean="0">
                <a:latin typeface="+mj-lt"/>
              </a:rPr>
              <a:t>Assets </a:t>
            </a:r>
            <a:r>
              <a:rPr lang="en-US" sz="2400" dirty="0">
                <a:latin typeface="+mj-lt"/>
              </a:rPr>
              <a:t>and liabilities shall not be offset except when offsetting is required or permitted by another </a:t>
            </a:r>
            <a:r>
              <a:rPr lang="en-US" sz="2400" dirty="0" smtClean="0">
                <a:latin typeface="+mj-lt"/>
              </a:rPr>
              <a:t>Sri </a:t>
            </a:r>
            <a:r>
              <a:rPr lang="en-US" sz="2400" dirty="0">
                <a:latin typeface="+mj-lt"/>
              </a:rPr>
              <a:t>Lanka Financial Reporting Standard for NPOs (SL </a:t>
            </a:r>
            <a:r>
              <a:rPr lang="en-US" sz="2400" dirty="0" err="1">
                <a:latin typeface="+mj-lt"/>
              </a:rPr>
              <a:t>SoRP</a:t>
            </a:r>
            <a:r>
              <a:rPr lang="en-US" sz="2400" dirty="0">
                <a:latin typeface="+mj-lt"/>
              </a:rPr>
              <a:t>). </a:t>
            </a:r>
            <a:endParaRPr lang="en-US" sz="2400" b="1" dirty="0">
              <a:latin typeface="+mj-lt"/>
            </a:endParaRPr>
          </a:p>
        </p:txBody>
      </p:sp>
    </p:spTree>
    <p:extLst>
      <p:ext uri="{BB962C8B-B14F-4D97-AF65-F5344CB8AC3E}">
        <p14:creationId xmlns:p14="http://schemas.microsoft.com/office/powerpoint/2010/main" val="2654052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087368"/>
          </a:xfrm>
          <a:solidFill>
            <a:schemeClr val="accent6">
              <a:lumMod val="20000"/>
              <a:lumOff val="80000"/>
            </a:schemeClr>
          </a:solidFill>
        </p:spPr>
        <p:txBody>
          <a:bodyPr>
            <a:noAutofit/>
          </a:bodyPr>
          <a:lstStyle/>
          <a:p>
            <a:pPr marL="0" indent="0">
              <a:buNone/>
            </a:pPr>
            <a:r>
              <a:rPr lang="en-US" b="1" dirty="0">
                <a:latin typeface="+mj-lt"/>
              </a:rPr>
              <a:t>Underlying </a:t>
            </a:r>
            <a:r>
              <a:rPr lang="en-US" b="1" dirty="0" smtClean="0">
                <a:latin typeface="+mj-lt"/>
              </a:rPr>
              <a:t>Assumptions… </a:t>
            </a:r>
          </a:p>
          <a:p>
            <a:r>
              <a:rPr lang="en-US" sz="2400" dirty="0">
                <a:latin typeface="+mj-lt"/>
              </a:rPr>
              <a:t>Sampled CSO shall present current and non-current assets and current and non-current liabilities as separate classifications on the face of the Statement of Financial Position. </a:t>
            </a:r>
          </a:p>
          <a:p>
            <a:r>
              <a:rPr lang="en-US" sz="2400" dirty="0" smtClean="0">
                <a:latin typeface="+mj-lt"/>
              </a:rPr>
              <a:t>Assets </a:t>
            </a:r>
            <a:r>
              <a:rPr lang="en-US" sz="2400" dirty="0">
                <a:latin typeface="+mj-lt"/>
              </a:rPr>
              <a:t>and liabilities shall not be offset except when offsetting is required or permitted by another </a:t>
            </a:r>
            <a:r>
              <a:rPr lang="en-US" sz="2400" dirty="0" smtClean="0">
                <a:latin typeface="+mj-lt"/>
              </a:rPr>
              <a:t>Sri </a:t>
            </a:r>
            <a:r>
              <a:rPr lang="en-US" sz="2400" dirty="0">
                <a:latin typeface="+mj-lt"/>
              </a:rPr>
              <a:t>Lanka Financial Reporting Standard for NPOs (SL </a:t>
            </a:r>
            <a:r>
              <a:rPr lang="en-US" sz="2400" dirty="0" err="1">
                <a:latin typeface="+mj-lt"/>
              </a:rPr>
              <a:t>SoRP</a:t>
            </a:r>
            <a:r>
              <a:rPr lang="en-US" sz="2400" dirty="0">
                <a:latin typeface="+mj-lt"/>
              </a:rPr>
              <a:t>). </a:t>
            </a:r>
          </a:p>
          <a:p>
            <a:r>
              <a:rPr lang="en-US" sz="2400" dirty="0" smtClean="0">
                <a:latin typeface="+mj-lt"/>
              </a:rPr>
              <a:t>Sampled CSO shall </a:t>
            </a:r>
            <a:r>
              <a:rPr lang="en-US" sz="2400" dirty="0">
                <a:latin typeface="+mj-lt"/>
              </a:rPr>
              <a:t>present current and non-current assets and current and non-current liabilities as separate classifications on the face of the Statement of Financial Position. </a:t>
            </a:r>
          </a:p>
          <a:p>
            <a:pPr marL="0" indent="0">
              <a:buNone/>
            </a:pPr>
            <a:endParaRPr lang="en-US" sz="2400" dirty="0">
              <a:latin typeface="+mj-lt"/>
            </a:endParaRPr>
          </a:p>
        </p:txBody>
      </p:sp>
    </p:spTree>
    <p:extLst>
      <p:ext uri="{BB962C8B-B14F-4D97-AF65-F5344CB8AC3E}">
        <p14:creationId xmlns:p14="http://schemas.microsoft.com/office/powerpoint/2010/main" val="4201078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01168"/>
            <a:ext cx="10122408" cy="996696"/>
          </a:xfrm>
          <a:solidFill>
            <a:schemeClr val="accent6">
              <a:lumMod val="75000"/>
            </a:schemeClr>
          </a:solidFill>
        </p:spPr>
        <p:txBody>
          <a:bodyPr>
            <a:normAutofit fontScale="90000"/>
          </a:bodyPr>
          <a:lstStyle/>
          <a:p>
            <a:r>
              <a:rPr lang="en-US" b="1" dirty="0" smtClean="0">
                <a:solidFill>
                  <a:schemeClr val="bg1"/>
                </a:solidFill>
              </a:rPr>
              <a:t>PRESENTATION </a:t>
            </a:r>
            <a:r>
              <a:rPr lang="en-US" b="1" dirty="0">
                <a:solidFill>
                  <a:schemeClr val="bg1"/>
                </a:solidFill>
              </a:rPr>
              <a:t>OF FINANCIAL STATEMENTS </a:t>
            </a:r>
            <a:r>
              <a:rPr lang="en-US" b="1" dirty="0" smtClean="0">
                <a:solidFill>
                  <a:schemeClr val="bg1"/>
                </a:solidFill>
              </a:rPr>
              <a:t>…</a:t>
            </a:r>
            <a:endParaRPr lang="en-US" dirty="0">
              <a:solidFill>
                <a:schemeClr val="bg1"/>
              </a:solidFill>
              <a:latin typeface="+mn-lt"/>
            </a:endParaRPr>
          </a:p>
        </p:txBody>
      </p:sp>
      <p:sp>
        <p:nvSpPr>
          <p:cNvPr id="3" name="Content Placeholder 2"/>
          <p:cNvSpPr>
            <a:spLocks noGrp="1"/>
          </p:cNvSpPr>
          <p:nvPr>
            <p:ph idx="1"/>
          </p:nvPr>
        </p:nvSpPr>
        <p:spPr>
          <a:xfrm>
            <a:off x="969264" y="1197864"/>
            <a:ext cx="10122408" cy="4956048"/>
          </a:xfrm>
          <a:solidFill>
            <a:schemeClr val="accent6">
              <a:lumMod val="20000"/>
              <a:lumOff val="80000"/>
            </a:schemeClr>
          </a:solidFill>
        </p:spPr>
        <p:txBody>
          <a:bodyPr>
            <a:noAutofit/>
          </a:bodyPr>
          <a:lstStyle/>
          <a:p>
            <a:pPr marL="0" indent="0">
              <a:buNone/>
            </a:pPr>
            <a:r>
              <a:rPr lang="en-US" b="1" dirty="0">
                <a:latin typeface="+mj-lt"/>
              </a:rPr>
              <a:t>Statement of Financial Position </a:t>
            </a:r>
            <a:endParaRPr lang="en-US" dirty="0">
              <a:latin typeface="+mj-lt"/>
            </a:endParaRPr>
          </a:p>
          <a:p>
            <a:r>
              <a:rPr lang="en-US" sz="2400" dirty="0" smtClean="0">
                <a:latin typeface="+mj-lt"/>
              </a:rPr>
              <a:t>As a minimum, the face of the Statement of Financial Position shall include line items which present the following amounts, if material: </a:t>
            </a:r>
          </a:p>
          <a:p>
            <a:pPr marL="457200" lvl="1" indent="0">
              <a:buNone/>
            </a:pPr>
            <a:r>
              <a:rPr lang="en-US" sz="2200" dirty="0" smtClean="0">
                <a:latin typeface="+mj-lt"/>
              </a:rPr>
              <a:t>a) Fixed Assets. </a:t>
            </a:r>
          </a:p>
          <a:p>
            <a:pPr marL="457200" lvl="1" indent="0">
              <a:buNone/>
            </a:pPr>
            <a:r>
              <a:rPr lang="en-US" sz="2200" dirty="0" smtClean="0">
                <a:latin typeface="+mj-lt"/>
              </a:rPr>
              <a:t>b) Intangible assets. </a:t>
            </a:r>
          </a:p>
          <a:p>
            <a:pPr marL="457200" lvl="1" indent="0">
              <a:buNone/>
            </a:pPr>
            <a:r>
              <a:rPr lang="en-US" sz="2200" dirty="0" smtClean="0">
                <a:latin typeface="+mj-lt"/>
              </a:rPr>
              <a:t>c) Investments accounted for using the equity method. </a:t>
            </a:r>
          </a:p>
          <a:p>
            <a:pPr marL="457200" lvl="1" indent="0">
              <a:buNone/>
            </a:pPr>
            <a:r>
              <a:rPr lang="en-US" sz="2200" dirty="0" smtClean="0">
                <a:latin typeface="+mj-lt"/>
              </a:rPr>
              <a:t>d) Other current assets. </a:t>
            </a:r>
          </a:p>
          <a:p>
            <a:pPr marL="457200" lvl="1" indent="0">
              <a:buNone/>
            </a:pPr>
            <a:r>
              <a:rPr lang="en-US" sz="2200" dirty="0" smtClean="0">
                <a:latin typeface="+mj-lt"/>
              </a:rPr>
              <a:t>e) Financial assets. </a:t>
            </a:r>
          </a:p>
          <a:p>
            <a:pPr marL="457200" lvl="1" indent="0">
              <a:buNone/>
            </a:pPr>
            <a:r>
              <a:rPr lang="en-US" sz="2200" dirty="0" smtClean="0">
                <a:latin typeface="+mj-lt"/>
              </a:rPr>
              <a:t>f) Receivables from donors, suppliers and staffs. </a:t>
            </a:r>
          </a:p>
          <a:p>
            <a:pPr marL="457200" lvl="1" indent="0">
              <a:buNone/>
            </a:pPr>
            <a:r>
              <a:rPr lang="en-US" sz="2200" dirty="0" smtClean="0">
                <a:latin typeface="+mj-lt"/>
              </a:rPr>
              <a:t>g) Receivables from non-exchange transactions, including taxes and transfers. </a:t>
            </a:r>
          </a:p>
          <a:p>
            <a:pPr marL="457200" lvl="1" indent="0">
              <a:buNone/>
            </a:pPr>
            <a:r>
              <a:rPr lang="en-US" sz="2200" dirty="0" smtClean="0">
                <a:latin typeface="+mj-lt"/>
              </a:rPr>
              <a:t>h) Receivables from exchange transactions. </a:t>
            </a:r>
          </a:p>
          <a:p>
            <a:pPr marL="457200" lvl="1" indent="0">
              <a:buNone/>
            </a:pPr>
            <a:r>
              <a:rPr lang="en-US" sz="2200" dirty="0" err="1" smtClean="0">
                <a:latin typeface="+mj-lt"/>
              </a:rPr>
              <a:t>i</a:t>
            </a:r>
            <a:r>
              <a:rPr lang="en-US" sz="2200" dirty="0" smtClean="0">
                <a:latin typeface="+mj-lt"/>
              </a:rPr>
              <a:t>) Transfers payable. </a:t>
            </a:r>
          </a:p>
          <a:p>
            <a:pPr marL="457200" lvl="1" indent="0">
              <a:buNone/>
            </a:pPr>
            <a:r>
              <a:rPr lang="en-US" sz="2200" dirty="0" smtClean="0">
                <a:latin typeface="+mj-lt"/>
              </a:rPr>
              <a:t>j) Other current liabilities. </a:t>
            </a:r>
          </a:p>
        </p:txBody>
      </p:sp>
    </p:spTree>
    <p:extLst>
      <p:ext uri="{BB962C8B-B14F-4D97-AF65-F5344CB8AC3E}">
        <p14:creationId xmlns:p14="http://schemas.microsoft.com/office/powerpoint/2010/main" val="4187807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2049</Words>
  <Application>Microsoft Office PowerPoint</Application>
  <PresentationFormat>Widescreen</PresentationFormat>
  <Paragraphs>274</Paragraphs>
  <Slides>30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Workshop on                      Strengthening Financial Management of Civil Society Organizations </vt:lpstr>
      <vt:lpstr>Module 3: Basic Accounting System</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PRESENTATION OF FINANCIAL STATEMENTS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Financial Management of Civil Society Organizations </dc:title>
  <dc:creator>DELL</dc:creator>
  <cp:lastModifiedBy>DELL</cp:lastModifiedBy>
  <cp:revision>27</cp:revision>
  <dcterms:created xsi:type="dcterms:W3CDTF">2021-09-07T11:14:59Z</dcterms:created>
  <dcterms:modified xsi:type="dcterms:W3CDTF">2021-09-11T09:31:31Z</dcterms:modified>
</cp:coreProperties>
</file>