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9"/>
  </p:notesMasterIdLst>
  <p:sldIdLst>
    <p:sldId id="257"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79" autoAdjust="0"/>
    <p:restoredTop sz="94660"/>
  </p:normalViewPr>
  <p:slideViewPr>
    <p:cSldViewPr snapToGrid="0">
      <p:cViewPr varScale="1">
        <p:scale>
          <a:sx n="84" d="100"/>
          <a:sy n="84" d="100"/>
        </p:scale>
        <p:origin x="88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9E6653-60AD-4877-BBCF-766F7D2A51C4}" type="datetimeFigureOut">
              <a:rPr lang="en-US" smtClean="0"/>
              <a:t>9/7/2021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092E42-2C6D-4BD9-A1AB-27FA9CA9E312}" type="slidenum">
              <a:rPr lang="en-US" smtClean="0"/>
              <a:t>‹#›</a:t>
            </a:fld>
            <a:endParaRPr lang="en-US"/>
          </a:p>
        </p:txBody>
      </p:sp>
    </p:spTree>
    <p:extLst>
      <p:ext uri="{BB962C8B-B14F-4D97-AF65-F5344CB8AC3E}">
        <p14:creationId xmlns:p14="http://schemas.microsoft.com/office/powerpoint/2010/main" val="1405454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a:t>
            </a:fld>
            <a:endParaRPr lang="en-US"/>
          </a:p>
        </p:txBody>
      </p:sp>
    </p:spTree>
    <p:extLst>
      <p:ext uri="{BB962C8B-B14F-4D97-AF65-F5344CB8AC3E}">
        <p14:creationId xmlns:p14="http://schemas.microsoft.com/office/powerpoint/2010/main" val="3263235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B4A581-62B1-4968-BC8E-5C91D63BCD4E}"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2446867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4A581-62B1-4968-BC8E-5C91D63BCD4E}"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1193090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4A581-62B1-4968-BC8E-5C91D63BCD4E}"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2584514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4A581-62B1-4968-BC8E-5C91D63BCD4E}"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2444292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B4A581-62B1-4968-BC8E-5C91D63BCD4E}"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108891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B4A581-62B1-4968-BC8E-5C91D63BCD4E}" type="datetimeFigureOut">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2819285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B4A581-62B1-4968-BC8E-5C91D63BCD4E}" type="datetimeFigureOut">
              <a:rPr lang="en-US" smtClean="0"/>
              <a:t>9/7/2021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3496235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B4A581-62B1-4968-BC8E-5C91D63BCD4E}" type="datetimeFigureOut">
              <a:rPr lang="en-US" smtClean="0"/>
              <a:t>9/7/2021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1519220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4A581-62B1-4968-BC8E-5C91D63BCD4E}" type="datetimeFigureOut">
              <a:rPr lang="en-US" smtClean="0"/>
              <a:t>9/7/2021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350636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4A581-62B1-4968-BC8E-5C91D63BCD4E}" type="datetimeFigureOut">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2493146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4A581-62B1-4968-BC8E-5C91D63BCD4E}" type="datetimeFigureOut">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9171B8-C752-4AF7-AEB9-A64B7A164468}" type="slidenum">
              <a:rPr lang="en-US" smtClean="0"/>
              <a:t>‹#›</a:t>
            </a:fld>
            <a:endParaRPr lang="en-US"/>
          </a:p>
        </p:txBody>
      </p:sp>
    </p:spTree>
    <p:extLst>
      <p:ext uri="{BB962C8B-B14F-4D97-AF65-F5344CB8AC3E}">
        <p14:creationId xmlns:p14="http://schemas.microsoft.com/office/powerpoint/2010/main" val="1977704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4A581-62B1-4968-BC8E-5C91D63BCD4E}" type="datetimeFigureOut">
              <a:rPr lang="en-US" smtClean="0"/>
              <a:t>9/7/2021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171B8-C752-4AF7-AEB9-A64B7A164468}" type="slidenum">
              <a:rPr lang="en-US" smtClean="0"/>
              <a:t>‹#›</a:t>
            </a:fld>
            <a:endParaRPr lang="en-US"/>
          </a:p>
        </p:txBody>
      </p:sp>
    </p:spTree>
    <p:extLst>
      <p:ext uri="{BB962C8B-B14F-4D97-AF65-F5344CB8AC3E}">
        <p14:creationId xmlns:p14="http://schemas.microsoft.com/office/powerpoint/2010/main" val="1258116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320" y="317690"/>
            <a:ext cx="9250680" cy="3385630"/>
          </a:xfrm>
          <a:solidFill>
            <a:schemeClr val="accent6">
              <a:lumMod val="75000"/>
            </a:schemeClr>
          </a:solidFill>
        </p:spPr>
        <p:txBody>
          <a:bodyPr>
            <a:normAutofit/>
          </a:bodyPr>
          <a:lstStyle/>
          <a:p>
            <a:r>
              <a:rPr lang="en-US" sz="5400" dirty="0" smtClean="0">
                <a:solidFill>
                  <a:schemeClr val="bg1"/>
                </a:solidFill>
              </a:rPr>
              <a:t>Workshop on                      Strengthening Financial Management of Civil Society Organizations </a:t>
            </a:r>
            <a:endParaRPr lang="en-US" sz="5400" dirty="0">
              <a:solidFill>
                <a:schemeClr val="bg1"/>
              </a:solidFill>
            </a:endParaRPr>
          </a:p>
        </p:txBody>
      </p:sp>
      <p:sp>
        <p:nvSpPr>
          <p:cNvPr id="3" name="Subtitle 2"/>
          <p:cNvSpPr>
            <a:spLocks noGrp="1"/>
          </p:cNvSpPr>
          <p:nvPr>
            <p:ph type="subTitle" idx="1"/>
          </p:nvPr>
        </p:nvSpPr>
        <p:spPr>
          <a:xfrm>
            <a:off x="1417320" y="3703320"/>
            <a:ext cx="9250680" cy="1984248"/>
          </a:xfrm>
          <a:solidFill>
            <a:schemeClr val="accent6">
              <a:lumMod val="20000"/>
              <a:lumOff val="80000"/>
            </a:schemeClr>
          </a:solidFill>
        </p:spPr>
        <p:txBody>
          <a:bodyPr>
            <a:normAutofit/>
          </a:bodyPr>
          <a:lstStyle/>
          <a:p>
            <a:endParaRPr lang="en-US" dirty="0" smtClean="0">
              <a:latin typeface="+mj-lt"/>
            </a:endParaRPr>
          </a:p>
          <a:p>
            <a:r>
              <a:rPr lang="en-US" b="1" dirty="0" smtClean="0">
                <a:latin typeface="+mj-lt"/>
              </a:rPr>
              <a:t>August 25 – September 27, 2021 </a:t>
            </a:r>
          </a:p>
          <a:p>
            <a:r>
              <a:rPr lang="en-US" b="1" dirty="0" smtClean="0">
                <a:latin typeface="+mj-lt"/>
              </a:rPr>
              <a:t>27 </a:t>
            </a:r>
            <a:r>
              <a:rPr lang="en-US" b="1" dirty="0">
                <a:latin typeface="+mj-lt"/>
              </a:rPr>
              <a:t>L</a:t>
            </a:r>
            <a:r>
              <a:rPr lang="en-US" b="1" dirty="0" smtClean="0">
                <a:latin typeface="+mj-lt"/>
              </a:rPr>
              <a:t>esson </a:t>
            </a:r>
            <a:r>
              <a:rPr lang="en-US" b="1" dirty="0">
                <a:latin typeface="+mj-lt"/>
              </a:rPr>
              <a:t>H</a:t>
            </a:r>
            <a:r>
              <a:rPr lang="en-US" b="1" dirty="0" smtClean="0">
                <a:latin typeface="+mj-lt"/>
              </a:rPr>
              <a:t>ours  in 17 Days                                                                                    (Through Virtual Meeting – Zoom Technology)</a:t>
            </a:r>
          </a:p>
          <a:p>
            <a:pPr algn="l"/>
            <a:endParaRPr lang="en-US" dirty="0">
              <a:solidFill>
                <a:srgbClr val="002060"/>
              </a:solidFill>
              <a:latin typeface="+mj-lt"/>
            </a:endParaRPr>
          </a:p>
          <a:p>
            <a:pPr algn="l"/>
            <a:endParaRPr lang="en-US" dirty="0">
              <a:latin typeface="+mj-lt"/>
            </a:endParaRPr>
          </a:p>
        </p:txBody>
      </p:sp>
    </p:spTree>
    <p:extLst>
      <p:ext uri="{BB962C8B-B14F-4D97-AF65-F5344CB8AC3E}">
        <p14:creationId xmlns:p14="http://schemas.microsoft.com/office/powerpoint/2010/main" val="1423295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675888"/>
          </a:xfrm>
          <a:solidFill>
            <a:schemeClr val="accent6">
              <a:lumMod val="20000"/>
              <a:lumOff val="80000"/>
            </a:schemeClr>
          </a:solidFill>
        </p:spPr>
        <p:txBody>
          <a:bodyPr>
            <a:noAutofit/>
          </a:bodyPr>
          <a:lstStyle/>
          <a:p>
            <a:pPr marL="0" indent="0">
              <a:buNone/>
            </a:pPr>
            <a:r>
              <a:rPr lang="en-US" b="1" dirty="0" smtClean="0">
                <a:latin typeface="+mj-lt"/>
              </a:rPr>
              <a:t>Recording… </a:t>
            </a:r>
            <a:endParaRPr lang="en-US" dirty="0">
              <a:latin typeface="+mj-lt"/>
            </a:endParaRPr>
          </a:p>
          <a:p>
            <a:r>
              <a:rPr lang="en-US" sz="2400" dirty="0">
                <a:latin typeface="+mj-lt"/>
              </a:rPr>
              <a:t>For assets acquired in exchange of a similar asset that has similar use in the same line of business and which has a similar Fair Value, no gain or loss shall be recognized. </a:t>
            </a:r>
          </a:p>
          <a:p>
            <a:r>
              <a:rPr lang="en-US" sz="2400" dirty="0" smtClean="0">
                <a:latin typeface="+mj-lt"/>
              </a:rPr>
              <a:t>Subsequent </a:t>
            </a:r>
            <a:r>
              <a:rPr lang="en-US" sz="2400" dirty="0">
                <a:latin typeface="+mj-lt"/>
              </a:rPr>
              <a:t>expenditure on the fixed asset shall only be recognized as an asset when the expenditure improves the condition of the asset, measured over its total life, beyond its most recently assessed standard of performance. However, expenditures related to the maintenance of the asset to restore or maintain the future economic benefits, shall be recognized as an expense when incurred.</a:t>
            </a:r>
          </a:p>
          <a:p>
            <a:pPr marL="0" indent="0">
              <a:buNone/>
            </a:pPr>
            <a:endParaRPr lang="en-US" sz="2400" dirty="0">
              <a:latin typeface="+mj-lt"/>
            </a:endParaRPr>
          </a:p>
        </p:txBody>
      </p:sp>
    </p:spTree>
    <p:extLst>
      <p:ext uri="{BB962C8B-B14F-4D97-AF65-F5344CB8AC3E}">
        <p14:creationId xmlns:p14="http://schemas.microsoft.com/office/powerpoint/2010/main" val="390639637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207008"/>
          </a:xfrm>
          <a:solidFill>
            <a:schemeClr val="accent6">
              <a:lumMod val="75000"/>
            </a:schemeClr>
          </a:solidFill>
        </p:spPr>
        <p:txBody>
          <a:bodyPr>
            <a:normAutofit fontScale="90000"/>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389888"/>
            <a:ext cx="9610344" cy="4919472"/>
          </a:xfrm>
          <a:solidFill>
            <a:schemeClr val="accent6">
              <a:lumMod val="20000"/>
              <a:lumOff val="80000"/>
            </a:schemeClr>
          </a:solidFill>
        </p:spPr>
        <p:txBody>
          <a:bodyPr>
            <a:noAutofit/>
          </a:bodyPr>
          <a:lstStyle/>
          <a:p>
            <a:pPr marL="0" indent="0">
              <a:buNone/>
            </a:pPr>
            <a:r>
              <a:rPr lang="en-US" b="1" dirty="0">
                <a:latin typeface="+mj-lt"/>
              </a:rPr>
              <a:t>Closing </a:t>
            </a:r>
            <a:r>
              <a:rPr lang="en-US" b="1" dirty="0" smtClean="0">
                <a:latin typeface="+mj-lt"/>
              </a:rPr>
              <a:t>Activities…</a:t>
            </a:r>
          </a:p>
          <a:p>
            <a:r>
              <a:rPr lang="en-US" sz="2400" dirty="0">
                <a:latin typeface="+mj-lt"/>
              </a:rPr>
              <a:t>Finance Unit shall prepare notes to accounts for each line item in the Cash Flow Statement, Income Statement &amp; Balance Sheet which should reconcile the trial balance and the GL. Finance Unit shall prepare the following for audit as well as reporting purposes: </a:t>
            </a:r>
          </a:p>
          <a:p>
            <a:pPr marL="457200" lvl="1" indent="0">
              <a:buNone/>
            </a:pPr>
            <a:r>
              <a:rPr lang="en-US" sz="2200" dirty="0" smtClean="0">
                <a:latin typeface="+mj-lt"/>
              </a:rPr>
              <a:t>a</a:t>
            </a:r>
            <a:r>
              <a:rPr lang="en-US" sz="2200" dirty="0">
                <a:latin typeface="+mj-lt"/>
              </a:rPr>
              <a:t>)   Detailed accounts payable, ageing schedule and analysis. </a:t>
            </a:r>
          </a:p>
          <a:p>
            <a:pPr marL="457200" lvl="1" indent="0">
              <a:buNone/>
            </a:pPr>
            <a:r>
              <a:rPr lang="en-US" sz="2200" dirty="0">
                <a:latin typeface="+mj-lt"/>
              </a:rPr>
              <a:t>b)   Reconciliation analysis of 5 major debtors. </a:t>
            </a:r>
          </a:p>
          <a:p>
            <a:pPr marL="457200" lvl="1" indent="0">
              <a:buNone/>
            </a:pPr>
            <a:r>
              <a:rPr lang="en-US" sz="2200" dirty="0">
                <a:latin typeface="+mj-lt"/>
              </a:rPr>
              <a:t>c)   Detailed advances (travel, cash) and aging schedule </a:t>
            </a:r>
          </a:p>
          <a:p>
            <a:pPr marL="457200" lvl="1" indent="0">
              <a:buNone/>
            </a:pPr>
            <a:r>
              <a:rPr lang="en-US" sz="2200" dirty="0">
                <a:latin typeface="+mj-lt"/>
              </a:rPr>
              <a:t>d)   Bank reconciliation statement for all active bank accounts. </a:t>
            </a:r>
          </a:p>
          <a:p>
            <a:pPr marL="457200" lvl="1" indent="0">
              <a:buNone/>
            </a:pPr>
            <a:r>
              <a:rPr lang="en-US" sz="2200" dirty="0">
                <a:latin typeface="+mj-lt"/>
              </a:rPr>
              <a:t>e)   Petty cash reconciliation for petty cash floats in different locations. </a:t>
            </a:r>
          </a:p>
          <a:p>
            <a:pPr marL="457200" lvl="1" indent="0">
              <a:buNone/>
            </a:pPr>
            <a:r>
              <a:rPr lang="en-US" sz="2200" dirty="0">
                <a:latin typeface="+mj-lt"/>
              </a:rPr>
              <a:t>f)    Schedule for accruals and prepayments. </a:t>
            </a:r>
          </a:p>
          <a:p>
            <a:pPr marL="457200" lvl="1" indent="0">
              <a:buNone/>
            </a:pPr>
            <a:r>
              <a:rPr lang="en-US" sz="2200" dirty="0">
                <a:latin typeface="+mj-lt"/>
              </a:rPr>
              <a:t>g)   Schedule for depreciation of fixed assets. </a:t>
            </a:r>
          </a:p>
          <a:p>
            <a:pPr marL="0" indent="0">
              <a:buNone/>
            </a:pPr>
            <a:endParaRPr lang="en-US" b="1" dirty="0" smtClean="0">
              <a:latin typeface="+mj-lt"/>
            </a:endParaRPr>
          </a:p>
          <a:p>
            <a:pPr marL="0" indent="0">
              <a:buNone/>
            </a:pPr>
            <a:r>
              <a:rPr lang="en-US" b="1" dirty="0" smtClean="0">
                <a:latin typeface="+mj-lt"/>
              </a:rPr>
              <a:t> </a:t>
            </a:r>
            <a:endParaRPr lang="en-US" dirty="0">
              <a:latin typeface="+mj-lt"/>
            </a:endParaRPr>
          </a:p>
          <a:p>
            <a:pPr marL="0" lvl="0" indent="0">
              <a:buNone/>
            </a:pPr>
            <a:endParaRPr lang="en-US" sz="2400" b="1" dirty="0" smtClean="0">
              <a:latin typeface="+mj-lt"/>
            </a:endParaRPr>
          </a:p>
        </p:txBody>
      </p:sp>
    </p:spTree>
    <p:extLst>
      <p:ext uri="{BB962C8B-B14F-4D97-AF65-F5344CB8AC3E}">
        <p14:creationId xmlns:p14="http://schemas.microsoft.com/office/powerpoint/2010/main" val="353530889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207008"/>
          </a:xfrm>
          <a:solidFill>
            <a:schemeClr val="accent6">
              <a:lumMod val="75000"/>
            </a:schemeClr>
          </a:solidFill>
        </p:spPr>
        <p:txBody>
          <a:bodyPr>
            <a:normAutofit fontScale="90000"/>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389888"/>
            <a:ext cx="9610344" cy="3858768"/>
          </a:xfrm>
          <a:solidFill>
            <a:schemeClr val="accent6">
              <a:lumMod val="20000"/>
              <a:lumOff val="80000"/>
            </a:schemeClr>
          </a:solidFill>
        </p:spPr>
        <p:txBody>
          <a:bodyPr>
            <a:noAutofit/>
          </a:bodyPr>
          <a:lstStyle/>
          <a:p>
            <a:pPr marL="0" indent="0">
              <a:buNone/>
            </a:pPr>
            <a:r>
              <a:rPr lang="en-US" b="1" dirty="0">
                <a:latin typeface="+mj-lt"/>
              </a:rPr>
              <a:t>Closing </a:t>
            </a:r>
            <a:r>
              <a:rPr lang="en-US" b="1" dirty="0" smtClean="0">
                <a:latin typeface="+mj-lt"/>
              </a:rPr>
              <a:t>Activities…</a:t>
            </a:r>
          </a:p>
          <a:p>
            <a:pPr marL="0" indent="0">
              <a:buNone/>
            </a:pPr>
            <a:r>
              <a:rPr lang="en-US" sz="2600" dirty="0">
                <a:latin typeface="+mj-lt"/>
              </a:rPr>
              <a:t>The Finance Unit shall complete the following activities for the review and adjustments to the accounts: </a:t>
            </a:r>
          </a:p>
          <a:p>
            <a:pPr marL="457200" lvl="1" indent="0">
              <a:buNone/>
            </a:pPr>
            <a:r>
              <a:rPr lang="en-US" dirty="0" smtClean="0">
                <a:latin typeface="+mj-lt"/>
              </a:rPr>
              <a:t>a</a:t>
            </a:r>
            <a:r>
              <a:rPr lang="en-US" dirty="0">
                <a:latin typeface="+mj-lt"/>
              </a:rPr>
              <a:t>)   Ensure all reconciling items are cleared and significant trend movements are justifiable. This shall be completed within 7 calendar days after period end. </a:t>
            </a:r>
          </a:p>
          <a:p>
            <a:pPr marL="457200" lvl="1" indent="0">
              <a:buNone/>
            </a:pPr>
            <a:r>
              <a:rPr lang="en-US" dirty="0">
                <a:latin typeface="+mj-lt"/>
              </a:rPr>
              <a:t>b)   Review identified period end adjustments, including adjustments for donor reporting and project closures, and approve all manual journal entries to be posted, and close period in the Ledger. </a:t>
            </a:r>
          </a:p>
          <a:p>
            <a:pPr marL="0" indent="0">
              <a:buNone/>
            </a:pPr>
            <a:endParaRPr lang="en-US" dirty="0"/>
          </a:p>
          <a:p>
            <a:pPr marL="0" indent="0">
              <a:buNone/>
            </a:pPr>
            <a:endParaRPr lang="en-US" b="1" dirty="0" smtClean="0">
              <a:latin typeface="+mj-lt"/>
            </a:endParaRPr>
          </a:p>
          <a:p>
            <a:pPr marL="0" indent="0">
              <a:buNone/>
            </a:pPr>
            <a:r>
              <a:rPr lang="en-US" b="1" dirty="0" smtClean="0">
                <a:latin typeface="+mj-lt"/>
              </a:rPr>
              <a:t> </a:t>
            </a:r>
            <a:endParaRPr lang="en-US" dirty="0">
              <a:latin typeface="+mj-lt"/>
            </a:endParaRPr>
          </a:p>
          <a:p>
            <a:pPr marL="0" lvl="0" indent="0">
              <a:buNone/>
            </a:pPr>
            <a:endParaRPr lang="en-US" sz="2400" b="1" dirty="0" smtClean="0">
              <a:latin typeface="+mj-lt"/>
            </a:endParaRPr>
          </a:p>
        </p:txBody>
      </p:sp>
    </p:spTree>
    <p:extLst>
      <p:ext uri="{BB962C8B-B14F-4D97-AF65-F5344CB8AC3E}">
        <p14:creationId xmlns:p14="http://schemas.microsoft.com/office/powerpoint/2010/main" val="170803930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207008"/>
          </a:xfrm>
          <a:solidFill>
            <a:schemeClr val="accent6">
              <a:lumMod val="75000"/>
            </a:schemeClr>
          </a:solidFill>
        </p:spPr>
        <p:txBody>
          <a:bodyPr>
            <a:normAutofit fontScale="90000"/>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389888"/>
            <a:ext cx="9610344" cy="3694176"/>
          </a:xfrm>
          <a:solidFill>
            <a:schemeClr val="accent6">
              <a:lumMod val="20000"/>
              <a:lumOff val="80000"/>
            </a:schemeClr>
          </a:solidFill>
        </p:spPr>
        <p:txBody>
          <a:bodyPr>
            <a:noAutofit/>
          </a:bodyPr>
          <a:lstStyle/>
          <a:p>
            <a:pPr marL="0" indent="0">
              <a:buNone/>
            </a:pPr>
            <a:r>
              <a:rPr lang="en-US" b="1" dirty="0" smtClean="0">
                <a:latin typeface="+mj-lt"/>
              </a:rPr>
              <a:t>Period-end </a:t>
            </a:r>
            <a:r>
              <a:rPr lang="en-US" b="1" dirty="0">
                <a:latin typeface="+mj-lt"/>
              </a:rPr>
              <a:t>Reporting </a:t>
            </a:r>
            <a:endParaRPr lang="en-US" dirty="0">
              <a:latin typeface="+mj-lt"/>
            </a:endParaRPr>
          </a:p>
          <a:p>
            <a:r>
              <a:rPr lang="en-US" sz="2400" dirty="0" smtClean="0">
                <a:latin typeface="+mj-lt"/>
              </a:rPr>
              <a:t>The </a:t>
            </a:r>
            <a:r>
              <a:rPr lang="en-US" sz="2400" dirty="0">
                <a:latin typeface="+mj-lt"/>
              </a:rPr>
              <a:t>Finance Unit shall prepare period end management accounts and shall be submitted to the Finance Manager for approval within 10 calendar days after the period. </a:t>
            </a:r>
          </a:p>
          <a:p>
            <a:r>
              <a:rPr lang="en-US" sz="2400" dirty="0" smtClean="0">
                <a:latin typeface="+mj-lt"/>
              </a:rPr>
              <a:t>Every </a:t>
            </a:r>
            <a:r>
              <a:rPr lang="en-US" sz="2400" dirty="0">
                <a:latin typeface="+mj-lt"/>
              </a:rPr>
              <a:t>month, the Finance Unit will prepare and send budget vs. actual report to the Head of Divisions including Program Managers. </a:t>
            </a:r>
          </a:p>
          <a:p>
            <a:r>
              <a:rPr lang="en-US" sz="2400" dirty="0" smtClean="0">
                <a:latin typeface="+mj-lt"/>
              </a:rPr>
              <a:t>The </a:t>
            </a:r>
            <a:r>
              <a:rPr lang="en-US" sz="2400" dirty="0">
                <a:latin typeface="+mj-lt"/>
              </a:rPr>
              <a:t>Finance Manager shall periodically prepare a reports for the MPSC, which provides a high level summary overview of </a:t>
            </a:r>
            <a:r>
              <a:rPr lang="en-US" sz="2400" dirty="0" smtClean="0">
                <a:latin typeface="+mj-lt"/>
              </a:rPr>
              <a:t>Sampled CSO’s </a:t>
            </a:r>
            <a:r>
              <a:rPr lang="en-US" sz="2400" dirty="0">
                <a:latin typeface="+mj-lt"/>
              </a:rPr>
              <a:t>financial performance with high level analysis including budget vs. actual. </a:t>
            </a:r>
          </a:p>
          <a:p>
            <a:pPr marL="0" indent="0">
              <a:buNone/>
            </a:pPr>
            <a:endParaRPr lang="en-US" dirty="0"/>
          </a:p>
          <a:p>
            <a:pPr marL="0" indent="0">
              <a:buNone/>
            </a:pPr>
            <a:endParaRPr lang="en-US" b="1" dirty="0" smtClean="0">
              <a:latin typeface="+mj-lt"/>
            </a:endParaRPr>
          </a:p>
          <a:p>
            <a:pPr marL="0" indent="0">
              <a:buNone/>
            </a:pPr>
            <a:r>
              <a:rPr lang="en-US" b="1" dirty="0" smtClean="0">
                <a:latin typeface="+mj-lt"/>
              </a:rPr>
              <a:t> </a:t>
            </a:r>
            <a:endParaRPr lang="en-US" dirty="0">
              <a:latin typeface="+mj-lt"/>
            </a:endParaRPr>
          </a:p>
          <a:p>
            <a:pPr marL="0" lvl="0" indent="0">
              <a:buNone/>
            </a:pPr>
            <a:endParaRPr lang="en-US" sz="2400" b="1" dirty="0" smtClean="0">
              <a:latin typeface="+mj-lt"/>
            </a:endParaRPr>
          </a:p>
        </p:txBody>
      </p:sp>
    </p:spTree>
    <p:extLst>
      <p:ext uri="{BB962C8B-B14F-4D97-AF65-F5344CB8AC3E}">
        <p14:creationId xmlns:p14="http://schemas.microsoft.com/office/powerpoint/2010/main" val="271099406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207008"/>
          </a:xfrm>
          <a:solidFill>
            <a:schemeClr val="accent6">
              <a:lumMod val="75000"/>
            </a:schemeClr>
          </a:solidFill>
        </p:spPr>
        <p:txBody>
          <a:bodyPr>
            <a:normAutofit fontScale="90000"/>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389888"/>
            <a:ext cx="9610344" cy="3758184"/>
          </a:xfrm>
          <a:solidFill>
            <a:schemeClr val="accent6">
              <a:lumMod val="20000"/>
              <a:lumOff val="80000"/>
            </a:schemeClr>
          </a:solidFill>
        </p:spPr>
        <p:txBody>
          <a:bodyPr>
            <a:noAutofit/>
          </a:bodyPr>
          <a:lstStyle/>
          <a:p>
            <a:pPr marL="0" indent="0">
              <a:buNone/>
            </a:pPr>
            <a:r>
              <a:rPr lang="en-US" b="1" dirty="0">
                <a:latin typeface="+mj-lt"/>
              </a:rPr>
              <a:t>Additional Requirements for Half-yearly and Annual Closing Activities </a:t>
            </a:r>
            <a:endParaRPr lang="en-US" dirty="0">
              <a:latin typeface="+mj-lt"/>
            </a:endParaRPr>
          </a:p>
          <a:p>
            <a:pPr marL="0" indent="0">
              <a:buNone/>
            </a:pPr>
            <a:r>
              <a:rPr lang="en-US" sz="2400" dirty="0" smtClean="0">
                <a:latin typeface="+mj-lt"/>
              </a:rPr>
              <a:t>In </a:t>
            </a:r>
            <a:r>
              <a:rPr lang="en-US" sz="2400" dirty="0">
                <a:latin typeface="+mj-lt"/>
              </a:rPr>
              <a:t>addition to the above mentioned closing activities, a few incremental steps shall be required to complete the half-yearly and annual closing activities. </a:t>
            </a:r>
          </a:p>
          <a:p>
            <a:pPr marL="0" lvl="0" indent="0">
              <a:buNone/>
            </a:pPr>
            <a:r>
              <a:rPr lang="en-US" sz="2400" b="1" dirty="0">
                <a:latin typeface="+mj-lt"/>
              </a:rPr>
              <a:t>a</a:t>
            </a:r>
            <a:r>
              <a:rPr lang="en-US" sz="2400" b="1" dirty="0" smtClean="0">
                <a:latin typeface="+mj-lt"/>
              </a:rPr>
              <a:t>)  Physical </a:t>
            </a:r>
            <a:r>
              <a:rPr lang="en-US" sz="2400" b="1" dirty="0">
                <a:latin typeface="+mj-lt"/>
              </a:rPr>
              <a:t>verification </a:t>
            </a:r>
          </a:p>
          <a:p>
            <a:pPr marL="457200" lvl="1" indent="0">
              <a:buNone/>
            </a:pPr>
            <a:r>
              <a:rPr lang="en-US" sz="2200" dirty="0" smtClean="0">
                <a:latin typeface="+mj-lt"/>
              </a:rPr>
              <a:t>- Sampled CSO </a:t>
            </a:r>
            <a:r>
              <a:rPr lang="en-US" sz="2200" dirty="0">
                <a:latin typeface="+mj-lt"/>
              </a:rPr>
              <a:t>shall carry out physical assessment and associated adjustments related to write off for fixed assets, and whether there is any indication that an asset may be impaired. If any such indication exists, the Finance Manager shall estimate the recoverable amount. </a:t>
            </a:r>
          </a:p>
          <a:p>
            <a:pPr marL="0" indent="0">
              <a:buNone/>
            </a:pPr>
            <a:endParaRPr lang="en-US" sz="2400" b="1" dirty="0" smtClean="0">
              <a:latin typeface="+mj-lt"/>
            </a:endParaRPr>
          </a:p>
          <a:p>
            <a:pPr marL="0" indent="0">
              <a:buNone/>
            </a:pPr>
            <a:r>
              <a:rPr lang="en-US" sz="2400" b="1" dirty="0" smtClean="0">
                <a:latin typeface="+mj-lt"/>
              </a:rPr>
              <a:t> </a:t>
            </a:r>
            <a:endParaRPr lang="en-US" sz="2400" dirty="0">
              <a:latin typeface="+mj-lt"/>
            </a:endParaRPr>
          </a:p>
          <a:p>
            <a:pPr marL="0" lvl="0" indent="0">
              <a:buNone/>
            </a:pPr>
            <a:endParaRPr lang="en-US" sz="2400" b="1" dirty="0" smtClean="0">
              <a:latin typeface="+mj-lt"/>
            </a:endParaRPr>
          </a:p>
        </p:txBody>
      </p:sp>
    </p:spTree>
    <p:extLst>
      <p:ext uri="{BB962C8B-B14F-4D97-AF65-F5344CB8AC3E}">
        <p14:creationId xmlns:p14="http://schemas.microsoft.com/office/powerpoint/2010/main" val="267080900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207008"/>
          </a:xfrm>
          <a:solidFill>
            <a:schemeClr val="accent6">
              <a:lumMod val="75000"/>
            </a:schemeClr>
          </a:solidFill>
        </p:spPr>
        <p:txBody>
          <a:bodyPr>
            <a:normAutofit fontScale="90000"/>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389888"/>
            <a:ext cx="9610344" cy="4398264"/>
          </a:xfrm>
          <a:solidFill>
            <a:schemeClr val="accent6">
              <a:lumMod val="20000"/>
              <a:lumOff val="80000"/>
            </a:schemeClr>
          </a:solidFill>
        </p:spPr>
        <p:txBody>
          <a:bodyPr>
            <a:noAutofit/>
          </a:bodyPr>
          <a:lstStyle/>
          <a:p>
            <a:pPr marL="0" indent="0">
              <a:buNone/>
            </a:pPr>
            <a:r>
              <a:rPr lang="en-US" b="1" dirty="0" smtClean="0">
                <a:latin typeface="+mj-lt"/>
              </a:rPr>
              <a:t>Additional Requirements for Half-yearly and Annual Closing Activities… </a:t>
            </a:r>
            <a:endParaRPr lang="en-US" dirty="0" smtClean="0">
              <a:latin typeface="+mj-lt"/>
            </a:endParaRPr>
          </a:p>
          <a:p>
            <a:pPr marL="0" lvl="0" indent="0">
              <a:buNone/>
            </a:pPr>
            <a:r>
              <a:rPr lang="en-US" sz="2400" b="1" dirty="0" smtClean="0">
                <a:latin typeface="+mj-lt"/>
              </a:rPr>
              <a:t>Physical verification… </a:t>
            </a:r>
            <a:endParaRPr lang="en-US" sz="2400" b="1" dirty="0">
              <a:latin typeface="+mj-lt"/>
            </a:endParaRPr>
          </a:p>
          <a:p>
            <a:pPr marL="457200" lvl="1" indent="0">
              <a:buNone/>
            </a:pPr>
            <a:r>
              <a:rPr lang="en-US" sz="2200" dirty="0" smtClean="0">
                <a:latin typeface="+mj-lt"/>
              </a:rPr>
              <a:t>- </a:t>
            </a:r>
            <a:r>
              <a:rPr lang="en-US" sz="2200" dirty="0">
                <a:latin typeface="+mj-lt"/>
              </a:rPr>
              <a:t>The Admin Services Unit shall be responsible to conduct physical count of the assets in main office to ensure completeness and existence of the assets listed in the system. Regional offices, the respective regional in-charge shall be responsible to conduct physical count of the assets in the country to ensure completeness and existence of the assets listed in the system. The annual asset count shall be conducted in the presence of department maintaining the register. </a:t>
            </a:r>
          </a:p>
          <a:p>
            <a:pPr marL="457200" lvl="1" indent="0">
              <a:buNone/>
            </a:pPr>
            <a:r>
              <a:rPr lang="en-US" sz="2200" dirty="0" smtClean="0">
                <a:latin typeface="+mj-lt"/>
              </a:rPr>
              <a:t>- </a:t>
            </a:r>
            <a:r>
              <a:rPr lang="en-US" sz="2200" dirty="0">
                <a:latin typeface="+mj-lt"/>
              </a:rPr>
              <a:t>Fixed Assets: The Admin Services Unit shall be responsible for physical verification of Assets in the Fixed Asset Register on a semi-annual basis. </a:t>
            </a:r>
          </a:p>
          <a:p>
            <a:pPr marL="0" indent="0">
              <a:buNone/>
            </a:pPr>
            <a:endParaRPr lang="en-US" sz="2400" b="1" dirty="0" smtClean="0">
              <a:latin typeface="+mj-lt"/>
            </a:endParaRPr>
          </a:p>
          <a:p>
            <a:pPr marL="0" indent="0">
              <a:buNone/>
            </a:pPr>
            <a:r>
              <a:rPr lang="en-US" sz="2400" b="1" dirty="0" smtClean="0">
                <a:latin typeface="+mj-lt"/>
              </a:rPr>
              <a:t> </a:t>
            </a:r>
            <a:endParaRPr lang="en-US" sz="2400" dirty="0">
              <a:latin typeface="+mj-lt"/>
            </a:endParaRPr>
          </a:p>
          <a:p>
            <a:pPr marL="0" lvl="0" indent="0">
              <a:buNone/>
            </a:pPr>
            <a:endParaRPr lang="en-US" sz="2400" b="1" dirty="0" smtClean="0">
              <a:latin typeface="+mj-lt"/>
            </a:endParaRPr>
          </a:p>
        </p:txBody>
      </p:sp>
    </p:spTree>
    <p:extLst>
      <p:ext uri="{BB962C8B-B14F-4D97-AF65-F5344CB8AC3E}">
        <p14:creationId xmlns:p14="http://schemas.microsoft.com/office/powerpoint/2010/main" val="90259284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207008"/>
          </a:xfrm>
          <a:solidFill>
            <a:schemeClr val="accent6">
              <a:lumMod val="75000"/>
            </a:schemeClr>
          </a:solidFill>
        </p:spPr>
        <p:txBody>
          <a:bodyPr>
            <a:normAutofit fontScale="90000"/>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389888"/>
            <a:ext cx="9610344" cy="4215384"/>
          </a:xfrm>
          <a:solidFill>
            <a:schemeClr val="accent6">
              <a:lumMod val="20000"/>
              <a:lumOff val="80000"/>
            </a:schemeClr>
          </a:solidFill>
        </p:spPr>
        <p:txBody>
          <a:bodyPr>
            <a:noAutofit/>
          </a:bodyPr>
          <a:lstStyle/>
          <a:p>
            <a:pPr marL="0" indent="0">
              <a:buNone/>
            </a:pPr>
            <a:r>
              <a:rPr lang="en-US" b="1" dirty="0" smtClean="0">
                <a:latin typeface="+mj-lt"/>
              </a:rPr>
              <a:t>Additional Requirements for Half-yearly and Annual Closing Activities… </a:t>
            </a:r>
            <a:endParaRPr lang="en-US" dirty="0" smtClean="0">
              <a:latin typeface="+mj-lt"/>
            </a:endParaRPr>
          </a:p>
          <a:p>
            <a:pPr marL="0" lvl="0" indent="0">
              <a:buNone/>
            </a:pPr>
            <a:r>
              <a:rPr lang="en-US" sz="2400" dirty="0" smtClean="0">
                <a:latin typeface="+mj-lt"/>
              </a:rPr>
              <a:t>b) Annual </a:t>
            </a:r>
            <a:r>
              <a:rPr lang="en-US" sz="2400" dirty="0">
                <a:latin typeface="+mj-lt"/>
              </a:rPr>
              <a:t>Accounting Adjustments </a:t>
            </a:r>
          </a:p>
          <a:p>
            <a:pPr marL="457200" lvl="1" indent="0">
              <a:buNone/>
            </a:pPr>
            <a:r>
              <a:rPr lang="en-US" sz="2200" dirty="0" smtClean="0">
                <a:latin typeface="+mj-lt"/>
              </a:rPr>
              <a:t>- </a:t>
            </a:r>
            <a:r>
              <a:rPr lang="en-US" sz="2200" dirty="0">
                <a:latin typeface="+mj-lt"/>
              </a:rPr>
              <a:t>The Finance Unit shall complete the annual adjustments, which shall be reviewed by the Finance Manager. </a:t>
            </a:r>
          </a:p>
          <a:p>
            <a:pPr marL="457200" lvl="1" indent="0">
              <a:buNone/>
            </a:pPr>
            <a:r>
              <a:rPr lang="en-US" sz="2200" dirty="0">
                <a:latin typeface="+mj-lt"/>
              </a:rPr>
              <a:t>- The Finance Unit shall review whether the balances in accruals include any accruals for goods/ services where vendor invoices are not received for a considerable period. </a:t>
            </a:r>
          </a:p>
          <a:p>
            <a:pPr marL="457200" lvl="1" indent="0">
              <a:buNone/>
            </a:pPr>
            <a:r>
              <a:rPr lang="en-US" sz="2200" dirty="0">
                <a:latin typeface="+mj-lt"/>
              </a:rPr>
              <a:t>- The Finance Unit shall prepare notes on financial risks at the end of the financial year, Schedule for annual Financial Statements, and Contribution Schedules. </a:t>
            </a:r>
          </a:p>
          <a:p>
            <a:pPr marL="0" indent="0">
              <a:buNone/>
            </a:pPr>
            <a:endParaRPr lang="en-US" sz="2400" b="1" dirty="0" smtClean="0">
              <a:latin typeface="+mj-lt"/>
            </a:endParaRPr>
          </a:p>
          <a:p>
            <a:pPr marL="0" indent="0">
              <a:buNone/>
            </a:pPr>
            <a:r>
              <a:rPr lang="en-US" sz="2400" b="1" dirty="0" smtClean="0">
                <a:latin typeface="+mj-lt"/>
              </a:rPr>
              <a:t> </a:t>
            </a:r>
            <a:endParaRPr lang="en-US" sz="2400" dirty="0">
              <a:latin typeface="+mj-lt"/>
            </a:endParaRPr>
          </a:p>
          <a:p>
            <a:pPr marL="0" lvl="0" indent="0">
              <a:buNone/>
            </a:pPr>
            <a:endParaRPr lang="en-US" sz="2400" b="1" dirty="0" smtClean="0">
              <a:latin typeface="+mj-lt"/>
            </a:endParaRPr>
          </a:p>
        </p:txBody>
      </p:sp>
    </p:spTree>
    <p:extLst>
      <p:ext uri="{BB962C8B-B14F-4D97-AF65-F5344CB8AC3E}">
        <p14:creationId xmlns:p14="http://schemas.microsoft.com/office/powerpoint/2010/main" val="364617117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207008"/>
          </a:xfrm>
          <a:solidFill>
            <a:schemeClr val="accent6">
              <a:lumMod val="75000"/>
            </a:schemeClr>
          </a:solidFill>
        </p:spPr>
        <p:txBody>
          <a:bodyPr>
            <a:normAutofit fontScale="90000"/>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389888"/>
            <a:ext cx="9610344" cy="3410712"/>
          </a:xfrm>
          <a:solidFill>
            <a:schemeClr val="accent6">
              <a:lumMod val="20000"/>
              <a:lumOff val="80000"/>
            </a:schemeClr>
          </a:solidFill>
        </p:spPr>
        <p:txBody>
          <a:bodyPr>
            <a:noAutofit/>
          </a:bodyPr>
          <a:lstStyle/>
          <a:p>
            <a:pPr marL="0" indent="0">
              <a:buNone/>
            </a:pPr>
            <a:r>
              <a:rPr lang="en-US" b="1" dirty="0">
                <a:latin typeface="+mj-lt"/>
              </a:rPr>
              <a:t>Document Retention and Destruction </a:t>
            </a:r>
            <a:endParaRPr lang="en-US" dirty="0">
              <a:latin typeface="+mj-lt"/>
            </a:endParaRPr>
          </a:p>
          <a:p>
            <a:r>
              <a:rPr lang="en-US" sz="2400" dirty="0" smtClean="0">
                <a:latin typeface="+mj-lt"/>
              </a:rPr>
              <a:t>Sampled CSO will </a:t>
            </a:r>
            <a:r>
              <a:rPr lang="en-US" sz="2400" dirty="0">
                <a:latin typeface="+mj-lt"/>
              </a:rPr>
              <a:t>establish a document retention and destruction policy that will be applicable to the retention and destruction of, among other documents, Accounting Records and other financial records.  </a:t>
            </a:r>
          </a:p>
          <a:p>
            <a:r>
              <a:rPr lang="en-US" sz="2400" dirty="0" smtClean="0">
                <a:latin typeface="+mj-lt"/>
              </a:rPr>
              <a:t>All </a:t>
            </a:r>
            <a:r>
              <a:rPr lang="en-US" sz="2400" dirty="0">
                <a:latin typeface="+mj-lt"/>
              </a:rPr>
              <a:t>Accounting Records must be maintained in a manner that supports operational and audit requirements. Records must be kept to ensure that financial transactions and activities are fully documented and supported in the event of internal or external audit, litigation and other external action. </a:t>
            </a:r>
          </a:p>
        </p:txBody>
      </p:sp>
    </p:spTree>
    <p:extLst>
      <p:ext uri="{BB962C8B-B14F-4D97-AF65-F5344CB8AC3E}">
        <p14:creationId xmlns:p14="http://schemas.microsoft.com/office/powerpoint/2010/main" val="77463426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207008"/>
          </a:xfrm>
          <a:solidFill>
            <a:schemeClr val="accent6">
              <a:lumMod val="75000"/>
            </a:schemeClr>
          </a:solidFill>
        </p:spPr>
        <p:txBody>
          <a:bodyPr>
            <a:normAutofit fontScale="90000"/>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389888"/>
            <a:ext cx="9610344" cy="3474720"/>
          </a:xfrm>
          <a:solidFill>
            <a:schemeClr val="accent6">
              <a:lumMod val="20000"/>
              <a:lumOff val="80000"/>
            </a:schemeClr>
          </a:solidFill>
        </p:spPr>
        <p:txBody>
          <a:bodyPr>
            <a:noAutofit/>
          </a:bodyPr>
          <a:lstStyle/>
          <a:p>
            <a:pPr marL="0" indent="0">
              <a:buNone/>
            </a:pPr>
            <a:r>
              <a:rPr lang="en-US" b="1" dirty="0">
                <a:latin typeface="+mj-lt"/>
              </a:rPr>
              <a:t>Document Retention and </a:t>
            </a:r>
            <a:r>
              <a:rPr lang="en-US" b="1" dirty="0" smtClean="0">
                <a:latin typeface="+mj-lt"/>
              </a:rPr>
              <a:t>Destruction… </a:t>
            </a:r>
          </a:p>
          <a:p>
            <a:r>
              <a:rPr lang="en-US" sz="2400" dirty="0">
                <a:latin typeface="+mj-lt"/>
              </a:rPr>
              <a:t>Electronic records including approvals sent through e-mail or made through ERP system (or AIS) are accepted as sound, legitimate Accounting Records and are subject to the same retention requirements as paper-based records. </a:t>
            </a:r>
          </a:p>
          <a:p>
            <a:r>
              <a:rPr lang="en-US" sz="2400" dirty="0" smtClean="0">
                <a:latin typeface="+mj-lt"/>
              </a:rPr>
              <a:t>Sampled CSO </a:t>
            </a:r>
            <a:r>
              <a:rPr lang="en-US" sz="2400" dirty="0">
                <a:latin typeface="+mj-lt"/>
              </a:rPr>
              <a:t>will retain certain Accounting Records for at least the retention period provided by the document retention and destruction policy even if other laws require a shorter period or do not have a specific retention period at all. </a:t>
            </a:r>
          </a:p>
          <a:p>
            <a:pPr marL="0" indent="0">
              <a:buNone/>
            </a:pPr>
            <a:endParaRPr lang="en-US" dirty="0">
              <a:latin typeface="+mj-lt"/>
            </a:endParaRPr>
          </a:p>
        </p:txBody>
      </p:sp>
    </p:spTree>
    <p:extLst>
      <p:ext uri="{BB962C8B-B14F-4D97-AF65-F5344CB8AC3E}">
        <p14:creationId xmlns:p14="http://schemas.microsoft.com/office/powerpoint/2010/main" val="121848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675888"/>
          </a:xfrm>
          <a:solidFill>
            <a:schemeClr val="accent6">
              <a:lumMod val="20000"/>
              <a:lumOff val="80000"/>
            </a:schemeClr>
          </a:solidFill>
        </p:spPr>
        <p:txBody>
          <a:bodyPr>
            <a:noAutofit/>
          </a:bodyPr>
          <a:lstStyle/>
          <a:p>
            <a:pPr marL="0" indent="0">
              <a:buNone/>
            </a:pPr>
            <a:r>
              <a:rPr lang="en-US" b="1" dirty="0">
                <a:latin typeface="+mj-lt"/>
              </a:rPr>
              <a:t>Class of Asset and Depreciation </a:t>
            </a:r>
            <a:endParaRPr lang="en-US" dirty="0" smtClean="0">
              <a:latin typeface="+mj-lt"/>
            </a:endParaRPr>
          </a:p>
          <a:p>
            <a:r>
              <a:rPr lang="en-US" sz="2400" dirty="0" smtClean="0">
                <a:latin typeface="+mj-lt"/>
              </a:rPr>
              <a:t>Sampled CSO shall use straight line depreciation method. </a:t>
            </a:r>
          </a:p>
          <a:p>
            <a:r>
              <a:rPr lang="en-US" sz="2400" dirty="0" smtClean="0">
                <a:latin typeface="+mj-lt"/>
              </a:rPr>
              <a:t>Depreciation </a:t>
            </a:r>
            <a:r>
              <a:rPr lang="en-US" sz="2400" dirty="0">
                <a:latin typeface="+mj-lt"/>
              </a:rPr>
              <a:t>shall be charged on an annual basis. For assets acquired in the middle of the year, a pro-rated depreciation shall be charged for that year. </a:t>
            </a:r>
            <a:endParaRPr lang="en-US" sz="2400" dirty="0" smtClean="0">
              <a:latin typeface="+mj-lt"/>
            </a:endParaRPr>
          </a:p>
          <a:p>
            <a:r>
              <a:rPr lang="en-US" sz="2400" dirty="0" smtClean="0">
                <a:latin typeface="+mj-lt"/>
              </a:rPr>
              <a:t>Depreciation </a:t>
            </a:r>
            <a:r>
              <a:rPr lang="en-US" sz="2400" dirty="0">
                <a:latin typeface="+mj-lt"/>
              </a:rPr>
              <a:t>expenses commence as per monthly convention where the asset is depreciated from the month it is acquired and put to use. </a:t>
            </a:r>
          </a:p>
          <a:p>
            <a:r>
              <a:rPr lang="en-US" sz="2400" dirty="0" smtClean="0">
                <a:latin typeface="+mj-lt"/>
              </a:rPr>
              <a:t>There </a:t>
            </a:r>
            <a:r>
              <a:rPr lang="en-US" sz="2400" dirty="0">
                <a:latin typeface="+mj-lt"/>
              </a:rPr>
              <a:t>are no residual values for any fixed assets following full depreciation. </a:t>
            </a:r>
          </a:p>
          <a:p>
            <a:pPr marL="0" indent="0">
              <a:buNone/>
            </a:pPr>
            <a:endParaRPr lang="en-US" sz="2400" dirty="0">
              <a:latin typeface="+mj-lt"/>
            </a:endParaRPr>
          </a:p>
        </p:txBody>
      </p:sp>
    </p:spTree>
    <p:extLst>
      <p:ext uri="{BB962C8B-B14F-4D97-AF65-F5344CB8AC3E}">
        <p14:creationId xmlns:p14="http://schemas.microsoft.com/office/powerpoint/2010/main" val="1439058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4178808"/>
          </a:xfrm>
          <a:solidFill>
            <a:schemeClr val="accent6">
              <a:lumMod val="20000"/>
              <a:lumOff val="80000"/>
            </a:schemeClr>
          </a:solidFill>
        </p:spPr>
        <p:txBody>
          <a:bodyPr>
            <a:noAutofit/>
          </a:bodyPr>
          <a:lstStyle/>
          <a:p>
            <a:pPr marL="0" lvl="0" indent="0">
              <a:buNone/>
            </a:pPr>
            <a:r>
              <a:rPr lang="en-US" b="1" dirty="0">
                <a:latin typeface="+mj-lt"/>
              </a:rPr>
              <a:t>Class of Asset and </a:t>
            </a:r>
            <a:r>
              <a:rPr lang="en-US" b="1" dirty="0" smtClean="0">
                <a:latin typeface="+mj-lt"/>
              </a:rPr>
              <a:t>Depreciation… </a:t>
            </a:r>
          </a:p>
          <a:p>
            <a:pPr lvl="0"/>
            <a:r>
              <a:rPr kumimoji="0" lang="en-US"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The Estimated Useful Life for each asset class and sub-class is shown in the table below:</a:t>
            </a:r>
            <a:endParaRPr kumimoji="0" lang="en-US" sz="2400" b="0" i="0" u="none" strike="noStrike" cap="none" normalizeH="0" baseline="0" dirty="0" smtClean="0">
              <a:ln>
                <a:noFill/>
              </a:ln>
              <a:solidFill>
                <a:schemeClr val="tx1"/>
              </a:solidFill>
              <a:effectLst/>
            </a:endParaRPr>
          </a:p>
          <a:p>
            <a:pPr marL="0" indent="0">
              <a:buNone/>
            </a:pPr>
            <a:endParaRPr lang="en-US" dirty="0" smtClean="0">
              <a:latin typeface="+mj-lt"/>
            </a:endParaRPr>
          </a:p>
          <a:p>
            <a:pPr marL="0" indent="0">
              <a:buNone/>
            </a:pPr>
            <a:endParaRPr lang="en-US" sz="24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2899779642"/>
              </p:ext>
            </p:extLst>
          </p:nvPr>
        </p:nvGraphicFramePr>
        <p:xfrm>
          <a:off x="1664208" y="2962656"/>
          <a:ext cx="8778240" cy="2232815"/>
        </p:xfrm>
        <a:graphic>
          <a:graphicData uri="http://schemas.openxmlformats.org/drawingml/2006/table">
            <a:tbl>
              <a:tblPr firstRow="1" firstCol="1" bandRow="1">
                <a:tableStyleId>{5C22544A-7EE6-4342-B048-85BDC9FD1C3A}</a:tableStyleId>
              </a:tblPr>
              <a:tblGrid>
                <a:gridCol w="3136392"/>
                <a:gridCol w="2286000"/>
                <a:gridCol w="3355848"/>
              </a:tblGrid>
              <a:tr h="340007">
                <a:tc>
                  <a:txBody>
                    <a:bodyPr/>
                    <a:lstStyle/>
                    <a:p>
                      <a:pPr marL="0" marR="0">
                        <a:lnSpc>
                          <a:spcPct val="115000"/>
                        </a:lnSpc>
                        <a:spcBef>
                          <a:spcPts val="0"/>
                        </a:spcBef>
                        <a:spcAft>
                          <a:spcPts val="0"/>
                        </a:spcAft>
                      </a:pPr>
                      <a:r>
                        <a:rPr lang="en-US" sz="1800" b="1" dirty="0">
                          <a:solidFill>
                            <a:schemeClr val="tx1"/>
                          </a:solidFill>
                          <a:effectLst/>
                        </a:rPr>
                        <a:t>Asset class</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1" dirty="0">
                          <a:solidFill>
                            <a:schemeClr val="tx1"/>
                          </a:solidFill>
                          <a:effectLst/>
                        </a:rPr>
                        <a:t>Depreciation method</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1" dirty="0">
                          <a:solidFill>
                            <a:schemeClr val="tx1"/>
                          </a:solidFill>
                          <a:effectLst/>
                        </a:rPr>
                        <a:t>Estimated Useful Life in Months</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r>
              <a:tr h="258224">
                <a:tc>
                  <a:txBody>
                    <a:bodyPr/>
                    <a:lstStyle/>
                    <a:p>
                      <a:pPr marL="0" marR="0">
                        <a:lnSpc>
                          <a:spcPct val="115000"/>
                        </a:lnSpc>
                        <a:spcBef>
                          <a:spcPts val="0"/>
                        </a:spcBef>
                        <a:spcAft>
                          <a:spcPts val="0"/>
                        </a:spcAft>
                      </a:pPr>
                      <a:r>
                        <a:rPr lang="en-US" sz="1800" b="0" dirty="0">
                          <a:solidFill>
                            <a:schemeClr val="tx1"/>
                          </a:solidFill>
                          <a:effectLst/>
                        </a:rPr>
                        <a:t>Land</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0" dirty="0">
                          <a:solidFill>
                            <a:schemeClr val="tx1"/>
                          </a:solidFill>
                          <a:effectLst/>
                        </a:rPr>
                        <a:t>Not Applicable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solidFill>
                            <a:schemeClr val="tx1"/>
                          </a:solidFill>
                          <a:effectLst/>
                        </a:rPr>
                        <a:t>No Depreciation</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71854">
                <a:tc>
                  <a:txBody>
                    <a:bodyPr/>
                    <a:lstStyle/>
                    <a:p>
                      <a:pPr marL="0" marR="0">
                        <a:lnSpc>
                          <a:spcPct val="115000"/>
                        </a:lnSpc>
                        <a:spcBef>
                          <a:spcPts val="0"/>
                        </a:spcBef>
                        <a:spcAft>
                          <a:spcPts val="0"/>
                        </a:spcAft>
                      </a:pPr>
                      <a:r>
                        <a:rPr lang="en-US" sz="1800" b="0" dirty="0">
                          <a:solidFill>
                            <a:schemeClr val="tx1"/>
                          </a:solidFill>
                          <a:effectLst/>
                        </a:rPr>
                        <a:t>Office Equipment</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0" dirty="0">
                          <a:solidFill>
                            <a:schemeClr val="tx1"/>
                          </a:solidFill>
                          <a:effectLst/>
                        </a:rPr>
                        <a:t>Straight line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solidFill>
                            <a:schemeClr val="tx1"/>
                          </a:solidFill>
                          <a:effectLst/>
                        </a:rPr>
                        <a:t>60</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65039">
                <a:tc>
                  <a:txBody>
                    <a:bodyPr/>
                    <a:lstStyle/>
                    <a:p>
                      <a:pPr marL="0" marR="0">
                        <a:lnSpc>
                          <a:spcPct val="115000"/>
                        </a:lnSpc>
                        <a:spcBef>
                          <a:spcPts val="0"/>
                        </a:spcBef>
                        <a:spcAft>
                          <a:spcPts val="0"/>
                        </a:spcAft>
                      </a:pPr>
                      <a:r>
                        <a:rPr lang="en-US" sz="1800" b="0" dirty="0">
                          <a:solidFill>
                            <a:schemeClr val="tx1"/>
                          </a:solidFill>
                          <a:effectLst/>
                        </a:rPr>
                        <a:t>IT Equipment</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0" dirty="0">
                          <a:solidFill>
                            <a:schemeClr val="tx1"/>
                          </a:solidFill>
                          <a:effectLst/>
                        </a:rPr>
                        <a:t>Straight line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solidFill>
                            <a:schemeClr val="tx1"/>
                          </a:solidFill>
                          <a:effectLst/>
                        </a:rPr>
                        <a:t>36</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65039">
                <a:tc>
                  <a:txBody>
                    <a:bodyPr/>
                    <a:lstStyle/>
                    <a:p>
                      <a:pPr marL="0" marR="0">
                        <a:lnSpc>
                          <a:spcPct val="115000"/>
                        </a:lnSpc>
                        <a:spcBef>
                          <a:spcPts val="0"/>
                        </a:spcBef>
                        <a:spcAft>
                          <a:spcPts val="0"/>
                        </a:spcAft>
                      </a:pPr>
                      <a:r>
                        <a:rPr lang="en-US" sz="1800" b="0" dirty="0">
                          <a:solidFill>
                            <a:schemeClr val="tx1"/>
                          </a:solidFill>
                          <a:effectLst/>
                        </a:rPr>
                        <a:t>Furniture and Fixtures</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0" dirty="0">
                          <a:solidFill>
                            <a:schemeClr val="tx1"/>
                          </a:solidFill>
                          <a:effectLst/>
                        </a:rPr>
                        <a:t>Straight line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solidFill>
                            <a:schemeClr val="tx1"/>
                          </a:solidFill>
                          <a:effectLst/>
                        </a:rPr>
                        <a:t>60</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65039">
                <a:tc>
                  <a:txBody>
                    <a:bodyPr/>
                    <a:lstStyle/>
                    <a:p>
                      <a:pPr marL="0" marR="0">
                        <a:lnSpc>
                          <a:spcPct val="115000"/>
                        </a:lnSpc>
                        <a:spcBef>
                          <a:spcPts val="0"/>
                        </a:spcBef>
                        <a:spcAft>
                          <a:spcPts val="0"/>
                        </a:spcAft>
                      </a:pPr>
                      <a:r>
                        <a:rPr lang="en-US" sz="1800" b="0" dirty="0">
                          <a:solidFill>
                            <a:schemeClr val="tx1"/>
                          </a:solidFill>
                          <a:effectLst/>
                        </a:rPr>
                        <a:t>Vehicle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0" dirty="0">
                          <a:solidFill>
                            <a:schemeClr val="tx1"/>
                          </a:solidFill>
                          <a:effectLst/>
                        </a:rPr>
                        <a:t>Straight line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solidFill>
                            <a:schemeClr val="tx1"/>
                          </a:solidFill>
                          <a:effectLst/>
                        </a:rPr>
                        <a:t>60</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65039">
                <a:tc>
                  <a:txBody>
                    <a:bodyPr/>
                    <a:lstStyle/>
                    <a:p>
                      <a:pPr marL="0" marR="0">
                        <a:lnSpc>
                          <a:spcPct val="115000"/>
                        </a:lnSpc>
                        <a:spcBef>
                          <a:spcPts val="0"/>
                        </a:spcBef>
                        <a:spcAft>
                          <a:spcPts val="0"/>
                        </a:spcAft>
                      </a:pPr>
                      <a:r>
                        <a:rPr lang="en-US" sz="1800" b="0" dirty="0">
                          <a:solidFill>
                            <a:schemeClr val="tx1"/>
                          </a:solidFill>
                          <a:effectLst/>
                        </a:rPr>
                        <a:t>Office Improvement</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0">
                          <a:solidFill>
                            <a:schemeClr val="tx1"/>
                          </a:solidFill>
                          <a:effectLst/>
                        </a:rPr>
                        <a:t>Straight line</a:t>
                      </a:r>
                      <a:endParaRPr lang="en-US"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solidFill>
                            <a:schemeClr val="tx1"/>
                          </a:solidFill>
                          <a:effectLst/>
                        </a:rPr>
                        <a:t>24</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587438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474720"/>
          </a:xfrm>
          <a:solidFill>
            <a:schemeClr val="accent6">
              <a:lumMod val="20000"/>
              <a:lumOff val="80000"/>
            </a:schemeClr>
          </a:solidFill>
        </p:spPr>
        <p:txBody>
          <a:bodyPr>
            <a:noAutofit/>
          </a:bodyPr>
          <a:lstStyle/>
          <a:p>
            <a:pPr marL="0" indent="0">
              <a:buNone/>
            </a:pPr>
            <a:r>
              <a:rPr lang="en-US" b="1" dirty="0">
                <a:latin typeface="+mj-lt"/>
              </a:rPr>
              <a:t>Funding Categories for Assets </a:t>
            </a:r>
            <a:endParaRPr lang="en-US" b="1" dirty="0" smtClean="0">
              <a:latin typeface="+mj-lt"/>
            </a:endParaRPr>
          </a:p>
          <a:p>
            <a:r>
              <a:rPr lang="en-US" sz="2400" dirty="0" smtClean="0">
                <a:latin typeface="+mj-lt"/>
              </a:rPr>
              <a:t>Sampled CSO’s assets </a:t>
            </a:r>
            <a:r>
              <a:rPr lang="en-US" sz="2400" dirty="0">
                <a:latin typeface="+mj-lt"/>
              </a:rPr>
              <a:t>can be acquired through use of core funds and/or earmarked funds, each as defined in Regulation 4.2.</a:t>
            </a:r>
          </a:p>
          <a:p>
            <a:r>
              <a:rPr lang="en-US" sz="2400" dirty="0" smtClean="0">
                <a:latin typeface="+mj-lt"/>
              </a:rPr>
              <a:t>Where </a:t>
            </a:r>
            <a:r>
              <a:rPr lang="en-US" sz="2400" dirty="0">
                <a:latin typeface="+mj-lt"/>
              </a:rPr>
              <a:t>assets are acquired through: </a:t>
            </a:r>
          </a:p>
          <a:p>
            <a:pPr marL="457200" lvl="1" indent="0">
              <a:buNone/>
            </a:pPr>
            <a:r>
              <a:rPr lang="en-US" sz="2200" b="1" dirty="0" smtClean="0">
                <a:latin typeface="+mj-lt"/>
              </a:rPr>
              <a:t>a</a:t>
            </a:r>
            <a:r>
              <a:rPr lang="en-US" sz="2200" b="1" dirty="0">
                <a:latin typeface="+mj-lt"/>
              </a:rPr>
              <a:t>. </a:t>
            </a:r>
            <a:r>
              <a:rPr lang="en-US" sz="2200" dirty="0">
                <a:latin typeface="+mj-lt"/>
              </a:rPr>
              <a:t>Core funds, the assets shall be capitalized and the depreciation will be charged as corporate shared cost in a dedicated Project code. </a:t>
            </a:r>
          </a:p>
          <a:p>
            <a:pPr marL="457200" lvl="1" indent="0">
              <a:buNone/>
            </a:pPr>
            <a:r>
              <a:rPr lang="en-US" sz="2200" b="1" dirty="0" smtClean="0">
                <a:latin typeface="+mj-lt"/>
              </a:rPr>
              <a:t>b</a:t>
            </a:r>
            <a:r>
              <a:rPr lang="en-US" sz="2200" b="1" dirty="0">
                <a:latin typeface="+mj-lt"/>
              </a:rPr>
              <a:t>. </a:t>
            </a:r>
            <a:r>
              <a:rPr lang="en-US" sz="2200" dirty="0">
                <a:latin typeface="+mj-lt"/>
              </a:rPr>
              <a:t>Earmarked funds, the assets shall be capitalized and depreciation will be charged to the earmarked Project. Upon termination or closure of Project, the residual value of the asset shall be fully charged to the Project.</a:t>
            </a: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3383446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7320" y="751344"/>
            <a:ext cx="9500616" cy="4524315"/>
          </a:xfrm>
          <a:prstGeom prst="rect">
            <a:avLst/>
          </a:prstGeom>
          <a:solidFill>
            <a:schemeClr val="bg1">
              <a:lumMod val="95000"/>
            </a:schemeClr>
          </a:solidFill>
        </p:spPr>
        <p:txBody>
          <a:bodyPr wrap="square">
            <a:spAutoFit/>
          </a:bodyPr>
          <a:lstStyle/>
          <a:p>
            <a:r>
              <a:rPr lang="en-US" sz="2400" b="1" dirty="0" smtClean="0">
                <a:solidFill>
                  <a:srgbClr val="2F5496"/>
                </a:solidFill>
                <a:effectLst/>
                <a:latin typeface="Calibri" panose="020F0502020204030204" pitchFamily="34" charset="0"/>
                <a:ea typeface="Calibri" panose="020F0502020204030204" pitchFamily="34" charset="0"/>
                <a:cs typeface="Calibri" panose="020F0502020204030204" pitchFamily="34" charset="0"/>
              </a:rPr>
              <a:t>Regulation 4.2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400" b="1" dirty="0" smtClean="0">
                <a:solidFill>
                  <a:srgbClr val="2F5496"/>
                </a:solidFill>
                <a:effectLst/>
                <a:latin typeface="Calibri" panose="020F0502020204030204" pitchFamily="34" charset="0"/>
                <a:ea typeface="Calibri" panose="020F0502020204030204" pitchFamily="34" charset="0"/>
                <a:cs typeface="Calibri" panose="020F0502020204030204" pitchFamily="34" charset="0"/>
              </a:rPr>
              <a:t>Type of Contributions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smtClean="0">
                <a:effectLst/>
                <a:latin typeface="Calibri" panose="020F0502020204030204" pitchFamily="34" charset="0"/>
                <a:ea typeface="Calibri" panose="020F0502020204030204" pitchFamily="34" charset="0"/>
                <a:cs typeface="Calibri" panose="020F0502020204030204" pitchFamily="34" charset="0"/>
              </a:rPr>
              <a:t>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smtClean="0">
                <a:effectLst/>
                <a:latin typeface="Calibri" panose="020F0502020204030204" pitchFamily="34" charset="0"/>
                <a:ea typeface="Calibri" panose="020F0502020204030204" pitchFamily="34" charset="0"/>
                <a:cs typeface="Calibri" panose="020F0502020204030204" pitchFamily="34" charset="0"/>
              </a:rPr>
              <a:t>Contributions to  Sampled CSO are made by Members or by non-Members shall consist of: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2545" marR="0">
              <a:spcBef>
                <a:spcPts val="0"/>
              </a:spcBef>
              <a:spcAft>
                <a:spcPts val="0"/>
              </a:spcAft>
            </a:pPr>
            <a:r>
              <a:rPr lang="en-US" sz="2000" b="1" dirty="0" smtClean="0">
                <a:effectLst/>
                <a:latin typeface="Calibri" panose="020F0502020204030204" pitchFamily="34" charset="0"/>
                <a:ea typeface="Calibri" panose="020F0502020204030204" pitchFamily="34" charset="0"/>
                <a:cs typeface="Calibri" panose="020F0502020204030204" pitchFamily="34" charset="0"/>
              </a:rPr>
              <a:t>(</a:t>
            </a:r>
            <a:r>
              <a:rPr lang="en-US" sz="2000" b="1" dirty="0" err="1" smtClean="0">
                <a:effectLst/>
                <a:latin typeface="Calibri" panose="020F0502020204030204" pitchFamily="34" charset="0"/>
                <a:ea typeface="Calibri" panose="020F0502020204030204" pitchFamily="34" charset="0"/>
                <a:cs typeface="Calibri" panose="020F0502020204030204" pitchFamily="34" charset="0"/>
              </a:rPr>
              <a:t>i</a:t>
            </a:r>
            <a:r>
              <a:rPr lang="en-US" sz="2000" b="1" dirty="0" smtClean="0">
                <a:effectLst/>
                <a:latin typeface="Calibri" panose="020F0502020204030204" pitchFamily="34" charset="0"/>
                <a:ea typeface="Calibri" panose="020F0502020204030204" pitchFamily="34" charset="0"/>
                <a:cs typeface="Calibri" panose="020F0502020204030204" pitchFamily="34" charset="0"/>
              </a:rPr>
              <a:t>) Earmarked funds. </a:t>
            </a:r>
            <a:r>
              <a:rPr lang="en-US" sz="2000" dirty="0" smtClean="0">
                <a:effectLst/>
                <a:latin typeface="Calibri" panose="020F0502020204030204" pitchFamily="34" charset="0"/>
                <a:ea typeface="Calibri" panose="020F0502020204030204" pitchFamily="34" charset="0"/>
                <a:cs typeface="Calibri" panose="020F0502020204030204" pitchFamily="34" charset="0"/>
              </a:rPr>
              <a:t>Earmarked funds are funds provided to finance specific programs, projects or activities as agreed by the donor(s) and Sampled CS.  Earmarked funds can only be used for the purposes for which they are intended as per the agreement(s) between the donor(s) and Sampled CSO. Earmarked funds shall be kept separate and apart from core funds of Sampled CSO in accordance with Regulation 6.3; and</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2545" marR="0">
              <a:spcBef>
                <a:spcPts val="0"/>
              </a:spcBef>
              <a:spcAft>
                <a:spcPts val="0"/>
              </a:spcAft>
            </a:pPr>
            <a:r>
              <a:rPr lang="en-US" sz="2000" b="1" dirty="0" smtClean="0">
                <a:effectLst/>
                <a:latin typeface="Calibri" panose="020F0502020204030204" pitchFamily="34" charset="0"/>
                <a:ea typeface="Calibri" panose="020F0502020204030204" pitchFamily="34" charset="0"/>
                <a:cs typeface="Calibri" panose="020F0502020204030204" pitchFamily="34" charset="0"/>
              </a:rPr>
              <a:t>(ii) Core funds. </a:t>
            </a:r>
            <a:r>
              <a:rPr lang="en-US" sz="2000" dirty="0" smtClean="0">
                <a:effectLst/>
                <a:latin typeface="Calibri" panose="020F0502020204030204" pitchFamily="34" charset="0"/>
                <a:ea typeface="Calibri" panose="020F0502020204030204" pitchFamily="34" charset="0"/>
                <a:cs typeface="Calibri" panose="020F0502020204030204" pitchFamily="34" charset="0"/>
              </a:rPr>
              <a:t>Core funds comprise all core contributions made by contributing Members and all other funds contributed to Sampled CSO that are not earmarked funds. Core funds are available for general use by Sampled CSO and shall be credited to the General Fund in accordance with Regulation 6.1.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smtClean="0">
                <a:effectLst/>
                <a:latin typeface="Calibri" panose="020F0502020204030204" pitchFamily="34" charset="0"/>
                <a:ea typeface="Calibri" panose="020F0502020204030204" pitchFamily="34" charset="0"/>
                <a:cs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4300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7320" y="751344"/>
            <a:ext cx="9500616" cy="4339650"/>
          </a:xfrm>
          <a:prstGeom prst="rect">
            <a:avLst/>
          </a:prstGeom>
          <a:solidFill>
            <a:schemeClr val="bg1">
              <a:lumMod val="95000"/>
            </a:schemeClr>
          </a:solidFill>
        </p:spPr>
        <p:txBody>
          <a:bodyPr wrap="square">
            <a:spAutoFit/>
          </a:bodyPr>
          <a:lstStyle/>
          <a:p>
            <a:r>
              <a:rPr lang="en-US" sz="2400" b="1" dirty="0">
                <a:solidFill>
                  <a:schemeClr val="accent5">
                    <a:lumMod val="75000"/>
                  </a:schemeClr>
                </a:solidFill>
              </a:rPr>
              <a:t>Regulation 6.1 </a:t>
            </a:r>
            <a:endParaRPr lang="en-US" sz="2400" dirty="0">
              <a:solidFill>
                <a:schemeClr val="accent5">
                  <a:lumMod val="75000"/>
                </a:schemeClr>
              </a:solidFill>
            </a:endParaRPr>
          </a:p>
          <a:p>
            <a:r>
              <a:rPr lang="en-US" sz="2400" b="1" dirty="0">
                <a:solidFill>
                  <a:schemeClr val="accent5">
                    <a:lumMod val="75000"/>
                  </a:schemeClr>
                </a:solidFill>
              </a:rPr>
              <a:t>General Fund </a:t>
            </a:r>
            <a:endParaRPr lang="en-US" sz="2400" dirty="0">
              <a:solidFill>
                <a:schemeClr val="accent5">
                  <a:lumMod val="75000"/>
                </a:schemeClr>
              </a:solidFill>
            </a:endParaRPr>
          </a:p>
          <a:p>
            <a:r>
              <a:rPr lang="en-US" sz="2400" dirty="0"/>
              <a:t> </a:t>
            </a:r>
          </a:p>
          <a:p>
            <a:r>
              <a:rPr lang="en-US" sz="2400" dirty="0"/>
              <a:t>a</a:t>
            </a:r>
            <a:r>
              <a:rPr lang="en-US" sz="2000" dirty="0"/>
              <a:t>) A General Fund shall be established for the purpose of accounting for </a:t>
            </a:r>
            <a:r>
              <a:rPr lang="en-US" sz="2000" dirty="0" smtClean="0"/>
              <a:t>Sampled CSO’s </a:t>
            </a:r>
            <a:r>
              <a:rPr lang="en-US" sz="2000" dirty="0"/>
              <a:t>administrative costs and its core activities and for reimbursements to the Working Capital Fund. </a:t>
            </a:r>
          </a:p>
          <a:p>
            <a:r>
              <a:rPr lang="en-US" sz="2000" dirty="0"/>
              <a:t>b) All core funds – whether current or arrears – from Contributing Members and all contributions of Members or non-Members not specified to be earmarked funds under Regulation 4.2(</a:t>
            </a:r>
            <a:r>
              <a:rPr lang="en-US" sz="2000" dirty="0" err="1"/>
              <a:t>i</a:t>
            </a:r>
            <a:r>
              <a:rPr lang="en-US" sz="2000" dirty="0"/>
              <a:t>), miscellaneous income and transfers made from the Working Capital Fund shall be credited to the General Fund. </a:t>
            </a:r>
          </a:p>
          <a:p>
            <a:r>
              <a:rPr lang="en-US" sz="2000" dirty="0"/>
              <a:t>c) All expenditures for core activities shall be made from the General Fund. </a:t>
            </a:r>
          </a:p>
          <a:p>
            <a:r>
              <a:rPr lang="en-US" sz="2000" dirty="0"/>
              <a:t>d) All reimbursements to the Working Capital Fund shall be made from the General Fund. </a:t>
            </a:r>
          </a:p>
          <a:p>
            <a:r>
              <a:rPr lang="en-US" sz="2000" dirty="0" smtClean="0">
                <a:effectLst/>
                <a:latin typeface="Calibri" panose="020F0502020204030204" pitchFamily="34" charset="0"/>
                <a:ea typeface="Calibri" panose="020F0502020204030204" pitchFamily="34" charset="0"/>
                <a:cs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1354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9768" y="166128"/>
            <a:ext cx="11137392" cy="6063198"/>
          </a:xfrm>
          <a:prstGeom prst="rect">
            <a:avLst/>
          </a:prstGeom>
          <a:solidFill>
            <a:schemeClr val="bg1">
              <a:lumMod val="95000"/>
            </a:schemeClr>
          </a:solidFill>
        </p:spPr>
        <p:txBody>
          <a:bodyPr wrap="square">
            <a:spAutoFit/>
          </a:bodyPr>
          <a:lstStyle/>
          <a:p>
            <a:r>
              <a:rPr lang="en-US" sz="2400" b="1" dirty="0">
                <a:solidFill>
                  <a:schemeClr val="accent5">
                    <a:lumMod val="75000"/>
                  </a:schemeClr>
                </a:solidFill>
              </a:rPr>
              <a:t>Regulation 6.2 </a:t>
            </a:r>
            <a:endParaRPr lang="en-US" sz="2400" dirty="0">
              <a:solidFill>
                <a:schemeClr val="accent5">
                  <a:lumMod val="75000"/>
                </a:schemeClr>
              </a:solidFill>
            </a:endParaRPr>
          </a:p>
          <a:p>
            <a:r>
              <a:rPr lang="en-US" sz="2400" b="1" dirty="0">
                <a:solidFill>
                  <a:schemeClr val="accent5">
                    <a:lumMod val="75000"/>
                  </a:schemeClr>
                </a:solidFill>
              </a:rPr>
              <a:t>Working Capital Fund </a:t>
            </a:r>
            <a:endParaRPr lang="en-US" sz="2400" dirty="0">
              <a:solidFill>
                <a:schemeClr val="accent5">
                  <a:lumMod val="75000"/>
                </a:schemeClr>
              </a:solidFill>
            </a:endParaRPr>
          </a:p>
          <a:p>
            <a:r>
              <a:rPr lang="en-US" sz="2000" dirty="0"/>
              <a:t> </a:t>
            </a:r>
          </a:p>
          <a:p>
            <a:r>
              <a:rPr lang="en-US" sz="2000" dirty="0"/>
              <a:t>a) A Working Capital Fund shall be established to ensure continuity of operations by: </a:t>
            </a:r>
          </a:p>
          <a:p>
            <a:r>
              <a:rPr lang="en-US" sz="2000" dirty="0"/>
              <a:t>(</a:t>
            </a:r>
            <a:r>
              <a:rPr lang="en-US" sz="2000" dirty="0" err="1"/>
              <a:t>i</a:t>
            </a:r>
            <a:r>
              <a:rPr lang="en-US" sz="2000" dirty="0"/>
              <a:t>)  advancing moneys to the General Fund to finance budgetary expenditures pending receipt of contributions; and </a:t>
            </a:r>
          </a:p>
          <a:p>
            <a:r>
              <a:rPr lang="en-US" sz="2000" dirty="0"/>
              <a:t>(ii) advancing moneys to the General Fund to finance unforeseen expenditures not provided for in the current budget. The amount of the Working Capital Fund shall be proposed by the Executive Director and determined by the Council from time to time. </a:t>
            </a:r>
          </a:p>
          <a:p>
            <a:r>
              <a:rPr lang="en-US" sz="2000" dirty="0"/>
              <a:t>b) Advances from the Working Capital Fund to finance budgetary expenditures shall be made only with the written approval of the Executive Director. </a:t>
            </a:r>
          </a:p>
          <a:p>
            <a:r>
              <a:rPr lang="en-US" sz="2000" dirty="0"/>
              <a:t>c) Withdrawals from the Working Capital Fund to finance unforeseen expenditures shall be made only with the written approval of the Executive Director and shall be reported to the Management and Program Sub-committee at its next session. </a:t>
            </a:r>
          </a:p>
          <a:p>
            <a:r>
              <a:rPr lang="en-US" sz="2000" dirty="0"/>
              <a:t>d) Advances made from the Working Capital Fund shall be reimbursed to the Working Capital Fund as soon as possible and, in any case, not later than the next financial period, by program adjustments if necessary. </a:t>
            </a:r>
          </a:p>
          <a:p>
            <a:r>
              <a:rPr lang="en-US" sz="2000" dirty="0"/>
              <a:t>e) Income derived from investment of the Working Capital Fund shall be credited to miscellaneous income and shall accrue to the General Fund. </a:t>
            </a:r>
          </a:p>
        </p:txBody>
      </p:sp>
    </p:spTree>
    <p:extLst>
      <p:ext uri="{BB962C8B-B14F-4D97-AF65-F5344CB8AC3E}">
        <p14:creationId xmlns:p14="http://schemas.microsoft.com/office/powerpoint/2010/main" val="12611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2734056"/>
          </a:xfrm>
          <a:solidFill>
            <a:schemeClr val="accent6">
              <a:lumMod val="20000"/>
              <a:lumOff val="80000"/>
            </a:schemeClr>
          </a:solidFill>
        </p:spPr>
        <p:txBody>
          <a:bodyPr>
            <a:noAutofit/>
          </a:bodyPr>
          <a:lstStyle/>
          <a:p>
            <a:pPr marL="0" indent="0">
              <a:buNone/>
            </a:pPr>
            <a:r>
              <a:rPr lang="en-US" b="1" dirty="0">
                <a:latin typeface="+mj-lt"/>
              </a:rPr>
              <a:t>Physical Count </a:t>
            </a:r>
            <a:endParaRPr lang="en-US" b="1" dirty="0" smtClean="0">
              <a:latin typeface="+mj-lt"/>
            </a:endParaRPr>
          </a:p>
          <a:p>
            <a:r>
              <a:rPr lang="en-US" sz="2400" dirty="0">
                <a:latin typeface="+mj-lt"/>
              </a:rPr>
              <a:t>Physical count of all assets shall be carried out every six (6) months under the supervision of the Finance Unit for the main office. This shall be approved as per the Delegation of Authority. </a:t>
            </a:r>
          </a:p>
          <a:p>
            <a:r>
              <a:rPr lang="en-US" sz="2400" dirty="0" smtClean="0">
                <a:latin typeface="+mj-lt"/>
              </a:rPr>
              <a:t>All </a:t>
            </a:r>
            <a:r>
              <a:rPr lang="en-US" sz="2400" dirty="0">
                <a:latin typeface="+mj-lt"/>
              </a:rPr>
              <a:t>differences between the physical status and General Ledger status shall be investigated by Finance Unit. Any adjustments/ write-offs shall be approved as per the Delegation of Authority. </a:t>
            </a:r>
          </a:p>
          <a:p>
            <a:pPr marL="0" indent="0">
              <a:buNone/>
            </a:pP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36431766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264408"/>
          </a:xfrm>
          <a:solidFill>
            <a:schemeClr val="accent6">
              <a:lumMod val="20000"/>
              <a:lumOff val="80000"/>
            </a:schemeClr>
          </a:solidFill>
        </p:spPr>
        <p:txBody>
          <a:bodyPr>
            <a:noAutofit/>
          </a:bodyPr>
          <a:lstStyle/>
          <a:p>
            <a:pPr marL="0" indent="0">
              <a:buNone/>
            </a:pPr>
            <a:r>
              <a:rPr lang="en-US" b="1" dirty="0">
                <a:latin typeface="+mj-lt"/>
              </a:rPr>
              <a:t>Physical </a:t>
            </a:r>
            <a:r>
              <a:rPr lang="en-US" b="1" dirty="0" smtClean="0">
                <a:latin typeface="+mj-lt"/>
              </a:rPr>
              <a:t>Count…</a:t>
            </a:r>
          </a:p>
          <a:p>
            <a:r>
              <a:rPr lang="en-US" sz="2400" dirty="0" smtClean="0">
                <a:latin typeface="+mj-lt"/>
              </a:rPr>
              <a:t>For </a:t>
            </a:r>
            <a:r>
              <a:rPr lang="en-US" sz="2400" dirty="0">
                <a:latin typeface="+mj-lt"/>
              </a:rPr>
              <a:t>losses amounting to less </a:t>
            </a:r>
            <a:r>
              <a:rPr lang="en-US" sz="2400" dirty="0" smtClean="0">
                <a:latin typeface="+mj-lt"/>
              </a:rPr>
              <a:t>than </a:t>
            </a:r>
            <a:r>
              <a:rPr lang="en-US" sz="2400" dirty="0" err="1">
                <a:latin typeface="+mj-lt"/>
              </a:rPr>
              <a:t>Rs</a:t>
            </a:r>
            <a:r>
              <a:rPr lang="en-US" sz="2400" dirty="0">
                <a:latin typeface="+mj-lt"/>
              </a:rPr>
              <a:t> </a:t>
            </a:r>
            <a:r>
              <a:rPr lang="en-US" sz="2400" dirty="0" err="1">
                <a:latin typeface="+mj-lt"/>
              </a:rPr>
              <a:t>xxxx</a:t>
            </a:r>
            <a:r>
              <a:rPr lang="en-US" sz="2400" dirty="0">
                <a:latin typeface="+mj-lt"/>
              </a:rPr>
              <a:t>, which may occur at any time during the year or during the physical count shall be written off with documented justification, after relevant approvals as per the Delegation of Authority. </a:t>
            </a:r>
          </a:p>
          <a:p>
            <a:r>
              <a:rPr lang="en-US" sz="2400" dirty="0" smtClean="0">
                <a:latin typeface="+mj-lt"/>
              </a:rPr>
              <a:t>A </a:t>
            </a:r>
            <a:r>
              <a:rPr lang="en-US" sz="2400" dirty="0">
                <a:latin typeface="+mj-lt"/>
              </a:rPr>
              <a:t>summary statement of losses of non-expendable property shall be provided at the request of the External Auditor within three months following the end of the financial period.</a:t>
            </a: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38477511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200400"/>
          </a:xfrm>
          <a:solidFill>
            <a:schemeClr val="accent6">
              <a:lumMod val="20000"/>
              <a:lumOff val="80000"/>
            </a:schemeClr>
          </a:solidFill>
        </p:spPr>
        <p:txBody>
          <a:bodyPr>
            <a:noAutofit/>
          </a:bodyPr>
          <a:lstStyle/>
          <a:p>
            <a:pPr marL="0" indent="0">
              <a:buNone/>
            </a:pPr>
            <a:r>
              <a:rPr lang="en-US" b="1" dirty="0" smtClean="0">
                <a:latin typeface="+mj-lt"/>
              </a:rPr>
              <a:t>Revaluation </a:t>
            </a:r>
            <a:endParaRPr lang="en-US" dirty="0">
              <a:latin typeface="+mj-lt"/>
            </a:endParaRPr>
          </a:p>
          <a:p>
            <a:r>
              <a:rPr lang="en-US" dirty="0" smtClean="0">
                <a:latin typeface="+mj-lt"/>
              </a:rPr>
              <a:t>Revaluation </a:t>
            </a:r>
            <a:r>
              <a:rPr lang="en-US" dirty="0">
                <a:latin typeface="+mj-lt"/>
              </a:rPr>
              <a:t>of a fixed asset shall be carried out when there is a material change in the market price of an asset. After revaluation, the asset shall be carried at its Fair Value, less any accumulated depreciation. </a:t>
            </a:r>
          </a:p>
          <a:p>
            <a:r>
              <a:rPr lang="en-US" dirty="0" smtClean="0">
                <a:latin typeface="+mj-lt"/>
              </a:rPr>
              <a:t>If </a:t>
            </a:r>
            <a:r>
              <a:rPr lang="en-US" dirty="0">
                <a:latin typeface="+mj-lt"/>
              </a:rPr>
              <a:t>an item of a particular asset class is revalued, then the entire class of the asset shall be considered for revaluation. </a:t>
            </a: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782436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dirty="0">
                <a:solidFill>
                  <a:schemeClr val="bg1"/>
                </a:solidFill>
              </a:rPr>
              <a:t>Module 3: Basic Accounting System</a:t>
            </a:r>
          </a:p>
        </p:txBody>
      </p:sp>
      <p:sp>
        <p:nvSpPr>
          <p:cNvPr id="3" name="Content Placeholder 2"/>
          <p:cNvSpPr>
            <a:spLocks noGrp="1"/>
          </p:cNvSpPr>
          <p:nvPr>
            <p:ph idx="1"/>
          </p:nvPr>
        </p:nvSpPr>
        <p:spPr>
          <a:xfrm>
            <a:off x="1353312" y="1682496"/>
            <a:ext cx="9482328" cy="3575304"/>
          </a:xfrm>
          <a:solidFill>
            <a:schemeClr val="accent6">
              <a:lumMod val="20000"/>
              <a:lumOff val="80000"/>
            </a:schemeClr>
          </a:solidFill>
        </p:spPr>
        <p:txBody>
          <a:bodyPr>
            <a:noAutofit/>
          </a:bodyPr>
          <a:lstStyle/>
          <a:p>
            <a:pPr marL="0" indent="0">
              <a:buNone/>
            </a:pPr>
            <a:r>
              <a:rPr lang="en-US" sz="2400" b="1" dirty="0">
                <a:latin typeface="+mj-lt"/>
              </a:rPr>
              <a:t>About This Module </a:t>
            </a:r>
            <a:endParaRPr lang="en-US" sz="2400" dirty="0">
              <a:latin typeface="+mj-lt"/>
            </a:endParaRPr>
          </a:p>
          <a:p>
            <a:pPr marL="0" indent="0">
              <a:buNone/>
            </a:pPr>
            <a:r>
              <a:rPr lang="en-US" sz="2400" dirty="0">
                <a:latin typeface="+mj-lt"/>
              </a:rPr>
              <a:t>The basic accounting system module of this workshop is designed, you to learn about how to set up and operate a double entry accounting system for record keeping and producing reliable financial statements, followed by Sri Lanka Statement of Recommended Practice for Not-for-Profit Organizations or/and the requirements stipulated by the Sri Lanka Accounting Standards (SLFRS Framework) to prepare and present their financial statements. </a:t>
            </a:r>
            <a:endParaRPr lang="en-US" sz="2400" dirty="0" smtClean="0">
              <a:latin typeface="+mj-lt"/>
            </a:endParaRPr>
          </a:p>
          <a:p>
            <a:pPr marL="0" indent="0">
              <a:buNone/>
            </a:pPr>
            <a:r>
              <a:rPr lang="en-US" sz="2400" dirty="0" smtClean="0">
                <a:latin typeface="+mj-lt"/>
              </a:rPr>
              <a:t>The </a:t>
            </a:r>
            <a:r>
              <a:rPr lang="en-US" sz="2400" dirty="0">
                <a:latin typeface="+mj-lt"/>
              </a:rPr>
              <a:t>tools and guidance introduced through this module can help you to set up, revise or realign your existing accounting system in terms of the stipulated standards mentioned here. </a:t>
            </a:r>
            <a:endParaRPr lang="en-US" sz="2600" b="1" dirty="0">
              <a:latin typeface="+mj-lt"/>
            </a:endParaRPr>
          </a:p>
        </p:txBody>
      </p:sp>
    </p:spTree>
    <p:extLst>
      <p:ext uri="{BB962C8B-B14F-4D97-AF65-F5344CB8AC3E}">
        <p14:creationId xmlns:p14="http://schemas.microsoft.com/office/powerpoint/2010/main" val="4068489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300984"/>
          </a:xfrm>
          <a:solidFill>
            <a:schemeClr val="accent6">
              <a:lumMod val="20000"/>
              <a:lumOff val="80000"/>
            </a:schemeClr>
          </a:solidFill>
        </p:spPr>
        <p:txBody>
          <a:bodyPr>
            <a:noAutofit/>
          </a:bodyPr>
          <a:lstStyle/>
          <a:p>
            <a:pPr marL="0" indent="0">
              <a:buNone/>
            </a:pPr>
            <a:r>
              <a:rPr lang="en-US" b="1" dirty="0" smtClean="0">
                <a:latin typeface="+mj-lt"/>
              </a:rPr>
              <a:t>Revaluation…</a:t>
            </a:r>
          </a:p>
          <a:p>
            <a:r>
              <a:rPr lang="en-US" sz="2400" dirty="0">
                <a:latin typeface="+mj-lt"/>
              </a:rPr>
              <a:t>If the revaluation results in increased value of carrying amount, then the increase shall be credited to revaluation surplus. However, the increase shall be recognized as revenue only to the extent it reverses a revaluation decrease of the same class of assets previously recognized as an expense, and as per SLAS guidance. </a:t>
            </a:r>
          </a:p>
          <a:p>
            <a:r>
              <a:rPr lang="en-US" sz="2400" dirty="0" smtClean="0">
                <a:latin typeface="+mj-lt"/>
              </a:rPr>
              <a:t>Assessment </a:t>
            </a:r>
            <a:r>
              <a:rPr lang="en-US" sz="2400" dirty="0">
                <a:latin typeface="+mj-lt"/>
              </a:rPr>
              <a:t>of a requirement of revaluation of assets shall be carried out at least yearly.</a:t>
            </a:r>
          </a:p>
          <a:p>
            <a:pPr marL="0" indent="0">
              <a:buNone/>
            </a:pPr>
            <a:r>
              <a:rPr lang="en-US" b="1" dirty="0" smtClean="0">
                <a:latin typeface="+mj-lt"/>
              </a:rPr>
              <a:t> </a:t>
            </a:r>
            <a:endParaRPr lang="en-US" dirty="0">
              <a:latin typeface="+mj-lt"/>
            </a:endParaRP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7537679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300984"/>
          </a:xfrm>
          <a:solidFill>
            <a:schemeClr val="accent6">
              <a:lumMod val="20000"/>
              <a:lumOff val="80000"/>
            </a:schemeClr>
          </a:solidFill>
        </p:spPr>
        <p:txBody>
          <a:bodyPr>
            <a:noAutofit/>
          </a:bodyPr>
          <a:lstStyle/>
          <a:p>
            <a:pPr marL="0" indent="0">
              <a:buNone/>
            </a:pPr>
            <a:r>
              <a:rPr lang="en-US" b="1" dirty="0">
                <a:latin typeface="+mj-lt"/>
              </a:rPr>
              <a:t>Impairment </a:t>
            </a:r>
            <a:endParaRPr lang="en-US" dirty="0">
              <a:latin typeface="+mj-lt"/>
            </a:endParaRPr>
          </a:p>
          <a:p>
            <a:r>
              <a:rPr lang="en-US" dirty="0" smtClean="0">
                <a:latin typeface="+mj-lt"/>
              </a:rPr>
              <a:t>Assets </a:t>
            </a:r>
            <a:r>
              <a:rPr lang="en-US" dirty="0">
                <a:latin typeface="+mj-lt"/>
              </a:rPr>
              <a:t>shall be tested for impairment annually at each reporting date. </a:t>
            </a:r>
          </a:p>
          <a:p>
            <a:r>
              <a:rPr lang="en-US" dirty="0" smtClean="0">
                <a:latin typeface="+mj-lt"/>
              </a:rPr>
              <a:t>An </a:t>
            </a:r>
            <a:r>
              <a:rPr lang="en-US" dirty="0">
                <a:latin typeface="+mj-lt"/>
              </a:rPr>
              <a:t>Impairment loss shall be recognized when the recoverable amount of the asset falls below its carrying amount or book value. The impairment loss shall be expensed in the Financial Statements as per SLAS guidance.</a:t>
            </a:r>
          </a:p>
          <a:p>
            <a:pPr marL="0" indent="0">
              <a:buNone/>
            </a:pPr>
            <a:r>
              <a:rPr lang="en-US" b="1" dirty="0" smtClean="0">
                <a:latin typeface="+mj-lt"/>
              </a:rPr>
              <a:t> </a:t>
            </a:r>
            <a:endParaRPr lang="en-US" dirty="0">
              <a:latin typeface="+mj-lt"/>
            </a:endParaRP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31043159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82747" y="889017"/>
            <a:ext cx="4753947" cy="4401205"/>
          </a:xfrm>
          <a:prstGeom prst="rect">
            <a:avLst/>
          </a:prstGeom>
          <a:solidFill>
            <a:schemeClr val="bg1">
              <a:lumMod val="95000"/>
            </a:schemeClr>
          </a:solidFill>
        </p:spPr>
        <p:txBody>
          <a:bodyPr wrap="square">
            <a:spAutoFit/>
          </a:bodyPr>
          <a:lstStyle/>
          <a:p>
            <a:r>
              <a:rPr lang="en-US" sz="2000" b="1" dirty="0" smtClean="0">
                <a:solidFill>
                  <a:schemeClr val="accent5">
                    <a:lumMod val="75000"/>
                  </a:schemeClr>
                </a:solidFill>
              </a:rPr>
              <a:t>Impairment  </a:t>
            </a:r>
          </a:p>
          <a:p>
            <a:r>
              <a:rPr lang="en-US" sz="2000" dirty="0" smtClean="0"/>
              <a:t>The carrying amount of an item or a group if identical items of property, plant and equipment should be reviewed periodically in order to assess whether the recoverable amount has declined below the carrying mount. When such a decline has occurred, the carrying amount should be reduced to the recoverable amount. The amount of the reduction should be recognized as an expense immediately, unless it reverses a previous revaluation in which case it should be charged to the relevant accumulated fund… </a:t>
            </a:r>
            <a:endParaRPr lang="en-US" sz="2000" dirty="0"/>
          </a:p>
        </p:txBody>
      </p:sp>
      <p:sp>
        <p:nvSpPr>
          <p:cNvPr id="3" name="Rectangle 2"/>
          <p:cNvSpPr/>
          <p:nvPr/>
        </p:nvSpPr>
        <p:spPr>
          <a:xfrm>
            <a:off x="481522" y="1996039"/>
            <a:ext cx="4780944" cy="3785652"/>
          </a:xfrm>
          <a:prstGeom prst="rect">
            <a:avLst/>
          </a:prstGeom>
          <a:solidFill>
            <a:schemeClr val="bg1">
              <a:lumMod val="95000"/>
            </a:schemeClr>
          </a:solidFill>
        </p:spPr>
        <p:txBody>
          <a:bodyPr wrap="square">
            <a:spAutoFit/>
          </a:bodyPr>
          <a:lstStyle/>
          <a:p>
            <a:r>
              <a:rPr lang="en-US" sz="2000" b="1" dirty="0" smtClean="0">
                <a:solidFill>
                  <a:schemeClr val="accent5">
                    <a:lumMod val="75000"/>
                  </a:schemeClr>
                </a:solidFill>
              </a:rPr>
              <a:t>Revaluation </a:t>
            </a:r>
          </a:p>
          <a:p>
            <a:r>
              <a:rPr lang="en-US" sz="2000" dirty="0" smtClean="0"/>
              <a:t>After recognition as an asset, an item of property, plant and equipment whose fair value can be measured reliably shall be carried at a revalued amount, being its fair value at the date of the revaluation less any subsequent accumulated depreciation. Revaluations shall be made with sufficient regularity to ensure that the carrying amount does not differ materially from that which would be determined using fair value at the balance sheet date….</a:t>
            </a:r>
            <a:endParaRPr lang="en-US" sz="2000" dirty="0"/>
          </a:p>
        </p:txBody>
      </p:sp>
      <p:sp>
        <p:nvSpPr>
          <p:cNvPr id="4" name="Rectangle 3"/>
          <p:cNvSpPr/>
          <p:nvPr/>
        </p:nvSpPr>
        <p:spPr>
          <a:xfrm>
            <a:off x="481522" y="795710"/>
            <a:ext cx="5779319" cy="1200329"/>
          </a:xfrm>
          <a:prstGeom prst="rect">
            <a:avLst/>
          </a:prstGeom>
        </p:spPr>
        <p:txBody>
          <a:bodyPr wrap="square">
            <a:spAutoFit/>
          </a:bodyPr>
          <a:lstStyle/>
          <a:p>
            <a:r>
              <a:rPr lang="en-US" sz="3600" b="1" dirty="0" smtClean="0">
                <a:solidFill>
                  <a:schemeClr val="accent5">
                    <a:lumMod val="75000"/>
                  </a:schemeClr>
                </a:solidFill>
              </a:rPr>
              <a:t>SLAS 18 And IAS 16 : </a:t>
            </a:r>
          </a:p>
          <a:p>
            <a:r>
              <a:rPr lang="en-US" sz="3600" b="1" dirty="0" smtClean="0">
                <a:solidFill>
                  <a:schemeClr val="accent5">
                    <a:lumMod val="75000"/>
                  </a:schemeClr>
                </a:solidFill>
              </a:rPr>
              <a:t>Property, Plant &amp; Equipment </a:t>
            </a:r>
            <a:endParaRPr lang="en-US" sz="3600" b="1" dirty="0">
              <a:solidFill>
                <a:schemeClr val="accent5">
                  <a:lumMod val="75000"/>
                </a:schemeClr>
              </a:solidFill>
            </a:endParaRPr>
          </a:p>
        </p:txBody>
      </p:sp>
    </p:spTree>
    <p:extLst>
      <p:ext uri="{BB962C8B-B14F-4D97-AF65-F5344CB8AC3E}">
        <p14:creationId xmlns:p14="http://schemas.microsoft.com/office/powerpoint/2010/main" val="32322200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04" y="173736"/>
            <a:ext cx="10168128" cy="932688"/>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060704" y="1106424"/>
            <a:ext cx="10168128" cy="4443984"/>
          </a:xfrm>
          <a:solidFill>
            <a:schemeClr val="accent6">
              <a:lumMod val="20000"/>
              <a:lumOff val="80000"/>
            </a:schemeClr>
          </a:solidFill>
        </p:spPr>
        <p:txBody>
          <a:bodyPr>
            <a:noAutofit/>
          </a:bodyPr>
          <a:lstStyle/>
          <a:p>
            <a:pPr marL="0" indent="0">
              <a:buNone/>
            </a:pPr>
            <a:r>
              <a:rPr lang="en-US" b="1" dirty="0">
                <a:latin typeface="+mj-lt"/>
              </a:rPr>
              <a:t>Retirement and Disposal </a:t>
            </a:r>
            <a:endParaRPr lang="en-US" dirty="0">
              <a:latin typeface="+mj-lt"/>
            </a:endParaRPr>
          </a:p>
          <a:p>
            <a:r>
              <a:rPr lang="en-US" sz="2400" dirty="0" smtClean="0">
                <a:latin typeface="+mj-lt"/>
              </a:rPr>
              <a:t>A fixed </a:t>
            </a:r>
            <a:r>
              <a:rPr lang="en-US" sz="2400" dirty="0">
                <a:latin typeface="+mj-lt"/>
              </a:rPr>
              <a:t>asset shall be eliminated from the Financial Statements when: </a:t>
            </a:r>
          </a:p>
          <a:p>
            <a:pPr marL="457200" lvl="1" indent="0">
              <a:buNone/>
            </a:pPr>
            <a:r>
              <a:rPr lang="en-US" sz="2000" b="1" dirty="0" smtClean="0">
                <a:latin typeface="+mj-lt"/>
              </a:rPr>
              <a:t>a</a:t>
            </a:r>
            <a:r>
              <a:rPr lang="en-US" sz="2000" b="1" dirty="0">
                <a:latin typeface="+mj-lt"/>
              </a:rPr>
              <a:t>. </a:t>
            </a:r>
            <a:r>
              <a:rPr lang="en-US" sz="2000" dirty="0">
                <a:latin typeface="+mj-lt"/>
              </a:rPr>
              <a:t>it is obsolete, outdated, broken, lost or cause excessive maintenance or repair costs; </a:t>
            </a:r>
          </a:p>
          <a:p>
            <a:pPr marL="457200" lvl="1" indent="0">
              <a:buNone/>
            </a:pPr>
            <a:r>
              <a:rPr lang="en-US" sz="2000" b="1" dirty="0">
                <a:latin typeface="+mj-lt"/>
              </a:rPr>
              <a:t>b. </a:t>
            </a:r>
            <a:r>
              <a:rPr lang="en-US" sz="2000" dirty="0">
                <a:latin typeface="+mj-lt"/>
              </a:rPr>
              <a:t>it does not have future use for </a:t>
            </a:r>
            <a:r>
              <a:rPr lang="en-US" sz="2000" dirty="0" smtClean="0">
                <a:latin typeface="+mj-lt"/>
              </a:rPr>
              <a:t>Sampled CSO </a:t>
            </a:r>
            <a:r>
              <a:rPr lang="en-US" sz="2000" dirty="0">
                <a:latin typeface="+mj-lt"/>
              </a:rPr>
              <a:t>(for example, due to closure of office and impracticability of transfer to another office); </a:t>
            </a:r>
          </a:p>
          <a:p>
            <a:pPr marL="457200" lvl="1" indent="0">
              <a:buNone/>
            </a:pPr>
            <a:r>
              <a:rPr lang="en-US" sz="2000" b="1" dirty="0">
                <a:latin typeface="+mj-lt"/>
              </a:rPr>
              <a:t>c. </a:t>
            </a:r>
            <a:r>
              <a:rPr lang="en-US" sz="2000" dirty="0">
                <a:latin typeface="+mj-lt"/>
              </a:rPr>
              <a:t>it does not have future economic benefit; </a:t>
            </a:r>
          </a:p>
          <a:p>
            <a:pPr marL="457200" lvl="1" indent="0">
              <a:buNone/>
            </a:pPr>
            <a:r>
              <a:rPr lang="en-US" sz="2000" b="1" dirty="0">
                <a:latin typeface="+mj-lt"/>
              </a:rPr>
              <a:t>d. </a:t>
            </a:r>
            <a:r>
              <a:rPr lang="en-US" sz="2000" dirty="0">
                <a:latin typeface="+mj-lt"/>
              </a:rPr>
              <a:t>it is sold to a third party; or </a:t>
            </a:r>
          </a:p>
          <a:p>
            <a:pPr marL="457200" lvl="1" indent="0">
              <a:buNone/>
            </a:pPr>
            <a:r>
              <a:rPr lang="en-US" sz="2000" b="1" dirty="0">
                <a:latin typeface="+mj-lt"/>
              </a:rPr>
              <a:t>e</a:t>
            </a:r>
            <a:r>
              <a:rPr lang="en-US" sz="2000" dirty="0">
                <a:latin typeface="+mj-lt"/>
              </a:rPr>
              <a:t>. The donor requests </a:t>
            </a:r>
            <a:r>
              <a:rPr lang="en-US" sz="2000" dirty="0" smtClean="0">
                <a:latin typeface="+mj-lt"/>
              </a:rPr>
              <a:t>Sampled CSO </a:t>
            </a:r>
            <a:r>
              <a:rPr lang="en-US" sz="2000" dirty="0">
                <a:latin typeface="+mj-lt"/>
              </a:rPr>
              <a:t>to return the asset upon completion or closure of an earmarked Project in accordance with the provisions of the related agreement. </a:t>
            </a:r>
            <a:endParaRPr lang="en-US" sz="2000" dirty="0" smtClean="0">
              <a:latin typeface="+mj-lt"/>
            </a:endParaRPr>
          </a:p>
          <a:p>
            <a:r>
              <a:rPr lang="en-US" sz="2400" dirty="0" smtClean="0">
                <a:latin typeface="+mj-lt"/>
              </a:rPr>
              <a:t>Gains </a:t>
            </a:r>
            <a:r>
              <a:rPr lang="en-US" sz="2400" dirty="0">
                <a:latin typeface="+mj-lt"/>
              </a:rPr>
              <a:t>or losses arising from the retirement or disposal of an item of the fixed asset shall be determined as the difference between the estimated net disposal proceeds and the carrying amount of the asset, within the financial period.</a:t>
            </a: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5751689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04" y="173736"/>
            <a:ext cx="10168128" cy="932688"/>
          </a:xfrm>
          <a:solidFill>
            <a:schemeClr val="accent6">
              <a:lumMod val="75000"/>
            </a:schemeClr>
          </a:solidFill>
        </p:spPr>
        <p:txBody>
          <a:bodyPr>
            <a:normAutofit/>
          </a:bodyPr>
          <a:lstStyle/>
          <a:p>
            <a:r>
              <a:rPr lang="en-US" b="1" dirty="0">
                <a:solidFill>
                  <a:schemeClr val="bg1"/>
                </a:solidFill>
              </a:rPr>
              <a:t>INTANGIBLE ASSETS </a:t>
            </a:r>
            <a:endParaRPr lang="en-US" dirty="0">
              <a:solidFill>
                <a:schemeClr val="bg1"/>
              </a:solidFill>
              <a:latin typeface="+mn-lt"/>
            </a:endParaRPr>
          </a:p>
        </p:txBody>
      </p:sp>
      <p:sp>
        <p:nvSpPr>
          <p:cNvPr id="3" name="Content Placeholder 2"/>
          <p:cNvSpPr>
            <a:spLocks noGrp="1"/>
          </p:cNvSpPr>
          <p:nvPr>
            <p:ph idx="1"/>
          </p:nvPr>
        </p:nvSpPr>
        <p:spPr>
          <a:xfrm>
            <a:off x="1060704" y="1106424"/>
            <a:ext cx="10168128" cy="4032504"/>
          </a:xfrm>
          <a:solidFill>
            <a:schemeClr val="accent6">
              <a:lumMod val="20000"/>
              <a:lumOff val="80000"/>
            </a:schemeClr>
          </a:solidFill>
        </p:spPr>
        <p:txBody>
          <a:bodyPr>
            <a:noAutofit/>
          </a:bodyPr>
          <a:lstStyle/>
          <a:p>
            <a:pPr marL="0" indent="0">
              <a:buNone/>
            </a:pPr>
            <a:r>
              <a:rPr lang="en-US" b="1" dirty="0">
                <a:latin typeface="+mj-lt"/>
              </a:rPr>
              <a:t>General Underlying Assumptions </a:t>
            </a:r>
            <a:endParaRPr lang="en-US" dirty="0">
              <a:latin typeface="+mj-lt"/>
            </a:endParaRPr>
          </a:p>
          <a:p>
            <a:r>
              <a:rPr lang="en-US" sz="2400" dirty="0" smtClean="0">
                <a:latin typeface="+mj-lt"/>
              </a:rPr>
              <a:t>An </a:t>
            </a:r>
            <a:r>
              <a:rPr lang="en-US" sz="2400" dirty="0">
                <a:latin typeface="+mj-lt"/>
              </a:rPr>
              <a:t>asset shall be recognized by </a:t>
            </a:r>
            <a:r>
              <a:rPr lang="en-US" sz="2400" dirty="0" smtClean="0">
                <a:latin typeface="+mj-lt"/>
              </a:rPr>
              <a:t>Sampled CSO as </a:t>
            </a:r>
            <a:r>
              <a:rPr lang="en-US" sz="2400" dirty="0">
                <a:latin typeface="+mj-lt"/>
              </a:rPr>
              <a:t>an intangible asset when: </a:t>
            </a:r>
          </a:p>
          <a:p>
            <a:pPr marL="0" indent="0">
              <a:buNone/>
            </a:pPr>
            <a:r>
              <a:rPr lang="en-US" sz="2400" dirty="0">
                <a:latin typeface="+mj-lt"/>
              </a:rPr>
              <a:t> </a:t>
            </a:r>
            <a:r>
              <a:rPr lang="en-US" sz="2400" dirty="0" smtClean="0">
                <a:latin typeface="+mj-lt"/>
              </a:rPr>
              <a:t>   a</a:t>
            </a:r>
            <a:r>
              <a:rPr lang="en-US" sz="2400" dirty="0">
                <a:latin typeface="+mj-lt"/>
              </a:rPr>
              <a:t>) The asset is identifiable, as follows: </a:t>
            </a:r>
          </a:p>
          <a:p>
            <a:pPr marL="0" indent="0">
              <a:buNone/>
            </a:pPr>
            <a:r>
              <a:rPr lang="en-US" sz="2400" dirty="0">
                <a:latin typeface="+mj-lt"/>
              </a:rPr>
              <a:t> </a:t>
            </a:r>
            <a:r>
              <a:rPr lang="en-US" sz="2400" dirty="0" smtClean="0">
                <a:latin typeface="+mj-lt"/>
              </a:rPr>
              <a:t>         -  it </a:t>
            </a:r>
            <a:r>
              <a:rPr lang="en-US" sz="2400" dirty="0">
                <a:latin typeface="+mj-lt"/>
              </a:rPr>
              <a:t>is separable, that is, is capable of being separated or divided from  </a:t>
            </a:r>
            <a:r>
              <a:rPr lang="en-US" sz="2400" dirty="0" smtClean="0">
                <a:latin typeface="+mj-lt"/>
              </a:rPr>
              <a:t> 	Sampled CSO  </a:t>
            </a:r>
            <a:r>
              <a:rPr lang="en-US" sz="2400" dirty="0">
                <a:latin typeface="+mj-lt"/>
              </a:rPr>
              <a:t>and sold, transferred, licensed, rented, or exchanged, </a:t>
            </a:r>
            <a:r>
              <a:rPr lang="en-US" sz="2400" dirty="0" smtClean="0">
                <a:latin typeface="+mj-lt"/>
              </a:rPr>
              <a:t>	either </a:t>
            </a:r>
            <a:r>
              <a:rPr lang="en-US" sz="2400" dirty="0">
                <a:latin typeface="+mj-lt"/>
              </a:rPr>
              <a:t>individually or together with a related contract, identifiable asset </a:t>
            </a:r>
            <a:r>
              <a:rPr lang="en-US" sz="2400" dirty="0" smtClean="0">
                <a:latin typeface="+mj-lt"/>
              </a:rPr>
              <a:t>	or </a:t>
            </a:r>
            <a:r>
              <a:rPr lang="en-US" sz="2400" dirty="0">
                <a:latin typeface="+mj-lt"/>
              </a:rPr>
              <a:t>liability, regardless of whether </a:t>
            </a:r>
            <a:r>
              <a:rPr lang="en-US" sz="2400" dirty="0" smtClean="0">
                <a:latin typeface="+mj-lt"/>
              </a:rPr>
              <a:t>Sampled CSO intends </a:t>
            </a:r>
            <a:r>
              <a:rPr lang="en-US" sz="2400" dirty="0">
                <a:latin typeface="+mj-lt"/>
              </a:rPr>
              <a:t>to do so; or</a:t>
            </a:r>
          </a:p>
          <a:p>
            <a:pPr marL="0" indent="0">
              <a:buNone/>
            </a:pPr>
            <a:r>
              <a:rPr lang="en-US" sz="2400" dirty="0" smtClean="0">
                <a:latin typeface="+mj-lt"/>
              </a:rPr>
              <a:t>           - It </a:t>
            </a:r>
            <a:r>
              <a:rPr lang="en-US" sz="2400" dirty="0">
                <a:latin typeface="+mj-lt"/>
              </a:rPr>
              <a:t>arises from binding arrangements (including rights from contracts or </a:t>
            </a:r>
            <a:r>
              <a:rPr lang="en-US" sz="2400" dirty="0" smtClean="0">
                <a:latin typeface="+mj-lt"/>
              </a:rPr>
              <a:t>	other </a:t>
            </a:r>
            <a:r>
              <a:rPr lang="en-US" sz="2400" dirty="0">
                <a:latin typeface="+mj-lt"/>
              </a:rPr>
              <a:t>legal rights), regardless of whether those rights are transferable or </a:t>
            </a:r>
            <a:r>
              <a:rPr lang="en-US" sz="2400" dirty="0" smtClean="0">
                <a:latin typeface="+mj-lt"/>
              </a:rPr>
              <a:t>	separable </a:t>
            </a:r>
            <a:r>
              <a:rPr lang="en-US" sz="2400" dirty="0">
                <a:latin typeface="+mj-lt"/>
              </a:rPr>
              <a:t>from </a:t>
            </a:r>
            <a:r>
              <a:rPr lang="en-US" sz="2400" dirty="0" smtClean="0">
                <a:latin typeface="+mj-lt"/>
              </a:rPr>
              <a:t>Sampled CSO or </a:t>
            </a:r>
            <a:r>
              <a:rPr lang="en-US" sz="2400" dirty="0">
                <a:latin typeface="+mj-lt"/>
              </a:rPr>
              <a:t>from other rights and obligations; and </a:t>
            </a: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23078661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04" y="173736"/>
            <a:ext cx="10168128" cy="932688"/>
          </a:xfrm>
          <a:solidFill>
            <a:schemeClr val="accent6">
              <a:lumMod val="75000"/>
            </a:schemeClr>
          </a:solidFill>
        </p:spPr>
        <p:txBody>
          <a:bodyPr>
            <a:normAutofit/>
          </a:bodyPr>
          <a:lstStyle/>
          <a:p>
            <a:r>
              <a:rPr lang="en-US" b="1" dirty="0">
                <a:solidFill>
                  <a:schemeClr val="bg1"/>
                </a:solidFill>
              </a:rPr>
              <a:t>INTANGIBLE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060704" y="1106424"/>
            <a:ext cx="10168128" cy="3758184"/>
          </a:xfrm>
          <a:solidFill>
            <a:schemeClr val="accent6">
              <a:lumMod val="20000"/>
              <a:lumOff val="80000"/>
            </a:schemeClr>
          </a:solidFill>
        </p:spPr>
        <p:txBody>
          <a:bodyPr>
            <a:noAutofit/>
          </a:bodyPr>
          <a:lstStyle/>
          <a:p>
            <a:pPr marL="0" indent="0">
              <a:buNone/>
            </a:pPr>
            <a:r>
              <a:rPr lang="en-US" b="1" dirty="0">
                <a:latin typeface="+mj-lt"/>
              </a:rPr>
              <a:t>General Underlying </a:t>
            </a:r>
            <a:r>
              <a:rPr lang="en-US" b="1" dirty="0" smtClean="0">
                <a:latin typeface="+mj-lt"/>
              </a:rPr>
              <a:t>Assumptions… </a:t>
            </a:r>
            <a:endParaRPr lang="en-US" dirty="0">
              <a:latin typeface="+mj-lt"/>
            </a:endParaRPr>
          </a:p>
          <a:p>
            <a:r>
              <a:rPr lang="en-US" sz="2400" dirty="0" smtClean="0">
                <a:latin typeface="+mj-lt"/>
              </a:rPr>
              <a:t>An </a:t>
            </a:r>
            <a:r>
              <a:rPr lang="en-US" sz="2400" dirty="0">
                <a:latin typeface="+mj-lt"/>
              </a:rPr>
              <a:t>asset shall be recognized by </a:t>
            </a:r>
            <a:r>
              <a:rPr lang="en-US" sz="2400" dirty="0" smtClean="0">
                <a:latin typeface="+mj-lt"/>
              </a:rPr>
              <a:t>Sampled CSO as </a:t>
            </a:r>
            <a:r>
              <a:rPr lang="en-US" sz="2400" dirty="0">
                <a:latin typeface="+mj-lt"/>
              </a:rPr>
              <a:t>an intangible asset when: </a:t>
            </a:r>
            <a:endParaRPr lang="en-US" sz="2400" dirty="0" smtClean="0">
              <a:latin typeface="+mj-lt"/>
            </a:endParaRPr>
          </a:p>
          <a:p>
            <a:pPr marL="0" indent="0">
              <a:buNone/>
            </a:pPr>
            <a:r>
              <a:rPr lang="en-US" sz="2400" dirty="0" smtClean="0">
                <a:latin typeface="+mj-lt"/>
              </a:rPr>
              <a:t>    b</a:t>
            </a:r>
            <a:r>
              <a:rPr lang="en-US" sz="2400" dirty="0">
                <a:latin typeface="+mj-lt"/>
              </a:rPr>
              <a:t>) It meets the following recognition criteria: </a:t>
            </a:r>
            <a:endParaRPr lang="en-US" sz="2400" dirty="0" smtClean="0">
              <a:latin typeface="+mj-lt"/>
            </a:endParaRPr>
          </a:p>
          <a:p>
            <a:pPr marL="0" indent="0">
              <a:buNone/>
            </a:pPr>
            <a:r>
              <a:rPr lang="en-US" sz="2400" dirty="0">
                <a:latin typeface="+mj-lt"/>
              </a:rPr>
              <a:t>	</a:t>
            </a:r>
            <a:r>
              <a:rPr lang="en-US" sz="2400" dirty="0" smtClean="0">
                <a:latin typeface="+mj-lt"/>
              </a:rPr>
              <a:t>- it </a:t>
            </a:r>
            <a:r>
              <a:rPr lang="en-US" sz="2400" dirty="0">
                <a:latin typeface="+mj-lt"/>
              </a:rPr>
              <a:t>is more probable than not that the expected future economic benefits </a:t>
            </a:r>
            <a:r>
              <a:rPr lang="en-US" sz="2400" dirty="0" smtClean="0">
                <a:latin typeface="+mj-lt"/>
              </a:rPr>
              <a:t>    	  or </a:t>
            </a:r>
            <a:r>
              <a:rPr lang="en-US" sz="2400" dirty="0">
                <a:latin typeface="+mj-lt"/>
              </a:rPr>
              <a:t>service potential that are attributable to the asset will flow to the </a:t>
            </a:r>
            <a:r>
              <a:rPr lang="en-US" sz="2400" dirty="0" smtClean="0">
                <a:latin typeface="+mj-lt"/>
              </a:rPr>
              <a:t>	  Organization</a:t>
            </a:r>
            <a:r>
              <a:rPr lang="en-US" sz="2400" dirty="0">
                <a:latin typeface="+mj-lt"/>
              </a:rPr>
              <a:t>; or </a:t>
            </a:r>
          </a:p>
          <a:p>
            <a:pPr marL="0" indent="0">
              <a:buNone/>
            </a:pPr>
            <a:r>
              <a:rPr lang="en-US" sz="2400" dirty="0" smtClean="0">
                <a:latin typeface="+mj-lt"/>
              </a:rPr>
              <a:t>	- </a:t>
            </a:r>
            <a:r>
              <a:rPr lang="en-US" sz="2400" dirty="0">
                <a:latin typeface="+mj-lt"/>
              </a:rPr>
              <a:t>the cost or Fair Value of the intangible asset can be measured reliably </a:t>
            </a:r>
            <a:r>
              <a:rPr lang="en-US" sz="2400" dirty="0" smtClean="0">
                <a:latin typeface="+mj-lt"/>
              </a:rPr>
              <a:t>	  and </a:t>
            </a:r>
            <a:r>
              <a:rPr lang="en-US" sz="2400" dirty="0">
                <a:latin typeface="+mj-lt"/>
              </a:rPr>
              <a:t>it satisfies capitalization threshold requirement of </a:t>
            </a:r>
            <a:r>
              <a:rPr lang="en-US" sz="2400" dirty="0" err="1">
                <a:latin typeface="+mj-lt"/>
              </a:rPr>
              <a:t>Rsxxxx</a:t>
            </a:r>
            <a:r>
              <a:rPr lang="en-US" sz="2400" dirty="0">
                <a:latin typeface="+mj-lt"/>
              </a:rPr>
              <a:t> for new </a:t>
            </a:r>
            <a:r>
              <a:rPr lang="en-US" sz="2400" dirty="0" smtClean="0">
                <a:latin typeface="+mj-lt"/>
              </a:rPr>
              <a:t>	  additions </a:t>
            </a:r>
            <a:r>
              <a:rPr lang="en-US" sz="2400" dirty="0">
                <a:latin typeface="+mj-lt"/>
              </a:rPr>
              <a:t>and </a:t>
            </a:r>
            <a:r>
              <a:rPr lang="en-US" sz="2400" dirty="0" err="1">
                <a:latin typeface="+mj-lt"/>
              </a:rPr>
              <a:t>Rsxxxx</a:t>
            </a:r>
            <a:r>
              <a:rPr lang="en-US" sz="2400" dirty="0">
                <a:latin typeface="+mj-lt"/>
              </a:rPr>
              <a:t> for internally developed intangible assets. </a:t>
            </a: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754475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6736" y="749808"/>
            <a:ext cx="9692640" cy="932688"/>
          </a:xfrm>
          <a:solidFill>
            <a:schemeClr val="accent6">
              <a:lumMod val="75000"/>
            </a:schemeClr>
          </a:solidFill>
        </p:spPr>
        <p:txBody>
          <a:bodyPr>
            <a:normAutofit/>
          </a:bodyPr>
          <a:lstStyle/>
          <a:p>
            <a:r>
              <a:rPr lang="en-US" b="1" dirty="0">
                <a:solidFill>
                  <a:schemeClr val="bg1"/>
                </a:solidFill>
              </a:rPr>
              <a:t>INTANGIBLE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16736" y="1682496"/>
            <a:ext cx="9692640" cy="2852928"/>
          </a:xfrm>
          <a:solidFill>
            <a:schemeClr val="accent6">
              <a:lumMod val="20000"/>
              <a:lumOff val="80000"/>
            </a:schemeClr>
          </a:solidFill>
        </p:spPr>
        <p:txBody>
          <a:bodyPr>
            <a:noAutofit/>
          </a:bodyPr>
          <a:lstStyle/>
          <a:p>
            <a:pPr marL="0" indent="0">
              <a:buNone/>
            </a:pPr>
            <a:r>
              <a:rPr lang="en-US" b="1" dirty="0" smtClean="0">
                <a:latin typeface="+mj-lt"/>
              </a:rPr>
              <a:t>General Underlying Assumptions… </a:t>
            </a:r>
            <a:endParaRPr lang="en-US" dirty="0" smtClean="0">
              <a:latin typeface="+mj-lt"/>
            </a:endParaRPr>
          </a:p>
          <a:p>
            <a:r>
              <a:rPr lang="en-US" dirty="0" smtClean="0">
                <a:latin typeface="+mj-lt"/>
              </a:rPr>
              <a:t>Sampled CSO </a:t>
            </a:r>
            <a:r>
              <a:rPr lang="en-US" dirty="0">
                <a:latin typeface="+mj-lt"/>
              </a:rPr>
              <a:t>shall assess the probability of expected future economic benefits or service potential using reasonable and supportable assumptions that represent the best estimate of the set of economic conditions that will exist over the useful life of the asset.</a:t>
            </a:r>
          </a:p>
          <a:p>
            <a:pPr marL="0" indent="0">
              <a:buNone/>
            </a:pPr>
            <a:r>
              <a:rPr lang="en-US" b="1" dirty="0" smtClean="0">
                <a:latin typeface="+mj-lt"/>
              </a:rPr>
              <a:t> </a:t>
            </a:r>
            <a:endParaRPr lang="en-US" dirty="0">
              <a:latin typeface="+mj-lt"/>
            </a:endParaRPr>
          </a:p>
          <a:p>
            <a:pPr marL="0" indent="0">
              <a:buNone/>
            </a:pPr>
            <a:endParaRPr lang="en-US" dirty="0">
              <a:latin typeface="+mj-lt"/>
            </a:endParaRPr>
          </a:p>
          <a:p>
            <a:pPr marL="0" indent="0">
              <a:buNone/>
            </a:pPr>
            <a:endParaRPr lang="en-US" dirty="0">
              <a:latin typeface="+mj-lt"/>
            </a:endParaRPr>
          </a:p>
        </p:txBody>
      </p:sp>
    </p:spTree>
    <p:extLst>
      <p:ext uri="{BB962C8B-B14F-4D97-AF65-F5344CB8AC3E}">
        <p14:creationId xmlns:p14="http://schemas.microsoft.com/office/powerpoint/2010/main" val="24428534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6736" y="749808"/>
            <a:ext cx="9692640" cy="932688"/>
          </a:xfrm>
          <a:solidFill>
            <a:schemeClr val="accent6">
              <a:lumMod val="75000"/>
            </a:schemeClr>
          </a:solidFill>
        </p:spPr>
        <p:txBody>
          <a:bodyPr>
            <a:normAutofit/>
          </a:bodyPr>
          <a:lstStyle/>
          <a:p>
            <a:r>
              <a:rPr lang="en-US" b="1" dirty="0">
                <a:solidFill>
                  <a:schemeClr val="bg1"/>
                </a:solidFill>
              </a:rPr>
              <a:t>INTANGIBLE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16736" y="1682496"/>
            <a:ext cx="9692640" cy="2743200"/>
          </a:xfrm>
          <a:solidFill>
            <a:schemeClr val="accent6">
              <a:lumMod val="20000"/>
              <a:lumOff val="80000"/>
            </a:schemeClr>
          </a:solidFill>
        </p:spPr>
        <p:txBody>
          <a:bodyPr>
            <a:noAutofit/>
          </a:bodyPr>
          <a:lstStyle/>
          <a:p>
            <a:pPr marL="0" indent="0">
              <a:buNone/>
            </a:pPr>
            <a:r>
              <a:rPr lang="en-US" b="1" dirty="0">
                <a:latin typeface="+mj-lt"/>
              </a:rPr>
              <a:t>Recognition </a:t>
            </a:r>
            <a:endParaRPr lang="en-US" dirty="0">
              <a:latin typeface="+mj-lt"/>
            </a:endParaRPr>
          </a:p>
          <a:p>
            <a:pPr marL="0" indent="0">
              <a:buNone/>
            </a:pPr>
            <a:r>
              <a:rPr lang="en-US" sz="2400" dirty="0" smtClean="0">
                <a:latin typeface="+mj-lt"/>
              </a:rPr>
              <a:t>The </a:t>
            </a:r>
            <a:r>
              <a:rPr lang="en-US" sz="2400" dirty="0">
                <a:latin typeface="+mj-lt"/>
              </a:rPr>
              <a:t>initial recognition of the asset shall be at cost or Fair Value (if obtained from a non-exchange transaction). Internally generated goodwill shall not be recognized as an asset. For internally generated intangible asset, no intangible asset arising from research (or from the research phase of an internal project) shall be recognized. Expenditure on research (or on the research phase of an internal project) shall be recognized as an expense when it is incurred. </a:t>
            </a:r>
            <a:r>
              <a:rPr lang="en-US" sz="2400" b="1" dirty="0" smtClean="0">
                <a:latin typeface="+mj-lt"/>
              </a:rPr>
              <a:t> </a:t>
            </a: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6109451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712" y="402336"/>
            <a:ext cx="10305288" cy="932688"/>
          </a:xfrm>
          <a:solidFill>
            <a:schemeClr val="accent6">
              <a:lumMod val="75000"/>
            </a:schemeClr>
          </a:solidFill>
        </p:spPr>
        <p:txBody>
          <a:bodyPr>
            <a:normAutofit/>
          </a:bodyPr>
          <a:lstStyle/>
          <a:p>
            <a:r>
              <a:rPr lang="en-US" b="1" dirty="0">
                <a:solidFill>
                  <a:schemeClr val="bg1"/>
                </a:solidFill>
              </a:rPr>
              <a:t>INTANGIBLE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124712" y="1335024"/>
            <a:ext cx="10305288" cy="5029200"/>
          </a:xfrm>
          <a:solidFill>
            <a:schemeClr val="accent6">
              <a:lumMod val="20000"/>
              <a:lumOff val="80000"/>
            </a:schemeClr>
          </a:solidFill>
        </p:spPr>
        <p:txBody>
          <a:bodyPr>
            <a:noAutofit/>
          </a:bodyPr>
          <a:lstStyle/>
          <a:p>
            <a:pPr marL="0" indent="0">
              <a:buNone/>
            </a:pPr>
            <a:r>
              <a:rPr lang="en-US" b="1" dirty="0">
                <a:latin typeface="+mj-lt"/>
              </a:rPr>
              <a:t>Recognition </a:t>
            </a:r>
            <a:endParaRPr lang="en-US" dirty="0">
              <a:latin typeface="+mj-lt"/>
            </a:endParaRPr>
          </a:p>
          <a:p>
            <a:r>
              <a:rPr lang="en-US" sz="2400" dirty="0">
                <a:latin typeface="+mj-lt"/>
              </a:rPr>
              <a:t>An intangible asset arising from development (or from the development phase of an internal project) shall be recognized if, and only if, (CSO’s Name)   can demonstrate all of the following: </a:t>
            </a:r>
          </a:p>
          <a:p>
            <a:pPr marL="457200" lvl="1" indent="0">
              <a:buNone/>
            </a:pPr>
            <a:r>
              <a:rPr lang="en-US" sz="2200" b="1" dirty="0" smtClean="0">
                <a:latin typeface="+mj-lt"/>
              </a:rPr>
              <a:t>a</a:t>
            </a:r>
            <a:r>
              <a:rPr lang="en-US" sz="2200" b="1" dirty="0">
                <a:latin typeface="+mj-lt"/>
              </a:rPr>
              <a:t>)   </a:t>
            </a:r>
            <a:r>
              <a:rPr lang="en-US" sz="2200" dirty="0">
                <a:latin typeface="+mj-lt"/>
              </a:rPr>
              <a:t>The technical feasibility of completing the intangible asset so that it will be available for use; </a:t>
            </a:r>
          </a:p>
          <a:p>
            <a:pPr marL="457200" lvl="1" indent="0">
              <a:buNone/>
            </a:pPr>
            <a:r>
              <a:rPr lang="en-US" sz="2200" b="1" dirty="0">
                <a:latin typeface="+mj-lt"/>
              </a:rPr>
              <a:t>b)   </a:t>
            </a:r>
            <a:r>
              <a:rPr lang="en-US" sz="2200" dirty="0">
                <a:latin typeface="+mj-lt"/>
              </a:rPr>
              <a:t>Its intention to complete the intangible asset and use it; </a:t>
            </a:r>
          </a:p>
          <a:p>
            <a:pPr marL="457200" lvl="1" indent="0">
              <a:buNone/>
            </a:pPr>
            <a:r>
              <a:rPr lang="en-US" sz="2200" b="1" dirty="0">
                <a:latin typeface="+mj-lt"/>
              </a:rPr>
              <a:t>c)   </a:t>
            </a:r>
            <a:r>
              <a:rPr lang="en-US" sz="2200" dirty="0">
                <a:latin typeface="+mj-lt"/>
              </a:rPr>
              <a:t>Its ability to use the intangible asset; </a:t>
            </a:r>
          </a:p>
          <a:p>
            <a:pPr marL="457200" lvl="1" indent="0">
              <a:buNone/>
            </a:pPr>
            <a:r>
              <a:rPr lang="en-US" sz="2200" b="1" dirty="0">
                <a:latin typeface="+mj-lt"/>
              </a:rPr>
              <a:t>d)   </a:t>
            </a:r>
            <a:r>
              <a:rPr lang="en-US" sz="2200" dirty="0">
                <a:latin typeface="+mj-lt"/>
              </a:rPr>
              <a:t>How the intangible asset will generate probable future economic benefits or service potential; </a:t>
            </a:r>
          </a:p>
          <a:p>
            <a:pPr marL="457200" lvl="1" indent="0">
              <a:buNone/>
            </a:pPr>
            <a:r>
              <a:rPr lang="en-US" sz="2200" b="1" dirty="0">
                <a:latin typeface="+mj-lt"/>
              </a:rPr>
              <a:t>e)   </a:t>
            </a:r>
            <a:r>
              <a:rPr lang="en-US" sz="2200" dirty="0">
                <a:latin typeface="+mj-lt"/>
              </a:rPr>
              <a:t>The availability of adequate technical, financial and other resources to complete the development and to use or sell the intangible asset; and </a:t>
            </a:r>
          </a:p>
          <a:p>
            <a:pPr marL="457200" lvl="1" indent="0">
              <a:buNone/>
            </a:pPr>
            <a:r>
              <a:rPr lang="en-US" sz="2200" b="1" dirty="0">
                <a:latin typeface="+mj-lt"/>
              </a:rPr>
              <a:t>f)   </a:t>
            </a:r>
            <a:r>
              <a:rPr lang="en-US" sz="2200" dirty="0">
                <a:latin typeface="+mj-lt"/>
              </a:rPr>
              <a:t>Its ability to measure reliably the expenditure attributable to the intangible asset during its development. </a:t>
            </a: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29968056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712" y="402336"/>
            <a:ext cx="10305288" cy="932688"/>
          </a:xfrm>
          <a:solidFill>
            <a:schemeClr val="accent6">
              <a:lumMod val="75000"/>
            </a:schemeClr>
          </a:solidFill>
        </p:spPr>
        <p:txBody>
          <a:bodyPr>
            <a:normAutofit/>
          </a:bodyPr>
          <a:lstStyle/>
          <a:p>
            <a:r>
              <a:rPr lang="en-US" b="1" dirty="0">
                <a:solidFill>
                  <a:schemeClr val="bg1"/>
                </a:solidFill>
              </a:rPr>
              <a:t>INTANGIBLE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124712" y="1335024"/>
            <a:ext cx="10305288" cy="4087368"/>
          </a:xfrm>
          <a:solidFill>
            <a:schemeClr val="accent6">
              <a:lumMod val="20000"/>
              <a:lumOff val="80000"/>
            </a:schemeClr>
          </a:solidFill>
        </p:spPr>
        <p:txBody>
          <a:bodyPr>
            <a:noAutofit/>
          </a:bodyPr>
          <a:lstStyle/>
          <a:p>
            <a:pPr marL="0" indent="0">
              <a:buNone/>
            </a:pPr>
            <a:r>
              <a:rPr lang="en-US" b="1" dirty="0">
                <a:latin typeface="+mj-lt"/>
              </a:rPr>
              <a:t>Recognition </a:t>
            </a:r>
            <a:endParaRPr lang="en-US" dirty="0" smtClean="0">
              <a:latin typeface="+mj-lt"/>
            </a:endParaRPr>
          </a:p>
          <a:p>
            <a:r>
              <a:rPr lang="en-US" sz="2400" dirty="0" smtClean="0">
                <a:latin typeface="+mj-lt"/>
              </a:rPr>
              <a:t>Internally </a:t>
            </a:r>
            <a:r>
              <a:rPr lang="en-US" sz="2400" dirty="0">
                <a:latin typeface="+mj-lt"/>
              </a:rPr>
              <a:t>generated brands, mastheads, publishing titles, lists of users of a service, and items similar in substance shall not be recognized as intangible assets. </a:t>
            </a:r>
          </a:p>
          <a:p>
            <a:r>
              <a:rPr lang="en-US" sz="2400" dirty="0" smtClean="0">
                <a:latin typeface="+mj-lt"/>
              </a:rPr>
              <a:t>Expenditure </a:t>
            </a:r>
            <a:r>
              <a:rPr lang="en-US" sz="2400" dirty="0">
                <a:latin typeface="+mj-lt"/>
              </a:rPr>
              <a:t>on an intangible item that was initially recognized as an expense shall not be recognized as part of the cost of an intangible asset at a later date. </a:t>
            </a:r>
          </a:p>
          <a:p>
            <a:r>
              <a:rPr lang="en-US" sz="2400" dirty="0" smtClean="0">
                <a:latin typeface="+mj-lt"/>
              </a:rPr>
              <a:t>After </a:t>
            </a:r>
            <a:r>
              <a:rPr lang="en-US" sz="2400" dirty="0">
                <a:latin typeface="+mj-lt"/>
              </a:rPr>
              <a:t>initial recognition, an intangible asset shall be carried at its cost less any accumulated amortization and any accumulated impairment losses. </a:t>
            </a:r>
          </a:p>
          <a:p>
            <a:r>
              <a:rPr lang="en-US" sz="2400" dirty="0" smtClean="0">
                <a:latin typeface="+mj-lt"/>
              </a:rPr>
              <a:t>Sampled CSO shall </a:t>
            </a:r>
            <a:r>
              <a:rPr lang="en-US" sz="2400" dirty="0">
                <a:latin typeface="+mj-lt"/>
              </a:rPr>
              <a:t>assess the length of the Estimated Useful Life of the asset, which shall also be reviewed at each reporting period.</a:t>
            </a:r>
          </a:p>
          <a:p>
            <a:pPr marL="0" indent="0">
              <a:buNone/>
            </a:pP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055315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dirty="0">
                <a:solidFill>
                  <a:schemeClr val="bg1"/>
                </a:solidFill>
                <a:latin typeface="+mn-lt"/>
              </a:rPr>
              <a:t>Module 3: Basic Accounting System</a:t>
            </a:r>
          </a:p>
        </p:txBody>
      </p:sp>
      <p:sp>
        <p:nvSpPr>
          <p:cNvPr id="3" name="Content Placeholder 2"/>
          <p:cNvSpPr>
            <a:spLocks noGrp="1"/>
          </p:cNvSpPr>
          <p:nvPr>
            <p:ph idx="1"/>
          </p:nvPr>
        </p:nvSpPr>
        <p:spPr>
          <a:xfrm>
            <a:off x="1353312" y="1682495"/>
            <a:ext cx="9482328" cy="3216076"/>
          </a:xfrm>
          <a:solidFill>
            <a:schemeClr val="accent6">
              <a:lumMod val="20000"/>
              <a:lumOff val="80000"/>
            </a:schemeClr>
          </a:solidFill>
        </p:spPr>
        <p:txBody>
          <a:bodyPr>
            <a:noAutofit/>
          </a:bodyPr>
          <a:lstStyle/>
          <a:p>
            <a:pPr marL="0" indent="0">
              <a:buNone/>
            </a:pPr>
            <a:r>
              <a:rPr lang="en-US" sz="2400" b="1" dirty="0" smtClean="0">
                <a:latin typeface="+mj-lt"/>
              </a:rPr>
              <a:t>Lesson 4: </a:t>
            </a:r>
            <a:r>
              <a:rPr lang="en-US" sz="2400" dirty="0" smtClean="0">
                <a:latin typeface="+mj-lt"/>
              </a:rPr>
              <a:t>Accounting essentials </a:t>
            </a:r>
            <a:r>
              <a:rPr lang="en-US" sz="2400" dirty="0">
                <a:latin typeface="+mj-lt"/>
              </a:rPr>
              <a:t>to </a:t>
            </a:r>
            <a:r>
              <a:rPr lang="en-US" sz="2400" dirty="0" smtClean="0">
                <a:latin typeface="+mj-lt"/>
              </a:rPr>
              <a:t>set up </a:t>
            </a:r>
            <a:r>
              <a:rPr lang="en-US" sz="2400" dirty="0">
                <a:latin typeface="+mj-lt"/>
              </a:rPr>
              <a:t>and </a:t>
            </a:r>
            <a:r>
              <a:rPr lang="en-US" sz="2400" dirty="0" smtClean="0">
                <a:latin typeface="+mj-lt"/>
              </a:rPr>
              <a:t>operate </a:t>
            </a:r>
            <a:r>
              <a:rPr lang="en-US" sz="2400" dirty="0">
                <a:latin typeface="+mj-lt"/>
              </a:rPr>
              <a:t>a Double Entry Accounting </a:t>
            </a:r>
            <a:r>
              <a:rPr lang="en-US" sz="2400" dirty="0" smtClean="0">
                <a:latin typeface="+mj-lt"/>
              </a:rPr>
              <a:t>System – </a:t>
            </a:r>
            <a:r>
              <a:rPr lang="en-US" sz="2400" b="1" i="1" dirty="0" smtClean="0">
                <a:latin typeface="+mj-lt"/>
              </a:rPr>
              <a:t>September 6</a:t>
            </a:r>
            <a:endParaRPr lang="en-US" sz="2400" b="1" i="1" dirty="0">
              <a:latin typeface="+mj-lt"/>
            </a:endParaRPr>
          </a:p>
          <a:p>
            <a:pPr marL="0" indent="0">
              <a:buNone/>
            </a:pPr>
            <a:r>
              <a:rPr lang="en-US" sz="2400" b="1" dirty="0" smtClean="0">
                <a:latin typeface="+mj-lt"/>
              </a:rPr>
              <a:t>Lesson 5: </a:t>
            </a:r>
            <a:r>
              <a:rPr lang="en-US" sz="2400" dirty="0" smtClean="0">
                <a:latin typeface="+mj-lt"/>
              </a:rPr>
              <a:t>Processing a Formal Accounting System for Efficient Accounting and Finance Operations – </a:t>
            </a:r>
            <a:r>
              <a:rPr lang="en-US" sz="2400" b="1" i="1" dirty="0" smtClean="0">
                <a:latin typeface="+mj-lt"/>
              </a:rPr>
              <a:t>September 7</a:t>
            </a:r>
          </a:p>
          <a:p>
            <a:pPr marL="0" indent="0">
              <a:buNone/>
            </a:pPr>
            <a:r>
              <a:rPr lang="en-US" sz="2400" b="1" dirty="0" smtClean="0">
                <a:latin typeface="+mj-lt"/>
              </a:rPr>
              <a:t>Lesson 6: </a:t>
            </a:r>
            <a:r>
              <a:rPr lang="en-US" sz="2400" dirty="0" smtClean="0">
                <a:latin typeface="+mj-lt"/>
              </a:rPr>
              <a:t>Financial Recording and Closing Procedures and functional Competencies in Finance </a:t>
            </a:r>
            <a:r>
              <a:rPr lang="en-US" sz="2400" dirty="0">
                <a:latin typeface="+mj-lt"/>
              </a:rPr>
              <a:t>Management  </a:t>
            </a:r>
            <a:r>
              <a:rPr lang="en-US" sz="2400" dirty="0" smtClean="0">
                <a:latin typeface="+mj-lt"/>
              </a:rPr>
              <a:t>relevant to NPOs – </a:t>
            </a:r>
            <a:r>
              <a:rPr lang="en-US" sz="2400" b="1" i="1" dirty="0" smtClean="0">
                <a:latin typeface="+mj-lt"/>
              </a:rPr>
              <a:t>September 8</a:t>
            </a:r>
            <a:endParaRPr lang="en-US" sz="2400" b="1" i="1" dirty="0">
              <a:latin typeface="+mj-lt"/>
            </a:endParaRPr>
          </a:p>
          <a:p>
            <a:pPr marL="0" indent="0">
              <a:buNone/>
            </a:pPr>
            <a:r>
              <a:rPr lang="en-US" sz="2400" b="1" dirty="0" smtClean="0">
                <a:latin typeface="+mj-lt"/>
              </a:rPr>
              <a:t>Lesson 7: </a:t>
            </a:r>
            <a:r>
              <a:rPr lang="en-US" sz="2400" dirty="0" smtClean="0">
                <a:latin typeface="+mj-lt"/>
              </a:rPr>
              <a:t>Special  guideline issued to NPOs to prepare and present their financial statements  (</a:t>
            </a:r>
            <a:r>
              <a:rPr lang="en-US" sz="2400" dirty="0">
                <a:latin typeface="+mj-lt"/>
              </a:rPr>
              <a:t>SLFRS Framework) </a:t>
            </a:r>
            <a:r>
              <a:rPr lang="en-US" sz="2400" dirty="0" smtClean="0">
                <a:latin typeface="+mj-lt"/>
              </a:rPr>
              <a:t>– </a:t>
            </a:r>
            <a:r>
              <a:rPr lang="en-US" sz="2400" b="1" i="1" dirty="0" smtClean="0">
                <a:latin typeface="+mj-lt"/>
              </a:rPr>
              <a:t>September 9</a:t>
            </a:r>
            <a:endParaRPr lang="en-US" sz="2400" b="1" i="1" dirty="0">
              <a:latin typeface="+mj-lt"/>
            </a:endParaRPr>
          </a:p>
        </p:txBody>
      </p:sp>
    </p:spTree>
    <p:extLst>
      <p:ext uri="{BB962C8B-B14F-4D97-AF65-F5344CB8AC3E}">
        <p14:creationId xmlns:p14="http://schemas.microsoft.com/office/powerpoint/2010/main" val="39346570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712" y="402336"/>
            <a:ext cx="9793224" cy="932688"/>
          </a:xfrm>
          <a:solidFill>
            <a:schemeClr val="accent6">
              <a:lumMod val="75000"/>
            </a:schemeClr>
          </a:solidFill>
        </p:spPr>
        <p:txBody>
          <a:bodyPr>
            <a:normAutofit/>
          </a:bodyPr>
          <a:lstStyle/>
          <a:p>
            <a:r>
              <a:rPr lang="en-US" b="1" dirty="0">
                <a:solidFill>
                  <a:schemeClr val="bg1"/>
                </a:solidFill>
              </a:rPr>
              <a:t>INTANGIBLE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124712" y="1335024"/>
            <a:ext cx="9793224" cy="3867912"/>
          </a:xfrm>
          <a:solidFill>
            <a:schemeClr val="accent6">
              <a:lumMod val="20000"/>
              <a:lumOff val="80000"/>
            </a:schemeClr>
          </a:solidFill>
        </p:spPr>
        <p:txBody>
          <a:bodyPr>
            <a:noAutofit/>
          </a:bodyPr>
          <a:lstStyle/>
          <a:p>
            <a:pPr marL="0" indent="0">
              <a:buNone/>
            </a:pPr>
            <a:r>
              <a:rPr lang="en-US" b="1" dirty="0" smtClean="0">
                <a:latin typeface="+mj-lt"/>
              </a:rPr>
              <a:t>Amortization </a:t>
            </a:r>
            <a:endParaRPr lang="en-US" dirty="0">
              <a:latin typeface="+mj-lt"/>
            </a:endParaRPr>
          </a:p>
          <a:p>
            <a:r>
              <a:rPr lang="en-US" sz="2400" dirty="0" smtClean="0">
                <a:latin typeface="+mj-lt"/>
              </a:rPr>
              <a:t>Sampled CSO shall </a:t>
            </a:r>
            <a:r>
              <a:rPr lang="en-US" sz="2400" dirty="0">
                <a:latin typeface="+mj-lt"/>
              </a:rPr>
              <a:t>use straight line amortization method. </a:t>
            </a:r>
          </a:p>
          <a:p>
            <a:r>
              <a:rPr lang="en-US" sz="2400" dirty="0" smtClean="0">
                <a:latin typeface="+mj-lt"/>
              </a:rPr>
              <a:t>Amortization </a:t>
            </a:r>
            <a:r>
              <a:rPr lang="en-US" sz="2400" dirty="0">
                <a:latin typeface="+mj-lt"/>
              </a:rPr>
              <a:t>shall be charged on an annual basis. For intangible assets acquired in the middle of the year, pro-rated depreciation shall be charged for that year. </a:t>
            </a:r>
          </a:p>
          <a:p>
            <a:r>
              <a:rPr lang="en-US" sz="2400" dirty="0" smtClean="0">
                <a:latin typeface="+mj-lt"/>
              </a:rPr>
              <a:t>Amortization </a:t>
            </a:r>
            <a:r>
              <a:rPr lang="en-US" sz="2400" dirty="0">
                <a:latin typeface="+mj-lt"/>
              </a:rPr>
              <a:t>expenses commence as per monthly convention where the intangible asset is amortized from the month it is acquired and put to use or the acquisition is reported to the Finance Unit. </a:t>
            </a:r>
          </a:p>
          <a:p>
            <a:r>
              <a:rPr lang="en-US" sz="2400" dirty="0" smtClean="0">
                <a:latin typeface="+mj-lt"/>
              </a:rPr>
              <a:t>All </a:t>
            </a:r>
            <a:r>
              <a:rPr lang="en-US" sz="2400" dirty="0">
                <a:latin typeface="+mj-lt"/>
              </a:rPr>
              <a:t>intangibles shall have a zero residual value following full amortization. </a:t>
            </a:r>
          </a:p>
          <a:p>
            <a:pPr marL="0" indent="0">
              <a:buNone/>
            </a:pPr>
            <a:endParaRPr lang="en-US" sz="2400" dirty="0"/>
          </a:p>
          <a:p>
            <a:pPr marL="0" indent="0">
              <a:buNone/>
            </a:pP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38376282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712" y="402336"/>
            <a:ext cx="9793224" cy="932688"/>
          </a:xfrm>
          <a:solidFill>
            <a:schemeClr val="accent6">
              <a:lumMod val="75000"/>
            </a:schemeClr>
          </a:solidFill>
        </p:spPr>
        <p:txBody>
          <a:bodyPr>
            <a:normAutofit/>
          </a:bodyPr>
          <a:lstStyle/>
          <a:p>
            <a:r>
              <a:rPr lang="en-US" b="1" dirty="0">
                <a:solidFill>
                  <a:schemeClr val="bg1"/>
                </a:solidFill>
              </a:rPr>
              <a:t>INTANGIBLE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124712" y="1335024"/>
            <a:ext cx="9793224" cy="3867912"/>
          </a:xfrm>
          <a:solidFill>
            <a:schemeClr val="accent6">
              <a:lumMod val="20000"/>
              <a:lumOff val="80000"/>
            </a:schemeClr>
          </a:solidFill>
        </p:spPr>
        <p:txBody>
          <a:bodyPr>
            <a:noAutofit/>
          </a:bodyPr>
          <a:lstStyle/>
          <a:p>
            <a:pPr marL="0" indent="0">
              <a:buNone/>
            </a:pPr>
            <a:r>
              <a:rPr lang="en-US" b="1" dirty="0" smtClean="0">
                <a:latin typeface="+mj-lt"/>
              </a:rPr>
              <a:t>Amortization </a:t>
            </a:r>
            <a:endParaRPr lang="en-US" dirty="0">
              <a:latin typeface="+mj-lt"/>
            </a:endParaRPr>
          </a:p>
          <a:p>
            <a:pPr lvl="0"/>
            <a:r>
              <a:rPr kumimoji="0" lang="en-US"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Estimated Useful Life for intangible assets are as follows: </a:t>
            </a:r>
            <a:endParaRPr kumimoji="0" lang="en-US" sz="1400" b="0" i="0" u="none" strike="noStrike" cap="none" normalizeH="0" baseline="0" dirty="0" smtClean="0">
              <a:ln>
                <a:noFill/>
              </a:ln>
              <a:solidFill>
                <a:schemeClr val="tx1"/>
              </a:solidFill>
              <a:effectLst/>
            </a:endParaRPr>
          </a:p>
          <a:p>
            <a:pPr marL="0" indent="0">
              <a:buNone/>
            </a:pPr>
            <a:endParaRPr lang="en-US" sz="2400" dirty="0"/>
          </a:p>
          <a:p>
            <a:pPr marL="0" indent="0">
              <a:buNone/>
            </a:pP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686115018"/>
              </p:ext>
            </p:extLst>
          </p:nvPr>
        </p:nvGraphicFramePr>
        <p:xfrm>
          <a:off x="1496570" y="2508104"/>
          <a:ext cx="8488678" cy="1904384"/>
        </p:xfrm>
        <a:graphic>
          <a:graphicData uri="http://schemas.openxmlformats.org/drawingml/2006/table">
            <a:tbl>
              <a:tblPr firstRow="1" firstCol="1" bandRow="1">
                <a:tableStyleId>{5C22544A-7EE6-4342-B048-85BDC9FD1C3A}</a:tableStyleId>
              </a:tblPr>
              <a:tblGrid>
                <a:gridCol w="2828542"/>
                <a:gridCol w="2244814"/>
                <a:gridCol w="3415322"/>
              </a:tblGrid>
              <a:tr h="0">
                <a:tc>
                  <a:txBody>
                    <a:bodyPr/>
                    <a:lstStyle/>
                    <a:p>
                      <a:pPr marL="0" marR="0">
                        <a:lnSpc>
                          <a:spcPct val="115000"/>
                        </a:lnSpc>
                        <a:spcBef>
                          <a:spcPts val="0"/>
                        </a:spcBef>
                        <a:spcAft>
                          <a:spcPts val="0"/>
                        </a:spcAft>
                      </a:pPr>
                      <a:r>
                        <a:rPr lang="en-US" sz="1800" dirty="0">
                          <a:solidFill>
                            <a:schemeClr val="tx1"/>
                          </a:solidFill>
                          <a:effectLst/>
                        </a:rPr>
                        <a:t>Class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dirty="0">
                          <a:solidFill>
                            <a:schemeClr val="tx1"/>
                          </a:solidFill>
                          <a:effectLst/>
                        </a:rPr>
                        <a:t>Amortization method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dirty="0">
                          <a:solidFill>
                            <a:schemeClr val="tx1"/>
                          </a:solidFill>
                          <a:effectLst/>
                        </a:rPr>
                        <a:t>Estimated Useful Life in Months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r>
              <a:tr h="454806">
                <a:tc>
                  <a:txBody>
                    <a:bodyPr/>
                    <a:lstStyle/>
                    <a:p>
                      <a:pPr marL="0" marR="0">
                        <a:lnSpc>
                          <a:spcPct val="115000"/>
                        </a:lnSpc>
                        <a:spcBef>
                          <a:spcPts val="0"/>
                        </a:spcBef>
                        <a:spcAft>
                          <a:spcPts val="0"/>
                        </a:spcAft>
                      </a:pPr>
                      <a:r>
                        <a:rPr lang="en-US" sz="1800" b="0" dirty="0">
                          <a:solidFill>
                            <a:schemeClr val="tx1"/>
                          </a:solidFill>
                          <a:effectLst/>
                        </a:rPr>
                        <a:t>Software acquired</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0" dirty="0">
                          <a:solidFill>
                            <a:schemeClr val="tx1"/>
                          </a:solidFill>
                          <a:effectLst/>
                        </a:rPr>
                        <a:t>Straight line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a:solidFill>
                            <a:schemeClr val="tx1"/>
                          </a:solidFill>
                          <a:effectLst/>
                        </a:rPr>
                        <a:t>36</a:t>
                      </a:r>
                      <a:endParaRPr lang="en-US"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22250">
                <a:tc>
                  <a:txBody>
                    <a:bodyPr/>
                    <a:lstStyle/>
                    <a:p>
                      <a:pPr marL="0" marR="0">
                        <a:lnSpc>
                          <a:spcPct val="115000"/>
                        </a:lnSpc>
                        <a:spcBef>
                          <a:spcPts val="0"/>
                        </a:spcBef>
                        <a:spcAft>
                          <a:spcPts val="0"/>
                        </a:spcAft>
                      </a:pPr>
                      <a:r>
                        <a:rPr lang="en-US" sz="1800" b="0" dirty="0">
                          <a:solidFill>
                            <a:schemeClr val="tx1"/>
                          </a:solidFill>
                          <a:effectLst/>
                        </a:rPr>
                        <a:t>Internally developed Software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0" dirty="0">
                          <a:solidFill>
                            <a:schemeClr val="tx1"/>
                          </a:solidFill>
                          <a:effectLst/>
                        </a:rPr>
                        <a:t>Straight line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solidFill>
                            <a:schemeClr val="tx1"/>
                          </a:solidFill>
                          <a:effectLst/>
                        </a:rPr>
                        <a:t>36</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03174">
                <a:tc>
                  <a:txBody>
                    <a:bodyPr/>
                    <a:lstStyle/>
                    <a:p>
                      <a:pPr marL="0" marR="0">
                        <a:lnSpc>
                          <a:spcPct val="115000"/>
                        </a:lnSpc>
                        <a:spcBef>
                          <a:spcPts val="0"/>
                        </a:spcBef>
                        <a:spcAft>
                          <a:spcPts val="0"/>
                        </a:spcAft>
                      </a:pPr>
                      <a:r>
                        <a:rPr lang="en-US" sz="1800" b="0" dirty="0">
                          <a:solidFill>
                            <a:schemeClr val="tx1"/>
                          </a:solidFill>
                          <a:effectLst/>
                        </a:rPr>
                        <a:t>Software </a:t>
                      </a:r>
                      <a:r>
                        <a:rPr lang="en-US" sz="1800" b="0" dirty="0" err="1">
                          <a:solidFill>
                            <a:schemeClr val="tx1"/>
                          </a:solidFill>
                          <a:effectLst/>
                        </a:rPr>
                        <a:t>licences</a:t>
                      </a:r>
                      <a:r>
                        <a:rPr lang="en-US" sz="1800" b="0" dirty="0">
                          <a:solidFill>
                            <a:schemeClr val="tx1"/>
                          </a:solidFill>
                          <a:effectLst/>
                        </a:rPr>
                        <a:t> acquired</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lnSpc>
                          <a:spcPct val="115000"/>
                        </a:lnSpc>
                        <a:spcBef>
                          <a:spcPts val="0"/>
                        </a:spcBef>
                        <a:spcAft>
                          <a:spcPts val="0"/>
                        </a:spcAft>
                      </a:pPr>
                      <a:r>
                        <a:rPr lang="en-US" sz="1800" b="0" dirty="0">
                          <a:solidFill>
                            <a:schemeClr val="tx1"/>
                          </a:solidFill>
                          <a:effectLst/>
                        </a:rPr>
                        <a:t>Straight line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solidFill>
                            <a:schemeClr val="tx1"/>
                          </a:solidFill>
                          <a:effectLst/>
                        </a:rPr>
                        <a:t>12</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0831375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3896" y="402336"/>
            <a:ext cx="8805672" cy="932688"/>
          </a:xfrm>
          <a:solidFill>
            <a:schemeClr val="accent6">
              <a:lumMod val="75000"/>
            </a:schemeClr>
          </a:solidFill>
        </p:spPr>
        <p:txBody>
          <a:bodyPr>
            <a:normAutofit/>
          </a:bodyPr>
          <a:lstStyle/>
          <a:p>
            <a:r>
              <a:rPr lang="en-US" b="1" dirty="0">
                <a:solidFill>
                  <a:schemeClr val="bg1"/>
                </a:solidFill>
              </a:rPr>
              <a:t>INTANGIBLE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453896" y="1335024"/>
            <a:ext cx="8805672" cy="3319272"/>
          </a:xfrm>
          <a:solidFill>
            <a:schemeClr val="accent6">
              <a:lumMod val="20000"/>
              <a:lumOff val="80000"/>
            </a:schemeClr>
          </a:solidFill>
        </p:spPr>
        <p:txBody>
          <a:bodyPr>
            <a:noAutofit/>
          </a:bodyPr>
          <a:lstStyle/>
          <a:p>
            <a:pPr marL="0" indent="0">
              <a:buNone/>
            </a:pPr>
            <a:r>
              <a:rPr lang="en-US" b="1" dirty="0">
                <a:latin typeface="+mj-lt"/>
              </a:rPr>
              <a:t>Retirement and Disposal </a:t>
            </a:r>
            <a:endParaRPr lang="en-US" dirty="0">
              <a:latin typeface="+mj-lt"/>
            </a:endParaRPr>
          </a:p>
          <a:p>
            <a:r>
              <a:rPr lang="en-US" dirty="0" smtClean="0">
                <a:latin typeface="+mj-lt"/>
              </a:rPr>
              <a:t>Intangible </a:t>
            </a:r>
            <a:r>
              <a:rPr lang="en-US" dirty="0">
                <a:latin typeface="+mj-lt"/>
              </a:rPr>
              <a:t>asset shall be eliminated from the Financial Statements when: </a:t>
            </a:r>
          </a:p>
          <a:p>
            <a:pPr marL="914400" lvl="1" indent="-457200">
              <a:buFont typeface="+mj-lt"/>
              <a:buAutoNum type="alphaLcParenR"/>
            </a:pPr>
            <a:r>
              <a:rPr lang="en-US" dirty="0" smtClean="0">
                <a:latin typeface="+mj-lt"/>
              </a:rPr>
              <a:t>An </a:t>
            </a:r>
            <a:r>
              <a:rPr lang="en-US" dirty="0">
                <a:latin typeface="+mj-lt"/>
              </a:rPr>
              <a:t>intangible license or right expires; </a:t>
            </a:r>
          </a:p>
          <a:p>
            <a:pPr marL="914400" lvl="1" indent="-457200">
              <a:buFont typeface="+mj-lt"/>
              <a:buAutoNum type="alphaLcParenR"/>
            </a:pPr>
            <a:r>
              <a:rPr lang="en-US" dirty="0">
                <a:latin typeface="+mj-lt"/>
              </a:rPr>
              <a:t>It does not have future use in </a:t>
            </a:r>
            <a:r>
              <a:rPr lang="en-US" dirty="0" smtClean="0">
                <a:latin typeface="+mj-lt"/>
              </a:rPr>
              <a:t>Sampled CSO (due </a:t>
            </a:r>
            <a:r>
              <a:rPr lang="en-US" dirty="0">
                <a:latin typeface="+mj-lt"/>
              </a:rPr>
              <a:t>to closure of office etc.); or </a:t>
            </a:r>
          </a:p>
          <a:p>
            <a:pPr marL="914400" lvl="1" indent="-457200">
              <a:buFont typeface="+mj-lt"/>
              <a:buAutoNum type="alphaLcParenR"/>
            </a:pPr>
            <a:r>
              <a:rPr lang="en-US" dirty="0">
                <a:latin typeface="+mj-lt"/>
              </a:rPr>
              <a:t>It does not have future economic benefit.</a:t>
            </a:r>
          </a:p>
          <a:p>
            <a:pPr marL="0" indent="0">
              <a:buNone/>
            </a:pP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2564072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3896" y="402336"/>
            <a:ext cx="8805672" cy="932688"/>
          </a:xfrm>
          <a:solidFill>
            <a:schemeClr val="accent6">
              <a:lumMod val="75000"/>
            </a:schemeClr>
          </a:solidFill>
        </p:spPr>
        <p:txBody>
          <a:bodyPr>
            <a:normAutofit/>
          </a:bodyPr>
          <a:lstStyle/>
          <a:p>
            <a:r>
              <a:rPr lang="en-US" b="1" dirty="0">
                <a:solidFill>
                  <a:schemeClr val="bg1"/>
                </a:solidFill>
              </a:rPr>
              <a:t>REVENUE AND </a:t>
            </a:r>
            <a:r>
              <a:rPr lang="en-US" b="1" dirty="0" smtClean="0">
                <a:solidFill>
                  <a:schemeClr val="bg1"/>
                </a:solidFill>
              </a:rPr>
              <a:t>RECEIVABLES </a:t>
            </a:r>
            <a:endParaRPr lang="en-US" dirty="0">
              <a:solidFill>
                <a:schemeClr val="bg1"/>
              </a:solidFill>
              <a:latin typeface="+mn-lt"/>
            </a:endParaRPr>
          </a:p>
        </p:txBody>
      </p:sp>
      <p:sp>
        <p:nvSpPr>
          <p:cNvPr id="3" name="Content Placeholder 2"/>
          <p:cNvSpPr>
            <a:spLocks noGrp="1"/>
          </p:cNvSpPr>
          <p:nvPr>
            <p:ph idx="1"/>
          </p:nvPr>
        </p:nvSpPr>
        <p:spPr>
          <a:xfrm>
            <a:off x="1453896" y="1335024"/>
            <a:ext cx="8805672" cy="2706624"/>
          </a:xfrm>
          <a:solidFill>
            <a:schemeClr val="accent6">
              <a:lumMod val="20000"/>
              <a:lumOff val="80000"/>
            </a:schemeClr>
          </a:solidFill>
        </p:spPr>
        <p:txBody>
          <a:bodyPr>
            <a:noAutofit/>
          </a:bodyPr>
          <a:lstStyle/>
          <a:p>
            <a:pPr marL="0" indent="0">
              <a:buNone/>
            </a:pPr>
            <a:r>
              <a:rPr lang="en-US" b="1" dirty="0">
                <a:latin typeface="+mj-lt"/>
              </a:rPr>
              <a:t>Sources of Revenue </a:t>
            </a:r>
            <a:endParaRPr lang="en-US" dirty="0">
              <a:latin typeface="+mj-lt"/>
            </a:endParaRPr>
          </a:p>
          <a:p>
            <a:r>
              <a:rPr lang="en-US" dirty="0" smtClean="0">
                <a:latin typeface="+mj-lt"/>
              </a:rPr>
              <a:t>In </a:t>
            </a:r>
            <a:r>
              <a:rPr lang="en-US" dirty="0">
                <a:latin typeface="+mj-lt"/>
              </a:rPr>
              <a:t>accordance with Financial Regulation 4.1, </a:t>
            </a:r>
            <a:r>
              <a:rPr lang="en-US" dirty="0" smtClean="0">
                <a:latin typeface="+mj-lt"/>
              </a:rPr>
              <a:t>Sampled CSO’s </a:t>
            </a:r>
            <a:r>
              <a:rPr lang="en-US" dirty="0">
                <a:latin typeface="+mj-lt"/>
              </a:rPr>
              <a:t>sources of revenue are: </a:t>
            </a:r>
          </a:p>
          <a:p>
            <a:pPr marL="457200" lvl="1" indent="0">
              <a:buNone/>
            </a:pPr>
            <a:r>
              <a:rPr lang="en-US" dirty="0">
                <a:latin typeface="+mj-lt"/>
              </a:rPr>
              <a:t>a)   core contributions; </a:t>
            </a:r>
          </a:p>
          <a:p>
            <a:pPr marL="457200" lvl="1" indent="0">
              <a:buNone/>
            </a:pPr>
            <a:r>
              <a:rPr lang="en-US" dirty="0">
                <a:latin typeface="+mj-lt"/>
              </a:rPr>
              <a:t>b)   other contributions and</a:t>
            </a:r>
          </a:p>
          <a:p>
            <a:pPr marL="457200" lvl="1" indent="0">
              <a:buNone/>
            </a:pPr>
            <a:r>
              <a:rPr lang="en-US" dirty="0">
                <a:latin typeface="+mj-lt"/>
              </a:rPr>
              <a:t>c)   miscellaneous income. </a:t>
            </a:r>
          </a:p>
        </p:txBody>
      </p:sp>
    </p:spTree>
    <p:extLst>
      <p:ext uri="{BB962C8B-B14F-4D97-AF65-F5344CB8AC3E}">
        <p14:creationId xmlns:p14="http://schemas.microsoft.com/office/powerpoint/2010/main" val="31388153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4296" y="1176219"/>
            <a:ext cx="7037832" cy="2985433"/>
          </a:xfrm>
          <a:prstGeom prst="rect">
            <a:avLst/>
          </a:prstGeom>
          <a:solidFill>
            <a:schemeClr val="bg1">
              <a:lumMod val="95000"/>
            </a:schemeClr>
          </a:solidFill>
        </p:spPr>
        <p:txBody>
          <a:bodyPr wrap="square">
            <a:spAutoFit/>
          </a:bodyPr>
          <a:lstStyle/>
          <a:p>
            <a:r>
              <a:rPr lang="en-US" sz="2400" b="1" dirty="0" smtClean="0">
                <a:solidFill>
                  <a:srgbClr val="2F5496"/>
                </a:solidFill>
                <a:effectLst/>
                <a:latin typeface="Calibri" panose="020F0502020204030204" pitchFamily="34" charset="0"/>
                <a:ea typeface="Calibri" panose="020F0502020204030204" pitchFamily="34" charset="0"/>
                <a:cs typeface="Calibri" panose="020F0502020204030204" pitchFamily="34" charset="0"/>
              </a:rPr>
              <a:t>Regulation 4.1                                                                                                                                                     Resources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smtClean="0">
                <a:effectLst/>
                <a:latin typeface="Calibri" panose="020F0502020204030204" pitchFamily="34" charset="0"/>
                <a:ea typeface="Calibri" panose="020F0502020204030204" pitchFamily="34" charset="0"/>
                <a:cs typeface="Calibri" panose="020F0502020204030204" pitchFamily="34" charset="0"/>
              </a:rPr>
              <a:t>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smtClean="0">
                <a:effectLst/>
                <a:latin typeface="Calibri" panose="020F0502020204030204" pitchFamily="34" charset="0"/>
                <a:ea typeface="Calibri" panose="020F0502020204030204" pitchFamily="34" charset="0"/>
                <a:cs typeface="Calibri" panose="020F0502020204030204" pitchFamily="34" charset="0"/>
              </a:rPr>
              <a:t>The resources of Sampled CSO shall comprise: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2545" marR="0">
              <a:spcBef>
                <a:spcPts val="0"/>
              </a:spcBef>
              <a:spcAft>
                <a:spcPts val="0"/>
              </a:spcAft>
            </a:pPr>
            <a:r>
              <a:rPr lang="en-US" sz="2000" dirty="0" smtClean="0">
                <a:effectLst/>
                <a:latin typeface="Calibri" panose="020F0502020204030204" pitchFamily="34" charset="0"/>
                <a:ea typeface="Calibri" panose="020F0502020204030204" pitchFamily="34" charset="0"/>
                <a:cs typeface="Calibri" panose="020F0502020204030204" pitchFamily="34" charset="0"/>
              </a:rPr>
              <a:t>(</a:t>
            </a:r>
            <a:r>
              <a:rPr lang="en-US" sz="2000" dirty="0" err="1" smtClean="0">
                <a:effectLst/>
                <a:latin typeface="Calibri" panose="020F0502020204030204" pitchFamily="34" charset="0"/>
                <a:ea typeface="Calibri" panose="020F0502020204030204" pitchFamily="34" charset="0"/>
                <a:cs typeface="Calibri" panose="020F0502020204030204" pitchFamily="34" charset="0"/>
              </a:rPr>
              <a:t>i</a:t>
            </a:r>
            <a:r>
              <a:rPr lang="en-US" sz="2000" dirty="0" smtClean="0">
                <a:effectLst/>
                <a:latin typeface="Calibri" panose="020F0502020204030204" pitchFamily="34" charset="0"/>
                <a:ea typeface="Calibri" panose="020F0502020204030204" pitchFamily="34" charset="0"/>
                <a:cs typeface="Calibri" panose="020F0502020204030204" pitchFamily="34" charset="0"/>
              </a:rPr>
              <a:t>)   core contributions made by Contributing Members;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2545" marR="0">
              <a:spcBef>
                <a:spcPts val="0"/>
              </a:spcBef>
              <a:spcAft>
                <a:spcPts val="0"/>
              </a:spcAft>
            </a:pPr>
            <a:r>
              <a:rPr lang="en-US" sz="2000" dirty="0" smtClean="0">
                <a:effectLst/>
                <a:latin typeface="Calibri" panose="020F0502020204030204" pitchFamily="34" charset="0"/>
                <a:ea typeface="Calibri" panose="020F0502020204030204" pitchFamily="34" charset="0"/>
                <a:cs typeface="Calibri" panose="020F0502020204030204" pitchFamily="34" charset="0"/>
              </a:rPr>
              <a:t>(ii)  other contributions received by Sampled CSO and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2545" marR="0">
              <a:spcBef>
                <a:spcPts val="0"/>
              </a:spcBef>
              <a:spcAft>
                <a:spcPts val="0"/>
              </a:spcAft>
            </a:pPr>
            <a:r>
              <a:rPr lang="en-US" sz="2000" dirty="0" smtClean="0">
                <a:effectLst/>
                <a:latin typeface="Calibri" panose="020F0502020204030204" pitchFamily="34" charset="0"/>
                <a:ea typeface="Calibri" panose="020F0502020204030204" pitchFamily="34" charset="0"/>
                <a:cs typeface="Calibri" panose="020F0502020204030204" pitchFamily="34" charset="0"/>
              </a:rPr>
              <a:t>(iii) miscellaneous income derived from operations or otherwise accruing to Sampled CSO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smtClean="0">
                <a:effectLst/>
                <a:latin typeface="Calibri" panose="020F0502020204030204" pitchFamily="34" charset="0"/>
                <a:ea typeface="Calibri" panose="020F0502020204030204" pitchFamily="34" charset="0"/>
                <a:cs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37008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402336"/>
            <a:ext cx="10131552" cy="932688"/>
          </a:xfrm>
          <a:solidFill>
            <a:schemeClr val="accent6">
              <a:lumMod val="75000"/>
            </a:schemeClr>
          </a:solidFill>
        </p:spPr>
        <p:txBody>
          <a:bodyPr>
            <a:normAutofit/>
          </a:bodyPr>
          <a:lstStyle/>
          <a:p>
            <a:r>
              <a:rPr lang="en-US" b="1" dirty="0">
                <a:solidFill>
                  <a:schemeClr val="bg1"/>
                </a:solidFill>
              </a:rPr>
              <a:t>REVENUE AND </a:t>
            </a:r>
            <a:r>
              <a:rPr lang="en-US" b="1" dirty="0" smtClean="0">
                <a:solidFill>
                  <a:schemeClr val="bg1"/>
                </a:solidFill>
              </a:rPr>
              <a:t>RECEIVABLES… </a:t>
            </a:r>
            <a:endParaRPr lang="en-US" dirty="0">
              <a:solidFill>
                <a:schemeClr val="bg1"/>
              </a:solidFill>
              <a:latin typeface="+mn-lt"/>
            </a:endParaRPr>
          </a:p>
        </p:txBody>
      </p:sp>
      <p:sp>
        <p:nvSpPr>
          <p:cNvPr id="3" name="Content Placeholder 2"/>
          <p:cNvSpPr>
            <a:spLocks noGrp="1"/>
          </p:cNvSpPr>
          <p:nvPr>
            <p:ph idx="1"/>
          </p:nvPr>
        </p:nvSpPr>
        <p:spPr>
          <a:xfrm>
            <a:off x="1024128" y="1335024"/>
            <a:ext cx="10131552" cy="4535424"/>
          </a:xfrm>
          <a:solidFill>
            <a:schemeClr val="accent6">
              <a:lumMod val="20000"/>
              <a:lumOff val="80000"/>
            </a:schemeClr>
          </a:solidFill>
        </p:spPr>
        <p:txBody>
          <a:bodyPr>
            <a:noAutofit/>
          </a:bodyPr>
          <a:lstStyle/>
          <a:p>
            <a:pPr marL="0" indent="0">
              <a:buNone/>
            </a:pPr>
            <a:r>
              <a:rPr lang="en-US" b="1" dirty="0" smtClean="0">
                <a:latin typeface="+mj-lt"/>
              </a:rPr>
              <a:t>Revenue Recognition </a:t>
            </a:r>
            <a:endParaRPr lang="en-US" b="1" dirty="0">
              <a:latin typeface="+mj-lt"/>
            </a:endParaRPr>
          </a:p>
          <a:p>
            <a:r>
              <a:rPr lang="en-US" sz="2400" b="1" dirty="0" smtClean="0">
                <a:latin typeface="+mj-lt"/>
              </a:rPr>
              <a:t>Core </a:t>
            </a:r>
            <a:r>
              <a:rPr lang="en-US" sz="2400" b="1" dirty="0">
                <a:latin typeface="+mj-lt"/>
              </a:rPr>
              <a:t>Contributions: </a:t>
            </a:r>
            <a:r>
              <a:rPr lang="en-US" sz="2400" dirty="0">
                <a:latin typeface="+mj-lt"/>
              </a:rPr>
              <a:t>The income from core contributions shall be recognized when Sampled </a:t>
            </a:r>
            <a:r>
              <a:rPr lang="en-US" sz="2400" dirty="0" smtClean="0">
                <a:latin typeface="+mj-lt"/>
              </a:rPr>
              <a:t>CSO receives </a:t>
            </a:r>
            <a:r>
              <a:rPr lang="en-US" sz="2400" dirty="0">
                <a:latin typeface="+mj-lt"/>
              </a:rPr>
              <a:t>the contribution. </a:t>
            </a:r>
          </a:p>
          <a:p>
            <a:r>
              <a:rPr lang="en-US" sz="2400" b="1" dirty="0" smtClean="0">
                <a:latin typeface="+mj-lt"/>
              </a:rPr>
              <a:t>Other </a:t>
            </a:r>
            <a:r>
              <a:rPr lang="en-US" sz="2400" b="1" dirty="0">
                <a:latin typeface="+mj-lt"/>
              </a:rPr>
              <a:t>Contributions: </a:t>
            </a:r>
            <a:r>
              <a:rPr lang="en-US" sz="2400" dirty="0">
                <a:latin typeface="+mj-lt"/>
              </a:rPr>
              <a:t>Income from other contributions that comply with Financial Regulation 4.4 shall be recognized on receipt of the contribution. </a:t>
            </a:r>
          </a:p>
          <a:p>
            <a:r>
              <a:rPr lang="en-US" sz="2400" b="1" dirty="0" smtClean="0">
                <a:latin typeface="+mj-lt"/>
              </a:rPr>
              <a:t>Miscellaneous </a:t>
            </a:r>
            <a:r>
              <a:rPr lang="en-US" sz="2400" b="1" dirty="0">
                <a:latin typeface="+mj-lt"/>
              </a:rPr>
              <a:t>Income: </a:t>
            </a:r>
            <a:r>
              <a:rPr lang="en-US" sz="2400" dirty="0">
                <a:latin typeface="+mj-lt"/>
              </a:rPr>
              <a:t>Income classified as miscellaneous income in accordance with Financial Regulation 4.6 shall be recognized when due and payable to Sampled CSO</a:t>
            </a:r>
          </a:p>
          <a:p>
            <a:r>
              <a:rPr lang="en-US" sz="2400" dirty="0" smtClean="0">
                <a:latin typeface="+mj-lt"/>
              </a:rPr>
              <a:t>Matching </a:t>
            </a:r>
            <a:r>
              <a:rPr lang="en-US" sz="2400" dirty="0">
                <a:latin typeface="+mj-lt"/>
              </a:rPr>
              <a:t>principle shall be applied for all contributions and reasonable judgment shall be made to ensure that only applicable revenue for the year is recognized. Contributions for the following year shall be accrued. </a:t>
            </a:r>
          </a:p>
          <a:p>
            <a:pPr marL="0" indent="0">
              <a:buNone/>
            </a:pPr>
            <a:endParaRPr lang="en-US" dirty="0">
              <a:latin typeface="+mj-lt"/>
            </a:endParaRPr>
          </a:p>
        </p:txBody>
      </p:sp>
    </p:spTree>
    <p:extLst>
      <p:ext uri="{BB962C8B-B14F-4D97-AF65-F5344CB8AC3E}">
        <p14:creationId xmlns:p14="http://schemas.microsoft.com/office/powerpoint/2010/main" val="12325795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8488" y="1078081"/>
            <a:ext cx="8476488" cy="3877985"/>
          </a:xfrm>
          <a:prstGeom prst="rect">
            <a:avLst/>
          </a:prstGeom>
          <a:solidFill>
            <a:schemeClr val="bg1">
              <a:lumMod val="95000"/>
            </a:schemeClr>
          </a:solidFill>
        </p:spPr>
        <p:txBody>
          <a:bodyPr wrap="square">
            <a:spAutoFit/>
          </a:bodyPr>
          <a:lstStyle/>
          <a:p>
            <a:r>
              <a:rPr lang="en-US" sz="2400" b="1" dirty="0" smtClean="0">
                <a:solidFill>
                  <a:srgbClr val="2F5496"/>
                </a:solidFill>
                <a:effectLst/>
                <a:latin typeface="Calibri" panose="020F0502020204030204" pitchFamily="34" charset="0"/>
                <a:ea typeface="Calibri" panose="020F0502020204030204" pitchFamily="34" charset="0"/>
                <a:cs typeface="Calibri" panose="020F0502020204030204" pitchFamily="34" charset="0"/>
              </a:rPr>
              <a:t>Regulation 4.4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400" b="1" dirty="0" smtClean="0">
                <a:solidFill>
                  <a:srgbClr val="2F5496"/>
                </a:solidFill>
                <a:effectLst/>
                <a:latin typeface="Calibri" panose="020F0502020204030204" pitchFamily="34" charset="0"/>
                <a:ea typeface="Calibri" panose="020F0502020204030204" pitchFamily="34" charset="0"/>
                <a:cs typeface="Calibri" panose="020F0502020204030204" pitchFamily="34" charset="0"/>
              </a:rPr>
              <a:t>Other contributions received by Sampled CSO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dirty="0" smtClean="0">
                <a:effectLst/>
                <a:latin typeface="Calibri" panose="020F0502020204030204" pitchFamily="34" charset="0"/>
                <a:ea typeface="Calibri" panose="020F0502020204030204" pitchFamily="34" charset="0"/>
                <a:cs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smtClean="0">
                <a:effectLst/>
                <a:latin typeface="Calibri" panose="020F0502020204030204" pitchFamily="34" charset="0"/>
                <a:ea typeface="Calibri" panose="020F0502020204030204" pitchFamily="34" charset="0"/>
                <a:cs typeface="Calibri" panose="020F0502020204030204" pitchFamily="34" charset="0"/>
              </a:rPr>
              <a:t>The Executive Director may enter into arrangements to receive resources in addition to core contributions from Contributing Members, including grants from Members, Government that are not Members and from any public or private entity. Such arrangements shall be on terms and conditions that are consistent with Sampled CSO’s purposes, operations and policies and which will not impose undue administrative or financial burden on Sampled CSO. Any contributions received that are not, pursuant to the terms of the agreement between the donor and Sampled CSO, earmarked funds shall be treated as core funds and credited to the General Fund.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41826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8488" y="1078081"/>
            <a:ext cx="8476488" cy="4278094"/>
          </a:xfrm>
          <a:prstGeom prst="rect">
            <a:avLst/>
          </a:prstGeom>
          <a:solidFill>
            <a:schemeClr val="bg1">
              <a:lumMod val="95000"/>
            </a:schemeClr>
          </a:solidFill>
        </p:spPr>
        <p:txBody>
          <a:bodyPr wrap="square">
            <a:spAutoFit/>
          </a:bodyPr>
          <a:lstStyle/>
          <a:p>
            <a:r>
              <a:rPr lang="en-US" sz="2400" b="1" dirty="0">
                <a:solidFill>
                  <a:schemeClr val="accent5">
                    <a:lumMod val="75000"/>
                  </a:schemeClr>
                </a:solidFill>
              </a:rPr>
              <a:t>Regulation 4.6 </a:t>
            </a:r>
            <a:endParaRPr lang="en-US" sz="2400" dirty="0">
              <a:solidFill>
                <a:schemeClr val="accent5">
                  <a:lumMod val="75000"/>
                </a:schemeClr>
              </a:solidFill>
            </a:endParaRPr>
          </a:p>
          <a:p>
            <a:r>
              <a:rPr lang="en-US" sz="2400" b="1" dirty="0">
                <a:solidFill>
                  <a:schemeClr val="accent5">
                    <a:lumMod val="75000"/>
                  </a:schemeClr>
                </a:solidFill>
              </a:rPr>
              <a:t>Miscellaneous income </a:t>
            </a:r>
            <a:endParaRPr lang="en-US" sz="2400" dirty="0">
              <a:solidFill>
                <a:schemeClr val="accent5">
                  <a:lumMod val="75000"/>
                </a:schemeClr>
              </a:solidFill>
            </a:endParaRPr>
          </a:p>
          <a:p>
            <a:r>
              <a:rPr lang="en-US" sz="2400" dirty="0"/>
              <a:t> </a:t>
            </a:r>
          </a:p>
          <a:p>
            <a:r>
              <a:rPr lang="en-US" sz="2000" dirty="0"/>
              <a:t>a) Miscellaneous income comprises all income except: </a:t>
            </a:r>
          </a:p>
          <a:p>
            <a:r>
              <a:rPr lang="en-US" sz="2000" dirty="0"/>
              <a:t>(</a:t>
            </a:r>
            <a:r>
              <a:rPr lang="en-US" sz="2000" dirty="0" err="1"/>
              <a:t>i</a:t>
            </a:r>
            <a:r>
              <a:rPr lang="en-US" sz="2000" dirty="0"/>
              <a:t>)  contributions from Members, states that are not Members and from any public or private entity; </a:t>
            </a:r>
          </a:p>
          <a:p>
            <a:r>
              <a:rPr lang="en-US" sz="2000" dirty="0"/>
              <a:t>(ii)  advances or deposits to funds; and </a:t>
            </a:r>
          </a:p>
          <a:p>
            <a:r>
              <a:rPr lang="en-US" sz="2000" dirty="0"/>
              <a:t>(iii) reimbursement of expenditures made during the same financial period. Miscellaneous income shall be credited to the General Fund in accordance with Regulation 6.1. </a:t>
            </a:r>
          </a:p>
          <a:p>
            <a:r>
              <a:rPr lang="en-US" sz="2000" dirty="0"/>
              <a:t>b) Interest or other income derived from earmarked funds shall be credited to the fund to which it relates, unless provided for otherwise by the terms of the applicable agreement(s) for such earmarked funds. </a:t>
            </a:r>
          </a:p>
        </p:txBody>
      </p:sp>
    </p:spTree>
    <p:extLst>
      <p:ext uri="{BB962C8B-B14F-4D97-AF65-F5344CB8AC3E}">
        <p14:creationId xmlns:p14="http://schemas.microsoft.com/office/powerpoint/2010/main" val="28633383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402336"/>
            <a:ext cx="9144000" cy="932688"/>
          </a:xfrm>
          <a:solidFill>
            <a:schemeClr val="accent6">
              <a:lumMod val="75000"/>
            </a:schemeClr>
          </a:solidFill>
        </p:spPr>
        <p:txBody>
          <a:bodyPr>
            <a:normAutofit/>
          </a:bodyPr>
          <a:lstStyle/>
          <a:p>
            <a:r>
              <a:rPr lang="en-US" b="1" dirty="0">
                <a:solidFill>
                  <a:schemeClr val="bg1"/>
                </a:solidFill>
              </a:rPr>
              <a:t>REVENUE AND </a:t>
            </a:r>
            <a:r>
              <a:rPr lang="en-US" b="1" dirty="0" smtClean="0">
                <a:solidFill>
                  <a:schemeClr val="bg1"/>
                </a:solidFill>
              </a:rPr>
              <a:t>RECEIVABLES… </a:t>
            </a:r>
            <a:endParaRPr lang="en-US" dirty="0">
              <a:solidFill>
                <a:schemeClr val="bg1"/>
              </a:solidFill>
              <a:latin typeface="+mn-lt"/>
            </a:endParaRPr>
          </a:p>
        </p:txBody>
      </p:sp>
      <p:sp>
        <p:nvSpPr>
          <p:cNvPr id="3" name="Content Placeholder 2"/>
          <p:cNvSpPr>
            <a:spLocks noGrp="1"/>
          </p:cNvSpPr>
          <p:nvPr>
            <p:ph idx="1"/>
          </p:nvPr>
        </p:nvSpPr>
        <p:spPr>
          <a:xfrm>
            <a:off x="1563624" y="1335024"/>
            <a:ext cx="9144000" cy="3127248"/>
          </a:xfrm>
          <a:solidFill>
            <a:schemeClr val="accent6">
              <a:lumMod val="20000"/>
              <a:lumOff val="80000"/>
            </a:schemeClr>
          </a:solidFill>
        </p:spPr>
        <p:txBody>
          <a:bodyPr>
            <a:noAutofit/>
          </a:bodyPr>
          <a:lstStyle/>
          <a:p>
            <a:pPr marL="0" indent="0">
              <a:buNone/>
            </a:pPr>
            <a:r>
              <a:rPr lang="en-US" b="1" dirty="0">
                <a:latin typeface="+mj-lt"/>
              </a:rPr>
              <a:t>Contributions Reporting </a:t>
            </a:r>
            <a:endParaRPr lang="en-US" dirty="0">
              <a:latin typeface="+mj-lt"/>
            </a:endParaRPr>
          </a:p>
          <a:p>
            <a:r>
              <a:rPr lang="en-US" dirty="0" smtClean="0">
                <a:latin typeface="+mj-lt"/>
              </a:rPr>
              <a:t>On </a:t>
            </a:r>
            <a:r>
              <a:rPr lang="en-US" dirty="0">
                <a:latin typeface="+mj-lt"/>
              </a:rPr>
              <a:t>a monthly basis status of core contributions will be prepared by the Finance Unit and shared with the Management Team in order to facilitate communication with the Members. This report shall show the total contributions received and due from each Member for each year, including the current year. </a:t>
            </a:r>
          </a:p>
        </p:txBody>
      </p:sp>
    </p:spTree>
    <p:extLst>
      <p:ext uri="{BB962C8B-B14F-4D97-AF65-F5344CB8AC3E}">
        <p14:creationId xmlns:p14="http://schemas.microsoft.com/office/powerpoint/2010/main" val="7660735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402336"/>
            <a:ext cx="9144000" cy="932688"/>
          </a:xfrm>
          <a:solidFill>
            <a:schemeClr val="accent6">
              <a:lumMod val="75000"/>
            </a:schemeClr>
          </a:solidFill>
        </p:spPr>
        <p:txBody>
          <a:bodyPr>
            <a:normAutofit/>
          </a:bodyPr>
          <a:lstStyle/>
          <a:p>
            <a:r>
              <a:rPr lang="en-US" b="1" dirty="0">
                <a:solidFill>
                  <a:schemeClr val="bg1"/>
                </a:solidFill>
              </a:rPr>
              <a:t>REVENUE AND </a:t>
            </a:r>
            <a:r>
              <a:rPr lang="en-US" b="1" dirty="0" smtClean="0">
                <a:solidFill>
                  <a:schemeClr val="bg1"/>
                </a:solidFill>
              </a:rPr>
              <a:t>RECEIVABLES… </a:t>
            </a:r>
            <a:endParaRPr lang="en-US" dirty="0">
              <a:solidFill>
                <a:schemeClr val="bg1"/>
              </a:solidFill>
              <a:latin typeface="+mn-lt"/>
            </a:endParaRPr>
          </a:p>
        </p:txBody>
      </p:sp>
      <p:sp>
        <p:nvSpPr>
          <p:cNvPr id="3" name="Content Placeholder 2"/>
          <p:cNvSpPr>
            <a:spLocks noGrp="1"/>
          </p:cNvSpPr>
          <p:nvPr>
            <p:ph idx="1"/>
          </p:nvPr>
        </p:nvSpPr>
        <p:spPr>
          <a:xfrm>
            <a:off x="1563624" y="1335024"/>
            <a:ext cx="9144000" cy="4416552"/>
          </a:xfrm>
          <a:solidFill>
            <a:schemeClr val="accent6">
              <a:lumMod val="20000"/>
              <a:lumOff val="80000"/>
            </a:schemeClr>
          </a:solidFill>
        </p:spPr>
        <p:txBody>
          <a:bodyPr>
            <a:noAutofit/>
          </a:bodyPr>
          <a:lstStyle/>
          <a:p>
            <a:pPr marL="0" indent="0">
              <a:buNone/>
            </a:pPr>
            <a:r>
              <a:rPr lang="en-US" b="1" dirty="0">
                <a:latin typeface="+mj-lt"/>
              </a:rPr>
              <a:t>Management of Contributions </a:t>
            </a:r>
            <a:endParaRPr lang="en-US" dirty="0">
              <a:latin typeface="+mj-lt"/>
            </a:endParaRPr>
          </a:p>
          <a:p>
            <a:r>
              <a:rPr lang="en-US" sz="2400" dirty="0" smtClean="0">
                <a:latin typeface="+mj-lt"/>
              </a:rPr>
              <a:t>In </a:t>
            </a:r>
            <a:r>
              <a:rPr lang="en-US" sz="2400" dirty="0">
                <a:latin typeface="+mj-lt"/>
              </a:rPr>
              <a:t>accordance with Financial Regulation 6.3, core funds of Sampled CSO</a:t>
            </a:r>
            <a:r>
              <a:rPr lang="en-US" sz="2400" dirty="0" smtClean="0">
                <a:latin typeface="+mj-lt"/>
              </a:rPr>
              <a:t> </a:t>
            </a:r>
            <a:r>
              <a:rPr lang="en-US" sz="2400" dirty="0">
                <a:latin typeface="+mj-lt"/>
              </a:rPr>
              <a:t>shall at all times and in all respects be held, used, committed or invested entirely separate from earmarked funds. All core funds shall be pooled and maintained using a dedicated bank account. </a:t>
            </a:r>
          </a:p>
          <a:p>
            <a:r>
              <a:rPr lang="en-US" sz="2400" dirty="0" smtClean="0">
                <a:latin typeface="+mj-lt"/>
              </a:rPr>
              <a:t>In </a:t>
            </a:r>
            <a:r>
              <a:rPr lang="en-US" sz="2400" dirty="0">
                <a:latin typeface="+mj-lt"/>
              </a:rPr>
              <a:t>accordance with Financial Regulation 6.3, each earmarked contribution, its resources and accounts shall be kept entirely separate from other earmarked contributions. </a:t>
            </a:r>
          </a:p>
          <a:p>
            <a:r>
              <a:rPr lang="en-US" sz="2400" dirty="0" smtClean="0">
                <a:latin typeface="+mj-lt"/>
              </a:rPr>
              <a:t>Withdrawals </a:t>
            </a:r>
            <a:r>
              <a:rPr lang="en-US" sz="2400" dirty="0">
                <a:latin typeface="+mj-lt"/>
              </a:rPr>
              <a:t>and advances from and reimbursements to the Working Capital Fund shall be undertaken pursuant to and in accordance with Financial Regulation 6.2. </a:t>
            </a:r>
          </a:p>
          <a:p>
            <a:pPr marL="0" indent="0">
              <a:buNone/>
            </a:pPr>
            <a:endParaRPr lang="en-US" sz="2400" dirty="0">
              <a:latin typeface="+mj-lt"/>
            </a:endParaRPr>
          </a:p>
        </p:txBody>
      </p:sp>
    </p:spTree>
    <p:extLst>
      <p:ext uri="{BB962C8B-B14F-4D97-AF65-F5344CB8AC3E}">
        <p14:creationId xmlns:p14="http://schemas.microsoft.com/office/powerpoint/2010/main" val="2604057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normAutofit/>
          </a:bodyPr>
          <a:lstStyle/>
          <a:p>
            <a:r>
              <a:rPr lang="en-US" dirty="0" smtClean="0">
                <a:solidFill>
                  <a:schemeClr val="bg1"/>
                </a:solidFill>
              </a:rPr>
              <a:t>Financial and Accounting Operations of a CSO                          – Lesson 5 </a:t>
            </a:r>
            <a:endParaRPr lang="en-US" dirty="0">
              <a:solidFill>
                <a:schemeClr val="bg1"/>
              </a:solidFill>
            </a:endParaRPr>
          </a:p>
        </p:txBody>
      </p:sp>
      <p:sp>
        <p:nvSpPr>
          <p:cNvPr id="3" name="Content Placeholder 2"/>
          <p:cNvSpPr>
            <a:spLocks noGrp="1"/>
          </p:cNvSpPr>
          <p:nvPr>
            <p:ph sz="half" idx="1"/>
          </p:nvPr>
        </p:nvSpPr>
        <p:spPr>
          <a:xfrm>
            <a:off x="838200" y="1825625"/>
            <a:ext cx="5181600" cy="3514471"/>
          </a:xfrm>
          <a:solidFill>
            <a:schemeClr val="accent6">
              <a:lumMod val="20000"/>
              <a:lumOff val="80000"/>
            </a:schemeClr>
          </a:solidFill>
        </p:spPr>
        <p:txBody>
          <a:bodyPr/>
          <a:lstStyle/>
          <a:p>
            <a:pPr lvl="0"/>
            <a:r>
              <a:rPr lang="en-US" dirty="0" smtClean="0">
                <a:latin typeface="+mj-lt"/>
              </a:rPr>
              <a:t>Fixed Assets and Depreciation</a:t>
            </a:r>
          </a:p>
          <a:p>
            <a:pPr lvl="0"/>
            <a:r>
              <a:rPr lang="en-US" dirty="0" smtClean="0">
                <a:latin typeface="+mj-lt"/>
              </a:rPr>
              <a:t>Intangible Assets </a:t>
            </a:r>
          </a:p>
          <a:p>
            <a:pPr lvl="0"/>
            <a:r>
              <a:rPr lang="en-US" dirty="0" smtClean="0">
                <a:latin typeface="+mj-lt"/>
              </a:rPr>
              <a:t>Revenue and Receivables </a:t>
            </a:r>
          </a:p>
          <a:p>
            <a:pPr lvl="0"/>
            <a:r>
              <a:rPr lang="en-US" dirty="0" smtClean="0">
                <a:latin typeface="+mj-lt"/>
              </a:rPr>
              <a:t>Cash Processing</a:t>
            </a:r>
          </a:p>
          <a:p>
            <a:r>
              <a:rPr lang="en-US" dirty="0" smtClean="0">
                <a:latin typeface="+mj-lt"/>
              </a:rPr>
              <a:t>Payable Processing and Accrual </a:t>
            </a:r>
          </a:p>
          <a:p>
            <a:r>
              <a:rPr lang="en-US" smtClean="0">
                <a:latin typeface="+mj-lt"/>
              </a:rPr>
              <a:t>Inventory Accounting</a:t>
            </a:r>
          </a:p>
          <a:p>
            <a:endParaRPr lang="en-US" dirty="0">
              <a:latin typeface="+mj-lt"/>
            </a:endParaRPr>
          </a:p>
        </p:txBody>
      </p:sp>
      <p:sp>
        <p:nvSpPr>
          <p:cNvPr id="4" name="Content Placeholder 3"/>
          <p:cNvSpPr>
            <a:spLocks noGrp="1"/>
          </p:cNvSpPr>
          <p:nvPr>
            <p:ph sz="half" idx="2"/>
          </p:nvPr>
        </p:nvSpPr>
        <p:spPr>
          <a:xfrm>
            <a:off x="6172200" y="1825625"/>
            <a:ext cx="5181600" cy="3514471"/>
          </a:xfrm>
          <a:solidFill>
            <a:schemeClr val="accent6">
              <a:lumMod val="20000"/>
              <a:lumOff val="80000"/>
            </a:schemeClr>
          </a:solidFill>
        </p:spPr>
        <p:txBody>
          <a:bodyPr/>
          <a:lstStyle/>
          <a:p>
            <a:r>
              <a:rPr lang="en-US" dirty="0" smtClean="0">
                <a:latin typeface="+mj-lt"/>
              </a:rPr>
              <a:t>Debt Accounting</a:t>
            </a:r>
          </a:p>
          <a:p>
            <a:pPr lvl="0"/>
            <a:r>
              <a:rPr lang="en-US" dirty="0" smtClean="0">
                <a:latin typeface="+mj-lt"/>
              </a:rPr>
              <a:t>Payroll Activities</a:t>
            </a:r>
          </a:p>
          <a:p>
            <a:r>
              <a:rPr lang="en-US" dirty="0" smtClean="0">
                <a:latin typeface="+mj-lt"/>
              </a:rPr>
              <a:t>Bank Transactions </a:t>
            </a:r>
          </a:p>
          <a:p>
            <a:r>
              <a:rPr lang="en-US" dirty="0" smtClean="0">
                <a:latin typeface="+mj-lt"/>
              </a:rPr>
              <a:t>Financial Recording and Closing Procedures </a:t>
            </a:r>
          </a:p>
          <a:p>
            <a:endParaRPr lang="en-US" dirty="0">
              <a:latin typeface="+mj-lt"/>
            </a:endParaRPr>
          </a:p>
        </p:txBody>
      </p:sp>
    </p:spTree>
    <p:extLst>
      <p:ext uri="{BB962C8B-B14F-4D97-AF65-F5344CB8AC3E}">
        <p14:creationId xmlns:p14="http://schemas.microsoft.com/office/powerpoint/2010/main" val="7590420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3192" y="163681"/>
            <a:ext cx="11301984" cy="6432530"/>
          </a:xfrm>
          <a:prstGeom prst="rect">
            <a:avLst/>
          </a:prstGeom>
          <a:solidFill>
            <a:schemeClr val="bg1">
              <a:lumMod val="95000"/>
            </a:schemeClr>
          </a:solidFill>
        </p:spPr>
        <p:txBody>
          <a:bodyPr wrap="square">
            <a:spAutoFit/>
          </a:bodyPr>
          <a:lstStyle/>
          <a:p>
            <a:r>
              <a:rPr lang="en-US" sz="2400" b="1" dirty="0">
                <a:solidFill>
                  <a:schemeClr val="accent5">
                    <a:lumMod val="75000"/>
                  </a:schemeClr>
                </a:solidFill>
              </a:rPr>
              <a:t>Regulation 6.3 </a:t>
            </a:r>
            <a:endParaRPr lang="en-US" sz="2400" dirty="0">
              <a:solidFill>
                <a:schemeClr val="accent5">
                  <a:lumMod val="75000"/>
                </a:schemeClr>
              </a:solidFill>
            </a:endParaRPr>
          </a:p>
          <a:p>
            <a:r>
              <a:rPr lang="en-US" sz="2400" b="1" dirty="0">
                <a:solidFill>
                  <a:schemeClr val="accent5">
                    <a:lumMod val="75000"/>
                  </a:schemeClr>
                </a:solidFill>
              </a:rPr>
              <a:t>Earmarked funds, dedicated trust funds, accounts and overheads </a:t>
            </a:r>
            <a:endParaRPr lang="en-US" sz="2400" dirty="0">
              <a:solidFill>
                <a:schemeClr val="accent5">
                  <a:lumMod val="75000"/>
                </a:schemeClr>
              </a:solidFill>
            </a:endParaRPr>
          </a:p>
          <a:p>
            <a:r>
              <a:rPr lang="en-US" sz="2000" dirty="0" smtClean="0"/>
              <a:t>a</a:t>
            </a:r>
            <a:r>
              <a:rPr lang="en-US" sz="2000" dirty="0"/>
              <a:t>) The core funds of </a:t>
            </a:r>
            <a:r>
              <a:rPr lang="en-US" sz="2000" dirty="0" smtClean="0"/>
              <a:t>Sampled CSO </a:t>
            </a:r>
            <a:r>
              <a:rPr lang="en-US" sz="2000" dirty="0"/>
              <a:t>shall at all times and in all respects be held, used, committed or invested entirely separate from earmarked funds. Each earmarked contribution, its resources and accounts shall be kept entirely separate from other earmarked contributions.  </a:t>
            </a:r>
          </a:p>
          <a:p>
            <a:r>
              <a:rPr lang="en-US" sz="2000" dirty="0"/>
              <a:t>b) The core funds of </a:t>
            </a:r>
            <a:r>
              <a:rPr lang="en-US" sz="2000" dirty="0" smtClean="0"/>
              <a:t>Sampled CSO shall </a:t>
            </a:r>
            <a:r>
              <a:rPr lang="en-US" sz="2000" dirty="0"/>
              <a:t>under no circumstances be charged with or used to discharge losses or liabilities arising out of operations or other activities of any earmarked funds. Resources pertaining to any earmarked fund shall under no circumstances be charged with or used to discharge losses or liabilities arising out of operations or other activities pertaining to any other earmarked fund. </a:t>
            </a:r>
          </a:p>
          <a:p>
            <a:r>
              <a:rPr lang="en-US" sz="2000" dirty="0"/>
              <a:t>c) In the operations or other activities of any earmarked funds, the liability of </a:t>
            </a:r>
            <a:r>
              <a:rPr lang="en-US" sz="2000" dirty="0" smtClean="0"/>
              <a:t>Sampled CSO shall </a:t>
            </a:r>
            <a:r>
              <a:rPr lang="en-US" sz="2000" dirty="0"/>
              <a:t>be limited to the resources pertaining to that earmarked fund. </a:t>
            </a:r>
          </a:p>
          <a:p>
            <a:r>
              <a:rPr lang="en-US" sz="2000" dirty="0"/>
              <a:t>d) The Council shall, from time to time, decide on the minimum overhead percentage for dedicated trust funds and earmarked funds. </a:t>
            </a:r>
          </a:p>
          <a:p>
            <a:r>
              <a:rPr lang="en-US" sz="2000" dirty="0"/>
              <a:t>e) Dedicated trust funds and accounts and earmarked funds may be established by the Executive Director with respect to restricted contributions provided to finance dedicated activities. The Executive Director shall establish such a funds or accounts provided the dedicated activities to be financed by the fund or account are aligned with </a:t>
            </a:r>
            <a:r>
              <a:rPr lang="en-US" sz="2000" dirty="0" smtClean="0"/>
              <a:t>Sampled CSO ’s </a:t>
            </a:r>
            <a:r>
              <a:rPr lang="en-US" sz="2000" dirty="0"/>
              <a:t>strategy. The purpose and limits of each such fund or account shall be clearly defined by the Executive Director and shall be reported to the Council. Unless otherwise authorized by the Council, these funds and accounts shall be administered in accordance with these Financial Regulations. </a:t>
            </a:r>
          </a:p>
        </p:txBody>
      </p:sp>
    </p:spTree>
    <p:extLst>
      <p:ext uri="{BB962C8B-B14F-4D97-AF65-F5344CB8AC3E}">
        <p14:creationId xmlns:p14="http://schemas.microsoft.com/office/powerpoint/2010/main" val="26001669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402336"/>
            <a:ext cx="9144000" cy="932688"/>
          </a:xfrm>
          <a:solidFill>
            <a:schemeClr val="accent6">
              <a:lumMod val="75000"/>
            </a:schemeClr>
          </a:solidFill>
        </p:spPr>
        <p:txBody>
          <a:bodyPr>
            <a:normAutofit/>
          </a:bodyPr>
          <a:lstStyle/>
          <a:p>
            <a:r>
              <a:rPr lang="en-US" b="1" dirty="0">
                <a:solidFill>
                  <a:schemeClr val="bg1"/>
                </a:solidFill>
              </a:rPr>
              <a:t>REVENUE AND </a:t>
            </a:r>
            <a:r>
              <a:rPr lang="en-US" b="1" dirty="0" smtClean="0">
                <a:solidFill>
                  <a:schemeClr val="bg1"/>
                </a:solidFill>
              </a:rPr>
              <a:t>RECEIVABLES… </a:t>
            </a:r>
            <a:endParaRPr lang="en-US" dirty="0">
              <a:solidFill>
                <a:schemeClr val="bg1"/>
              </a:solidFill>
              <a:latin typeface="+mn-lt"/>
            </a:endParaRPr>
          </a:p>
        </p:txBody>
      </p:sp>
      <p:sp>
        <p:nvSpPr>
          <p:cNvPr id="3" name="Content Placeholder 2"/>
          <p:cNvSpPr>
            <a:spLocks noGrp="1"/>
          </p:cNvSpPr>
          <p:nvPr>
            <p:ph idx="1"/>
          </p:nvPr>
        </p:nvSpPr>
        <p:spPr>
          <a:xfrm>
            <a:off x="1563624" y="1335024"/>
            <a:ext cx="9144000" cy="4059936"/>
          </a:xfrm>
          <a:solidFill>
            <a:schemeClr val="accent6">
              <a:lumMod val="20000"/>
              <a:lumOff val="80000"/>
            </a:schemeClr>
          </a:solidFill>
        </p:spPr>
        <p:txBody>
          <a:bodyPr>
            <a:noAutofit/>
          </a:bodyPr>
          <a:lstStyle/>
          <a:p>
            <a:pPr marL="0" indent="0">
              <a:buNone/>
            </a:pPr>
            <a:r>
              <a:rPr lang="en-US" b="1" dirty="0">
                <a:latin typeface="+mj-lt"/>
              </a:rPr>
              <a:t>Management of </a:t>
            </a:r>
            <a:r>
              <a:rPr lang="en-US" b="1" dirty="0" smtClean="0">
                <a:latin typeface="+mj-lt"/>
              </a:rPr>
              <a:t>Contributions</a:t>
            </a:r>
          </a:p>
          <a:p>
            <a:r>
              <a:rPr lang="en-US" sz="2400" dirty="0" smtClean="0">
                <a:latin typeface="+mj-lt"/>
              </a:rPr>
              <a:t>Dedicated </a:t>
            </a:r>
            <a:r>
              <a:rPr lang="en-US" sz="2400" dirty="0">
                <a:latin typeface="+mj-lt"/>
              </a:rPr>
              <a:t>trust funds and accounts and earmarked funds may be established by the Executive Director in accordance with Financial Regulation 6.3 e). </a:t>
            </a:r>
          </a:p>
          <a:p>
            <a:r>
              <a:rPr lang="en-US" sz="2400" dirty="0" smtClean="0">
                <a:latin typeface="+mj-lt"/>
              </a:rPr>
              <a:t>Pursuant </a:t>
            </a:r>
            <a:r>
              <a:rPr lang="en-US" sz="2400" dirty="0">
                <a:latin typeface="+mj-lt"/>
              </a:rPr>
              <a:t>to Financial Regulation 6.4, a capital expenditure fund may be established to manage investments that involve capital expenditure, as defined therein. </a:t>
            </a:r>
          </a:p>
          <a:p>
            <a:r>
              <a:rPr lang="en-US" sz="2400" dirty="0" smtClean="0">
                <a:latin typeface="+mj-lt"/>
              </a:rPr>
              <a:t>Pursuant </a:t>
            </a:r>
            <a:r>
              <a:rPr lang="en-US" sz="2400" dirty="0">
                <a:latin typeface="+mj-lt"/>
              </a:rPr>
              <a:t>to Financial Regulation 6.5, reserve funds may be established with the approval of the Council to finance obligations in relation to the long-term financial stability or going concern nature of Sampled </a:t>
            </a:r>
            <a:r>
              <a:rPr lang="en-US" sz="2400" dirty="0" smtClean="0">
                <a:latin typeface="+mj-lt"/>
              </a:rPr>
              <a:t>CSO.</a:t>
            </a:r>
            <a:endParaRPr lang="en-US" sz="2400" dirty="0">
              <a:latin typeface="+mj-lt"/>
            </a:endParaRPr>
          </a:p>
          <a:p>
            <a:pPr marL="0" indent="0">
              <a:buNone/>
            </a:pPr>
            <a:endParaRPr lang="en-US" sz="2400" dirty="0">
              <a:latin typeface="+mj-lt"/>
            </a:endParaRP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36871112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2416" y="584305"/>
            <a:ext cx="9838944" cy="3600986"/>
          </a:xfrm>
          <a:prstGeom prst="rect">
            <a:avLst/>
          </a:prstGeom>
          <a:solidFill>
            <a:schemeClr val="bg1">
              <a:lumMod val="95000"/>
            </a:schemeClr>
          </a:solidFill>
        </p:spPr>
        <p:txBody>
          <a:bodyPr wrap="square">
            <a:spAutoFit/>
          </a:bodyPr>
          <a:lstStyle/>
          <a:p>
            <a:r>
              <a:rPr lang="en-US" sz="2400" b="1" dirty="0" smtClean="0">
                <a:solidFill>
                  <a:schemeClr val="accent5">
                    <a:lumMod val="75000"/>
                  </a:schemeClr>
                </a:solidFill>
              </a:rPr>
              <a:t>Regulation 6.4 </a:t>
            </a:r>
            <a:endParaRPr lang="en-US" sz="2400" dirty="0" smtClean="0">
              <a:solidFill>
                <a:schemeClr val="accent5">
                  <a:lumMod val="75000"/>
                </a:schemeClr>
              </a:solidFill>
            </a:endParaRPr>
          </a:p>
          <a:p>
            <a:r>
              <a:rPr lang="en-US" sz="2400" b="1" dirty="0" smtClean="0">
                <a:solidFill>
                  <a:schemeClr val="accent5">
                    <a:lumMod val="75000"/>
                  </a:schemeClr>
                </a:solidFill>
              </a:rPr>
              <a:t>Capital Expenditure Fund </a:t>
            </a:r>
            <a:endParaRPr lang="en-US" sz="2400" dirty="0" smtClean="0">
              <a:solidFill>
                <a:schemeClr val="accent5">
                  <a:lumMod val="75000"/>
                </a:schemeClr>
              </a:solidFill>
            </a:endParaRPr>
          </a:p>
          <a:p>
            <a:r>
              <a:rPr lang="en-US" sz="2000" dirty="0" smtClean="0"/>
              <a:t> </a:t>
            </a:r>
          </a:p>
          <a:p>
            <a:r>
              <a:rPr lang="en-US" sz="2000" dirty="0" smtClean="0"/>
              <a:t>a) A capital expenditure fund may be established to manage investments that involve capital expenditure. Capital expenditure is defined as expenditures on tangible or intangible assets that generally require a level of resources which cannot be funded within the appropriation for a single financial period. </a:t>
            </a:r>
          </a:p>
          <a:p>
            <a:r>
              <a:rPr lang="en-US" sz="2000" dirty="0" smtClean="0"/>
              <a:t>b) The source of funds will be appropriations approved by the Council. </a:t>
            </a:r>
          </a:p>
          <a:p>
            <a:r>
              <a:rPr lang="en-US" sz="2000" dirty="0" smtClean="0"/>
              <a:t>c) The use of the capital expenditures account shall be approved by the Executive Director subject to the utilization being reported to the Management and Program Sub-Committee and to the Council in their respective subsequent sessions. </a:t>
            </a:r>
            <a:endParaRPr lang="en-US" sz="2000" dirty="0"/>
          </a:p>
        </p:txBody>
      </p:sp>
      <p:sp>
        <p:nvSpPr>
          <p:cNvPr id="3" name="Rectangle 2"/>
          <p:cNvSpPr/>
          <p:nvPr/>
        </p:nvSpPr>
        <p:spPr>
          <a:xfrm>
            <a:off x="1042416" y="4268909"/>
            <a:ext cx="9838944" cy="1446550"/>
          </a:xfrm>
          <a:prstGeom prst="rect">
            <a:avLst/>
          </a:prstGeom>
          <a:solidFill>
            <a:schemeClr val="bg1">
              <a:lumMod val="95000"/>
            </a:schemeClr>
          </a:solidFill>
        </p:spPr>
        <p:txBody>
          <a:bodyPr wrap="square">
            <a:spAutoFit/>
          </a:bodyPr>
          <a:lstStyle/>
          <a:p>
            <a:r>
              <a:rPr lang="en-US" sz="2400" b="1" dirty="0" smtClean="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Regulation 6.5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400" b="1" dirty="0" smtClean="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Reserve Funds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p>
          <a:p>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Reserve funds may be established with the approval of the Council</a:t>
            </a:r>
            <a:endParaRPr lang="en-US" sz="2000" dirty="0"/>
          </a:p>
        </p:txBody>
      </p:sp>
    </p:spTree>
    <p:extLst>
      <p:ext uri="{BB962C8B-B14F-4D97-AF65-F5344CB8AC3E}">
        <p14:creationId xmlns:p14="http://schemas.microsoft.com/office/powerpoint/2010/main" val="17990020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384" y="402336"/>
            <a:ext cx="10415016" cy="932688"/>
          </a:xfrm>
          <a:solidFill>
            <a:schemeClr val="accent6">
              <a:lumMod val="75000"/>
            </a:schemeClr>
          </a:solidFill>
        </p:spPr>
        <p:txBody>
          <a:bodyPr>
            <a:normAutofit/>
          </a:bodyPr>
          <a:lstStyle/>
          <a:p>
            <a:r>
              <a:rPr lang="en-US" b="1" dirty="0">
                <a:solidFill>
                  <a:schemeClr val="bg1"/>
                </a:solidFill>
              </a:rPr>
              <a:t>REVENUE AND </a:t>
            </a:r>
            <a:r>
              <a:rPr lang="en-US" b="1" dirty="0" smtClean="0">
                <a:solidFill>
                  <a:schemeClr val="bg1"/>
                </a:solidFill>
              </a:rPr>
              <a:t>RECEIVABLES… </a:t>
            </a:r>
            <a:endParaRPr lang="en-US" dirty="0">
              <a:solidFill>
                <a:schemeClr val="bg1"/>
              </a:solidFill>
              <a:latin typeface="+mn-lt"/>
            </a:endParaRPr>
          </a:p>
        </p:txBody>
      </p:sp>
      <p:sp>
        <p:nvSpPr>
          <p:cNvPr id="3" name="Content Placeholder 2"/>
          <p:cNvSpPr>
            <a:spLocks noGrp="1"/>
          </p:cNvSpPr>
          <p:nvPr>
            <p:ph idx="1"/>
          </p:nvPr>
        </p:nvSpPr>
        <p:spPr>
          <a:xfrm>
            <a:off x="786384" y="1335024"/>
            <a:ext cx="10415016" cy="4416552"/>
          </a:xfrm>
          <a:solidFill>
            <a:schemeClr val="accent6">
              <a:lumMod val="20000"/>
              <a:lumOff val="80000"/>
            </a:schemeClr>
          </a:solidFill>
        </p:spPr>
        <p:txBody>
          <a:bodyPr>
            <a:noAutofit/>
          </a:bodyPr>
          <a:lstStyle/>
          <a:p>
            <a:pPr marL="0" indent="0">
              <a:buNone/>
            </a:pPr>
            <a:r>
              <a:rPr lang="en-US" b="1" dirty="0">
                <a:latin typeface="+mj-lt"/>
              </a:rPr>
              <a:t>Management of </a:t>
            </a:r>
            <a:r>
              <a:rPr lang="en-US" b="1" dirty="0" smtClean="0">
                <a:latin typeface="+mj-lt"/>
              </a:rPr>
              <a:t>Contributions</a:t>
            </a:r>
          </a:p>
          <a:p>
            <a:r>
              <a:rPr lang="en-US" sz="2400" b="1" dirty="0">
                <a:latin typeface="+mj-lt"/>
              </a:rPr>
              <a:t>Managing Excess Contributions</a:t>
            </a:r>
            <a:r>
              <a:rPr lang="en-US" sz="2400" dirty="0">
                <a:latin typeface="+mj-lt"/>
              </a:rPr>
              <a:t>: If a Member remits excess core contribution to Sampled CSO </a:t>
            </a:r>
            <a:r>
              <a:rPr lang="en-US" sz="2400" dirty="0" smtClean="0">
                <a:latin typeface="+mj-lt"/>
              </a:rPr>
              <a:t>to </a:t>
            </a:r>
            <a:r>
              <a:rPr lang="en-US" sz="2400" dirty="0">
                <a:latin typeface="+mj-lt"/>
              </a:rPr>
              <a:t>the extent that the excess does not pertain to exchange gain, then only the amount due for the current year and any arrears should be recorded in the books. The excess amount shall appear in the account of the Member as a credit balance, unless otherwise agreed between the Member and Sampled </a:t>
            </a:r>
            <a:r>
              <a:rPr lang="en-US" sz="2400" dirty="0" smtClean="0">
                <a:latin typeface="+mj-lt"/>
              </a:rPr>
              <a:t>CSO. Excess </a:t>
            </a:r>
            <a:r>
              <a:rPr lang="en-US" sz="2400" dirty="0">
                <a:latin typeface="+mj-lt"/>
              </a:rPr>
              <a:t>Contributions may be adjusted against contributions pertaining to later years subject to confirmation from the Member. </a:t>
            </a:r>
          </a:p>
          <a:p>
            <a:r>
              <a:rPr lang="en-US" sz="2400" b="1" dirty="0" smtClean="0">
                <a:latin typeface="+mj-lt"/>
              </a:rPr>
              <a:t>Managing </a:t>
            </a:r>
            <a:r>
              <a:rPr lang="en-US" sz="2400" b="1" dirty="0">
                <a:latin typeface="+mj-lt"/>
              </a:rPr>
              <a:t>Short Contributions</a:t>
            </a:r>
            <a:r>
              <a:rPr lang="en-US" sz="2400" dirty="0">
                <a:latin typeface="+mj-lt"/>
              </a:rPr>
              <a:t>: In the event that an incoming core contribution which is less than the agreed amount and the difference does not arise from exchange gain or loss or bank charges, only the amount actually received by Sampled CSO </a:t>
            </a:r>
            <a:r>
              <a:rPr lang="en-US" sz="2400" dirty="0" smtClean="0">
                <a:latin typeface="+mj-lt"/>
              </a:rPr>
              <a:t>shall </a:t>
            </a:r>
            <a:r>
              <a:rPr lang="en-US" sz="2400" dirty="0">
                <a:latin typeface="+mj-lt"/>
              </a:rPr>
              <a:t>be recorded and credited to the General Fund. </a:t>
            </a:r>
          </a:p>
          <a:p>
            <a:pPr marL="0" indent="0">
              <a:buNone/>
            </a:pPr>
            <a:endParaRPr lang="en-US" sz="2400" dirty="0">
              <a:latin typeface="+mj-lt"/>
            </a:endParaRP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1832014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856" y="402336"/>
            <a:ext cx="9628632" cy="932688"/>
          </a:xfrm>
          <a:solidFill>
            <a:schemeClr val="accent6">
              <a:lumMod val="75000"/>
            </a:schemeClr>
          </a:solidFill>
        </p:spPr>
        <p:txBody>
          <a:bodyPr>
            <a:normAutofit/>
          </a:bodyPr>
          <a:lstStyle/>
          <a:p>
            <a:r>
              <a:rPr lang="en-US" b="1" dirty="0">
                <a:solidFill>
                  <a:schemeClr val="bg1"/>
                </a:solidFill>
              </a:rPr>
              <a:t>REVENUE AND </a:t>
            </a:r>
            <a:r>
              <a:rPr lang="en-US" b="1" dirty="0" smtClean="0">
                <a:solidFill>
                  <a:schemeClr val="bg1"/>
                </a:solidFill>
              </a:rPr>
              <a:t>RECEIVABLES… </a:t>
            </a:r>
            <a:endParaRPr lang="en-US" dirty="0">
              <a:solidFill>
                <a:schemeClr val="bg1"/>
              </a:solidFill>
              <a:latin typeface="+mn-lt"/>
            </a:endParaRPr>
          </a:p>
        </p:txBody>
      </p:sp>
      <p:sp>
        <p:nvSpPr>
          <p:cNvPr id="3" name="Content Placeholder 2"/>
          <p:cNvSpPr>
            <a:spLocks noGrp="1"/>
          </p:cNvSpPr>
          <p:nvPr>
            <p:ph idx="1"/>
          </p:nvPr>
        </p:nvSpPr>
        <p:spPr>
          <a:xfrm>
            <a:off x="1133856" y="1335024"/>
            <a:ext cx="9628632" cy="3657600"/>
          </a:xfrm>
          <a:solidFill>
            <a:schemeClr val="accent6">
              <a:lumMod val="20000"/>
              <a:lumOff val="80000"/>
            </a:schemeClr>
          </a:solidFill>
        </p:spPr>
        <p:txBody>
          <a:bodyPr>
            <a:noAutofit/>
          </a:bodyPr>
          <a:lstStyle/>
          <a:p>
            <a:pPr marL="0" indent="0">
              <a:buNone/>
            </a:pPr>
            <a:r>
              <a:rPr lang="en-US" b="1" dirty="0">
                <a:latin typeface="+mj-lt"/>
              </a:rPr>
              <a:t>Receipt of funds </a:t>
            </a:r>
            <a:endParaRPr lang="en-US" dirty="0">
              <a:latin typeface="+mj-lt"/>
            </a:endParaRPr>
          </a:p>
          <a:p>
            <a:r>
              <a:rPr lang="en-US" sz="2400" dirty="0" smtClean="0">
                <a:latin typeface="+mj-lt"/>
              </a:rPr>
              <a:t>An </a:t>
            </a:r>
            <a:r>
              <a:rPr lang="en-US" sz="2400" dirty="0">
                <a:latin typeface="+mj-lt"/>
              </a:rPr>
              <a:t>official receipt shall be issued for all cash and negotiable instruments received. </a:t>
            </a:r>
          </a:p>
          <a:p>
            <a:r>
              <a:rPr lang="en-US" sz="2400" dirty="0" smtClean="0">
                <a:latin typeface="+mj-lt"/>
              </a:rPr>
              <a:t>Only </a:t>
            </a:r>
            <a:r>
              <a:rPr lang="en-US" sz="2400" dirty="0">
                <a:latin typeface="+mj-lt"/>
              </a:rPr>
              <a:t>the Finance Unit shall be authorized to issue official receipts. If other officials receive money intended for Sampled </a:t>
            </a:r>
            <a:r>
              <a:rPr lang="en-US" sz="2400" dirty="0" smtClean="0">
                <a:latin typeface="+mj-lt"/>
              </a:rPr>
              <a:t>CSO, </a:t>
            </a:r>
            <a:r>
              <a:rPr lang="en-US" sz="2400" dirty="0">
                <a:latin typeface="+mj-lt"/>
              </a:rPr>
              <a:t>they shall immediately notify the Finance Unit and transmit the funds received as directed by the Finance Unit. </a:t>
            </a:r>
          </a:p>
          <a:p>
            <a:r>
              <a:rPr lang="en-US" sz="2400" dirty="0" smtClean="0">
                <a:latin typeface="+mj-lt"/>
              </a:rPr>
              <a:t>All </a:t>
            </a:r>
            <a:r>
              <a:rPr lang="en-US" sz="2400" dirty="0">
                <a:latin typeface="+mj-lt"/>
              </a:rPr>
              <a:t>monies received shall be deposited into an official Sampled CSO </a:t>
            </a:r>
            <a:r>
              <a:rPr lang="en-US" sz="2400" dirty="0" smtClean="0">
                <a:latin typeface="+mj-lt"/>
              </a:rPr>
              <a:t>bank </a:t>
            </a:r>
            <a:r>
              <a:rPr lang="en-US" sz="2400" dirty="0">
                <a:latin typeface="+mj-lt"/>
              </a:rPr>
              <a:t>account. </a:t>
            </a:r>
          </a:p>
          <a:p>
            <a:pPr marL="0" indent="0">
              <a:buNone/>
            </a:pPr>
            <a:endParaRPr lang="en-US" sz="2400" dirty="0">
              <a:latin typeface="+mj-lt"/>
            </a:endParaRP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31406650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858768"/>
          </a:xfrm>
          <a:solidFill>
            <a:schemeClr val="accent6">
              <a:lumMod val="20000"/>
              <a:lumOff val="80000"/>
            </a:schemeClr>
          </a:solidFill>
        </p:spPr>
        <p:txBody>
          <a:bodyPr>
            <a:noAutofit/>
          </a:bodyPr>
          <a:lstStyle/>
          <a:p>
            <a:pPr marL="0" indent="0">
              <a:buNone/>
            </a:pPr>
            <a:r>
              <a:rPr lang="en-US" b="1" dirty="0">
                <a:latin typeface="+mj-lt"/>
              </a:rPr>
              <a:t>General Guidelines Bank Account Management </a:t>
            </a:r>
            <a:endParaRPr lang="en-US" dirty="0">
              <a:latin typeface="+mj-lt"/>
            </a:endParaRPr>
          </a:p>
          <a:p>
            <a:r>
              <a:rPr lang="en-US" sz="2400" dirty="0" smtClean="0">
                <a:latin typeface="+mj-lt"/>
              </a:rPr>
              <a:t>In </a:t>
            </a:r>
            <a:r>
              <a:rPr lang="en-US" sz="2400" dirty="0">
                <a:latin typeface="+mj-lt"/>
              </a:rPr>
              <a:t>selecting financial institution for banking, the following considerations shall be taken into account: </a:t>
            </a:r>
          </a:p>
          <a:p>
            <a:pPr marL="457200" lvl="1" indent="0">
              <a:buNone/>
            </a:pPr>
            <a:r>
              <a:rPr lang="en-US" sz="2200" dirty="0">
                <a:latin typeface="+mj-lt"/>
              </a:rPr>
              <a:t>a)   The financial strength and credit worthiness of the bank</a:t>
            </a:r>
          </a:p>
          <a:p>
            <a:pPr marL="457200" lvl="1" indent="0">
              <a:buNone/>
            </a:pPr>
            <a:r>
              <a:rPr lang="en-US" sz="2200" dirty="0">
                <a:latin typeface="+mj-lt"/>
              </a:rPr>
              <a:t>b)   The reputation, reliability and geographical availability; </a:t>
            </a:r>
          </a:p>
          <a:p>
            <a:pPr marL="457200" lvl="1" indent="0">
              <a:buNone/>
            </a:pPr>
            <a:r>
              <a:rPr lang="en-US" sz="2200" dirty="0">
                <a:latin typeface="+mj-lt"/>
              </a:rPr>
              <a:t>c)   The cost of services of the bank; </a:t>
            </a:r>
          </a:p>
          <a:p>
            <a:pPr marL="457200" lvl="1" indent="0">
              <a:buNone/>
            </a:pPr>
            <a:r>
              <a:rPr lang="en-US" sz="2200" dirty="0">
                <a:latin typeface="+mj-lt"/>
              </a:rPr>
              <a:t>d)   The ability of the bank to handle business in </a:t>
            </a:r>
            <a:r>
              <a:rPr lang="en-US" sz="2000" dirty="0">
                <a:latin typeface="+mj-lt"/>
              </a:rPr>
              <a:t>Sampled CSO</a:t>
            </a:r>
            <a:r>
              <a:rPr lang="en-US" sz="2200" dirty="0" smtClean="0">
                <a:latin typeface="+mj-lt"/>
              </a:rPr>
              <a:t>’s </a:t>
            </a:r>
            <a:r>
              <a:rPr lang="en-US" sz="2200" dirty="0">
                <a:latin typeface="+mj-lt"/>
              </a:rPr>
              <a:t>best interests; </a:t>
            </a:r>
          </a:p>
          <a:p>
            <a:pPr marL="457200" lvl="1" indent="0">
              <a:buNone/>
            </a:pPr>
            <a:r>
              <a:rPr lang="en-US" sz="2200" dirty="0">
                <a:latin typeface="+mj-lt"/>
              </a:rPr>
              <a:t>e)   The efficiency in foreign exchange dealings and international money transfers; and </a:t>
            </a:r>
          </a:p>
          <a:p>
            <a:pPr marL="457200" lvl="1" indent="0">
              <a:buNone/>
            </a:pPr>
            <a:r>
              <a:rPr lang="en-US" sz="2200" dirty="0">
                <a:latin typeface="+mj-lt"/>
              </a:rPr>
              <a:t>f)   The bank being an insured institution under a government-backed deposit insurance scheme. </a:t>
            </a:r>
          </a:p>
        </p:txBody>
      </p:sp>
    </p:spTree>
    <p:extLst>
      <p:ext uri="{BB962C8B-B14F-4D97-AF65-F5344CB8AC3E}">
        <p14:creationId xmlns:p14="http://schemas.microsoft.com/office/powerpoint/2010/main" val="21599249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4901184"/>
          </a:xfrm>
          <a:solidFill>
            <a:schemeClr val="accent6">
              <a:lumMod val="20000"/>
              <a:lumOff val="80000"/>
            </a:schemeClr>
          </a:solidFill>
        </p:spPr>
        <p:txBody>
          <a:bodyPr>
            <a:noAutofit/>
          </a:bodyPr>
          <a:lstStyle/>
          <a:p>
            <a:pPr marL="0" indent="0">
              <a:buNone/>
            </a:pPr>
            <a:r>
              <a:rPr lang="en-US" b="1" dirty="0" smtClean="0">
                <a:latin typeface="+mj-lt"/>
              </a:rPr>
              <a:t>General </a:t>
            </a:r>
            <a:r>
              <a:rPr lang="en-US" b="1" dirty="0">
                <a:latin typeface="+mj-lt"/>
              </a:rPr>
              <a:t>Guidelines Bank Account Management </a:t>
            </a:r>
            <a:r>
              <a:rPr lang="en-US" b="1" dirty="0" smtClean="0">
                <a:latin typeface="+mj-lt"/>
              </a:rPr>
              <a:t>….</a:t>
            </a:r>
          </a:p>
          <a:p>
            <a:pPr marL="0" indent="0">
              <a:buNone/>
            </a:pPr>
            <a:r>
              <a:rPr lang="en-US" sz="2400" dirty="0" smtClean="0">
                <a:latin typeface="+mj-lt"/>
              </a:rPr>
              <a:t>The </a:t>
            </a:r>
            <a:r>
              <a:rPr lang="en-US" sz="2400" dirty="0">
                <a:latin typeface="+mj-lt"/>
              </a:rPr>
              <a:t>Executive Director shall authorize all bank account openings and closures and designate those officials to whom signatory authority is delegated for the operation of those accounts. Sampled CSO</a:t>
            </a:r>
            <a:r>
              <a:rPr lang="en-US" sz="2400" dirty="0" smtClean="0">
                <a:latin typeface="+mj-lt"/>
              </a:rPr>
              <a:t>’s </a:t>
            </a:r>
            <a:r>
              <a:rPr lang="en-US" sz="2400" dirty="0">
                <a:latin typeface="+mj-lt"/>
              </a:rPr>
              <a:t>accounts shall be opened and operated in accordance with the following guidelines: </a:t>
            </a:r>
          </a:p>
          <a:p>
            <a:pPr marL="457200" lvl="1" indent="0">
              <a:buNone/>
            </a:pPr>
            <a:r>
              <a:rPr lang="en-US" sz="2200" dirty="0">
                <a:latin typeface="+mj-lt"/>
              </a:rPr>
              <a:t>a)   Bank accounts shall be designated as “official accounts of </a:t>
            </a:r>
            <a:r>
              <a:rPr lang="en-US" sz="2000" dirty="0">
                <a:latin typeface="+mj-lt"/>
              </a:rPr>
              <a:t>Sampled CSO</a:t>
            </a:r>
            <a:endParaRPr lang="en-US" sz="2200" dirty="0">
              <a:latin typeface="+mj-lt"/>
            </a:endParaRPr>
          </a:p>
          <a:p>
            <a:pPr marL="457200" lvl="1" indent="0">
              <a:buNone/>
            </a:pPr>
            <a:r>
              <a:rPr lang="en-US" sz="2200" dirty="0">
                <a:latin typeface="+mj-lt"/>
              </a:rPr>
              <a:t>b)   Banks shall be required to provide prompt monthly statements. </a:t>
            </a:r>
          </a:p>
          <a:p>
            <a:pPr marL="457200" lvl="1" indent="0">
              <a:buNone/>
            </a:pPr>
            <a:r>
              <a:rPr lang="en-US" sz="2200" dirty="0">
                <a:latin typeface="+mj-lt"/>
              </a:rPr>
              <a:t>c)   All modes of payment or withdrawal instructions shall require two signatories. </a:t>
            </a:r>
          </a:p>
          <a:p>
            <a:pPr marL="457200" lvl="1" indent="0">
              <a:buNone/>
            </a:pPr>
            <a:r>
              <a:rPr lang="en-US" sz="2200" dirty="0">
                <a:latin typeface="+mj-lt"/>
              </a:rPr>
              <a:t>d)   All banks shall be required to recognize that the Executive Director is authorized to receive, upon request or as promptly as is practicable, all information pertaining to official bank accounts of </a:t>
            </a:r>
            <a:r>
              <a:rPr lang="en-US" sz="2000" dirty="0">
                <a:latin typeface="+mj-lt"/>
              </a:rPr>
              <a:t>Sampled </a:t>
            </a:r>
            <a:r>
              <a:rPr lang="en-US" sz="2000" dirty="0" smtClean="0">
                <a:latin typeface="+mj-lt"/>
              </a:rPr>
              <a:t>CSO.</a:t>
            </a:r>
            <a:endParaRPr lang="en-US" sz="2200" dirty="0">
              <a:latin typeface="+mj-lt"/>
            </a:endParaRPr>
          </a:p>
          <a:p>
            <a:pPr marL="457200" lvl="1" indent="0">
              <a:buNone/>
            </a:pPr>
            <a:r>
              <a:rPr lang="en-US" sz="2200" dirty="0">
                <a:latin typeface="+mj-lt"/>
              </a:rPr>
              <a:t>e)   The bank shall be clearly informed not to honor payments that exceed the individual authority limits. Bank mandates shall exclude payment instructions by fax or telex. </a:t>
            </a:r>
          </a:p>
          <a:p>
            <a:pPr marL="0" indent="0">
              <a:buNone/>
            </a:pPr>
            <a:endParaRPr lang="en-US" sz="2400" dirty="0">
              <a:latin typeface="+mj-lt"/>
            </a:endParaRPr>
          </a:p>
        </p:txBody>
      </p:sp>
    </p:spTree>
    <p:extLst>
      <p:ext uri="{BB962C8B-B14F-4D97-AF65-F5344CB8AC3E}">
        <p14:creationId xmlns:p14="http://schemas.microsoft.com/office/powerpoint/2010/main" val="17357587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538728"/>
          </a:xfrm>
          <a:solidFill>
            <a:schemeClr val="accent6">
              <a:lumMod val="20000"/>
              <a:lumOff val="80000"/>
            </a:schemeClr>
          </a:solidFill>
        </p:spPr>
        <p:txBody>
          <a:bodyPr>
            <a:noAutofit/>
          </a:bodyPr>
          <a:lstStyle/>
          <a:p>
            <a:pPr marL="0" indent="0">
              <a:buNone/>
            </a:pPr>
            <a:r>
              <a:rPr lang="en-US" b="1" dirty="0" smtClean="0">
                <a:latin typeface="+mj-lt"/>
              </a:rPr>
              <a:t>General </a:t>
            </a:r>
            <a:r>
              <a:rPr lang="en-US" b="1" dirty="0">
                <a:latin typeface="+mj-lt"/>
              </a:rPr>
              <a:t>Guidelines Bank Account Management </a:t>
            </a:r>
            <a:r>
              <a:rPr lang="en-US" b="1" dirty="0" smtClean="0">
                <a:latin typeface="+mj-lt"/>
              </a:rPr>
              <a:t>….</a:t>
            </a:r>
          </a:p>
          <a:p>
            <a:pPr marL="228600" lvl="1">
              <a:spcBef>
                <a:spcPts val="1000"/>
              </a:spcBef>
            </a:pPr>
            <a:r>
              <a:rPr lang="en-US" sz="2400" dirty="0" smtClean="0">
                <a:latin typeface="+mj-lt"/>
              </a:rPr>
              <a:t>With no exception, all bank accounts shall be in the name of </a:t>
            </a:r>
            <a:r>
              <a:rPr lang="en-US" dirty="0">
                <a:latin typeface="+mj-lt"/>
              </a:rPr>
              <a:t>Sampled CSO </a:t>
            </a:r>
            <a:r>
              <a:rPr lang="en-US" sz="2400" dirty="0" smtClean="0">
                <a:latin typeface="+mj-lt"/>
              </a:rPr>
              <a:t>and not in the name of any personnel of </a:t>
            </a:r>
            <a:r>
              <a:rPr lang="en-US" sz="2000" dirty="0">
                <a:latin typeface="+mj-lt"/>
              </a:rPr>
              <a:t>Sampled </a:t>
            </a:r>
            <a:r>
              <a:rPr lang="en-US" sz="2000" dirty="0" smtClean="0">
                <a:latin typeface="+mj-lt"/>
              </a:rPr>
              <a:t>CSO</a:t>
            </a:r>
            <a:r>
              <a:rPr lang="en-US" sz="2400" dirty="0" smtClean="0">
                <a:latin typeface="+mj-lt"/>
              </a:rPr>
              <a:t>, office or any other organization. No joint accounts shall be opened. </a:t>
            </a:r>
          </a:p>
          <a:p>
            <a:r>
              <a:rPr lang="en-US" sz="2400" dirty="0" smtClean="0">
                <a:latin typeface="+mj-lt"/>
              </a:rPr>
              <a:t>The </a:t>
            </a:r>
            <a:r>
              <a:rPr lang="en-US" sz="2400" dirty="0">
                <a:latin typeface="+mj-lt"/>
              </a:rPr>
              <a:t>number of bank accounts shall be kept to a minimum. Regional Offices shall normally operate one bank account to receive transfers from main office bank accounts, depending on the requirements. Maximum of available funds shall be retained in the main office bank account for as long as possible before transfer to the regional bank account. </a:t>
            </a: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9870870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538728"/>
          </a:xfrm>
          <a:solidFill>
            <a:schemeClr val="accent6">
              <a:lumMod val="20000"/>
              <a:lumOff val="80000"/>
            </a:schemeClr>
          </a:solidFill>
        </p:spPr>
        <p:txBody>
          <a:bodyPr>
            <a:noAutofit/>
          </a:bodyPr>
          <a:lstStyle/>
          <a:p>
            <a:pPr marL="0" indent="0">
              <a:buNone/>
            </a:pPr>
            <a:r>
              <a:rPr lang="en-US" b="1" dirty="0" smtClean="0">
                <a:latin typeface="+mj-lt"/>
              </a:rPr>
              <a:t>General </a:t>
            </a:r>
            <a:r>
              <a:rPr lang="en-US" b="1" dirty="0">
                <a:latin typeface="+mj-lt"/>
              </a:rPr>
              <a:t>Guidelines Bank Account Management </a:t>
            </a:r>
            <a:r>
              <a:rPr lang="en-US" b="1" dirty="0" smtClean="0">
                <a:latin typeface="+mj-lt"/>
              </a:rPr>
              <a:t>….</a:t>
            </a:r>
          </a:p>
          <a:p>
            <a:r>
              <a:rPr lang="en-US" sz="2400" dirty="0" smtClean="0">
                <a:latin typeface="+mj-lt"/>
              </a:rPr>
              <a:t>For </a:t>
            </a:r>
            <a:r>
              <a:rPr lang="en-US" sz="2400" dirty="0">
                <a:latin typeface="+mj-lt"/>
              </a:rPr>
              <a:t>establishing and administering bank accounts, comprehensive banking information shall have to be entered, logged and updated by the Finance Unit. The Finance Unit shall maintain a permanent file containing key correspondence with banks (bank contracts, short-term investments, bank guarantees, amendments to the banks mandates, changes to signatories etc.). </a:t>
            </a:r>
          </a:p>
          <a:p>
            <a:r>
              <a:rPr lang="en-US" sz="2400" dirty="0" smtClean="0">
                <a:latin typeface="+mj-lt"/>
              </a:rPr>
              <a:t>The </a:t>
            </a:r>
            <a:r>
              <a:rPr lang="en-US" sz="2400" dirty="0">
                <a:latin typeface="+mj-lt"/>
              </a:rPr>
              <a:t>Finance Unit shall send to the bank the specimen signature card of all the authorized signatories. Any changes in the authorized signatories or in their financial limits shall be immediately communicated to the bank. </a:t>
            </a: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411085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4343400"/>
          </a:xfrm>
          <a:solidFill>
            <a:schemeClr val="accent6">
              <a:lumMod val="20000"/>
              <a:lumOff val="80000"/>
            </a:schemeClr>
          </a:solidFill>
        </p:spPr>
        <p:txBody>
          <a:bodyPr>
            <a:noAutofit/>
          </a:bodyPr>
          <a:lstStyle/>
          <a:p>
            <a:pPr marL="0" indent="0">
              <a:buNone/>
            </a:pPr>
            <a:r>
              <a:rPr lang="en-US" b="1" dirty="0" smtClean="0">
                <a:latin typeface="+mj-lt"/>
              </a:rPr>
              <a:t>General </a:t>
            </a:r>
            <a:r>
              <a:rPr lang="en-US" b="1" dirty="0">
                <a:latin typeface="+mj-lt"/>
              </a:rPr>
              <a:t>Guidelines Bank Account Management </a:t>
            </a:r>
            <a:r>
              <a:rPr lang="en-US" b="1" dirty="0" smtClean="0">
                <a:latin typeface="+mj-lt"/>
              </a:rPr>
              <a:t>….</a:t>
            </a:r>
          </a:p>
          <a:p>
            <a:r>
              <a:rPr lang="en-US" sz="2400" dirty="0">
                <a:latin typeface="+mj-lt"/>
              </a:rPr>
              <a:t>Bank signatory authority and responsibility is assigned on a personal basis and cannot be delegated. </a:t>
            </a:r>
          </a:p>
          <a:p>
            <a:r>
              <a:rPr lang="en-US" sz="2400" dirty="0" smtClean="0">
                <a:latin typeface="+mj-lt"/>
              </a:rPr>
              <a:t>Designated </a:t>
            </a:r>
            <a:r>
              <a:rPr lang="en-US" sz="2400" dirty="0">
                <a:latin typeface="+mj-lt"/>
              </a:rPr>
              <a:t>bank signatories shall ensure that checks and other banking instruments are properly safeguarded and that they are destroyed when they become obsolete. </a:t>
            </a:r>
          </a:p>
          <a:p>
            <a:r>
              <a:rPr lang="en-US" sz="2400" dirty="0" smtClean="0">
                <a:latin typeface="+mj-lt"/>
              </a:rPr>
              <a:t>Bank </a:t>
            </a:r>
            <a:r>
              <a:rPr lang="en-US" sz="2400" dirty="0">
                <a:latin typeface="+mj-lt"/>
              </a:rPr>
              <a:t>signatories shall ensure that there are sufficient funds in the bank account when </a:t>
            </a:r>
            <a:r>
              <a:rPr lang="en-US" sz="2400" dirty="0" err="1">
                <a:latin typeface="+mj-lt"/>
              </a:rPr>
              <a:t>cheques</a:t>
            </a:r>
            <a:r>
              <a:rPr lang="en-US" sz="2400" dirty="0">
                <a:latin typeface="+mj-lt"/>
              </a:rPr>
              <a:t> and other payment instructions are presented for payment, and shall verify that all payment instructions, including </a:t>
            </a:r>
            <a:r>
              <a:rPr lang="en-US" sz="2400" dirty="0" err="1">
                <a:latin typeface="+mj-lt"/>
              </a:rPr>
              <a:t>cheques</a:t>
            </a:r>
            <a:r>
              <a:rPr lang="en-US" sz="2400" dirty="0">
                <a:latin typeface="+mj-lt"/>
              </a:rPr>
              <a:t>, are dated and drawn to the order of the named payee as indicated in the accompanying disbursement voucher, payment instruction and invoice. </a:t>
            </a: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661858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ASSETS </a:t>
            </a:r>
            <a:endParaRPr lang="en-US" dirty="0">
              <a:solidFill>
                <a:schemeClr val="bg1"/>
              </a:solidFill>
              <a:latin typeface="+mn-lt"/>
            </a:endParaRPr>
          </a:p>
        </p:txBody>
      </p:sp>
      <p:sp>
        <p:nvSpPr>
          <p:cNvPr id="3" name="Content Placeholder 2"/>
          <p:cNvSpPr>
            <a:spLocks noGrp="1"/>
          </p:cNvSpPr>
          <p:nvPr>
            <p:ph idx="1"/>
          </p:nvPr>
        </p:nvSpPr>
        <p:spPr>
          <a:xfrm>
            <a:off x="1353312" y="1609344"/>
            <a:ext cx="9482328" cy="3840480"/>
          </a:xfrm>
          <a:solidFill>
            <a:schemeClr val="accent6">
              <a:lumMod val="20000"/>
              <a:lumOff val="80000"/>
            </a:schemeClr>
          </a:solidFill>
        </p:spPr>
        <p:txBody>
          <a:bodyPr>
            <a:noAutofit/>
          </a:bodyPr>
          <a:lstStyle/>
          <a:p>
            <a:pPr marL="0" indent="0">
              <a:buNone/>
            </a:pPr>
            <a:r>
              <a:rPr lang="en-US" b="1" dirty="0">
                <a:latin typeface="+mj-lt"/>
              </a:rPr>
              <a:t>General Underlying Assumptions </a:t>
            </a:r>
            <a:endParaRPr lang="en-US" dirty="0">
              <a:latin typeface="+mj-lt"/>
            </a:endParaRPr>
          </a:p>
          <a:p>
            <a:r>
              <a:rPr lang="en-US" sz="2400" dirty="0" smtClean="0">
                <a:latin typeface="+mj-lt"/>
              </a:rPr>
              <a:t>All </a:t>
            </a:r>
            <a:r>
              <a:rPr lang="en-US" sz="2400" dirty="0">
                <a:latin typeface="+mj-lt"/>
              </a:rPr>
              <a:t>assets shall be managed in accordance with SLAS in compliance with IAS2, IAS16, and IAS38. </a:t>
            </a:r>
          </a:p>
          <a:p>
            <a:r>
              <a:rPr lang="en-US" sz="2400" dirty="0" smtClean="0">
                <a:latin typeface="+mj-lt"/>
              </a:rPr>
              <a:t>An </a:t>
            </a:r>
            <a:r>
              <a:rPr lang="en-US" sz="2400" dirty="0">
                <a:latin typeface="+mj-lt"/>
              </a:rPr>
              <a:t>asset shall be recognized by </a:t>
            </a:r>
            <a:r>
              <a:rPr lang="en-US" sz="2400" dirty="0" smtClean="0">
                <a:latin typeface="+mj-lt"/>
              </a:rPr>
              <a:t>Sampled CSO as </a:t>
            </a:r>
            <a:r>
              <a:rPr lang="en-US" sz="2400" dirty="0">
                <a:latin typeface="+mj-lt"/>
              </a:rPr>
              <a:t>a Fixed Asset when: </a:t>
            </a:r>
          </a:p>
          <a:p>
            <a:pPr marL="457200" lvl="1" indent="0">
              <a:buNone/>
            </a:pPr>
            <a:r>
              <a:rPr lang="en-US" sz="2200" b="1" dirty="0">
                <a:latin typeface="+mj-lt"/>
              </a:rPr>
              <a:t>a) </a:t>
            </a:r>
            <a:r>
              <a:rPr lang="en-US" sz="2200" b="1" dirty="0" smtClean="0">
                <a:latin typeface="+mj-lt"/>
              </a:rPr>
              <a:t>  </a:t>
            </a:r>
            <a:r>
              <a:rPr lang="en-US" sz="2200" dirty="0" smtClean="0">
                <a:latin typeface="+mj-lt"/>
              </a:rPr>
              <a:t>Sampled CSO </a:t>
            </a:r>
            <a:r>
              <a:rPr lang="en-US" sz="2200" dirty="0">
                <a:latin typeface="+mj-lt"/>
              </a:rPr>
              <a:t>has physical control of the asset and expects the asset to provide future economic benefits; </a:t>
            </a:r>
          </a:p>
          <a:p>
            <a:pPr marL="457200" lvl="1" indent="0">
              <a:buNone/>
            </a:pPr>
            <a:r>
              <a:rPr lang="en-US" sz="2200" b="1" dirty="0">
                <a:latin typeface="+mj-lt"/>
              </a:rPr>
              <a:t>b) </a:t>
            </a:r>
            <a:r>
              <a:rPr lang="en-US" sz="2200" b="1" dirty="0" smtClean="0">
                <a:latin typeface="+mj-lt"/>
              </a:rPr>
              <a:t>  </a:t>
            </a:r>
            <a:r>
              <a:rPr lang="en-US" sz="2200" dirty="0" smtClean="0">
                <a:latin typeface="+mj-lt"/>
              </a:rPr>
              <a:t>The </a:t>
            </a:r>
            <a:r>
              <a:rPr lang="en-US" sz="2200" dirty="0">
                <a:latin typeface="+mj-lt"/>
              </a:rPr>
              <a:t>cost of the asset (including the transfer risk and reward) can be measured; </a:t>
            </a:r>
          </a:p>
          <a:p>
            <a:pPr marL="457200" lvl="1" indent="0">
              <a:buNone/>
            </a:pPr>
            <a:r>
              <a:rPr lang="en-US" sz="2200" b="1" dirty="0">
                <a:latin typeface="+mj-lt"/>
              </a:rPr>
              <a:t>c) </a:t>
            </a:r>
            <a:r>
              <a:rPr lang="en-US" sz="2200" b="1" dirty="0" smtClean="0">
                <a:latin typeface="+mj-lt"/>
              </a:rPr>
              <a:t>  </a:t>
            </a:r>
            <a:r>
              <a:rPr lang="en-US" sz="2200" dirty="0" smtClean="0">
                <a:latin typeface="+mj-lt"/>
              </a:rPr>
              <a:t>The </a:t>
            </a:r>
            <a:r>
              <a:rPr lang="en-US" sz="2200" dirty="0">
                <a:latin typeface="+mj-lt"/>
              </a:rPr>
              <a:t>cost of the asset is above the threshold mentioned in the Capitalization Policy described below. </a:t>
            </a:r>
          </a:p>
          <a:p>
            <a:pPr marL="0" indent="0">
              <a:buNone/>
            </a:pPr>
            <a:endParaRPr lang="en-US" sz="2400" dirty="0">
              <a:latin typeface="+mj-lt"/>
            </a:endParaRPr>
          </a:p>
        </p:txBody>
      </p:sp>
    </p:spTree>
    <p:extLst>
      <p:ext uri="{BB962C8B-B14F-4D97-AF65-F5344CB8AC3E}">
        <p14:creationId xmlns:p14="http://schemas.microsoft.com/office/powerpoint/2010/main" val="41241382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4453128"/>
          </a:xfrm>
          <a:solidFill>
            <a:schemeClr val="accent6">
              <a:lumMod val="20000"/>
              <a:lumOff val="80000"/>
            </a:schemeClr>
          </a:solidFill>
        </p:spPr>
        <p:txBody>
          <a:bodyPr>
            <a:noAutofit/>
          </a:bodyPr>
          <a:lstStyle/>
          <a:p>
            <a:pPr marL="0" indent="0">
              <a:buNone/>
            </a:pPr>
            <a:r>
              <a:rPr lang="en-US" b="1" dirty="0">
                <a:latin typeface="+mj-lt"/>
              </a:rPr>
              <a:t>Bank Receipts and Payments </a:t>
            </a:r>
            <a:endParaRPr lang="en-US" dirty="0">
              <a:latin typeface="+mj-lt"/>
            </a:endParaRPr>
          </a:p>
          <a:p>
            <a:r>
              <a:rPr lang="en-US" sz="2400" dirty="0" smtClean="0">
                <a:latin typeface="+mj-lt"/>
              </a:rPr>
              <a:t>All </a:t>
            </a:r>
            <a:r>
              <a:rPr lang="en-US" sz="2400" dirty="0">
                <a:latin typeface="+mj-lt"/>
              </a:rPr>
              <a:t>monies received shall be in the name of Sampled CSO </a:t>
            </a:r>
            <a:r>
              <a:rPr lang="en-US" sz="2400" dirty="0" smtClean="0">
                <a:latin typeface="+mj-lt"/>
              </a:rPr>
              <a:t>and </a:t>
            </a:r>
            <a:r>
              <a:rPr lang="en-US" sz="2400" dirty="0">
                <a:latin typeface="+mj-lt"/>
              </a:rPr>
              <a:t>not in the name of any personnel of Sampled CSO </a:t>
            </a:r>
            <a:r>
              <a:rPr lang="en-US" sz="2400" dirty="0" smtClean="0">
                <a:latin typeface="+mj-lt"/>
              </a:rPr>
              <a:t>or </a:t>
            </a:r>
            <a:r>
              <a:rPr lang="en-US" sz="2400" dirty="0">
                <a:latin typeface="+mj-lt"/>
              </a:rPr>
              <a:t>any third party. </a:t>
            </a:r>
          </a:p>
          <a:p>
            <a:r>
              <a:rPr lang="en-US" sz="2400" dirty="0" smtClean="0">
                <a:latin typeface="+mj-lt"/>
              </a:rPr>
              <a:t>All </a:t>
            </a:r>
            <a:r>
              <a:rPr lang="en-US" sz="2400" dirty="0">
                <a:latin typeface="+mj-lt"/>
              </a:rPr>
              <a:t>payment instruments shall be received by the Finance Unit of Sampled </a:t>
            </a:r>
            <a:r>
              <a:rPr lang="en-US" sz="2400" dirty="0" smtClean="0">
                <a:latin typeface="+mj-lt"/>
              </a:rPr>
              <a:t>CSO.</a:t>
            </a:r>
            <a:endParaRPr lang="en-US" sz="2400" dirty="0">
              <a:latin typeface="+mj-lt"/>
            </a:endParaRPr>
          </a:p>
          <a:p>
            <a:r>
              <a:rPr lang="en-US" sz="2400" dirty="0" smtClean="0">
                <a:latin typeface="+mj-lt"/>
              </a:rPr>
              <a:t>All </a:t>
            </a:r>
            <a:r>
              <a:rPr lang="en-US" sz="2400" dirty="0">
                <a:latin typeface="+mj-lt"/>
              </a:rPr>
              <a:t>funds received for Sampled CSO </a:t>
            </a:r>
            <a:r>
              <a:rPr lang="en-US" sz="2400" dirty="0" smtClean="0">
                <a:latin typeface="+mj-lt"/>
              </a:rPr>
              <a:t>shall </a:t>
            </a:r>
            <a:r>
              <a:rPr lang="en-US" sz="2400" dirty="0">
                <a:latin typeface="+mj-lt"/>
              </a:rPr>
              <a:t>be deposited only into official accounts of Sampled </a:t>
            </a:r>
            <a:r>
              <a:rPr lang="en-US" sz="2400" dirty="0" smtClean="0">
                <a:latin typeface="+mj-lt"/>
              </a:rPr>
              <a:t>CSO. Notwithstanding </a:t>
            </a:r>
            <a:r>
              <a:rPr lang="en-US" sz="2400" dirty="0">
                <a:latin typeface="+mj-lt"/>
              </a:rPr>
              <a:t>the foregoing, funds may only be deposited into a bank account opened for regional office banking following written approval by the Finance Unit. </a:t>
            </a:r>
          </a:p>
          <a:p>
            <a:r>
              <a:rPr lang="en-US" sz="2400" dirty="0" smtClean="0">
                <a:latin typeface="+mj-lt"/>
              </a:rPr>
              <a:t>In </a:t>
            </a:r>
            <a:r>
              <a:rPr lang="en-US" sz="2400" dirty="0">
                <a:latin typeface="+mj-lt"/>
              </a:rPr>
              <a:t>offices where manual payments are initiated or processed the supporting documents shall be affixed with stamps of “Paid”, “Received” and “Date” including for transfers. </a:t>
            </a:r>
          </a:p>
        </p:txBody>
      </p:sp>
    </p:spTree>
    <p:extLst>
      <p:ext uri="{BB962C8B-B14F-4D97-AF65-F5344CB8AC3E}">
        <p14:creationId xmlns:p14="http://schemas.microsoft.com/office/powerpoint/2010/main" val="33782634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2816352"/>
          </a:xfrm>
          <a:solidFill>
            <a:schemeClr val="accent6">
              <a:lumMod val="20000"/>
              <a:lumOff val="80000"/>
            </a:schemeClr>
          </a:solidFill>
        </p:spPr>
        <p:txBody>
          <a:bodyPr>
            <a:noAutofit/>
          </a:bodyPr>
          <a:lstStyle/>
          <a:p>
            <a:pPr marL="0" indent="0">
              <a:buNone/>
            </a:pPr>
            <a:r>
              <a:rPr lang="en-US" b="1" dirty="0">
                <a:latin typeface="+mj-lt"/>
              </a:rPr>
              <a:t>Disbursements and Payments </a:t>
            </a:r>
            <a:endParaRPr lang="en-US" dirty="0">
              <a:latin typeface="+mj-lt"/>
            </a:endParaRPr>
          </a:p>
          <a:p>
            <a:r>
              <a:rPr lang="en-US" sz="2400" dirty="0" smtClean="0">
                <a:latin typeface="+mj-lt"/>
              </a:rPr>
              <a:t>The </a:t>
            </a:r>
            <a:r>
              <a:rPr lang="en-US" sz="2400" dirty="0">
                <a:latin typeface="+mj-lt"/>
              </a:rPr>
              <a:t>payment process is the last action in the settlement of an obligation. It is the physical action of paying out money after all verifications, checks and controls have been carried out. The invoice/receipts shall be presented and the disbursement shall be approved in accordance with the Delegation of Authority based on the determination that the transaction is valid and is in accordance with the relevant policies. </a:t>
            </a:r>
          </a:p>
          <a:p>
            <a:pPr marL="0" indent="0">
              <a:buNone/>
            </a:pPr>
            <a:endParaRPr lang="en-US" sz="2400" dirty="0">
              <a:latin typeface="+mj-lt"/>
            </a:endParaRPr>
          </a:p>
        </p:txBody>
      </p:sp>
    </p:spTree>
    <p:extLst>
      <p:ext uri="{BB962C8B-B14F-4D97-AF65-F5344CB8AC3E}">
        <p14:creationId xmlns:p14="http://schemas.microsoft.com/office/powerpoint/2010/main" val="27214452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008376"/>
          </a:xfrm>
          <a:solidFill>
            <a:schemeClr val="accent6">
              <a:lumMod val="20000"/>
              <a:lumOff val="80000"/>
            </a:schemeClr>
          </a:solidFill>
        </p:spPr>
        <p:txBody>
          <a:bodyPr>
            <a:noAutofit/>
          </a:bodyPr>
          <a:lstStyle/>
          <a:p>
            <a:pPr marL="0" indent="0">
              <a:buNone/>
            </a:pPr>
            <a:r>
              <a:rPr lang="en-US" b="1" dirty="0">
                <a:latin typeface="+mj-lt"/>
              </a:rPr>
              <a:t>Disbursements and </a:t>
            </a:r>
            <a:r>
              <a:rPr lang="en-US" b="1" dirty="0" smtClean="0">
                <a:latin typeface="+mj-lt"/>
              </a:rPr>
              <a:t>Payments… </a:t>
            </a:r>
            <a:endParaRPr lang="en-US" dirty="0">
              <a:latin typeface="+mj-lt"/>
            </a:endParaRPr>
          </a:p>
          <a:p>
            <a:r>
              <a:rPr lang="en-US" sz="2400" dirty="0" smtClean="0">
                <a:latin typeface="+mj-lt"/>
              </a:rPr>
              <a:t>All </a:t>
            </a:r>
            <a:r>
              <a:rPr lang="en-US" sz="2400" dirty="0">
                <a:latin typeface="+mj-lt"/>
              </a:rPr>
              <a:t>disbursements and payments shall be made by </a:t>
            </a:r>
            <a:r>
              <a:rPr lang="en-US" sz="2400" dirty="0" err="1">
                <a:latin typeface="+mj-lt"/>
              </a:rPr>
              <a:t>cheque</a:t>
            </a:r>
            <a:r>
              <a:rPr lang="en-US" sz="2400" dirty="0">
                <a:latin typeface="+mj-lt"/>
              </a:rPr>
              <a:t>, wire transfer or use of an Electronic Banking System (“EBS”) which is recommended where feasible, or exceptionally to the extent permitted under these Finance Policies and Procedures and in accordance with the Delegation of Authority by cash disbursement or use of credit cards. Access to EBS shall be approved by the authorized bank signatories. </a:t>
            </a:r>
          </a:p>
          <a:p>
            <a:pPr marL="0" indent="0">
              <a:buNone/>
            </a:pPr>
            <a:endParaRPr lang="en-US" sz="2400" dirty="0">
              <a:latin typeface="+mj-lt"/>
            </a:endParaRPr>
          </a:p>
        </p:txBody>
      </p:sp>
    </p:spTree>
    <p:extLst>
      <p:ext uri="{BB962C8B-B14F-4D97-AF65-F5344CB8AC3E}">
        <p14:creationId xmlns:p14="http://schemas.microsoft.com/office/powerpoint/2010/main" val="29993524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2706624"/>
          </a:xfrm>
          <a:solidFill>
            <a:schemeClr val="accent6">
              <a:lumMod val="20000"/>
              <a:lumOff val="80000"/>
            </a:schemeClr>
          </a:solidFill>
        </p:spPr>
        <p:txBody>
          <a:bodyPr>
            <a:noAutofit/>
          </a:bodyPr>
          <a:lstStyle/>
          <a:p>
            <a:pPr marL="0" indent="0">
              <a:buNone/>
            </a:pPr>
            <a:r>
              <a:rPr lang="en-US" b="1" dirty="0">
                <a:latin typeface="+mj-lt"/>
              </a:rPr>
              <a:t>Disbursements and </a:t>
            </a:r>
            <a:r>
              <a:rPr lang="en-US" b="1" dirty="0" smtClean="0">
                <a:latin typeface="+mj-lt"/>
              </a:rPr>
              <a:t>Payments…</a:t>
            </a:r>
          </a:p>
          <a:p>
            <a:r>
              <a:rPr lang="en-US" sz="2400" dirty="0" smtClean="0">
                <a:latin typeface="+mj-lt"/>
              </a:rPr>
              <a:t>No </a:t>
            </a:r>
            <a:r>
              <a:rPr lang="en-US" sz="2400" dirty="0">
                <a:latin typeface="+mj-lt"/>
              </a:rPr>
              <a:t>transaction shall be posted in the ERP system (or AIS like QuickBooks or SAP accounting system) without the support of original source documents. Supporting documents shall include scanned copies of invoices. Where an invoice is not submitted, on an exceptional basis, Sampled CSO </a:t>
            </a:r>
            <a:r>
              <a:rPr lang="en-US" sz="2400" dirty="0" smtClean="0">
                <a:latin typeface="+mj-lt"/>
              </a:rPr>
              <a:t>shall </a:t>
            </a:r>
            <a:r>
              <a:rPr lang="en-US" sz="2400" dirty="0">
                <a:latin typeface="+mj-lt"/>
              </a:rPr>
              <a:t>reimburse up to </a:t>
            </a:r>
            <a:r>
              <a:rPr lang="en-US" sz="2400" dirty="0" err="1">
                <a:latin typeface="+mj-lt"/>
              </a:rPr>
              <a:t>Rsxxx</a:t>
            </a:r>
            <a:r>
              <a:rPr lang="en-US" sz="2400" dirty="0">
                <a:latin typeface="+mj-lt"/>
              </a:rPr>
              <a:t> for each instance. A written justification shall be required from the relevant department and approved by the Finance Director. </a:t>
            </a:r>
          </a:p>
          <a:p>
            <a:pPr marL="0" indent="0">
              <a:buNone/>
            </a:pPr>
            <a:endParaRPr lang="en-US" sz="2400" dirty="0">
              <a:latin typeface="+mj-lt"/>
            </a:endParaRP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41988686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008376"/>
          </a:xfrm>
          <a:solidFill>
            <a:schemeClr val="accent6">
              <a:lumMod val="20000"/>
              <a:lumOff val="80000"/>
            </a:schemeClr>
          </a:solidFill>
        </p:spPr>
        <p:txBody>
          <a:bodyPr>
            <a:noAutofit/>
          </a:bodyPr>
          <a:lstStyle/>
          <a:p>
            <a:pPr marL="0" indent="0">
              <a:buNone/>
            </a:pPr>
            <a:r>
              <a:rPr lang="en-US" b="1" dirty="0">
                <a:latin typeface="+mj-lt"/>
              </a:rPr>
              <a:t>Disbursements and </a:t>
            </a:r>
            <a:r>
              <a:rPr lang="en-US" b="1" dirty="0" smtClean="0">
                <a:latin typeface="+mj-lt"/>
              </a:rPr>
              <a:t>Payments…</a:t>
            </a:r>
          </a:p>
          <a:p>
            <a:r>
              <a:rPr lang="en-US" sz="2400" dirty="0" smtClean="0">
                <a:latin typeface="+mj-lt"/>
              </a:rPr>
              <a:t>Payments </a:t>
            </a:r>
            <a:r>
              <a:rPr lang="en-US" sz="2400" dirty="0">
                <a:latin typeface="+mj-lt"/>
              </a:rPr>
              <a:t>to vendors/suppliers shall be made within the term limit from the date of receipt of correct invoices (or based on the contractual agreement), unless otherwise stated in the vendor’s/supplier’s contract or purchase order. </a:t>
            </a:r>
          </a:p>
          <a:p>
            <a:r>
              <a:rPr lang="en-US" sz="2400" dirty="0" smtClean="0">
                <a:latin typeface="+mj-lt"/>
              </a:rPr>
              <a:t>No </a:t>
            </a:r>
            <a:r>
              <a:rPr lang="en-US" sz="2400" dirty="0">
                <a:latin typeface="+mj-lt"/>
              </a:rPr>
              <a:t>payment shall be split to bypass the signatory limit. </a:t>
            </a:r>
          </a:p>
          <a:p>
            <a:r>
              <a:rPr lang="en-US" sz="2400" dirty="0" smtClean="0">
                <a:latin typeface="+mj-lt"/>
              </a:rPr>
              <a:t>All </a:t>
            </a:r>
            <a:r>
              <a:rPr lang="en-US" sz="2400" dirty="0">
                <a:latin typeface="+mj-lt"/>
              </a:rPr>
              <a:t>payments shall be processed every Thursday and all approvals for such shall reach finance no later than Friday of the previous week. </a:t>
            </a:r>
          </a:p>
          <a:p>
            <a:pPr marL="0" indent="0">
              <a:buNone/>
            </a:pPr>
            <a:endParaRPr lang="en-US" sz="2400" dirty="0">
              <a:latin typeface="+mj-lt"/>
            </a:endParaRP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08060070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922776"/>
          </a:xfrm>
          <a:solidFill>
            <a:schemeClr val="accent6">
              <a:lumMod val="20000"/>
              <a:lumOff val="80000"/>
            </a:schemeClr>
          </a:solidFill>
        </p:spPr>
        <p:txBody>
          <a:bodyPr>
            <a:noAutofit/>
          </a:bodyPr>
          <a:lstStyle/>
          <a:p>
            <a:pPr marL="0" indent="0">
              <a:buNone/>
            </a:pPr>
            <a:r>
              <a:rPr lang="en-US" b="1" dirty="0">
                <a:latin typeface="+mj-lt"/>
              </a:rPr>
              <a:t>Disbursements and </a:t>
            </a:r>
            <a:r>
              <a:rPr lang="en-US" b="1" dirty="0" smtClean="0">
                <a:latin typeface="+mj-lt"/>
              </a:rPr>
              <a:t>Payments…</a:t>
            </a:r>
          </a:p>
          <a:p>
            <a:r>
              <a:rPr lang="en-US" sz="2400" dirty="0">
                <a:latin typeface="+mj-lt"/>
              </a:rPr>
              <a:t>All payments shall be made in the name of legally contracted relevant vendor/ supplier/ contractor as stated in the contract or purchase orders. No payments shall be issued to specific individuals of a vendor/supplier/contractor unless it is stated in the contract or purchase order. </a:t>
            </a:r>
          </a:p>
          <a:p>
            <a:r>
              <a:rPr lang="en-US" sz="2400" dirty="0" smtClean="0">
                <a:latin typeface="+mj-lt"/>
              </a:rPr>
              <a:t>Payments </a:t>
            </a:r>
            <a:r>
              <a:rPr lang="en-US" sz="2400" dirty="0">
                <a:latin typeface="+mj-lt"/>
              </a:rPr>
              <a:t>shall be recorded in the accounts as at the date on which they are made, that is, when the </a:t>
            </a:r>
            <a:r>
              <a:rPr lang="en-US" sz="2400" dirty="0" err="1">
                <a:latin typeface="+mj-lt"/>
              </a:rPr>
              <a:t>cheque</a:t>
            </a:r>
            <a:r>
              <a:rPr lang="en-US" sz="2400" dirty="0">
                <a:latin typeface="+mj-lt"/>
              </a:rPr>
              <a:t> is issued, transfer is affected or cash is paid out. </a:t>
            </a:r>
          </a:p>
          <a:p>
            <a:r>
              <a:rPr lang="en-US" sz="2400" dirty="0" smtClean="0">
                <a:latin typeface="+mj-lt"/>
              </a:rPr>
              <a:t>All </a:t>
            </a:r>
            <a:r>
              <a:rPr lang="en-US" sz="2400" dirty="0">
                <a:latin typeface="+mj-lt"/>
              </a:rPr>
              <a:t>disbursements shall be completed within 30 days of receipt of the duly completed invoices and supporting documentation from suppliers which are due for payment. </a:t>
            </a:r>
          </a:p>
          <a:p>
            <a:pPr marL="0" indent="0">
              <a:buNone/>
            </a:pPr>
            <a:endParaRPr lang="en-US" sz="2400" dirty="0">
              <a:latin typeface="+mj-lt"/>
            </a:endParaRP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26508131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264408"/>
          </a:xfrm>
          <a:solidFill>
            <a:schemeClr val="accent6">
              <a:lumMod val="20000"/>
              <a:lumOff val="80000"/>
            </a:schemeClr>
          </a:solidFill>
        </p:spPr>
        <p:txBody>
          <a:bodyPr>
            <a:noAutofit/>
          </a:bodyPr>
          <a:lstStyle/>
          <a:p>
            <a:pPr marL="0" indent="0">
              <a:buNone/>
            </a:pPr>
            <a:r>
              <a:rPr lang="en-US" b="1" dirty="0">
                <a:latin typeface="+mj-lt"/>
              </a:rPr>
              <a:t>Disbursements and </a:t>
            </a:r>
            <a:r>
              <a:rPr lang="en-US" b="1" dirty="0" smtClean="0">
                <a:latin typeface="+mj-lt"/>
              </a:rPr>
              <a:t>Payments…</a:t>
            </a:r>
          </a:p>
          <a:p>
            <a:r>
              <a:rPr lang="en-US" sz="2400" dirty="0">
                <a:latin typeface="+mj-lt"/>
              </a:rPr>
              <a:t>Payments for any specific expenditures shall be prepared by persons other than those who initiated or approved any documents that gave rise to the disbursements. </a:t>
            </a:r>
            <a:endParaRPr lang="en-US" sz="2400" dirty="0" smtClean="0">
              <a:latin typeface="+mj-lt"/>
            </a:endParaRPr>
          </a:p>
          <a:p>
            <a:r>
              <a:rPr lang="en-US" sz="2400" dirty="0">
                <a:latin typeface="+mj-lt"/>
              </a:rPr>
              <a:t>Sampled CSO </a:t>
            </a:r>
            <a:r>
              <a:rPr lang="en-US" sz="2400" dirty="0" smtClean="0">
                <a:latin typeface="+mj-lt"/>
              </a:rPr>
              <a:t>shall </a:t>
            </a:r>
            <a:r>
              <a:rPr lang="en-US" sz="2400" dirty="0">
                <a:latin typeface="+mj-lt"/>
              </a:rPr>
              <a:t>bear all bank transfer fees charged by the Sampled CSO </a:t>
            </a:r>
            <a:r>
              <a:rPr lang="en-US" sz="2400" dirty="0" smtClean="0">
                <a:latin typeface="+mj-lt"/>
              </a:rPr>
              <a:t>sending </a:t>
            </a:r>
            <a:r>
              <a:rPr lang="en-US" sz="2400" dirty="0">
                <a:latin typeface="+mj-lt"/>
              </a:rPr>
              <a:t>bank for all payments made from Sampled CSO </a:t>
            </a:r>
            <a:r>
              <a:rPr lang="en-US" sz="2400" dirty="0" smtClean="0">
                <a:latin typeface="+mj-lt"/>
              </a:rPr>
              <a:t>bank </a:t>
            </a:r>
            <a:r>
              <a:rPr lang="en-US" sz="2400" dirty="0">
                <a:latin typeface="+mj-lt"/>
              </a:rPr>
              <a:t>accounts. Sampled CSO </a:t>
            </a:r>
            <a:r>
              <a:rPr lang="en-US" sz="2400" dirty="0" smtClean="0">
                <a:latin typeface="+mj-lt"/>
              </a:rPr>
              <a:t>shall </a:t>
            </a:r>
            <a:r>
              <a:rPr lang="en-US" sz="2400" dirty="0">
                <a:latin typeface="+mj-lt"/>
              </a:rPr>
              <a:t>not bear any bank charges or fees charged by the receiving bank or any correspondent bank. </a:t>
            </a:r>
            <a:endParaRPr lang="en-US" sz="2400" dirty="0" smtClean="0">
              <a:latin typeface="+mj-lt"/>
            </a:endParaRPr>
          </a:p>
          <a:p>
            <a:pPr marL="0" indent="0">
              <a:buNone/>
            </a:pPr>
            <a:endParaRPr lang="en-US" sz="2400" dirty="0">
              <a:latin typeface="+mj-lt"/>
            </a:endParaRP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26776449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666744"/>
          </a:xfrm>
          <a:solidFill>
            <a:schemeClr val="accent6">
              <a:lumMod val="20000"/>
              <a:lumOff val="80000"/>
            </a:schemeClr>
          </a:solidFill>
        </p:spPr>
        <p:txBody>
          <a:bodyPr>
            <a:noAutofit/>
          </a:bodyPr>
          <a:lstStyle/>
          <a:p>
            <a:pPr marL="0" indent="0">
              <a:buNone/>
            </a:pPr>
            <a:r>
              <a:rPr lang="en-US" b="1" dirty="0">
                <a:latin typeface="+mj-lt"/>
              </a:rPr>
              <a:t>Bank Reconciliation </a:t>
            </a:r>
            <a:endParaRPr lang="en-US" dirty="0">
              <a:latin typeface="+mj-lt"/>
            </a:endParaRPr>
          </a:p>
          <a:p>
            <a:r>
              <a:rPr lang="en-US" sz="2400" dirty="0" smtClean="0">
                <a:latin typeface="+mj-lt"/>
              </a:rPr>
              <a:t>All financial transactions, including bank charges and commissions, shall be reconciled with the information submitted by the bank. This reconciliation shall be performed or validated by a finance officer playing no actual part in the receipt or payment of funds. </a:t>
            </a:r>
          </a:p>
          <a:p>
            <a:r>
              <a:rPr lang="en-US" sz="2400" dirty="0" smtClean="0">
                <a:latin typeface="+mj-lt"/>
              </a:rPr>
              <a:t>Bank </a:t>
            </a:r>
            <a:r>
              <a:rPr lang="en-US" sz="2400" dirty="0">
                <a:latin typeface="+mj-lt"/>
              </a:rPr>
              <a:t>reconciliations between the bank ledgers and the bank statements shall be prepared by the Finance Unit on a monthly basis for all bank accounts. </a:t>
            </a:r>
          </a:p>
          <a:p>
            <a:r>
              <a:rPr lang="en-US" sz="2400" dirty="0" smtClean="0">
                <a:latin typeface="+mj-lt"/>
              </a:rPr>
              <a:t>Adjustments </a:t>
            </a:r>
            <a:r>
              <a:rPr lang="en-US" sz="2400" dirty="0">
                <a:latin typeface="+mj-lt"/>
              </a:rPr>
              <a:t>(If any) shall be made in the books to reconcile the bank account balances with the ledger. </a:t>
            </a:r>
          </a:p>
          <a:p>
            <a:pPr marL="0" indent="0">
              <a:buNone/>
            </a:pPr>
            <a:endParaRPr lang="en-US" sz="2400" dirty="0">
              <a:latin typeface="+mj-lt"/>
            </a:endParaRP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68213750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164592"/>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097280"/>
            <a:ext cx="10378440" cy="5120640"/>
          </a:xfrm>
          <a:solidFill>
            <a:schemeClr val="accent6">
              <a:lumMod val="20000"/>
              <a:lumOff val="80000"/>
            </a:schemeClr>
          </a:solidFill>
        </p:spPr>
        <p:txBody>
          <a:bodyPr>
            <a:noAutofit/>
          </a:bodyPr>
          <a:lstStyle/>
          <a:p>
            <a:pPr marL="0" indent="0">
              <a:buNone/>
            </a:pPr>
            <a:r>
              <a:rPr lang="en-US" b="1" dirty="0">
                <a:latin typeface="+mj-lt"/>
              </a:rPr>
              <a:t>Bank </a:t>
            </a:r>
            <a:r>
              <a:rPr lang="en-US" b="1" dirty="0" smtClean="0">
                <a:latin typeface="+mj-lt"/>
              </a:rPr>
              <a:t>Reconciliation… </a:t>
            </a:r>
            <a:endParaRPr lang="en-US" dirty="0">
              <a:latin typeface="+mj-lt"/>
            </a:endParaRPr>
          </a:p>
          <a:p>
            <a:pPr marL="0" indent="0">
              <a:buNone/>
            </a:pPr>
            <a:r>
              <a:rPr lang="en-US" sz="2200" dirty="0">
                <a:latin typeface="+mj-lt"/>
              </a:rPr>
              <a:t>Authorized personnel preparing and reviewing the bank reconciliation shall sign and date the reconciliation indicating the date: </a:t>
            </a:r>
          </a:p>
          <a:p>
            <a:pPr marL="0" indent="0">
              <a:buNone/>
            </a:pPr>
            <a:r>
              <a:rPr lang="en-US" sz="2200" dirty="0" smtClean="0">
                <a:latin typeface="+mj-lt"/>
              </a:rPr>
              <a:t>a</a:t>
            </a:r>
            <a:r>
              <a:rPr lang="en-US" sz="2200" dirty="0">
                <a:latin typeface="+mj-lt"/>
              </a:rPr>
              <a:t>)   the reconciliation was completed; and </a:t>
            </a:r>
          </a:p>
          <a:p>
            <a:pPr marL="0" indent="0">
              <a:buNone/>
            </a:pPr>
            <a:r>
              <a:rPr lang="en-US" sz="2200" dirty="0">
                <a:latin typeface="+mj-lt"/>
              </a:rPr>
              <a:t>b)   the reconciliation was reviewed. </a:t>
            </a:r>
          </a:p>
          <a:p>
            <a:pPr marL="0" indent="0">
              <a:buNone/>
            </a:pPr>
            <a:r>
              <a:rPr lang="en-US" sz="2200" dirty="0" smtClean="0">
                <a:latin typeface="+mj-lt"/>
              </a:rPr>
              <a:t>Bank </a:t>
            </a:r>
            <a:r>
              <a:rPr lang="en-US" sz="2200" dirty="0">
                <a:latin typeface="+mj-lt"/>
              </a:rPr>
              <a:t>reconciliations format/template shall certify that: </a:t>
            </a:r>
          </a:p>
          <a:p>
            <a:pPr marL="0" indent="0">
              <a:buNone/>
            </a:pPr>
            <a:r>
              <a:rPr lang="en-US" sz="2200" dirty="0" smtClean="0">
                <a:latin typeface="+mj-lt"/>
              </a:rPr>
              <a:t>a)   Entries </a:t>
            </a:r>
            <a:r>
              <a:rPr lang="en-US" sz="2200" dirty="0">
                <a:latin typeface="+mj-lt"/>
              </a:rPr>
              <a:t>are accurate and correspond with </a:t>
            </a:r>
            <a:r>
              <a:rPr lang="en-US" sz="2000" dirty="0">
                <a:latin typeface="+mj-lt"/>
              </a:rPr>
              <a:t>Sampled CSO </a:t>
            </a:r>
            <a:r>
              <a:rPr lang="en-US" sz="2200" dirty="0" smtClean="0">
                <a:latin typeface="+mj-lt"/>
              </a:rPr>
              <a:t>Accounting </a:t>
            </a:r>
            <a:r>
              <a:rPr lang="en-US" sz="2200" dirty="0">
                <a:latin typeface="+mj-lt"/>
              </a:rPr>
              <a:t>Records. These shall include deposits, wire transfers, withdrawals, expenditures and revenues on bank statements and monthly financial reports; and </a:t>
            </a:r>
            <a:endParaRPr lang="en-US" sz="2200" dirty="0" smtClean="0">
              <a:latin typeface="+mj-lt"/>
            </a:endParaRPr>
          </a:p>
          <a:p>
            <a:pPr marL="0" indent="0">
              <a:buNone/>
            </a:pPr>
            <a:r>
              <a:rPr lang="en-US" sz="2200" dirty="0">
                <a:latin typeface="+mj-lt"/>
              </a:rPr>
              <a:t>b)   All reconciling items have been identified and included. Reconciling items shall include: </a:t>
            </a:r>
          </a:p>
          <a:p>
            <a:pPr marL="0" indent="0">
              <a:buNone/>
            </a:pPr>
            <a:r>
              <a:rPr lang="en-US" sz="2200" dirty="0">
                <a:latin typeface="+mj-lt"/>
              </a:rPr>
              <a:t> </a:t>
            </a:r>
            <a:r>
              <a:rPr lang="en-US" sz="2200" dirty="0" smtClean="0">
                <a:latin typeface="+mj-lt"/>
              </a:rPr>
              <a:t>     -  </a:t>
            </a:r>
            <a:r>
              <a:rPr lang="en-US" sz="2200" dirty="0">
                <a:latin typeface="+mj-lt"/>
              </a:rPr>
              <a:t>Reconciling items that would clear over a period of time; </a:t>
            </a:r>
            <a:r>
              <a:rPr lang="en-US" sz="2200" dirty="0" smtClean="0">
                <a:latin typeface="+mj-lt"/>
              </a:rPr>
              <a:t>and</a:t>
            </a:r>
          </a:p>
          <a:p>
            <a:pPr marL="0" indent="0">
              <a:buNone/>
            </a:pPr>
            <a:r>
              <a:rPr lang="en-US" sz="2200" dirty="0" smtClean="0">
                <a:latin typeface="+mj-lt"/>
              </a:rPr>
              <a:t>      -  Reconciling </a:t>
            </a:r>
            <a:r>
              <a:rPr lang="en-US" sz="2200" dirty="0">
                <a:latin typeface="+mj-lt"/>
              </a:rPr>
              <a:t>items requiring adjustments to clear them, either by the bank or with an </a:t>
            </a:r>
            <a:r>
              <a:rPr lang="en-US" sz="2200" dirty="0" smtClean="0">
                <a:latin typeface="+mj-lt"/>
              </a:rPr>
              <a:t> adjusting </a:t>
            </a:r>
            <a:r>
              <a:rPr lang="en-US" sz="2200" dirty="0">
                <a:latin typeface="+mj-lt"/>
              </a:rPr>
              <a:t>voucher in the Accounting Records. </a:t>
            </a:r>
          </a:p>
          <a:p>
            <a:pPr marL="0" indent="0">
              <a:buNone/>
            </a:pPr>
            <a:endParaRPr lang="en-US" sz="2400" dirty="0">
              <a:latin typeface="+mj-lt"/>
            </a:endParaRPr>
          </a:p>
          <a:p>
            <a:pPr marL="0" indent="0">
              <a:buNone/>
            </a:pPr>
            <a:endParaRPr lang="en-US" sz="2400" dirty="0">
              <a:latin typeface="+mj-lt"/>
            </a:endParaRP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35568323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BANK </a:t>
            </a:r>
            <a:r>
              <a:rPr lang="en-US" b="1" dirty="0" smtClean="0">
                <a:solidFill>
                  <a:schemeClr val="bg1"/>
                </a:solidFill>
              </a:rPr>
              <a:t>TRANSACTIONS…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4352544"/>
          </a:xfrm>
          <a:solidFill>
            <a:schemeClr val="accent6">
              <a:lumMod val="20000"/>
              <a:lumOff val="80000"/>
            </a:schemeClr>
          </a:solidFill>
        </p:spPr>
        <p:txBody>
          <a:bodyPr>
            <a:noAutofit/>
          </a:bodyPr>
          <a:lstStyle/>
          <a:p>
            <a:pPr marL="0" indent="0">
              <a:buNone/>
            </a:pPr>
            <a:r>
              <a:rPr lang="en-US" b="1" dirty="0">
                <a:latin typeface="+mj-lt"/>
              </a:rPr>
              <a:t>Bank </a:t>
            </a:r>
            <a:r>
              <a:rPr lang="en-US" b="1" dirty="0" smtClean="0">
                <a:latin typeface="+mj-lt"/>
              </a:rPr>
              <a:t>Reconciliation… </a:t>
            </a:r>
            <a:endParaRPr lang="en-US" dirty="0">
              <a:latin typeface="+mj-lt"/>
            </a:endParaRPr>
          </a:p>
          <a:p>
            <a:r>
              <a:rPr lang="en-US" sz="2400" dirty="0" smtClean="0">
                <a:latin typeface="+mj-lt"/>
              </a:rPr>
              <a:t>Reconciling </a:t>
            </a:r>
            <a:r>
              <a:rPr lang="en-US" sz="2400" dirty="0">
                <a:latin typeface="+mj-lt"/>
              </a:rPr>
              <a:t>items which have been carried forward from the previous month’s reconciliation shall be highlighted and investigated. </a:t>
            </a:r>
          </a:p>
          <a:p>
            <a:r>
              <a:rPr lang="en-US" sz="2400" dirty="0" smtClean="0">
                <a:latin typeface="+mj-lt"/>
              </a:rPr>
              <a:t>Any </a:t>
            </a:r>
            <a:r>
              <a:rPr lang="en-US" sz="2400" dirty="0">
                <a:latin typeface="+mj-lt"/>
              </a:rPr>
              <a:t>non-reconciling items shall be addressed accordingly in coordination with external and internal parties. Bank reconciliations shall be filed within the Finance Unit and made available to internal/external auditors, upon request. </a:t>
            </a:r>
          </a:p>
          <a:p>
            <a:r>
              <a:rPr lang="en-US" sz="2400" dirty="0" smtClean="0">
                <a:latin typeface="+mj-lt"/>
              </a:rPr>
              <a:t>Supporting </a:t>
            </a:r>
            <a:r>
              <a:rPr lang="en-US" sz="2400" dirty="0">
                <a:latin typeface="+mj-lt"/>
              </a:rPr>
              <a:t>documentation for the bank account balance, general ledger account balance and significant reconciling items shall be attached to the reconciliation. </a:t>
            </a:r>
          </a:p>
          <a:p>
            <a:r>
              <a:rPr lang="en-US" sz="2400" dirty="0" smtClean="0">
                <a:latin typeface="+mj-lt"/>
              </a:rPr>
              <a:t>After </a:t>
            </a:r>
            <a:r>
              <a:rPr lang="en-US" sz="2400" dirty="0">
                <a:latin typeface="+mj-lt"/>
              </a:rPr>
              <a:t>preparation of bank reconciliation, the finance officer responsible shall review and sign the bank reconciliation prior to submission to the Finance Manager for approval and signature.</a:t>
            </a:r>
          </a:p>
          <a:p>
            <a:pPr>
              <a:buFontTx/>
              <a:buChar char="-"/>
            </a:pP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a:p>
            <a:pPr marL="0" indent="0">
              <a:buNone/>
            </a:pPr>
            <a:r>
              <a:rPr lang="en-US" sz="2400" b="1" dirty="0" smtClean="0">
                <a:latin typeface="+mj-lt"/>
              </a:rPr>
              <a:t> </a:t>
            </a: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672764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319272"/>
          </a:xfrm>
          <a:solidFill>
            <a:schemeClr val="accent6">
              <a:lumMod val="20000"/>
              <a:lumOff val="80000"/>
            </a:schemeClr>
          </a:solidFill>
        </p:spPr>
        <p:txBody>
          <a:bodyPr>
            <a:noAutofit/>
          </a:bodyPr>
          <a:lstStyle/>
          <a:p>
            <a:pPr marL="0" indent="0">
              <a:buNone/>
            </a:pPr>
            <a:r>
              <a:rPr lang="en-US" b="1" dirty="0">
                <a:latin typeface="+mj-lt"/>
              </a:rPr>
              <a:t>Capitalization Policy </a:t>
            </a:r>
            <a:endParaRPr lang="en-US" dirty="0">
              <a:latin typeface="+mj-lt"/>
            </a:endParaRPr>
          </a:p>
          <a:p>
            <a:r>
              <a:rPr lang="en-US" sz="2400" dirty="0" smtClean="0">
                <a:latin typeface="+mj-lt"/>
              </a:rPr>
              <a:t>All </a:t>
            </a:r>
            <a:r>
              <a:rPr lang="en-US" sz="2400" dirty="0">
                <a:latin typeface="+mj-lt"/>
              </a:rPr>
              <a:t>expenditures for individual capital assets of at least </a:t>
            </a:r>
            <a:r>
              <a:rPr lang="en-US" sz="2400" dirty="0" err="1">
                <a:latin typeface="+mj-lt"/>
              </a:rPr>
              <a:t>Rs</a:t>
            </a:r>
            <a:r>
              <a:rPr lang="en-US" sz="2400" dirty="0">
                <a:latin typeface="+mj-lt"/>
              </a:rPr>
              <a:t>. </a:t>
            </a:r>
            <a:r>
              <a:rPr lang="en-US" sz="2400" dirty="0" err="1">
                <a:latin typeface="+mj-lt"/>
              </a:rPr>
              <a:t>xxxx</a:t>
            </a:r>
            <a:r>
              <a:rPr lang="en-US" sz="2400" dirty="0">
                <a:latin typeface="+mj-lt"/>
              </a:rPr>
              <a:t> in value shall be  capitalized and depreciated/ amortized using the Estimated Useful Life if:</a:t>
            </a:r>
          </a:p>
          <a:p>
            <a:pPr marL="457200" lvl="1" indent="0">
              <a:buNone/>
            </a:pPr>
            <a:r>
              <a:rPr lang="en-US" sz="2200" dirty="0" smtClean="0">
                <a:latin typeface="+mj-lt"/>
              </a:rPr>
              <a:t>a) the </a:t>
            </a:r>
            <a:r>
              <a:rPr lang="en-US" sz="2200" dirty="0">
                <a:latin typeface="+mj-lt"/>
              </a:rPr>
              <a:t>asset is expected to be used for a period of more than 12 months; and </a:t>
            </a:r>
          </a:p>
          <a:p>
            <a:pPr marL="457200" lvl="1" indent="0">
              <a:buNone/>
            </a:pPr>
            <a:r>
              <a:rPr lang="en-US" sz="2200" dirty="0">
                <a:latin typeface="+mj-lt"/>
              </a:rPr>
              <a:t>b)  </a:t>
            </a:r>
            <a:r>
              <a:rPr lang="en-US" sz="2200" dirty="0" smtClean="0">
                <a:latin typeface="+mj-lt"/>
              </a:rPr>
              <a:t>the </a:t>
            </a:r>
            <a:r>
              <a:rPr lang="en-US" sz="2200" dirty="0">
                <a:latin typeface="+mj-lt"/>
              </a:rPr>
              <a:t>asset is used or controlled by </a:t>
            </a:r>
            <a:r>
              <a:rPr lang="en-US" sz="2200" dirty="0" smtClean="0">
                <a:latin typeface="+mj-lt"/>
              </a:rPr>
              <a:t>Sampled CSO </a:t>
            </a:r>
            <a:r>
              <a:rPr lang="en-US" sz="2200" dirty="0">
                <a:latin typeface="+mj-lt"/>
              </a:rPr>
              <a:t>(at main offices, at a regional office, or at a Project site). </a:t>
            </a:r>
          </a:p>
          <a:p>
            <a:r>
              <a:rPr lang="en-US" sz="2400" dirty="0" smtClean="0">
                <a:latin typeface="+mj-lt"/>
              </a:rPr>
              <a:t>Any </a:t>
            </a:r>
            <a:r>
              <a:rPr lang="en-US" sz="2400" dirty="0">
                <a:latin typeface="+mj-lt"/>
              </a:rPr>
              <a:t>asset with a value less than </a:t>
            </a:r>
            <a:r>
              <a:rPr lang="en-US" sz="2400" dirty="0" err="1">
                <a:latin typeface="+mj-lt"/>
              </a:rPr>
              <a:t>Rs.xxxx</a:t>
            </a:r>
            <a:r>
              <a:rPr lang="en-US" sz="2400" dirty="0">
                <a:latin typeface="+mj-lt"/>
              </a:rPr>
              <a:t> shall be expensed directly. </a:t>
            </a:r>
          </a:p>
          <a:p>
            <a:pPr marL="0" indent="0">
              <a:buNone/>
            </a:pPr>
            <a:endParaRPr lang="en-US" sz="2400" dirty="0">
              <a:latin typeface="+mj-lt"/>
            </a:endParaRPr>
          </a:p>
        </p:txBody>
      </p:sp>
    </p:spTree>
    <p:extLst>
      <p:ext uri="{BB962C8B-B14F-4D97-AF65-F5344CB8AC3E}">
        <p14:creationId xmlns:p14="http://schemas.microsoft.com/office/powerpoint/2010/main" val="16662650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520440"/>
          </a:xfrm>
          <a:solidFill>
            <a:schemeClr val="accent6">
              <a:lumMod val="20000"/>
              <a:lumOff val="80000"/>
            </a:schemeClr>
          </a:solidFill>
        </p:spPr>
        <p:txBody>
          <a:bodyPr>
            <a:noAutofit/>
          </a:bodyPr>
          <a:lstStyle/>
          <a:p>
            <a:pPr marL="0" indent="0">
              <a:buNone/>
            </a:pPr>
            <a:r>
              <a:rPr lang="en-US" b="1" dirty="0">
                <a:latin typeface="+mj-lt"/>
              </a:rPr>
              <a:t>Obligation Process </a:t>
            </a:r>
            <a:endParaRPr lang="en-US" dirty="0" smtClean="0">
              <a:latin typeface="+mj-lt"/>
            </a:endParaRPr>
          </a:p>
          <a:p>
            <a:r>
              <a:rPr lang="en-US" sz="2400" dirty="0" smtClean="0">
                <a:latin typeface="+mj-lt"/>
              </a:rPr>
              <a:t>An </a:t>
            </a:r>
            <a:r>
              <a:rPr lang="en-US" sz="2400" dirty="0">
                <a:latin typeface="+mj-lt"/>
              </a:rPr>
              <a:t>obligation arises when Sampled CSO </a:t>
            </a:r>
            <a:r>
              <a:rPr lang="en-US" sz="2400" dirty="0" smtClean="0">
                <a:latin typeface="+mj-lt"/>
              </a:rPr>
              <a:t>enters </a:t>
            </a:r>
            <a:r>
              <a:rPr lang="en-US" sz="2400" dirty="0">
                <a:latin typeface="+mj-lt"/>
              </a:rPr>
              <a:t>into a formal contract, agreement, purchase order or other form of undertaking, or on a liability recognized by Sampled CSO </a:t>
            </a:r>
            <a:r>
              <a:rPr lang="en-US" sz="2400" dirty="0" smtClean="0">
                <a:latin typeface="+mj-lt"/>
              </a:rPr>
              <a:t>. </a:t>
            </a:r>
            <a:r>
              <a:rPr lang="en-US" sz="2400" dirty="0">
                <a:latin typeface="+mj-lt"/>
              </a:rPr>
              <a:t>Every obligation shall be supported by the appropriate obligating document which shall be approved as per Delegation of Authority. </a:t>
            </a:r>
          </a:p>
          <a:p>
            <a:r>
              <a:rPr lang="en-US" sz="2400" dirty="0" smtClean="0">
                <a:latin typeface="+mj-lt"/>
              </a:rPr>
              <a:t>For </a:t>
            </a:r>
            <a:r>
              <a:rPr lang="en-US" sz="2400" dirty="0">
                <a:latin typeface="+mj-lt"/>
              </a:rPr>
              <a:t>every obligation, the availability of corresponding appropriation needs to be verified. All requisitions shall have the budget code against which the expense is being incurred, and approved by the budget holders. </a:t>
            </a:r>
            <a:r>
              <a:rPr lang="en-US" sz="2400" dirty="0" smtClean="0">
                <a:latin typeface="+mj-lt"/>
              </a:rPr>
              <a:t> </a:t>
            </a:r>
            <a:endParaRPr lang="en-US" sz="2400" dirty="0">
              <a:latin typeface="+mj-lt"/>
            </a:endParaRPr>
          </a:p>
        </p:txBody>
      </p:sp>
    </p:spTree>
    <p:extLst>
      <p:ext uri="{BB962C8B-B14F-4D97-AF65-F5344CB8AC3E}">
        <p14:creationId xmlns:p14="http://schemas.microsoft.com/office/powerpoint/2010/main" val="178498006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520440"/>
          </a:xfrm>
          <a:solidFill>
            <a:schemeClr val="accent6">
              <a:lumMod val="20000"/>
              <a:lumOff val="80000"/>
            </a:schemeClr>
          </a:solidFill>
        </p:spPr>
        <p:txBody>
          <a:bodyPr>
            <a:noAutofit/>
          </a:bodyPr>
          <a:lstStyle/>
          <a:p>
            <a:pPr marL="0" indent="0">
              <a:buNone/>
            </a:pPr>
            <a:r>
              <a:rPr lang="en-US" b="1" dirty="0">
                <a:latin typeface="+mj-lt"/>
              </a:rPr>
              <a:t>Obligation </a:t>
            </a:r>
            <a:r>
              <a:rPr lang="en-US" b="1" dirty="0" smtClean="0">
                <a:latin typeface="+mj-lt"/>
              </a:rPr>
              <a:t>Process… </a:t>
            </a:r>
            <a:endParaRPr lang="en-US" dirty="0" smtClean="0">
              <a:latin typeface="+mj-lt"/>
            </a:endParaRPr>
          </a:p>
          <a:p>
            <a:r>
              <a:rPr lang="en-US" sz="2400" dirty="0">
                <a:latin typeface="+mj-lt"/>
              </a:rPr>
              <a:t>For every obligation, a travel request or approval request shall be raised, and approved as per Delegation of Authority. </a:t>
            </a:r>
          </a:p>
          <a:p>
            <a:r>
              <a:rPr lang="en-US" sz="2400" dirty="0" smtClean="0">
                <a:latin typeface="+mj-lt"/>
              </a:rPr>
              <a:t>For </a:t>
            </a:r>
            <a:r>
              <a:rPr lang="en-US" sz="2400" dirty="0">
                <a:latin typeface="+mj-lt"/>
              </a:rPr>
              <a:t>expenses that are made for more than one Division / Office, the allocations may be made based on total positions or any other cost-sharing methodology that shall be approved as per Delegation of Authority. </a:t>
            </a:r>
          </a:p>
          <a:p>
            <a:r>
              <a:rPr lang="en-US" sz="2400" dirty="0" smtClean="0">
                <a:latin typeface="+mj-lt"/>
              </a:rPr>
              <a:t>Any </a:t>
            </a:r>
            <a:r>
              <a:rPr lang="en-US" sz="2400" dirty="0">
                <a:latin typeface="+mj-lt"/>
              </a:rPr>
              <a:t>amendments or cancellation in the approved purchase/ service orders/ contracts shall be authorized in accordance with the Delegation of Authority. </a:t>
            </a:r>
          </a:p>
        </p:txBody>
      </p:sp>
    </p:spTree>
    <p:extLst>
      <p:ext uri="{BB962C8B-B14F-4D97-AF65-F5344CB8AC3E}">
        <p14:creationId xmlns:p14="http://schemas.microsoft.com/office/powerpoint/2010/main" val="31398565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520440"/>
          </a:xfrm>
          <a:solidFill>
            <a:schemeClr val="accent6">
              <a:lumMod val="20000"/>
              <a:lumOff val="80000"/>
            </a:schemeClr>
          </a:solidFill>
        </p:spPr>
        <p:txBody>
          <a:bodyPr>
            <a:noAutofit/>
          </a:bodyPr>
          <a:lstStyle/>
          <a:p>
            <a:pPr marL="0" indent="0">
              <a:buNone/>
            </a:pPr>
            <a:r>
              <a:rPr lang="en-US" b="1" dirty="0">
                <a:latin typeface="+mj-lt"/>
              </a:rPr>
              <a:t>Advance Payments </a:t>
            </a:r>
            <a:endParaRPr lang="en-US" dirty="0">
              <a:latin typeface="+mj-lt"/>
            </a:endParaRPr>
          </a:p>
          <a:p>
            <a:r>
              <a:rPr lang="en-US" sz="2400" dirty="0" smtClean="0">
                <a:latin typeface="+mj-lt"/>
              </a:rPr>
              <a:t>The </a:t>
            </a:r>
            <a:r>
              <a:rPr lang="en-US" sz="2400" dirty="0">
                <a:latin typeface="+mj-lt"/>
              </a:rPr>
              <a:t>Executive Director may approve other cash advances as may be permitted by the Staff Regulations and Rules and administrative instructions and as may otherwise be authorized in writing by him or her. </a:t>
            </a:r>
          </a:p>
          <a:p>
            <a:r>
              <a:rPr lang="en-US" sz="2400" dirty="0" smtClean="0">
                <a:latin typeface="+mj-lt"/>
              </a:rPr>
              <a:t>Personnel </a:t>
            </a:r>
            <a:r>
              <a:rPr lang="en-US" sz="2400" dirty="0">
                <a:latin typeface="+mj-lt"/>
              </a:rPr>
              <a:t>to whom cash advances are issued shall be held personally accountable and financially liable for the proper management and safekeeping of cash so advanced and must be in a position to account for these advances at all times. </a:t>
            </a:r>
          </a:p>
          <a:p>
            <a:endParaRPr lang="en-US" sz="2400" dirty="0">
              <a:latin typeface="+mj-lt"/>
            </a:endParaRPr>
          </a:p>
        </p:txBody>
      </p:sp>
    </p:spTree>
    <p:extLst>
      <p:ext uri="{BB962C8B-B14F-4D97-AF65-F5344CB8AC3E}">
        <p14:creationId xmlns:p14="http://schemas.microsoft.com/office/powerpoint/2010/main" val="185323488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2907792"/>
          </a:xfrm>
          <a:solidFill>
            <a:schemeClr val="accent6">
              <a:lumMod val="20000"/>
              <a:lumOff val="80000"/>
            </a:schemeClr>
          </a:solidFill>
        </p:spPr>
        <p:txBody>
          <a:bodyPr>
            <a:noAutofit/>
          </a:bodyPr>
          <a:lstStyle/>
          <a:p>
            <a:pPr marL="0" indent="0">
              <a:buNone/>
            </a:pPr>
            <a:r>
              <a:rPr lang="en-US" b="1" dirty="0">
                <a:latin typeface="+mj-lt"/>
              </a:rPr>
              <a:t>Advance </a:t>
            </a:r>
            <a:r>
              <a:rPr lang="en-US" b="1" dirty="0" smtClean="0">
                <a:latin typeface="+mj-lt"/>
              </a:rPr>
              <a:t>Payments… </a:t>
            </a:r>
            <a:endParaRPr lang="en-US" dirty="0">
              <a:latin typeface="+mj-lt"/>
            </a:endParaRPr>
          </a:p>
          <a:p>
            <a:r>
              <a:rPr lang="en-US" sz="2400" dirty="0">
                <a:latin typeface="+mj-lt"/>
              </a:rPr>
              <a:t>Advance payments to suppliers are to be discouraged except where and to the extent permitted by the applicable procurement rules. </a:t>
            </a:r>
          </a:p>
          <a:p>
            <a:r>
              <a:rPr lang="en-US" sz="2400" dirty="0" smtClean="0">
                <a:latin typeface="+mj-lt"/>
              </a:rPr>
              <a:t>All </a:t>
            </a:r>
            <a:r>
              <a:rPr lang="en-US" sz="2400" dirty="0">
                <a:latin typeface="+mj-lt"/>
              </a:rPr>
              <a:t>advance payments to suppliers, staffs and consultants must be approved in accordance with the Delegation of Authority. </a:t>
            </a:r>
          </a:p>
          <a:p>
            <a:r>
              <a:rPr lang="en-US" sz="2400" dirty="0" smtClean="0">
                <a:latin typeface="+mj-lt"/>
              </a:rPr>
              <a:t>No </a:t>
            </a:r>
            <a:r>
              <a:rPr lang="en-US" sz="2400" dirty="0">
                <a:latin typeface="+mj-lt"/>
              </a:rPr>
              <a:t>further travel advances will be given until all previous advances are accounted for and balances settled. </a:t>
            </a: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73914032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2404872"/>
          </a:xfrm>
          <a:solidFill>
            <a:schemeClr val="accent6">
              <a:lumMod val="20000"/>
              <a:lumOff val="80000"/>
            </a:schemeClr>
          </a:solidFill>
        </p:spPr>
        <p:txBody>
          <a:bodyPr>
            <a:noAutofit/>
          </a:bodyPr>
          <a:lstStyle/>
          <a:p>
            <a:pPr marL="0" indent="0">
              <a:buNone/>
            </a:pPr>
            <a:r>
              <a:rPr lang="en-US" b="1" dirty="0">
                <a:latin typeface="+mj-lt"/>
              </a:rPr>
              <a:t>Remittances to Regional Offices </a:t>
            </a:r>
            <a:endParaRPr lang="en-US" dirty="0">
              <a:latin typeface="+mj-lt"/>
            </a:endParaRPr>
          </a:p>
          <a:p>
            <a:r>
              <a:rPr lang="en-US" sz="2400" dirty="0" smtClean="0">
                <a:latin typeface="+mj-lt"/>
              </a:rPr>
              <a:t>Offices </a:t>
            </a:r>
            <a:r>
              <a:rPr lang="en-US" sz="2400" dirty="0">
                <a:latin typeface="+mj-lt"/>
              </a:rPr>
              <a:t>away from main office shall obtain their funds through remittances from main office. In the absence of a special authorization from the Executive Director, those remittances shall not exceed the amount required to bring cash balances up to the levels necessary to meet the recipient office’s estimated cash requirements for up to the next three months.</a:t>
            </a: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67045171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054096"/>
          </a:xfrm>
          <a:solidFill>
            <a:schemeClr val="accent6">
              <a:lumMod val="20000"/>
              <a:lumOff val="80000"/>
            </a:schemeClr>
          </a:solidFill>
        </p:spPr>
        <p:txBody>
          <a:bodyPr>
            <a:noAutofit/>
          </a:bodyPr>
          <a:lstStyle/>
          <a:p>
            <a:pPr marL="0" indent="0">
              <a:buNone/>
            </a:pPr>
            <a:r>
              <a:rPr lang="en-US" b="1" dirty="0">
                <a:latin typeface="+mj-lt"/>
              </a:rPr>
              <a:t>Petty Cash </a:t>
            </a:r>
            <a:endParaRPr lang="en-US" dirty="0">
              <a:latin typeface="+mj-lt"/>
            </a:endParaRPr>
          </a:p>
          <a:p>
            <a:r>
              <a:rPr lang="en-US" sz="2400" dirty="0" smtClean="0">
                <a:latin typeface="+mj-lt"/>
              </a:rPr>
              <a:t>Petty </a:t>
            </a:r>
            <a:r>
              <a:rPr lang="en-US" sz="2400" dirty="0">
                <a:latin typeface="+mj-lt"/>
              </a:rPr>
              <a:t>cash may be maintained in main office and in regional offices as approved by the Executive Director. </a:t>
            </a:r>
          </a:p>
          <a:p>
            <a:r>
              <a:rPr lang="en-US" sz="2400" dirty="0" smtClean="0">
                <a:latin typeface="+mj-lt"/>
              </a:rPr>
              <a:t>The </a:t>
            </a:r>
            <a:r>
              <a:rPr lang="en-US" sz="2400" dirty="0">
                <a:latin typeface="+mj-lt"/>
              </a:rPr>
              <a:t>petty cash shall be kept in a locked safe storage or cabinet. In the regional offices, the respective officer in charge is responsible for designating the custodian of the petty cash fund. There shall be a custodian for each petty cash fund. </a:t>
            </a: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95354939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191256"/>
          </a:xfrm>
          <a:solidFill>
            <a:schemeClr val="accent6">
              <a:lumMod val="20000"/>
              <a:lumOff val="80000"/>
            </a:schemeClr>
          </a:solidFill>
        </p:spPr>
        <p:txBody>
          <a:bodyPr>
            <a:noAutofit/>
          </a:bodyPr>
          <a:lstStyle/>
          <a:p>
            <a:pPr marL="0" indent="0">
              <a:buNone/>
            </a:pPr>
            <a:r>
              <a:rPr lang="en-US" b="1" dirty="0">
                <a:latin typeface="+mj-lt"/>
              </a:rPr>
              <a:t>Petty </a:t>
            </a:r>
            <a:r>
              <a:rPr lang="en-US" b="1" dirty="0" smtClean="0">
                <a:latin typeface="+mj-lt"/>
              </a:rPr>
              <a:t>Cash… </a:t>
            </a:r>
            <a:endParaRPr lang="en-US" dirty="0">
              <a:latin typeface="+mj-lt"/>
            </a:endParaRPr>
          </a:p>
          <a:p>
            <a:r>
              <a:rPr lang="en-US" sz="2400" dirty="0" smtClean="0">
                <a:latin typeface="+mj-lt"/>
              </a:rPr>
              <a:t>The </a:t>
            </a:r>
            <a:r>
              <a:rPr lang="en-US" sz="2400" dirty="0">
                <a:latin typeface="+mj-lt"/>
              </a:rPr>
              <a:t>custodian shall be responsible for the actual disbursement and safe-keeping of the petty cash. There shall be an approving officer for the petty cash fund who shall be responsible for approving payments made from the petty cash fund. In accordance with the Delegation of Authority, for petty cash funds held in the regional offices, the respective country representative is the approval authority for payments using petty cash. Access to the petty cash fund must be restricted to the custodian only </a:t>
            </a: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265113679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1014984"/>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947672"/>
            <a:ext cx="10378440" cy="3191256"/>
          </a:xfrm>
          <a:solidFill>
            <a:schemeClr val="accent6">
              <a:lumMod val="20000"/>
              <a:lumOff val="80000"/>
            </a:schemeClr>
          </a:solidFill>
        </p:spPr>
        <p:txBody>
          <a:bodyPr>
            <a:noAutofit/>
          </a:bodyPr>
          <a:lstStyle/>
          <a:p>
            <a:pPr marL="0" indent="0">
              <a:buNone/>
            </a:pPr>
            <a:r>
              <a:rPr lang="en-US" b="1" dirty="0">
                <a:latin typeface="+mj-lt"/>
              </a:rPr>
              <a:t>Petty </a:t>
            </a:r>
            <a:r>
              <a:rPr lang="en-US" b="1" dirty="0" smtClean="0">
                <a:latin typeface="+mj-lt"/>
              </a:rPr>
              <a:t>Cash… </a:t>
            </a:r>
            <a:endParaRPr lang="en-US" dirty="0">
              <a:latin typeface="+mj-lt"/>
            </a:endParaRPr>
          </a:p>
          <a:p>
            <a:r>
              <a:rPr lang="en-US" sz="2400" dirty="0" smtClean="0">
                <a:latin typeface="+mj-lt"/>
              </a:rPr>
              <a:t>Petty </a:t>
            </a:r>
            <a:r>
              <a:rPr lang="en-US" sz="2400" dirty="0">
                <a:latin typeface="+mj-lt"/>
              </a:rPr>
              <a:t>cash funds shall be maintained on a replenishment system (petty cash </a:t>
            </a:r>
            <a:r>
              <a:rPr lang="en-US" sz="2400" dirty="0" err="1">
                <a:latin typeface="+mj-lt"/>
              </a:rPr>
              <a:t>imprest</a:t>
            </a:r>
            <a:r>
              <a:rPr lang="en-US" sz="2400" dirty="0">
                <a:latin typeface="+mj-lt"/>
              </a:rPr>
              <a:t>). In accordance with the Delegation of Authority: </a:t>
            </a:r>
            <a:endParaRPr lang="en-US" sz="2400" dirty="0" smtClean="0">
              <a:latin typeface="+mj-lt"/>
            </a:endParaRPr>
          </a:p>
          <a:p>
            <a:pPr marL="457200" lvl="1" indent="0">
              <a:buNone/>
            </a:pPr>
            <a:r>
              <a:rPr lang="en-US" dirty="0" smtClean="0">
                <a:latin typeface="+mj-lt"/>
              </a:rPr>
              <a:t>(</a:t>
            </a:r>
            <a:r>
              <a:rPr lang="en-US" dirty="0" err="1" smtClean="0">
                <a:latin typeface="+mj-lt"/>
              </a:rPr>
              <a:t>i</a:t>
            </a:r>
            <a:r>
              <a:rPr lang="en-US" dirty="0" smtClean="0">
                <a:latin typeface="+mj-lt"/>
              </a:rPr>
              <a:t>)   the Finance Manager shall determine the maximum float amount to be held as petty cash; and </a:t>
            </a:r>
          </a:p>
          <a:p>
            <a:pPr marL="457200" lvl="1" indent="0">
              <a:buNone/>
            </a:pPr>
            <a:r>
              <a:rPr lang="en-US" dirty="0" smtClean="0">
                <a:latin typeface="+mj-lt"/>
              </a:rPr>
              <a:t>(</a:t>
            </a:r>
            <a:r>
              <a:rPr lang="en-US" dirty="0">
                <a:latin typeface="+mj-lt"/>
              </a:rPr>
              <a:t>ii)  replenishment of petty cash funds held by the regional offices shall be approved by the respective regional in-charge up to the maximum float amount established by the Finance Manager. </a:t>
            </a:r>
          </a:p>
          <a:p>
            <a:pPr marL="0" indent="0">
              <a:buNone/>
            </a:pPr>
            <a:endParaRPr lang="en-US" sz="2400" dirty="0">
              <a:latin typeface="+mj-lt"/>
            </a:endParaRP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113875130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831336"/>
          </a:xfrm>
          <a:solidFill>
            <a:schemeClr val="accent6">
              <a:lumMod val="20000"/>
              <a:lumOff val="80000"/>
            </a:schemeClr>
          </a:solidFill>
        </p:spPr>
        <p:txBody>
          <a:bodyPr>
            <a:noAutofit/>
          </a:bodyPr>
          <a:lstStyle/>
          <a:p>
            <a:pPr marL="0" indent="0">
              <a:buNone/>
            </a:pPr>
            <a:r>
              <a:rPr lang="en-US" b="1" dirty="0">
                <a:latin typeface="+mj-lt"/>
              </a:rPr>
              <a:t>Petty </a:t>
            </a:r>
            <a:r>
              <a:rPr lang="en-US" b="1" dirty="0" smtClean="0">
                <a:latin typeface="+mj-lt"/>
              </a:rPr>
              <a:t>Cash… </a:t>
            </a:r>
            <a:endParaRPr lang="en-US" dirty="0">
              <a:latin typeface="+mj-lt"/>
            </a:endParaRPr>
          </a:p>
          <a:p>
            <a:r>
              <a:rPr lang="en-US" sz="2400" dirty="0" smtClean="0">
                <a:latin typeface="+mj-lt"/>
              </a:rPr>
              <a:t>The </a:t>
            </a:r>
            <a:r>
              <a:rPr lang="en-US" sz="2400" dirty="0">
                <a:latin typeface="+mj-lt"/>
              </a:rPr>
              <a:t>petty cash shall be maintained on the following basis: </a:t>
            </a:r>
            <a:endParaRPr lang="en-US" sz="2400" dirty="0" smtClean="0">
              <a:latin typeface="+mj-lt"/>
            </a:endParaRPr>
          </a:p>
          <a:p>
            <a:pPr marL="457200" lvl="1" indent="0">
              <a:buNone/>
            </a:pPr>
            <a:r>
              <a:rPr lang="en-US" dirty="0" smtClean="0">
                <a:latin typeface="+mj-lt"/>
              </a:rPr>
              <a:t>a) The maximum float amount shall be </a:t>
            </a:r>
            <a:r>
              <a:rPr lang="en-US" dirty="0" err="1" smtClean="0">
                <a:latin typeface="+mj-lt"/>
              </a:rPr>
              <a:t>Rsxxxx</a:t>
            </a:r>
            <a:endParaRPr lang="en-US" dirty="0" smtClean="0">
              <a:latin typeface="+mj-lt"/>
            </a:endParaRPr>
          </a:p>
          <a:p>
            <a:pPr marL="457200" lvl="1" indent="0">
              <a:buNone/>
            </a:pPr>
            <a:r>
              <a:rPr lang="en-US" dirty="0" smtClean="0">
                <a:latin typeface="+mj-lt"/>
              </a:rPr>
              <a:t>b</a:t>
            </a:r>
            <a:r>
              <a:rPr lang="en-US" dirty="0">
                <a:latin typeface="+mj-lt"/>
              </a:rPr>
              <a:t>) The maximum expenditure amount shall not exceed </a:t>
            </a:r>
            <a:r>
              <a:rPr lang="en-US" dirty="0" err="1">
                <a:latin typeface="+mj-lt"/>
              </a:rPr>
              <a:t>Rsxxx</a:t>
            </a:r>
            <a:r>
              <a:rPr lang="en-US" dirty="0">
                <a:latin typeface="+mj-lt"/>
              </a:rPr>
              <a:t> per transaction. </a:t>
            </a:r>
          </a:p>
          <a:p>
            <a:r>
              <a:rPr lang="en-US" sz="2400" dirty="0">
                <a:latin typeface="+mj-lt"/>
              </a:rPr>
              <a:t> </a:t>
            </a:r>
            <a:r>
              <a:rPr lang="en-US" sz="2400" dirty="0" smtClean="0">
                <a:latin typeface="+mj-lt"/>
              </a:rPr>
              <a:t>The </a:t>
            </a:r>
            <a:r>
              <a:rPr lang="en-US" sz="2400" dirty="0">
                <a:latin typeface="+mj-lt"/>
              </a:rPr>
              <a:t>fund shall be replenished as soon as the balance is </a:t>
            </a:r>
            <a:r>
              <a:rPr lang="en-US" sz="2400" dirty="0" err="1">
                <a:latin typeface="+mj-lt"/>
              </a:rPr>
              <a:t>Rs</a:t>
            </a:r>
            <a:r>
              <a:rPr lang="en-US" sz="2400" dirty="0">
                <a:latin typeface="+mj-lt"/>
              </a:rPr>
              <a:t> </a:t>
            </a:r>
            <a:r>
              <a:rPr lang="en-US" sz="2400" dirty="0" err="1">
                <a:latin typeface="+mj-lt"/>
              </a:rPr>
              <a:t>xxxx</a:t>
            </a:r>
            <a:r>
              <a:rPr lang="en-US" sz="2400" dirty="0">
                <a:latin typeface="+mj-lt"/>
              </a:rPr>
              <a:t>. </a:t>
            </a:r>
            <a:endParaRPr lang="en-US" sz="2400" dirty="0" smtClean="0">
              <a:latin typeface="+mj-lt"/>
            </a:endParaRPr>
          </a:p>
          <a:p>
            <a:r>
              <a:rPr lang="en-US" sz="2400" dirty="0">
                <a:latin typeface="+mj-lt"/>
              </a:rPr>
              <a:t>Amendment to existing float amount or establishment of new float shall be recommended by a regional in charge and authorized by the Finance Manager in accordance with the Delegation of Authority. </a:t>
            </a:r>
          </a:p>
          <a:p>
            <a:pPr marL="0" indent="0">
              <a:buNone/>
            </a:pPr>
            <a:endParaRPr lang="en-US" sz="2400" dirty="0">
              <a:latin typeface="+mj-lt"/>
            </a:endParaRP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404189319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4087368"/>
          </a:xfrm>
          <a:solidFill>
            <a:schemeClr val="accent6">
              <a:lumMod val="20000"/>
              <a:lumOff val="80000"/>
            </a:schemeClr>
          </a:solidFill>
        </p:spPr>
        <p:txBody>
          <a:bodyPr>
            <a:noAutofit/>
          </a:bodyPr>
          <a:lstStyle/>
          <a:p>
            <a:pPr marL="0" indent="0">
              <a:buNone/>
            </a:pPr>
            <a:r>
              <a:rPr lang="en-US" b="1" dirty="0">
                <a:latin typeface="+mj-lt"/>
              </a:rPr>
              <a:t>Petty </a:t>
            </a:r>
            <a:r>
              <a:rPr lang="en-US" b="1" dirty="0" smtClean="0">
                <a:latin typeface="+mj-lt"/>
              </a:rPr>
              <a:t>Cash… </a:t>
            </a:r>
            <a:endParaRPr lang="en-US" dirty="0">
              <a:latin typeface="+mj-lt"/>
            </a:endParaRPr>
          </a:p>
          <a:p>
            <a:pPr marL="0" indent="0">
              <a:buNone/>
            </a:pPr>
            <a:r>
              <a:rPr lang="en-US" sz="2400" dirty="0" smtClean="0">
                <a:latin typeface="+mj-lt"/>
              </a:rPr>
              <a:t>The </a:t>
            </a:r>
            <a:r>
              <a:rPr lang="en-US" sz="2400" dirty="0">
                <a:latin typeface="+mj-lt"/>
              </a:rPr>
              <a:t>Petty Cash shall only be used for the purpose of small cash disbursements for purchases for which bank transfer would not be practical or possible (for example postage and taxi fares). Payments of salaries, overtime, and allowances must not be made from petty cash. No payment shall be split to bypass the petty cash limit of </a:t>
            </a:r>
            <a:r>
              <a:rPr lang="en-US" sz="2400" dirty="0" err="1">
                <a:latin typeface="+mj-lt"/>
              </a:rPr>
              <a:t>Rsxxx</a:t>
            </a:r>
            <a:r>
              <a:rPr lang="en-US" sz="2400" dirty="0">
                <a:latin typeface="+mj-lt"/>
              </a:rPr>
              <a:t> per transaction. </a:t>
            </a:r>
          </a:p>
          <a:p>
            <a:pPr marL="0" indent="0">
              <a:buNone/>
            </a:pPr>
            <a:r>
              <a:rPr lang="en-US" sz="2400" dirty="0" smtClean="0">
                <a:latin typeface="+mj-lt"/>
              </a:rPr>
              <a:t>The </a:t>
            </a:r>
            <a:r>
              <a:rPr lang="en-US" sz="2400" dirty="0">
                <a:latin typeface="+mj-lt"/>
              </a:rPr>
              <a:t>custodian shall maintain a Petty Cash Control Sheet/cash book to monitor petty cash transactions. The Petty Cash shall be kept in a locked safe storage/cabinet with dual combination lock system. The regional in-charge shall maintain at least one of the safe combinations and this shall be delegated to his or her senior officer upon his/her absence. </a:t>
            </a: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1822425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319272"/>
          </a:xfrm>
          <a:solidFill>
            <a:schemeClr val="accent6">
              <a:lumMod val="20000"/>
              <a:lumOff val="80000"/>
            </a:schemeClr>
          </a:solidFill>
        </p:spPr>
        <p:txBody>
          <a:bodyPr>
            <a:noAutofit/>
          </a:bodyPr>
          <a:lstStyle/>
          <a:p>
            <a:pPr marL="0" indent="0">
              <a:buNone/>
            </a:pPr>
            <a:r>
              <a:rPr lang="en-US" b="1" dirty="0">
                <a:latin typeface="+mj-lt"/>
              </a:rPr>
              <a:t>Capitalization </a:t>
            </a:r>
            <a:r>
              <a:rPr lang="en-US" b="1" dirty="0" smtClean="0">
                <a:latin typeface="+mj-lt"/>
              </a:rPr>
              <a:t>Policy… </a:t>
            </a:r>
            <a:endParaRPr lang="en-US" dirty="0">
              <a:latin typeface="+mj-lt"/>
            </a:endParaRPr>
          </a:p>
          <a:p>
            <a:r>
              <a:rPr lang="en-US" sz="2400" dirty="0">
                <a:latin typeface="+mj-lt"/>
              </a:rPr>
              <a:t>All items of Property, Plant and Equipment that meet the recognition criteria shall be recorded in the Fixed Assets Register. At a minimum, the following details shall be recorded: </a:t>
            </a:r>
          </a:p>
          <a:p>
            <a:pPr marL="457200" lvl="1" indent="0">
              <a:buNone/>
            </a:pPr>
            <a:r>
              <a:rPr lang="en-US" sz="2000" dirty="0" smtClean="0">
                <a:latin typeface="+mj-lt"/>
              </a:rPr>
              <a:t>a</a:t>
            </a:r>
            <a:r>
              <a:rPr lang="en-US" sz="2200" dirty="0">
                <a:latin typeface="+mj-lt"/>
              </a:rPr>
              <a:t>)   date of purchase, cost and description of asset; </a:t>
            </a:r>
          </a:p>
          <a:p>
            <a:pPr marL="457200" lvl="1" indent="0">
              <a:buNone/>
            </a:pPr>
            <a:r>
              <a:rPr lang="en-US" sz="2200" dirty="0">
                <a:latin typeface="+mj-lt"/>
              </a:rPr>
              <a:t>b)   asset class, useful life, depreciation rate and method; </a:t>
            </a:r>
          </a:p>
          <a:p>
            <a:pPr marL="457200" lvl="1" indent="0">
              <a:buNone/>
            </a:pPr>
            <a:r>
              <a:rPr lang="en-US" sz="2200" dirty="0">
                <a:latin typeface="+mj-lt"/>
              </a:rPr>
              <a:t>c)   warranty and serial number; and </a:t>
            </a:r>
          </a:p>
          <a:p>
            <a:pPr marL="457200" lvl="1" indent="0">
              <a:buNone/>
            </a:pPr>
            <a:r>
              <a:rPr lang="en-US" sz="2200" dirty="0">
                <a:latin typeface="+mj-lt"/>
              </a:rPr>
              <a:t>d)   location of asset and custodian name. </a:t>
            </a:r>
          </a:p>
          <a:p>
            <a:pPr marL="0" indent="0">
              <a:buNone/>
            </a:pPr>
            <a:endParaRPr lang="en-US" sz="2400" dirty="0">
              <a:latin typeface="+mj-lt"/>
            </a:endParaRPr>
          </a:p>
        </p:txBody>
      </p:sp>
    </p:spTree>
    <p:extLst>
      <p:ext uri="{BB962C8B-B14F-4D97-AF65-F5344CB8AC3E}">
        <p14:creationId xmlns:p14="http://schemas.microsoft.com/office/powerpoint/2010/main" val="268363956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547872"/>
          </a:xfrm>
          <a:solidFill>
            <a:schemeClr val="accent6">
              <a:lumMod val="20000"/>
              <a:lumOff val="80000"/>
            </a:schemeClr>
          </a:solidFill>
        </p:spPr>
        <p:txBody>
          <a:bodyPr>
            <a:noAutofit/>
          </a:bodyPr>
          <a:lstStyle/>
          <a:p>
            <a:pPr marL="0" indent="0">
              <a:buNone/>
            </a:pPr>
            <a:r>
              <a:rPr lang="en-US" b="1" dirty="0">
                <a:latin typeface="+mj-lt"/>
              </a:rPr>
              <a:t>Petty </a:t>
            </a:r>
            <a:r>
              <a:rPr lang="en-US" b="1" dirty="0" smtClean="0">
                <a:latin typeface="+mj-lt"/>
              </a:rPr>
              <a:t>Cash… </a:t>
            </a:r>
            <a:endParaRPr lang="en-US" dirty="0">
              <a:latin typeface="+mj-lt"/>
            </a:endParaRPr>
          </a:p>
          <a:p>
            <a:r>
              <a:rPr lang="en-US" sz="2400" dirty="0" smtClean="0">
                <a:latin typeface="+mj-lt"/>
              </a:rPr>
              <a:t>The </a:t>
            </a:r>
            <a:r>
              <a:rPr lang="en-US" sz="2400" dirty="0">
                <a:latin typeface="+mj-lt"/>
              </a:rPr>
              <a:t>petty cash shall be reconciled on a daily basis and any discrepancy in the amount held shall be notified to the regional in-charge and Finance Manager immediately. On a monthly basis, as a part of month end closing, the petty cash balance in the cash register shall be reconciled with the balance in ledger (cashbook). </a:t>
            </a:r>
          </a:p>
          <a:p>
            <a:r>
              <a:rPr lang="en-US" sz="2400" dirty="0" smtClean="0">
                <a:latin typeface="+mj-lt"/>
              </a:rPr>
              <a:t>The </a:t>
            </a:r>
            <a:r>
              <a:rPr lang="en-US" sz="2400" dirty="0">
                <a:latin typeface="+mj-lt"/>
              </a:rPr>
              <a:t>regional in-charge shall put in place measures designed to ensure the safety of the petty cash funds when in movement between the bank and the regional office and shall notify the Finance Unit of such measures.</a:t>
            </a: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51594782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2916936"/>
          </a:xfrm>
          <a:solidFill>
            <a:schemeClr val="accent6">
              <a:lumMod val="20000"/>
              <a:lumOff val="80000"/>
            </a:schemeClr>
          </a:solidFill>
        </p:spPr>
        <p:txBody>
          <a:bodyPr>
            <a:noAutofit/>
          </a:bodyPr>
          <a:lstStyle/>
          <a:p>
            <a:pPr marL="0" indent="0">
              <a:buNone/>
            </a:pPr>
            <a:r>
              <a:rPr lang="en-US" b="1" dirty="0">
                <a:latin typeface="+mj-lt"/>
              </a:rPr>
              <a:t>Staff Claims </a:t>
            </a:r>
            <a:endParaRPr lang="en-US" dirty="0">
              <a:latin typeface="+mj-lt"/>
            </a:endParaRPr>
          </a:p>
          <a:p>
            <a:r>
              <a:rPr lang="en-US" sz="2400" dirty="0" smtClean="0">
                <a:latin typeface="+mj-lt"/>
              </a:rPr>
              <a:t>All </a:t>
            </a:r>
            <a:r>
              <a:rPr lang="en-US" sz="2400" dirty="0">
                <a:latin typeface="+mj-lt"/>
              </a:rPr>
              <a:t>staff travel and general expense claims shall be submitted to the Finance Unit through ERP (or AIS) with all relevant supporting documents for proof of payment. </a:t>
            </a:r>
          </a:p>
          <a:p>
            <a:r>
              <a:rPr lang="en-US" sz="2400" dirty="0" smtClean="0">
                <a:latin typeface="+mj-lt"/>
              </a:rPr>
              <a:t>All </a:t>
            </a:r>
            <a:r>
              <a:rPr lang="en-US" sz="2400" dirty="0">
                <a:latin typeface="+mj-lt"/>
              </a:rPr>
              <a:t>staff travel and general expense claims shall be submitted within 30 days of occurrence or return to duty station. Any claims submitted after 30 days will not be reimbursed. </a:t>
            </a: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62112170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337560"/>
          </a:xfrm>
          <a:solidFill>
            <a:schemeClr val="accent6">
              <a:lumMod val="20000"/>
              <a:lumOff val="80000"/>
            </a:schemeClr>
          </a:solidFill>
        </p:spPr>
        <p:txBody>
          <a:bodyPr>
            <a:noAutofit/>
          </a:bodyPr>
          <a:lstStyle/>
          <a:p>
            <a:pPr marL="0" indent="0">
              <a:buNone/>
            </a:pPr>
            <a:r>
              <a:rPr lang="en-US" b="1" dirty="0">
                <a:latin typeface="+mj-lt"/>
              </a:rPr>
              <a:t>Staff </a:t>
            </a:r>
            <a:r>
              <a:rPr lang="en-US" b="1" dirty="0" smtClean="0">
                <a:latin typeface="+mj-lt"/>
              </a:rPr>
              <a:t>Claims… </a:t>
            </a:r>
            <a:endParaRPr lang="en-US" dirty="0">
              <a:latin typeface="+mj-lt"/>
            </a:endParaRPr>
          </a:p>
          <a:p>
            <a:r>
              <a:rPr lang="en-US" sz="2400" dirty="0" smtClean="0">
                <a:latin typeface="+mj-lt"/>
              </a:rPr>
              <a:t>All </a:t>
            </a:r>
            <a:r>
              <a:rPr lang="en-US" sz="2400" dirty="0">
                <a:latin typeface="+mj-lt"/>
              </a:rPr>
              <a:t>payroll related claims shall be submitted by the 15th of the month shall be processed through that month’s payroll. Payroll related claims submitted after the 15th of the month shall be processed through the next month’s payroll. Employees in regional offices which have a payroll service provider must submit claims by the 10th of the month for processing in the same calendar month. </a:t>
            </a:r>
          </a:p>
          <a:p>
            <a:r>
              <a:rPr lang="en-US" sz="2400" dirty="0" smtClean="0">
                <a:latin typeface="+mj-lt"/>
              </a:rPr>
              <a:t>All </a:t>
            </a:r>
            <a:r>
              <a:rPr lang="en-US" sz="2400" dirty="0">
                <a:latin typeface="+mj-lt"/>
              </a:rPr>
              <a:t>payroll related claims or payments to staff shall be documented through ERP (or AIS) and all documents shall be maintained in ERP (or AIS). </a:t>
            </a: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9183267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337560"/>
          </a:xfrm>
          <a:solidFill>
            <a:schemeClr val="accent6">
              <a:lumMod val="20000"/>
              <a:lumOff val="80000"/>
            </a:schemeClr>
          </a:solidFill>
        </p:spPr>
        <p:txBody>
          <a:bodyPr>
            <a:noAutofit/>
          </a:bodyPr>
          <a:lstStyle/>
          <a:p>
            <a:pPr marL="0" indent="0">
              <a:buNone/>
            </a:pPr>
            <a:r>
              <a:rPr lang="en-US" b="1" dirty="0">
                <a:latin typeface="+mj-lt"/>
              </a:rPr>
              <a:t>Payroll </a:t>
            </a:r>
            <a:endParaRPr lang="en-US" dirty="0">
              <a:latin typeface="+mj-lt"/>
            </a:endParaRPr>
          </a:p>
          <a:p>
            <a:r>
              <a:rPr lang="en-US" sz="2400" dirty="0" smtClean="0">
                <a:latin typeface="+mj-lt"/>
              </a:rPr>
              <a:t>The </a:t>
            </a:r>
            <a:r>
              <a:rPr lang="en-US" sz="2400" dirty="0">
                <a:latin typeface="+mj-lt"/>
              </a:rPr>
              <a:t>Human Resource Unit shall provide accurate and reconciled personnel payroll data to the Finance Unit by the 20th of every month. </a:t>
            </a:r>
          </a:p>
          <a:p>
            <a:r>
              <a:rPr lang="en-US" sz="2400" dirty="0" smtClean="0">
                <a:latin typeface="+mj-lt"/>
              </a:rPr>
              <a:t>Sampled CSO personnel </a:t>
            </a:r>
            <a:r>
              <a:rPr lang="en-US" sz="2400" dirty="0">
                <a:latin typeface="+mj-lt"/>
              </a:rPr>
              <a:t>and individual consultant contracts and salary/professional fees will be denominated in Sri Lankan Rupees and credited to an account designated by the concerned individual. Changes to bank accounts are allowed in exceptional circumstances (closure of current bank account, regulatory requirements, interim arrangement for new personnel or leavers) and after approval from the Finance Unit. </a:t>
            </a: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86659068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2862072"/>
          </a:xfrm>
          <a:solidFill>
            <a:schemeClr val="accent6">
              <a:lumMod val="20000"/>
              <a:lumOff val="80000"/>
            </a:schemeClr>
          </a:solidFill>
        </p:spPr>
        <p:txBody>
          <a:bodyPr>
            <a:noAutofit/>
          </a:bodyPr>
          <a:lstStyle/>
          <a:p>
            <a:pPr marL="0" indent="0">
              <a:buNone/>
            </a:pPr>
            <a:r>
              <a:rPr lang="en-US" b="1" dirty="0" smtClean="0">
                <a:latin typeface="+mj-lt"/>
              </a:rPr>
              <a:t>Payroll…</a:t>
            </a:r>
          </a:p>
          <a:p>
            <a:r>
              <a:rPr lang="en-US" sz="2400" dirty="0" smtClean="0">
                <a:latin typeface="+mj-lt"/>
              </a:rPr>
              <a:t>Foreign </a:t>
            </a:r>
            <a:r>
              <a:rPr lang="en-US" sz="2400" dirty="0">
                <a:latin typeface="+mj-lt"/>
              </a:rPr>
              <a:t>exchange calculations shall be based if a foreign citizen is employed </a:t>
            </a:r>
          </a:p>
          <a:p>
            <a:r>
              <a:rPr lang="en-US" sz="2400" dirty="0" smtClean="0">
                <a:latin typeface="+mj-lt"/>
              </a:rPr>
              <a:t>The </a:t>
            </a:r>
            <a:r>
              <a:rPr lang="en-US" sz="2400" dirty="0">
                <a:latin typeface="+mj-lt"/>
              </a:rPr>
              <a:t>Finance Unit shall ensure timely and accurate payment of personnel compensation. Payments of salaries/professional fees shall be made not later than 25th of the current month. In case the payment date falls on holiday or weekends, the salaries/professional fees shall be paid on the previous working day. </a:t>
            </a:r>
          </a:p>
          <a:p>
            <a:pPr marL="0" indent="0">
              <a:buNone/>
            </a:pPr>
            <a:endParaRPr lang="en-US" dirty="0"/>
          </a:p>
          <a:p>
            <a:pPr marL="0" indent="0">
              <a:buNone/>
            </a:pPr>
            <a:r>
              <a:rPr lang="en-US" b="1" dirty="0" smtClean="0">
                <a:latin typeface="+mj-lt"/>
              </a:rPr>
              <a:t> </a:t>
            </a:r>
            <a:endParaRPr lang="en-US" dirty="0">
              <a:latin typeface="+mj-lt"/>
            </a:endParaRP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19178485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3538728"/>
          </a:xfrm>
          <a:solidFill>
            <a:schemeClr val="accent6">
              <a:lumMod val="20000"/>
              <a:lumOff val="80000"/>
            </a:schemeClr>
          </a:solidFill>
        </p:spPr>
        <p:txBody>
          <a:bodyPr>
            <a:noAutofit/>
          </a:bodyPr>
          <a:lstStyle/>
          <a:p>
            <a:pPr marL="0" indent="0">
              <a:buNone/>
            </a:pPr>
            <a:r>
              <a:rPr lang="en-US" b="1" dirty="0" smtClean="0">
                <a:latin typeface="+mj-lt"/>
              </a:rPr>
              <a:t>Payroll…</a:t>
            </a:r>
          </a:p>
          <a:p>
            <a:r>
              <a:rPr lang="en-US" sz="2400" dirty="0">
                <a:latin typeface="+mj-lt"/>
              </a:rPr>
              <a:t>The payroll register shall be certified, authorized and approved as per the Delegation of Authority. </a:t>
            </a:r>
          </a:p>
          <a:p>
            <a:r>
              <a:rPr lang="en-US" sz="2400" dirty="0" smtClean="0">
                <a:latin typeface="+mj-lt"/>
              </a:rPr>
              <a:t>A payroll </a:t>
            </a:r>
            <a:r>
              <a:rPr lang="en-US" sz="2400" dirty="0">
                <a:latin typeface="+mj-lt"/>
              </a:rPr>
              <a:t>reconciliation report which includes the difference between payroll payments made from previous month and current month shall be prepared by the Human Resources Unit and approved by the Head of Human Resources. This shall be accompanied with the payroll transfer list from HR to Finance. Finance will do a random sampling test on individual transactions before the payments are released</a:t>
            </a:r>
            <a:r>
              <a:rPr lang="en-US" dirty="0">
                <a:latin typeface="+mj-lt"/>
              </a:rPr>
              <a:t>. </a:t>
            </a:r>
          </a:p>
          <a:p>
            <a:pPr marL="0" indent="0">
              <a:buNone/>
            </a:pPr>
            <a:endParaRPr lang="en-US" dirty="0"/>
          </a:p>
          <a:p>
            <a:pPr marL="0" indent="0">
              <a:buNone/>
            </a:pPr>
            <a:r>
              <a:rPr lang="en-US" b="1" dirty="0" smtClean="0">
                <a:latin typeface="+mj-lt"/>
              </a:rPr>
              <a:t> </a:t>
            </a:r>
            <a:endParaRPr lang="en-US" dirty="0">
              <a:latin typeface="+mj-lt"/>
            </a:endParaRP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255239036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112" y="402336"/>
            <a:ext cx="10378440"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896112" y="1335024"/>
            <a:ext cx="10378440" cy="2926080"/>
          </a:xfrm>
          <a:solidFill>
            <a:schemeClr val="accent6">
              <a:lumMod val="20000"/>
              <a:lumOff val="80000"/>
            </a:schemeClr>
          </a:solidFill>
        </p:spPr>
        <p:txBody>
          <a:bodyPr>
            <a:noAutofit/>
          </a:bodyPr>
          <a:lstStyle/>
          <a:p>
            <a:pPr marL="0" indent="0">
              <a:buNone/>
            </a:pPr>
            <a:r>
              <a:rPr lang="en-US" b="1" dirty="0">
                <a:latin typeface="+mj-lt"/>
              </a:rPr>
              <a:t>Insurance </a:t>
            </a:r>
            <a:endParaRPr lang="en-US" dirty="0">
              <a:latin typeface="+mj-lt"/>
            </a:endParaRPr>
          </a:p>
          <a:p>
            <a:pPr marL="0" indent="0">
              <a:buNone/>
            </a:pPr>
            <a:r>
              <a:rPr lang="en-US" sz="2400" dirty="0" smtClean="0">
                <a:latin typeface="+mj-lt"/>
              </a:rPr>
              <a:t>Sampled CSO </a:t>
            </a:r>
            <a:r>
              <a:rPr lang="en-US" sz="2400" dirty="0">
                <a:latin typeface="+mj-lt"/>
              </a:rPr>
              <a:t>shall enter into relevant insurance contracts to insure coverage on the following cash transactions:</a:t>
            </a:r>
          </a:p>
          <a:p>
            <a:pPr marL="0" indent="0">
              <a:buNone/>
            </a:pPr>
            <a:r>
              <a:rPr lang="en-US" sz="2400" dirty="0" smtClean="0">
                <a:latin typeface="+mj-lt"/>
              </a:rPr>
              <a:t>a</a:t>
            </a:r>
            <a:r>
              <a:rPr lang="en-US" sz="2400" dirty="0">
                <a:latin typeface="+mj-lt"/>
              </a:rPr>
              <a:t>)   Cash in Transit; </a:t>
            </a:r>
          </a:p>
          <a:p>
            <a:pPr marL="0" indent="0">
              <a:buNone/>
            </a:pPr>
            <a:r>
              <a:rPr lang="en-US" sz="2400" dirty="0">
                <a:latin typeface="+mj-lt"/>
              </a:rPr>
              <a:t>b)   Money in Petty Cash; and </a:t>
            </a:r>
          </a:p>
          <a:p>
            <a:pPr marL="0" indent="0">
              <a:buNone/>
            </a:pPr>
            <a:r>
              <a:rPr lang="en-US" sz="2400" dirty="0">
                <a:latin typeface="+mj-lt"/>
              </a:rPr>
              <a:t>c)   Any movement of cash between (CSO’s Name) offices.</a:t>
            </a:r>
          </a:p>
          <a:p>
            <a:pPr marL="0" indent="0">
              <a:buNone/>
            </a:pPr>
            <a:endParaRPr lang="en-US" dirty="0">
              <a:latin typeface="+mj-lt"/>
            </a:endParaRPr>
          </a:p>
          <a:p>
            <a:pPr marL="0" indent="0">
              <a:buNone/>
            </a:pPr>
            <a:r>
              <a:rPr lang="en-US" b="1" dirty="0" smtClean="0">
                <a:latin typeface="+mj-lt"/>
              </a:rPr>
              <a:t> </a:t>
            </a:r>
            <a:endParaRPr lang="en-US" dirty="0">
              <a:latin typeface="+mj-lt"/>
            </a:endParaRP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58862304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0744" y="402336"/>
            <a:ext cx="9610344"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1307592" y="1335024"/>
            <a:ext cx="9683496" cy="3090672"/>
          </a:xfrm>
          <a:solidFill>
            <a:schemeClr val="accent6">
              <a:lumMod val="20000"/>
              <a:lumOff val="80000"/>
            </a:schemeClr>
          </a:solidFill>
        </p:spPr>
        <p:txBody>
          <a:bodyPr>
            <a:noAutofit/>
          </a:bodyPr>
          <a:lstStyle/>
          <a:p>
            <a:pPr marL="0" indent="0">
              <a:buNone/>
            </a:pPr>
            <a:r>
              <a:rPr lang="en-US" b="1" dirty="0">
                <a:latin typeface="+mj-lt"/>
              </a:rPr>
              <a:t>Credit Card </a:t>
            </a:r>
            <a:endParaRPr lang="en-US" dirty="0">
              <a:latin typeface="+mj-lt"/>
            </a:endParaRPr>
          </a:p>
          <a:p>
            <a:r>
              <a:rPr lang="en-US" sz="2400" dirty="0" smtClean="0">
                <a:latin typeface="+mj-lt"/>
              </a:rPr>
              <a:t>Executive </a:t>
            </a:r>
            <a:r>
              <a:rPr lang="en-US" sz="2400" dirty="0">
                <a:latin typeface="+mj-lt"/>
              </a:rPr>
              <a:t>Director shall oversee the general administration of </a:t>
            </a:r>
            <a:r>
              <a:rPr lang="en-US" sz="2400" dirty="0" smtClean="0">
                <a:latin typeface="+mj-lt"/>
              </a:rPr>
              <a:t>Sampled CSO credit </a:t>
            </a:r>
            <a:r>
              <a:rPr lang="en-US" sz="2400" dirty="0">
                <a:latin typeface="+mj-lt"/>
              </a:rPr>
              <a:t>cards and be responsible for determining eligibility for issuance of corporate credit cards and establishing and adjusting limits on individual corporate credit cards. The Finance Manager shall be responsible for issuance of the credit cards, setting guidelines and procedures on credit card distribution, overall management of issued credit cards, and other matters regarding credit card administration and usage. </a:t>
            </a:r>
          </a:p>
          <a:p>
            <a:pPr marL="0" indent="0">
              <a:buNone/>
            </a:pPr>
            <a:endParaRPr lang="en-US" dirty="0">
              <a:latin typeface="+mj-lt"/>
            </a:endParaRPr>
          </a:p>
          <a:p>
            <a:pPr marL="0" indent="0">
              <a:buNone/>
            </a:pPr>
            <a:r>
              <a:rPr lang="en-US" b="1" dirty="0" smtClean="0">
                <a:latin typeface="+mj-lt"/>
              </a:rPr>
              <a:t> </a:t>
            </a:r>
            <a:endParaRPr lang="en-US" dirty="0">
              <a:latin typeface="+mj-lt"/>
            </a:endParaRP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60722553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0744" y="402336"/>
            <a:ext cx="9610344"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1307592" y="1335024"/>
            <a:ext cx="9683496" cy="3474720"/>
          </a:xfrm>
          <a:solidFill>
            <a:schemeClr val="accent6">
              <a:lumMod val="20000"/>
              <a:lumOff val="80000"/>
            </a:schemeClr>
          </a:solidFill>
        </p:spPr>
        <p:txBody>
          <a:bodyPr>
            <a:noAutofit/>
          </a:bodyPr>
          <a:lstStyle/>
          <a:p>
            <a:pPr marL="0" indent="0">
              <a:buNone/>
            </a:pPr>
            <a:r>
              <a:rPr lang="en-US" b="1" dirty="0">
                <a:latin typeface="+mj-lt"/>
              </a:rPr>
              <a:t>Credit </a:t>
            </a:r>
            <a:r>
              <a:rPr lang="en-US" b="1" dirty="0" smtClean="0">
                <a:latin typeface="+mj-lt"/>
              </a:rPr>
              <a:t>Card… </a:t>
            </a:r>
            <a:endParaRPr lang="en-US" dirty="0">
              <a:latin typeface="+mj-lt"/>
            </a:endParaRPr>
          </a:p>
          <a:p>
            <a:r>
              <a:rPr lang="en-US" sz="2400" dirty="0" smtClean="0">
                <a:latin typeface="+mj-lt"/>
              </a:rPr>
              <a:t>Credit </a:t>
            </a:r>
            <a:r>
              <a:rPr lang="en-US" sz="2400" dirty="0">
                <a:latin typeface="+mj-lt"/>
              </a:rPr>
              <a:t>card holders shall comply with all credit card guidelines and instructions issued by the Executive Director.</a:t>
            </a:r>
          </a:p>
          <a:p>
            <a:r>
              <a:rPr lang="en-US" sz="2400" dirty="0" smtClean="0">
                <a:latin typeface="+mj-lt"/>
              </a:rPr>
              <a:t>Credit </a:t>
            </a:r>
            <a:r>
              <a:rPr lang="en-US" sz="2400" dirty="0">
                <a:latin typeface="+mj-lt"/>
              </a:rPr>
              <a:t>card usage by </a:t>
            </a:r>
            <a:r>
              <a:rPr lang="en-US" sz="2400" dirty="0" smtClean="0">
                <a:latin typeface="+mj-lt"/>
              </a:rPr>
              <a:t>Sampled CSO personnel </a:t>
            </a:r>
            <a:r>
              <a:rPr lang="en-US" sz="2400" dirty="0">
                <a:latin typeface="+mj-lt"/>
              </a:rPr>
              <a:t>shall be subject to independent internal audits for checks against appropriate usage as per the Credit Card Guidelines and other relevant </a:t>
            </a:r>
            <a:r>
              <a:rPr lang="en-US" sz="2400" dirty="0" smtClean="0">
                <a:latin typeface="+mj-lt"/>
              </a:rPr>
              <a:t>Sampled CSO regulations</a:t>
            </a:r>
            <a:r>
              <a:rPr lang="en-US" sz="2400" dirty="0">
                <a:latin typeface="+mj-lt"/>
              </a:rPr>
              <a:t>, rules, policies and procedures. In the event of credit card misuse, the Finance Manager shall notify the event to the Executive Director and the Internal Auditor. </a:t>
            </a:r>
          </a:p>
          <a:p>
            <a:pPr marL="0" indent="0">
              <a:buNone/>
            </a:pPr>
            <a:endParaRPr lang="en-US" dirty="0">
              <a:latin typeface="+mj-lt"/>
            </a:endParaRPr>
          </a:p>
          <a:p>
            <a:pPr marL="0" indent="0">
              <a:buNone/>
            </a:pPr>
            <a:r>
              <a:rPr lang="en-US" b="1" dirty="0" smtClean="0">
                <a:latin typeface="+mj-lt"/>
              </a:rPr>
              <a:t> </a:t>
            </a:r>
            <a:endParaRPr lang="en-US" dirty="0">
              <a:latin typeface="+mj-lt"/>
            </a:endParaRP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85318597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0744" y="402336"/>
            <a:ext cx="9610344" cy="932688"/>
          </a:xfrm>
          <a:solidFill>
            <a:schemeClr val="accent6">
              <a:lumMod val="75000"/>
            </a:schemeClr>
          </a:solidFill>
        </p:spPr>
        <p:txBody>
          <a:bodyPr>
            <a:normAutofit/>
          </a:bodyPr>
          <a:lstStyle/>
          <a:p>
            <a:r>
              <a:rPr lang="en-US" b="1" dirty="0">
                <a:solidFill>
                  <a:schemeClr val="bg1"/>
                </a:solidFill>
              </a:rPr>
              <a:t>PAYABLES AND </a:t>
            </a:r>
            <a:r>
              <a:rPr lang="en-US" b="1" dirty="0" smtClean="0">
                <a:solidFill>
                  <a:schemeClr val="bg1"/>
                </a:solidFill>
              </a:rPr>
              <a:t>ACCRUALS… </a:t>
            </a:r>
            <a:endParaRPr lang="en-US" dirty="0">
              <a:solidFill>
                <a:schemeClr val="bg1"/>
              </a:solidFill>
              <a:latin typeface="+mn-lt"/>
            </a:endParaRPr>
          </a:p>
        </p:txBody>
      </p:sp>
      <p:sp>
        <p:nvSpPr>
          <p:cNvPr id="3" name="Content Placeholder 2"/>
          <p:cNvSpPr>
            <a:spLocks noGrp="1"/>
          </p:cNvSpPr>
          <p:nvPr>
            <p:ph idx="1"/>
          </p:nvPr>
        </p:nvSpPr>
        <p:spPr>
          <a:xfrm>
            <a:off x="1380744" y="1335024"/>
            <a:ext cx="9610344" cy="4471416"/>
          </a:xfrm>
          <a:solidFill>
            <a:schemeClr val="accent6">
              <a:lumMod val="20000"/>
              <a:lumOff val="80000"/>
            </a:schemeClr>
          </a:solidFill>
        </p:spPr>
        <p:txBody>
          <a:bodyPr>
            <a:noAutofit/>
          </a:bodyPr>
          <a:lstStyle/>
          <a:p>
            <a:pPr marL="0" indent="0">
              <a:buNone/>
            </a:pPr>
            <a:r>
              <a:rPr lang="en-US" b="1" dirty="0">
                <a:latin typeface="+mj-lt"/>
              </a:rPr>
              <a:t>Investments </a:t>
            </a:r>
            <a:endParaRPr lang="en-US" dirty="0">
              <a:latin typeface="+mj-lt"/>
            </a:endParaRPr>
          </a:p>
          <a:p>
            <a:r>
              <a:rPr lang="en-US" sz="2400" dirty="0" smtClean="0">
                <a:latin typeface="+mj-lt"/>
              </a:rPr>
              <a:t>In </a:t>
            </a:r>
            <a:r>
              <a:rPr lang="en-US" sz="2400" dirty="0">
                <a:latin typeface="+mj-lt"/>
              </a:rPr>
              <a:t>accordance with Financial Regulation 7.4, the Executive Director may invest monies not needed for immediate requirements in accordance with investment criteria approved by the Council and will periodically report to the Council on any such investments. </a:t>
            </a:r>
          </a:p>
          <a:p>
            <a:r>
              <a:rPr lang="en-US" sz="2400" dirty="0" smtClean="0">
                <a:latin typeface="+mj-lt"/>
              </a:rPr>
              <a:t>In making investments, the Executive Director will seek the advice of an investment committee or Finance Manager who have substantial experience in the financial sector. </a:t>
            </a:r>
          </a:p>
          <a:p>
            <a:r>
              <a:rPr lang="en-US" sz="2400" dirty="0" smtClean="0">
                <a:latin typeface="+mj-lt"/>
              </a:rPr>
              <a:t>Unless otherwise specified in the regulations, rules, resolutions or agreements relating to a particular fund or account, income derived from investments will be credited to miscellaneous income, as specified in Financial Regulation 4.6.</a:t>
            </a:r>
          </a:p>
          <a:p>
            <a:pPr marL="0" indent="0">
              <a:buNone/>
            </a:pPr>
            <a:endParaRPr lang="en-US" dirty="0"/>
          </a:p>
          <a:p>
            <a:pPr marL="0" indent="0">
              <a:buNone/>
            </a:pPr>
            <a:endParaRPr lang="en-US" dirty="0">
              <a:latin typeface="+mj-lt"/>
            </a:endParaRPr>
          </a:p>
          <a:p>
            <a:pPr marL="0" indent="0">
              <a:buNone/>
            </a:pPr>
            <a:r>
              <a:rPr lang="en-US" b="1" dirty="0" smtClean="0">
                <a:latin typeface="+mj-lt"/>
              </a:rPr>
              <a:t> </a:t>
            </a:r>
            <a:endParaRPr lang="en-US" dirty="0">
              <a:latin typeface="+mj-lt"/>
            </a:endParaRPr>
          </a:p>
          <a:p>
            <a:pPr marL="0" indent="0">
              <a:buNone/>
            </a:pP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1566309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675888"/>
          </a:xfrm>
          <a:solidFill>
            <a:schemeClr val="accent6">
              <a:lumMod val="20000"/>
              <a:lumOff val="80000"/>
            </a:schemeClr>
          </a:solidFill>
        </p:spPr>
        <p:txBody>
          <a:bodyPr>
            <a:noAutofit/>
          </a:bodyPr>
          <a:lstStyle/>
          <a:p>
            <a:pPr marL="0" indent="0">
              <a:buNone/>
            </a:pPr>
            <a:r>
              <a:rPr lang="en-US" b="1" dirty="0">
                <a:latin typeface="+mj-lt"/>
              </a:rPr>
              <a:t>Recording </a:t>
            </a:r>
            <a:endParaRPr lang="en-US" dirty="0">
              <a:latin typeface="+mj-lt"/>
            </a:endParaRPr>
          </a:p>
          <a:p>
            <a:r>
              <a:rPr lang="en-US" sz="2400" dirty="0" smtClean="0">
                <a:latin typeface="+mj-lt"/>
              </a:rPr>
              <a:t>Assets </a:t>
            </a:r>
            <a:r>
              <a:rPr lang="en-US" sz="2400" dirty="0">
                <a:latin typeface="+mj-lt"/>
              </a:rPr>
              <a:t>acquired in all locations shall be booked in enterprise resource planning (ERP) system (or Accounting Information Systems – AIS, like QuickBooks accounting or SAP accounting system) within the same calendar month of acquisition. </a:t>
            </a:r>
          </a:p>
          <a:p>
            <a:r>
              <a:rPr lang="en-US" sz="2400" dirty="0" smtClean="0">
                <a:latin typeface="+mj-lt"/>
              </a:rPr>
              <a:t>The </a:t>
            </a:r>
            <a:r>
              <a:rPr lang="en-US" sz="2400" dirty="0">
                <a:latin typeface="+mj-lt"/>
              </a:rPr>
              <a:t>initial recognition of the asset shall be at cost. The cost of a fixed asset item comprises its purchase price, including import duties and non-refundable purchase taxes, and any directly attributable costs of bringing the asset to working condition. The total cost shall not include any trade discounts, rebates and other refundable costs.</a:t>
            </a:r>
          </a:p>
          <a:p>
            <a:pPr marL="0" indent="0">
              <a:buNone/>
            </a:pPr>
            <a:endParaRPr lang="en-US" sz="2400" dirty="0">
              <a:latin typeface="+mj-lt"/>
            </a:endParaRPr>
          </a:p>
        </p:txBody>
      </p:sp>
    </p:spTree>
    <p:extLst>
      <p:ext uri="{BB962C8B-B14F-4D97-AF65-F5344CB8AC3E}">
        <p14:creationId xmlns:p14="http://schemas.microsoft.com/office/powerpoint/2010/main" val="232632219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3504" y="374869"/>
            <a:ext cx="10945368" cy="5755422"/>
          </a:xfrm>
          <a:prstGeom prst="rect">
            <a:avLst/>
          </a:prstGeom>
          <a:solidFill>
            <a:schemeClr val="bg1">
              <a:lumMod val="95000"/>
            </a:schemeClr>
          </a:solidFill>
        </p:spPr>
        <p:txBody>
          <a:bodyPr wrap="square">
            <a:spAutoFit/>
          </a:bodyPr>
          <a:lstStyle/>
          <a:p>
            <a:r>
              <a:rPr lang="en-US" sz="2400" b="1" dirty="0" smtClean="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Regulation 7.4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400" b="1" dirty="0" smtClean="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Investments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p>
          <a:p>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a) The Executive Director may invest monies not needed for immediate requirements only in accordance with investment criteria approved by the Council and shall periodically report to the Council on any such investments. </a:t>
            </a:r>
          </a:p>
          <a:p>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b) In making investments, the Director-General shall place primary emphasis on security of principal funds while ensuring the liquidity necessary to meet Sampled CSO’s cash-flow requirements. The Executive Director shall seek the advice of an Investment Committee composed of members appointed by the Executive Director with substantial experience in the financial sector, including at least one member from outside Sampled CSO. </a:t>
            </a:r>
          </a:p>
          <a:p>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c) At least once a year, the Executive Director shall submit a statement of the investments currently held to the Management and Program Sub-Committee. </a:t>
            </a:r>
          </a:p>
          <a:p>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d) Unless otherwise specified in the regulations, rules, resolutions or agreements relating to a particular fund or account, income derived from investments shall be credited to miscellaneous income, as specified in Regulation 4.6. e) Investment losses shall be borne by the fund, trust fund, reserve or special account from which the investment derives. At least once a year, the Executive Director shall submit a statement of the investment losses to the Management and Program Sub-Committee</a:t>
            </a:r>
            <a:endParaRPr lang="en-US" sz="2000" dirty="0"/>
          </a:p>
        </p:txBody>
      </p:sp>
    </p:spTree>
    <p:extLst>
      <p:ext uri="{BB962C8B-B14F-4D97-AF65-F5344CB8AC3E}">
        <p14:creationId xmlns:p14="http://schemas.microsoft.com/office/powerpoint/2010/main" val="229330420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484632"/>
            <a:ext cx="9610344" cy="1408176"/>
          </a:xfrm>
          <a:solidFill>
            <a:schemeClr val="accent6">
              <a:lumMod val="75000"/>
            </a:schemeClr>
          </a:solidFill>
        </p:spPr>
        <p:txBody>
          <a:bodyPr>
            <a:normAutofit/>
          </a:bodyPr>
          <a:lstStyle/>
          <a:p>
            <a:r>
              <a:rPr lang="en-US" b="1" dirty="0">
                <a:solidFill>
                  <a:schemeClr val="bg1"/>
                </a:solidFill>
              </a:rPr>
              <a:t>FINANCIAL RECORDING AND CLOSING PROCEDURES </a:t>
            </a:r>
            <a:endParaRPr lang="en-US" dirty="0">
              <a:solidFill>
                <a:schemeClr val="bg1"/>
              </a:solidFill>
              <a:latin typeface="+mn-lt"/>
            </a:endParaRPr>
          </a:p>
        </p:txBody>
      </p:sp>
      <p:sp>
        <p:nvSpPr>
          <p:cNvPr id="3" name="Content Placeholder 2"/>
          <p:cNvSpPr>
            <a:spLocks noGrp="1"/>
          </p:cNvSpPr>
          <p:nvPr>
            <p:ph idx="1"/>
          </p:nvPr>
        </p:nvSpPr>
        <p:spPr>
          <a:xfrm>
            <a:off x="1280160" y="1892808"/>
            <a:ext cx="9610344" cy="3410712"/>
          </a:xfrm>
          <a:solidFill>
            <a:schemeClr val="accent6">
              <a:lumMod val="20000"/>
              <a:lumOff val="80000"/>
            </a:schemeClr>
          </a:solidFill>
        </p:spPr>
        <p:txBody>
          <a:bodyPr>
            <a:noAutofit/>
          </a:bodyPr>
          <a:lstStyle/>
          <a:p>
            <a:pPr marL="0" indent="0">
              <a:buNone/>
            </a:pPr>
            <a:r>
              <a:rPr lang="en-US" sz="3200" b="1" dirty="0">
                <a:latin typeface="+mj-lt"/>
              </a:rPr>
              <a:t>Financial Ledger and Records </a:t>
            </a:r>
            <a:endParaRPr lang="en-US" sz="3200" dirty="0">
              <a:latin typeface="+mj-lt"/>
            </a:endParaRPr>
          </a:p>
          <a:p>
            <a:r>
              <a:rPr lang="en-US" dirty="0" smtClean="0">
                <a:latin typeface="+mj-lt"/>
              </a:rPr>
              <a:t>The </a:t>
            </a:r>
            <a:r>
              <a:rPr lang="en-US" dirty="0">
                <a:latin typeface="+mj-lt"/>
              </a:rPr>
              <a:t>financial ledgers shall be maintained on the principle of double entry book-keeping i.e. that every transaction has a twofold aspect. Every debit in the ledger has a corresponding credit, and vice-versa. Consequently, at any moment in time, the total of the debits in the ledgers shall agree to the total of the credits. This balancing of totals shall be proved by a Trial Balance. </a:t>
            </a:r>
          </a:p>
        </p:txBody>
      </p:sp>
    </p:spTree>
    <p:extLst>
      <p:ext uri="{BB962C8B-B14F-4D97-AF65-F5344CB8AC3E}">
        <p14:creationId xmlns:p14="http://schemas.microsoft.com/office/powerpoint/2010/main" val="101523365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484632"/>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892808"/>
            <a:ext cx="9610344" cy="2743200"/>
          </a:xfrm>
          <a:solidFill>
            <a:schemeClr val="accent6">
              <a:lumMod val="20000"/>
              <a:lumOff val="80000"/>
            </a:schemeClr>
          </a:solidFill>
        </p:spPr>
        <p:txBody>
          <a:bodyPr>
            <a:noAutofit/>
          </a:bodyPr>
          <a:lstStyle/>
          <a:p>
            <a:pPr marL="0" indent="0">
              <a:buNone/>
            </a:pPr>
            <a:r>
              <a:rPr lang="en-US" sz="3200" b="1" dirty="0">
                <a:latin typeface="+mj-lt"/>
              </a:rPr>
              <a:t>Financial Ledger and </a:t>
            </a:r>
            <a:r>
              <a:rPr lang="en-US" sz="3200" b="1" dirty="0" smtClean="0">
                <a:latin typeface="+mj-lt"/>
              </a:rPr>
              <a:t>Records… </a:t>
            </a:r>
          </a:p>
          <a:p>
            <a:r>
              <a:rPr lang="en-US" dirty="0">
                <a:latin typeface="+mj-lt"/>
              </a:rPr>
              <a:t>The Finance Unit shall maintain ledgers to record all transactions and use a coding structure to provide a basic framework. It should record all expenses and income plus all non-cash transactions. The project/output code is structured so that every main activity of </a:t>
            </a:r>
            <a:r>
              <a:rPr lang="en-US" dirty="0" smtClean="0">
                <a:latin typeface="+mj-lt"/>
              </a:rPr>
              <a:t>Sampled CSO is </a:t>
            </a:r>
            <a:r>
              <a:rPr lang="en-US" dirty="0">
                <a:latin typeface="+mj-lt"/>
              </a:rPr>
              <a:t>included therein. </a:t>
            </a:r>
          </a:p>
          <a:p>
            <a:pPr marL="0" indent="0">
              <a:buNone/>
            </a:pPr>
            <a:endParaRPr lang="en-US" sz="3200" dirty="0">
              <a:latin typeface="+mj-lt"/>
            </a:endParaRPr>
          </a:p>
        </p:txBody>
      </p:sp>
    </p:spTree>
    <p:extLst>
      <p:ext uri="{BB962C8B-B14F-4D97-AF65-F5344CB8AC3E}">
        <p14:creationId xmlns:p14="http://schemas.microsoft.com/office/powerpoint/2010/main" val="312660403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484632"/>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892808"/>
            <a:ext cx="9610344" cy="3867912"/>
          </a:xfrm>
          <a:solidFill>
            <a:schemeClr val="accent6">
              <a:lumMod val="20000"/>
              <a:lumOff val="80000"/>
            </a:schemeClr>
          </a:solidFill>
        </p:spPr>
        <p:txBody>
          <a:bodyPr>
            <a:noAutofit/>
          </a:bodyPr>
          <a:lstStyle/>
          <a:p>
            <a:pPr marL="0" indent="0">
              <a:buNone/>
            </a:pPr>
            <a:r>
              <a:rPr lang="en-US" sz="3200" b="1" dirty="0">
                <a:latin typeface="+mj-lt"/>
              </a:rPr>
              <a:t>Financial Ledger and </a:t>
            </a:r>
            <a:r>
              <a:rPr lang="en-US" sz="3200" b="1" dirty="0" smtClean="0">
                <a:latin typeface="+mj-lt"/>
              </a:rPr>
              <a:t>Records… </a:t>
            </a:r>
          </a:p>
          <a:p>
            <a:r>
              <a:rPr lang="en-US" dirty="0">
                <a:latin typeface="+mj-lt"/>
              </a:rPr>
              <a:t>All records of financial transactions shall be kept and maintained in accordance with the SLAS relevant to NPOs (SL </a:t>
            </a:r>
            <a:r>
              <a:rPr lang="en-US" dirty="0" err="1">
                <a:latin typeface="+mj-lt"/>
              </a:rPr>
              <a:t>SoRP</a:t>
            </a:r>
            <a:r>
              <a:rPr lang="en-US" dirty="0">
                <a:latin typeface="+mj-lt"/>
              </a:rPr>
              <a:t> recognizes the requirements of the Sri Lanka Accounting Standards with regard to recognition and measurement) and shall comply with the financial regulations. Records shall be taken to include both hard copy and electronic records, and according to the financial regulations and the internal retention policy </a:t>
            </a:r>
            <a:endParaRPr lang="en-US" sz="3200" dirty="0">
              <a:latin typeface="+mj-lt"/>
            </a:endParaRPr>
          </a:p>
        </p:txBody>
      </p:sp>
    </p:spTree>
    <p:extLst>
      <p:ext uri="{BB962C8B-B14F-4D97-AF65-F5344CB8AC3E}">
        <p14:creationId xmlns:p14="http://schemas.microsoft.com/office/powerpoint/2010/main" val="376055502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484632"/>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892808"/>
            <a:ext cx="9610344" cy="3118104"/>
          </a:xfrm>
          <a:solidFill>
            <a:schemeClr val="accent6">
              <a:lumMod val="20000"/>
              <a:lumOff val="80000"/>
            </a:schemeClr>
          </a:solidFill>
        </p:spPr>
        <p:txBody>
          <a:bodyPr>
            <a:noAutofit/>
          </a:bodyPr>
          <a:lstStyle/>
          <a:p>
            <a:pPr marL="0" indent="0">
              <a:buNone/>
            </a:pPr>
            <a:r>
              <a:rPr lang="en-US" sz="3200" b="1" dirty="0" smtClean="0">
                <a:latin typeface="+mj-lt"/>
              </a:rPr>
              <a:t>Project </a:t>
            </a:r>
            <a:r>
              <a:rPr lang="en-US" sz="3200" b="1" dirty="0">
                <a:latin typeface="+mj-lt"/>
              </a:rPr>
              <a:t>Accounting </a:t>
            </a:r>
            <a:endParaRPr lang="en-US" sz="3200" dirty="0">
              <a:latin typeface="+mj-lt"/>
            </a:endParaRPr>
          </a:p>
          <a:p>
            <a:r>
              <a:rPr lang="en-US" dirty="0" smtClean="0">
                <a:latin typeface="+mj-lt"/>
              </a:rPr>
              <a:t>Sampled CSO shall </a:t>
            </a:r>
            <a:r>
              <a:rPr lang="en-US" dirty="0">
                <a:latin typeface="+mj-lt"/>
              </a:rPr>
              <a:t>have separation of duties between managing contributions and accounting for contribution. A periodic accounting of funds shall be made available to the donors. Regular accounting reports shall be sent to donor’s summarizing the receipt, use, management and disposition of all contributions in the required reporting format. </a:t>
            </a:r>
          </a:p>
          <a:p>
            <a:pPr marL="0" indent="0">
              <a:buNone/>
            </a:pPr>
            <a:endParaRPr lang="en-US" sz="3200" b="1" dirty="0" smtClean="0">
              <a:latin typeface="+mj-lt"/>
            </a:endParaRPr>
          </a:p>
        </p:txBody>
      </p:sp>
    </p:spTree>
    <p:extLst>
      <p:ext uri="{BB962C8B-B14F-4D97-AF65-F5344CB8AC3E}">
        <p14:creationId xmlns:p14="http://schemas.microsoft.com/office/powerpoint/2010/main" val="86966349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484632"/>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892808"/>
            <a:ext cx="9610344" cy="3447288"/>
          </a:xfrm>
          <a:solidFill>
            <a:schemeClr val="accent6">
              <a:lumMod val="20000"/>
              <a:lumOff val="80000"/>
            </a:schemeClr>
          </a:solidFill>
        </p:spPr>
        <p:txBody>
          <a:bodyPr>
            <a:noAutofit/>
          </a:bodyPr>
          <a:lstStyle/>
          <a:p>
            <a:pPr marL="0" indent="0">
              <a:buNone/>
            </a:pPr>
            <a:r>
              <a:rPr lang="en-US" sz="3200" b="1" dirty="0" smtClean="0">
                <a:latin typeface="+mj-lt"/>
              </a:rPr>
              <a:t>Project Accounting… </a:t>
            </a:r>
            <a:endParaRPr lang="en-US" sz="3200" dirty="0">
              <a:latin typeface="+mj-lt"/>
            </a:endParaRPr>
          </a:p>
          <a:p>
            <a:r>
              <a:rPr lang="en-US" dirty="0">
                <a:latin typeface="+mj-lt"/>
              </a:rPr>
              <a:t>For earmarked funds/projects, the budget is agreed with a donor and the accounting systems shall reflect the major donor concerns and the fixed detailed budget lines</a:t>
            </a:r>
            <a:r>
              <a:rPr lang="en-US" dirty="0" smtClean="0">
                <a:latin typeface="+mj-lt"/>
              </a:rPr>
              <a:t>. Sampled CSO </a:t>
            </a:r>
            <a:r>
              <a:rPr lang="en-US" dirty="0">
                <a:latin typeface="+mj-lt"/>
              </a:rPr>
              <a:t>shall maintain a separate accounting system over earmarked funds.  To avoid the appearance of co-mingling earmarked funds with </a:t>
            </a:r>
            <a:r>
              <a:rPr lang="en-US" dirty="0" smtClean="0">
                <a:latin typeface="+mj-lt"/>
              </a:rPr>
              <a:t>Sampled CSO’s own </a:t>
            </a:r>
            <a:r>
              <a:rPr lang="en-US" dirty="0">
                <a:latin typeface="+mj-lt"/>
              </a:rPr>
              <a:t>funds, separate bank accounts shall be maintained for earmarked funds. </a:t>
            </a:r>
          </a:p>
          <a:p>
            <a:pPr marL="0" indent="0">
              <a:buNone/>
            </a:pPr>
            <a:endParaRPr lang="en-US" sz="3200" b="1" dirty="0" smtClean="0">
              <a:latin typeface="+mj-lt"/>
            </a:endParaRPr>
          </a:p>
        </p:txBody>
      </p:sp>
    </p:spTree>
    <p:extLst>
      <p:ext uri="{BB962C8B-B14F-4D97-AF65-F5344CB8AC3E}">
        <p14:creationId xmlns:p14="http://schemas.microsoft.com/office/powerpoint/2010/main" val="291379138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484632"/>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892808"/>
            <a:ext cx="9610344" cy="2487168"/>
          </a:xfrm>
          <a:solidFill>
            <a:schemeClr val="accent6">
              <a:lumMod val="20000"/>
              <a:lumOff val="80000"/>
            </a:schemeClr>
          </a:solidFill>
        </p:spPr>
        <p:txBody>
          <a:bodyPr>
            <a:noAutofit/>
          </a:bodyPr>
          <a:lstStyle/>
          <a:p>
            <a:pPr marL="0" indent="0">
              <a:buNone/>
            </a:pPr>
            <a:r>
              <a:rPr lang="en-US" sz="3200" b="1" dirty="0" smtClean="0">
                <a:latin typeface="+mj-lt"/>
              </a:rPr>
              <a:t>Project Accounting… </a:t>
            </a:r>
            <a:endParaRPr lang="en-US" sz="3200" dirty="0">
              <a:latin typeface="+mj-lt"/>
            </a:endParaRPr>
          </a:p>
          <a:p>
            <a:r>
              <a:rPr lang="en-US" dirty="0">
                <a:latin typeface="+mj-lt"/>
              </a:rPr>
              <a:t>To ensure that all earmarked funded projects are allocated their appropriate share of the overhead cost, </a:t>
            </a:r>
            <a:r>
              <a:rPr lang="en-US" dirty="0" smtClean="0">
                <a:latin typeface="+mj-lt"/>
              </a:rPr>
              <a:t>Sampled CSO </a:t>
            </a:r>
            <a:r>
              <a:rPr lang="en-US" dirty="0">
                <a:latin typeface="+mj-lt"/>
              </a:rPr>
              <a:t>shall apply the agreed overhead percentage to all Projects funded by earmarked funds. </a:t>
            </a:r>
            <a:endParaRPr lang="en-US" b="1" dirty="0" smtClean="0">
              <a:latin typeface="+mj-lt"/>
            </a:endParaRPr>
          </a:p>
        </p:txBody>
      </p:sp>
    </p:spTree>
    <p:extLst>
      <p:ext uri="{BB962C8B-B14F-4D97-AF65-F5344CB8AC3E}">
        <p14:creationId xmlns:p14="http://schemas.microsoft.com/office/powerpoint/2010/main" val="356812800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484632"/>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892808"/>
            <a:ext cx="9610344" cy="2999232"/>
          </a:xfrm>
          <a:solidFill>
            <a:schemeClr val="accent6">
              <a:lumMod val="20000"/>
              <a:lumOff val="80000"/>
            </a:schemeClr>
          </a:solidFill>
        </p:spPr>
        <p:txBody>
          <a:bodyPr>
            <a:noAutofit/>
          </a:bodyPr>
          <a:lstStyle/>
          <a:p>
            <a:pPr marL="0" indent="0">
              <a:buNone/>
            </a:pPr>
            <a:r>
              <a:rPr lang="en-US" b="1" dirty="0">
                <a:latin typeface="+mj-lt"/>
              </a:rPr>
              <a:t>Direct Costs and Indirect Support Costs </a:t>
            </a:r>
            <a:endParaRPr lang="en-US" dirty="0">
              <a:latin typeface="+mj-lt"/>
            </a:endParaRPr>
          </a:p>
          <a:p>
            <a:r>
              <a:rPr lang="en-US" sz="2400" dirty="0" smtClean="0">
                <a:latin typeface="+mj-lt"/>
              </a:rPr>
              <a:t>The </a:t>
            </a:r>
            <a:r>
              <a:rPr lang="en-US" sz="2400" dirty="0">
                <a:latin typeface="+mj-lt"/>
              </a:rPr>
              <a:t>ability to identify, measure, interpret and present costs as they relate to </a:t>
            </a:r>
            <a:r>
              <a:rPr lang="en-US" sz="2400" dirty="0" smtClean="0">
                <a:latin typeface="+mj-lt"/>
              </a:rPr>
              <a:t>Sampled CSO’s </a:t>
            </a:r>
            <a:r>
              <a:rPr lang="en-US" sz="2400" dirty="0">
                <a:latin typeface="+mj-lt"/>
              </a:rPr>
              <a:t>economic flow of services, both historically and in forward-looking context, is necessary for an informed understanding of </a:t>
            </a:r>
            <a:r>
              <a:rPr lang="en-US" sz="2400" dirty="0" smtClean="0">
                <a:latin typeface="+mj-lt"/>
              </a:rPr>
              <a:t>Sampled CSO’s </a:t>
            </a:r>
            <a:r>
              <a:rPr lang="en-US" sz="2400" dirty="0">
                <a:latin typeface="+mj-lt"/>
              </a:rPr>
              <a:t>drivers of costs and value. Further, understanding Sampled CSO’s </a:t>
            </a:r>
            <a:r>
              <a:rPr lang="en-US" sz="2400" dirty="0" smtClean="0">
                <a:latin typeface="+mj-lt"/>
              </a:rPr>
              <a:t>full </a:t>
            </a:r>
            <a:r>
              <a:rPr lang="en-US" sz="2400" dirty="0">
                <a:latin typeface="+mj-lt"/>
              </a:rPr>
              <a:t>costs of delivery is critical in strategic decision making and in ensuring the financial stability Sampled </a:t>
            </a:r>
            <a:r>
              <a:rPr lang="en-US" sz="2400" dirty="0" smtClean="0">
                <a:latin typeface="+mj-lt"/>
              </a:rPr>
              <a:t>CSO. </a:t>
            </a:r>
            <a:endParaRPr lang="en-US" b="1" dirty="0" smtClean="0">
              <a:latin typeface="+mj-lt"/>
            </a:endParaRPr>
          </a:p>
        </p:txBody>
      </p:sp>
    </p:spTree>
    <p:extLst>
      <p:ext uri="{BB962C8B-B14F-4D97-AF65-F5344CB8AC3E}">
        <p14:creationId xmlns:p14="http://schemas.microsoft.com/office/powerpoint/2010/main" val="310332160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484632"/>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892808"/>
            <a:ext cx="9610344" cy="4169664"/>
          </a:xfrm>
          <a:solidFill>
            <a:schemeClr val="accent6">
              <a:lumMod val="20000"/>
              <a:lumOff val="80000"/>
            </a:schemeClr>
          </a:solidFill>
        </p:spPr>
        <p:txBody>
          <a:bodyPr>
            <a:noAutofit/>
          </a:bodyPr>
          <a:lstStyle/>
          <a:p>
            <a:pPr marL="0" indent="0">
              <a:buNone/>
            </a:pPr>
            <a:r>
              <a:rPr lang="en-US" b="1" dirty="0">
                <a:latin typeface="+mj-lt"/>
              </a:rPr>
              <a:t>Direct Costs and Indirect Support </a:t>
            </a:r>
            <a:r>
              <a:rPr lang="en-US" b="1" dirty="0" smtClean="0">
                <a:latin typeface="+mj-lt"/>
              </a:rPr>
              <a:t>Costs…</a:t>
            </a:r>
            <a:endParaRPr lang="en-US" dirty="0">
              <a:latin typeface="+mj-lt"/>
            </a:endParaRPr>
          </a:p>
          <a:p>
            <a:r>
              <a:rPr lang="en-US" sz="2400" dirty="0" smtClean="0">
                <a:latin typeface="+mj-lt"/>
              </a:rPr>
              <a:t>…In </a:t>
            </a:r>
            <a:r>
              <a:rPr lang="en-US" sz="2400" dirty="0">
                <a:latin typeface="+mj-lt"/>
              </a:rPr>
              <a:t>order to support optimal allocation of resources for service delivery and provide clarity to internal and external stakeholders, Sampled </a:t>
            </a:r>
            <a:r>
              <a:rPr lang="en-US" sz="2400" dirty="0" smtClean="0">
                <a:latin typeface="+mj-lt"/>
              </a:rPr>
              <a:t>CSO seeks </a:t>
            </a:r>
            <a:r>
              <a:rPr lang="en-US" sz="2400" dirty="0">
                <a:latin typeface="+mj-lt"/>
              </a:rPr>
              <a:t>to define its internal principles relating to direct costs and indirect support costs. These principles should be read and understood by all personnel involved in Budget preparation, particularly Project managers and Finance Unit personnel, as well as by Sampled </a:t>
            </a:r>
            <a:r>
              <a:rPr lang="en-US" sz="2400" dirty="0" smtClean="0">
                <a:latin typeface="+mj-lt"/>
              </a:rPr>
              <a:t>CSO’s contributors</a:t>
            </a:r>
            <a:r>
              <a:rPr lang="en-US" sz="2400" dirty="0">
                <a:latin typeface="+mj-lt"/>
              </a:rPr>
              <a:t>, especially donors of earmarked funds. </a:t>
            </a:r>
            <a:endParaRPr lang="en-US" sz="2400" dirty="0" smtClean="0">
              <a:latin typeface="+mj-lt"/>
            </a:endParaRPr>
          </a:p>
          <a:p>
            <a:r>
              <a:rPr lang="en-US" sz="2400" dirty="0">
                <a:latin typeface="+mj-lt"/>
              </a:rPr>
              <a:t>In implementing programs, projects and activities, </a:t>
            </a:r>
            <a:r>
              <a:rPr lang="en-US" sz="2400" dirty="0" smtClean="0">
                <a:latin typeface="+mj-lt"/>
              </a:rPr>
              <a:t>Sampled CSO incurs </a:t>
            </a:r>
            <a:r>
              <a:rPr lang="en-US" sz="2400" dirty="0">
                <a:latin typeface="+mj-lt"/>
              </a:rPr>
              <a:t>two distinct types of expenses: (1) direct costs and (2) indirect support costs/overheads.</a:t>
            </a:r>
          </a:p>
          <a:p>
            <a:endParaRPr lang="en-US" sz="2400" dirty="0">
              <a:latin typeface="+mj-lt"/>
            </a:endParaRPr>
          </a:p>
          <a:p>
            <a:pPr marL="0" indent="0">
              <a:buNone/>
            </a:pPr>
            <a:endParaRPr lang="en-US" b="1" dirty="0" smtClean="0">
              <a:latin typeface="+mj-lt"/>
            </a:endParaRPr>
          </a:p>
        </p:txBody>
      </p:sp>
    </p:spTree>
    <p:extLst>
      <p:ext uri="{BB962C8B-B14F-4D97-AF65-F5344CB8AC3E}">
        <p14:creationId xmlns:p14="http://schemas.microsoft.com/office/powerpoint/2010/main" val="226647134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4526280"/>
          </a:xfrm>
          <a:solidFill>
            <a:schemeClr val="accent6">
              <a:lumMod val="20000"/>
              <a:lumOff val="80000"/>
            </a:schemeClr>
          </a:solidFill>
        </p:spPr>
        <p:txBody>
          <a:bodyPr>
            <a:noAutofit/>
          </a:bodyPr>
          <a:lstStyle/>
          <a:p>
            <a:pPr marL="0" lvl="0" indent="0">
              <a:buNone/>
            </a:pPr>
            <a:r>
              <a:rPr lang="en-US" b="1" dirty="0">
                <a:latin typeface="+mj-lt"/>
              </a:rPr>
              <a:t>Direct </a:t>
            </a:r>
            <a:r>
              <a:rPr lang="en-US" b="1" dirty="0" smtClean="0">
                <a:latin typeface="+mj-lt"/>
              </a:rPr>
              <a:t>Costs</a:t>
            </a:r>
          </a:p>
          <a:p>
            <a:pPr marL="0" lvl="0" indent="0">
              <a:buNone/>
            </a:pPr>
            <a:r>
              <a:rPr lang="en-US" sz="2400" dirty="0" smtClean="0">
                <a:latin typeface="+mj-lt"/>
              </a:rPr>
              <a:t>“Direct </a:t>
            </a:r>
            <a:r>
              <a:rPr lang="en-US" sz="2400" dirty="0">
                <a:latin typeface="+mj-lt"/>
              </a:rPr>
              <a:t>Costs” are all costs that can be directly linked to the activities of the program or project and are clearly identifiable. </a:t>
            </a:r>
          </a:p>
          <a:p>
            <a:pPr marL="0" indent="0">
              <a:buNone/>
            </a:pPr>
            <a:r>
              <a:rPr lang="en-US" sz="2400" dirty="0" smtClean="0">
                <a:latin typeface="+mj-lt"/>
              </a:rPr>
              <a:t>The </a:t>
            </a:r>
            <a:r>
              <a:rPr lang="en-US" sz="2400" dirty="0">
                <a:latin typeface="+mj-lt"/>
              </a:rPr>
              <a:t>following list is illustrative and not exhaustive: </a:t>
            </a:r>
          </a:p>
          <a:p>
            <a:pPr marL="457200" lvl="1" indent="0">
              <a:buNone/>
            </a:pPr>
            <a:r>
              <a:rPr lang="en-US" sz="2200" b="1" dirty="0" smtClean="0">
                <a:latin typeface="+mj-lt"/>
              </a:rPr>
              <a:t>a</a:t>
            </a:r>
            <a:r>
              <a:rPr lang="en-US" sz="2200" b="1" dirty="0">
                <a:latin typeface="+mj-lt"/>
              </a:rPr>
              <a:t>.   </a:t>
            </a:r>
            <a:r>
              <a:rPr lang="en-US" sz="2200" dirty="0">
                <a:latin typeface="+mj-lt"/>
              </a:rPr>
              <a:t>costs of personnel assigned to the program or project (full-time or part-time or temporary), whether such personnel are based in region at main office, at another regional office, at a district or area project office;[1] </a:t>
            </a:r>
          </a:p>
          <a:p>
            <a:pPr marL="457200" lvl="1" indent="0">
              <a:buNone/>
            </a:pPr>
            <a:r>
              <a:rPr lang="en-US" sz="2200" b="1" dirty="0">
                <a:latin typeface="+mj-lt"/>
              </a:rPr>
              <a:t>b.   </a:t>
            </a:r>
            <a:r>
              <a:rPr lang="en-US" sz="2200" dirty="0">
                <a:latin typeface="+mj-lt"/>
              </a:rPr>
              <a:t>costs of main office, regional office, district or area project office personnel, in those cases where an activity directly attributable to the program or project has been identified that would be undertaken in the most cost-efficient way by using personnel based at main office, a regional office, district office or area project office, insofar as the costs correspond to the actual time devoted by such personnel to the program or project;[2] </a:t>
            </a:r>
          </a:p>
        </p:txBody>
      </p:sp>
    </p:spTree>
    <p:extLst>
      <p:ext uri="{BB962C8B-B14F-4D97-AF65-F5344CB8AC3E}">
        <p14:creationId xmlns:p14="http://schemas.microsoft.com/office/powerpoint/2010/main" val="353591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b="1" dirty="0">
                <a:solidFill>
                  <a:schemeClr val="bg1"/>
                </a:solidFill>
              </a:rPr>
              <a:t>FIXED </a:t>
            </a:r>
            <a:r>
              <a:rPr lang="en-US" b="1" dirty="0" smtClean="0">
                <a:solidFill>
                  <a:schemeClr val="bg1"/>
                </a:solidFill>
              </a:rPr>
              <a:t>ASSETS… </a:t>
            </a:r>
            <a:endParaRPr lang="en-US" dirty="0">
              <a:solidFill>
                <a:schemeClr val="bg1"/>
              </a:solidFill>
              <a:latin typeface="+mn-lt"/>
            </a:endParaRPr>
          </a:p>
        </p:txBody>
      </p:sp>
      <p:sp>
        <p:nvSpPr>
          <p:cNvPr id="3" name="Content Placeholder 2"/>
          <p:cNvSpPr>
            <a:spLocks noGrp="1"/>
          </p:cNvSpPr>
          <p:nvPr>
            <p:ph idx="1"/>
          </p:nvPr>
        </p:nvSpPr>
        <p:spPr>
          <a:xfrm>
            <a:off x="1353312" y="1682496"/>
            <a:ext cx="9482328" cy="3529584"/>
          </a:xfrm>
          <a:solidFill>
            <a:schemeClr val="accent6">
              <a:lumMod val="20000"/>
              <a:lumOff val="80000"/>
            </a:schemeClr>
          </a:solidFill>
        </p:spPr>
        <p:txBody>
          <a:bodyPr>
            <a:noAutofit/>
          </a:bodyPr>
          <a:lstStyle/>
          <a:p>
            <a:pPr marL="0" indent="0">
              <a:buNone/>
            </a:pPr>
            <a:r>
              <a:rPr lang="en-US" b="1" dirty="0" smtClean="0">
                <a:latin typeface="+mj-lt"/>
              </a:rPr>
              <a:t>Recording… </a:t>
            </a:r>
            <a:endParaRPr lang="en-US" dirty="0">
              <a:latin typeface="+mj-lt"/>
            </a:endParaRPr>
          </a:p>
          <a:p>
            <a:r>
              <a:rPr lang="en-US" sz="2400" dirty="0">
                <a:latin typeface="+mj-lt"/>
              </a:rPr>
              <a:t>For assets that have been acquired at no cost (gift, donations, etc.), the cost of the item shall be its Fair Value at the date on which it was acquired. Fair Value shall be determined by either the market value of comparable assets or by an independent evaluator. </a:t>
            </a:r>
          </a:p>
          <a:p>
            <a:r>
              <a:rPr lang="en-US" sz="2400" dirty="0" smtClean="0">
                <a:latin typeface="+mj-lt"/>
              </a:rPr>
              <a:t>For </a:t>
            </a:r>
            <a:r>
              <a:rPr lang="en-US" sz="2400" dirty="0">
                <a:latin typeface="+mj-lt"/>
              </a:rPr>
              <a:t>assets acquired in exchange of a dissimilar item, the cost of the acquired item shall be measured at the Fair Value of the asset received, which is equivalent to the Fair Value of the asset given up, adjusted by the amount of any cash or cash equivalents transferred. </a:t>
            </a:r>
          </a:p>
          <a:p>
            <a:pPr marL="0" indent="0">
              <a:buNone/>
            </a:pPr>
            <a:endParaRPr lang="en-US" sz="2400" dirty="0">
              <a:latin typeface="+mj-lt"/>
            </a:endParaRPr>
          </a:p>
        </p:txBody>
      </p:sp>
    </p:spTree>
    <p:extLst>
      <p:ext uri="{BB962C8B-B14F-4D97-AF65-F5344CB8AC3E}">
        <p14:creationId xmlns:p14="http://schemas.microsoft.com/office/powerpoint/2010/main" val="268943114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3026664"/>
          </a:xfrm>
          <a:solidFill>
            <a:schemeClr val="accent6">
              <a:lumMod val="20000"/>
              <a:lumOff val="80000"/>
            </a:schemeClr>
          </a:solidFill>
        </p:spPr>
        <p:txBody>
          <a:bodyPr>
            <a:noAutofit/>
          </a:bodyPr>
          <a:lstStyle/>
          <a:p>
            <a:pPr marL="0" lvl="0" indent="0">
              <a:buNone/>
            </a:pPr>
            <a:r>
              <a:rPr lang="en-US" b="1" dirty="0">
                <a:latin typeface="+mj-lt"/>
              </a:rPr>
              <a:t>Direct </a:t>
            </a:r>
            <a:r>
              <a:rPr lang="en-US" b="1" dirty="0" smtClean="0">
                <a:latin typeface="+mj-lt"/>
              </a:rPr>
              <a:t>Costs…</a:t>
            </a:r>
          </a:p>
          <a:p>
            <a:pPr marL="0" lvl="0" indent="0">
              <a:buNone/>
            </a:pPr>
            <a:endParaRPr lang="en-US" b="1" dirty="0" smtClean="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107743295"/>
              </p:ext>
            </p:extLst>
          </p:nvPr>
        </p:nvGraphicFramePr>
        <p:xfrm>
          <a:off x="1280160" y="2048256"/>
          <a:ext cx="9610344" cy="3611880"/>
        </p:xfrm>
        <a:graphic>
          <a:graphicData uri="http://schemas.openxmlformats.org/drawingml/2006/table">
            <a:tbl>
              <a:tblPr firstRow="1" firstCol="1" bandRow="1">
                <a:tableStyleId>{5C22544A-7EE6-4342-B048-85BDC9FD1C3A}</a:tableStyleId>
              </a:tblPr>
              <a:tblGrid>
                <a:gridCol w="9610344"/>
              </a:tblGrid>
              <a:tr h="3611880">
                <a:tc>
                  <a:txBody>
                    <a:bodyPr/>
                    <a:lstStyle/>
                    <a:p>
                      <a:pPr marL="342900" marR="0" indent="-342900">
                        <a:spcBef>
                          <a:spcPts val="0"/>
                        </a:spcBef>
                        <a:spcAft>
                          <a:spcPts val="0"/>
                        </a:spcAft>
                        <a:buFont typeface="Arial" panose="020B0604020202020204" pitchFamily="34" charset="0"/>
                        <a:buChar char="•"/>
                      </a:pPr>
                      <a:r>
                        <a:rPr lang="en-US" sz="2400" b="0" dirty="0">
                          <a:solidFill>
                            <a:schemeClr val="tx1"/>
                          </a:solidFill>
                          <a:effectLst/>
                          <a:latin typeface="+mj-lt"/>
                        </a:rPr>
                        <a:t> [1], [2] The rates at which personnel costs are charged to a program or project will correspond to </a:t>
                      </a:r>
                      <a:r>
                        <a:rPr lang="en-US" sz="2400" b="0" dirty="0" smtClean="0">
                          <a:solidFill>
                            <a:schemeClr val="tx1"/>
                          </a:solidFill>
                          <a:effectLst/>
                          <a:latin typeface="+mj-lt"/>
                        </a:rPr>
                        <a:t>Sampled CSO’s </a:t>
                      </a:r>
                      <a:r>
                        <a:rPr lang="en-US" sz="2400" b="0" dirty="0">
                          <a:solidFill>
                            <a:schemeClr val="tx1"/>
                          </a:solidFill>
                          <a:effectLst/>
                          <a:latin typeface="+mj-lt"/>
                        </a:rPr>
                        <a:t>normal policy on remuneration (as documented in salary scales, work contracts, </a:t>
                      </a:r>
                      <a:r>
                        <a:rPr lang="en-US" sz="2400" b="0" dirty="0" err="1">
                          <a:solidFill>
                            <a:schemeClr val="tx1"/>
                          </a:solidFill>
                          <a:effectLst/>
                          <a:latin typeface="+mj-lt"/>
                        </a:rPr>
                        <a:t>secondment</a:t>
                      </a:r>
                      <a:r>
                        <a:rPr lang="en-US" sz="2400" b="0" dirty="0">
                          <a:solidFill>
                            <a:schemeClr val="tx1"/>
                          </a:solidFill>
                          <a:effectLst/>
                          <a:latin typeface="+mj-lt"/>
                        </a:rPr>
                        <a:t> agreement, etc.) and be calculated on the basis of the actual gross salary or fees, plus, where applicable, obligatory social charges and any other statutory costs, and benefits, allowances and entitlements included in the remuneration. Where personnel is allocated only part-time to a program or project, only the equivalent part of remuneration will be allocated to the program or project.</a:t>
                      </a:r>
                      <a:endParaRPr lang="en-US" sz="2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r>
            </a:tbl>
          </a:graphicData>
        </a:graphic>
      </p:graphicFrame>
    </p:spTree>
    <p:extLst>
      <p:ext uri="{BB962C8B-B14F-4D97-AF65-F5344CB8AC3E}">
        <p14:creationId xmlns:p14="http://schemas.microsoft.com/office/powerpoint/2010/main" val="213031752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4123944"/>
          </a:xfrm>
          <a:solidFill>
            <a:schemeClr val="accent6">
              <a:lumMod val="20000"/>
              <a:lumOff val="80000"/>
            </a:schemeClr>
          </a:solidFill>
        </p:spPr>
        <p:txBody>
          <a:bodyPr>
            <a:noAutofit/>
          </a:bodyPr>
          <a:lstStyle/>
          <a:p>
            <a:pPr marL="0" lvl="0" indent="0">
              <a:buNone/>
            </a:pPr>
            <a:r>
              <a:rPr lang="en-US" b="1" dirty="0">
                <a:latin typeface="+mj-lt"/>
              </a:rPr>
              <a:t>Direct </a:t>
            </a:r>
            <a:r>
              <a:rPr lang="en-US" b="1" dirty="0" smtClean="0">
                <a:latin typeface="+mj-lt"/>
              </a:rPr>
              <a:t>Costs…</a:t>
            </a:r>
            <a:endParaRPr lang="en-US" b="1" dirty="0">
              <a:latin typeface="+mj-lt"/>
            </a:endParaRPr>
          </a:p>
          <a:p>
            <a:pPr marL="457200" lvl="1" indent="0">
              <a:buNone/>
            </a:pPr>
            <a:r>
              <a:rPr lang="en-US" sz="2200" b="1" dirty="0">
                <a:latin typeface="+mj-lt"/>
              </a:rPr>
              <a:t>c</a:t>
            </a:r>
            <a:r>
              <a:rPr lang="en-US" sz="2200" b="1" dirty="0" smtClean="0">
                <a:latin typeface="+mj-lt"/>
              </a:rPr>
              <a:t>.    </a:t>
            </a:r>
            <a:r>
              <a:rPr lang="en-US" sz="2200" dirty="0" smtClean="0">
                <a:latin typeface="+mj-lt"/>
              </a:rPr>
              <a:t>costs </a:t>
            </a:r>
            <a:r>
              <a:rPr lang="en-US" sz="2200" dirty="0">
                <a:latin typeface="+mj-lt"/>
              </a:rPr>
              <a:t>associated to training and routine technical assistance and capacity building of in-regional personnel and structures; </a:t>
            </a:r>
          </a:p>
          <a:p>
            <a:pPr marL="457200" lvl="1" indent="0">
              <a:buNone/>
            </a:pPr>
            <a:r>
              <a:rPr lang="en-US" sz="2200" b="1" dirty="0">
                <a:latin typeface="+mj-lt"/>
              </a:rPr>
              <a:t>d.   </a:t>
            </a:r>
            <a:r>
              <a:rPr lang="en-US" sz="2200" dirty="0">
                <a:latin typeface="+mj-lt"/>
              </a:rPr>
              <a:t>travel costs and related subsistence allowances directly related to the program or project activities for people directly involved in or contracted for or taking part in the program or project (in line with </a:t>
            </a:r>
            <a:r>
              <a:rPr lang="en-US" sz="2200" dirty="0" smtClean="0">
                <a:latin typeface="+mj-lt"/>
              </a:rPr>
              <a:t>Sampled CSO applicable </a:t>
            </a:r>
            <a:r>
              <a:rPr lang="en-US" sz="2200" dirty="0">
                <a:latin typeface="+mj-lt"/>
              </a:rPr>
              <a:t>travel policy and procedures); </a:t>
            </a:r>
          </a:p>
          <a:p>
            <a:pPr marL="457200" lvl="1" indent="0">
              <a:buNone/>
            </a:pPr>
            <a:r>
              <a:rPr lang="en-US" sz="2200" b="1" dirty="0">
                <a:latin typeface="+mj-lt"/>
              </a:rPr>
              <a:t>e.   </a:t>
            </a:r>
            <a:r>
              <a:rPr lang="en-US" sz="2200" dirty="0">
                <a:latin typeface="+mj-lt"/>
              </a:rPr>
              <a:t>costs for outsourcing / sub-contracting identifiable to the project or program; </a:t>
            </a:r>
          </a:p>
          <a:p>
            <a:pPr marL="457200" lvl="1" indent="0">
              <a:buNone/>
            </a:pPr>
            <a:r>
              <a:rPr lang="en-US" sz="2200" b="1" dirty="0">
                <a:latin typeface="+mj-lt"/>
              </a:rPr>
              <a:t>f. </a:t>
            </a:r>
            <a:r>
              <a:rPr lang="en-US" sz="2200" b="1" dirty="0" smtClean="0">
                <a:latin typeface="+mj-lt"/>
              </a:rPr>
              <a:t>  </a:t>
            </a:r>
            <a:r>
              <a:rPr lang="en-US" sz="2200" dirty="0" smtClean="0">
                <a:latin typeface="+mj-lt"/>
              </a:rPr>
              <a:t>in-regional </a:t>
            </a:r>
            <a:r>
              <a:rPr lang="en-US" sz="2200" dirty="0">
                <a:latin typeface="+mj-lt"/>
              </a:rPr>
              <a:t>costs relating to management and administration, such as, office rent, depreciation of buildings, utilities (water/gas/electricity/ICT/etc.), security, maintenance, insurance, postage, etc.;  </a:t>
            </a:r>
          </a:p>
          <a:p>
            <a:pPr marL="0" lvl="0" indent="0">
              <a:buNone/>
            </a:pPr>
            <a:endParaRPr lang="en-US" sz="2400" b="1" dirty="0" smtClean="0">
              <a:latin typeface="+mj-lt"/>
            </a:endParaRPr>
          </a:p>
        </p:txBody>
      </p:sp>
    </p:spTree>
    <p:extLst>
      <p:ext uri="{BB962C8B-B14F-4D97-AF65-F5344CB8AC3E}">
        <p14:creationId xmlns:p14="http://schemas.microsoft.com/office/powerpoint/2010/main" val="75150454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4617720"/>
          </a:xfrm>
          <a:solidFill>
            <a:schemeClr val="accent6">
              <a:lumMod val="20000"/>
              <a:lumOff val="80000"/>
            </a:schemeClr>
          </a:solidFill>
        </p:spPr>
        <p:txBody>
          <a:bodyPr>
            <a:noAutofit/>
          </a:bodyPr>
          <a:lstStyle/>
          <a:p>
            <a:pPr marL="0" lvl="0" indent="0">
              <a:buNone/>
            </a:pPr>
            <a:r>
              <a:rPr lang="en-US" b="1" dirty="0">
                <a:latin typeface="+mj-lt"/>
              </a:rPr>
              <a:t>Direct </a:t>
            </a:r>
            <a:r>
              <a:rPr lang="en-US" b="1" dirty="0" smtClean="0">
                <a:latin typeface="+mj-lt"/>
              </a:rPr>
              <a:t>Costs…</a:t>
            </a:r>
            <a:endParaRPr lang="en-US" b="1" dirty="0">
              <a:latin typeface="+mj-lt"/>
            </a:endParaRPr>
          </a:p>
          <a:p>
            <a:pPr marL="457200" lvl="1" indent="0">
              <a:buNone/>
            </a:pPr>
            <a:r>
              <a:rPr lang="en-US" sz="2200" b="1" dirty="0">
                <a:latin typeface="+mj-lt"/>
              </a:rPr>
              <a:t>g.   </a:t>
            </a:r>
            <a:r>
              <a:rPr lang="en-US" sz="2200" dirty="0">
                <a:latin typeface="+mj-lt"/>
              </a:rPr>
              <a:t>purchase cost of equipment specifically for the program or project (in accordance with </a:t>
            </a:r>
            <a:r>
              <a:rPr lang="en-US" sz="2200" dirty="0" smtClean="0">
                <a:latin typeface="+mj-lt"/>
              </a:rPr>
              <a:t>Sampled CSO’s </a:t>
            </a:r>
            <a:r>
              <a:rPr lang="en-US" sz="2200" dirty="0">
                <a:latin typeface="+mj-lt"/>
              </a:rPr>
              <a:t>usual fixed asset &amp; depreciation policy); </a:t>
            </a:r>
          </a:p>
          <a:p>
            <a:pPr marL="457200" lvl="1" indent="0">
              <a:buNone/>
            </a:pPr>
            <a:r>
              <a:rPr lang="en-US" sz="2200" b="1" dirty="0">
                <a:latin typeface="+mj-lt"/>
              </a:rPr>
              <a:t>h</a:t>
            </a:r>
            <a:r>
              <a:rPr lang="en-US" sz="2200" dirty="0">
                <a:latin typeface="+mj-lt"/>
              </a:rPr>
              <a:t>.   costs of consumables, materials and supplies (including office supplies) that are identifiable and assigned to the project or program;  </a:t>
            </a:r>
          </a:p>
          <a:p>
            <a:pPr marL="457200" lvl="1" indent="0">
              <a:buNone/>
            </a:pPr>
            <a:r>
              <a:rPr lang="en-US" sz="2200" b="1" dirty="0" err="1">
                <a:latin typeface="+mj-lt"/>
              </a:rPr>
              <a:t>i</a:t>
            </a:r>
            <a:r>
              <a:rPr lang="en-US" sz="2200" b="1" dirty="0">
                <a:latin typeface="+mj-lt"/>
              </a:rPr>
              <a:t>.   </a:t>
            </a:r>
            <a:r>
              <a:rPr lang="en-US" sz="2200" dirty="0">
                <a:latin typeface="+mj-lt"/>
              </a:rPr>
              <a:t>publications produced specifically for the program or project and related dissemination; </a:t>
            </a:r>
          </a:p>
          <a:p>
            <a:pPr marL="457200" lvl="1" indent="0">
              <a:buNone/>
            </a:pPr>
            <a:r>
              <a:rPr lang="en-US" sz="2200" b="1" dirty="0">
                <a:latin typeface="+mj-lt"/>
              </a:rPr>
              <a:t>j.   </a:t>
            </a:r>
            <a:r>
              <a:rPr lang="en-US" sz="2200" dirty="0">
                <a:latin typeface="+mj-lt"/>
              </a:rPr>
              <a:t>costs relating to conferences and seminars organized as part of the implementation of the program or project (excluding any travel costs and related subsistence allowances, which are addressed in (c) above); </a:t>
            </a:r>
          </a:p>
          <a:p>
            <a:pPr marL="457200" lvl="1" indent="0">
              <a:buNone/>
            </a:pPr>
            <a:r>
              <a:rPr lang="en-US" sz="2200" b="1" dirty="0">
                <a:latin typeface="+mj-lt"/>
              </a:rPr>
              <a:t>k.   </a:t>
            </a:r>
            <a:r>
              <a:rPr lang="en-US" sz="2200" dirty="0">
                <a:latin typeface="+mj-lt"/>
              </a:rPr>
              <a:t>value added taxes (VAT) </a:t>
            </a:r>
            <a:r>
              <a:rPr lang="en-US" sz="2200" dirty="0" smtClean="0">
                <a:latin typeface="+mj-lt"/>
              </a:rPr>
              <a:t>where Sampled CSO is </a:t>
            </a:r>
            <a:r>
              <a:rPr lang="en-US" sz="2200" dirty="0">
                <a:latin typeface="+mj-lt"/>
              </a:rPr>
              <a:t>unable to recover such taxes from tax authority under a tax exemption granted by the relevant government</a:t>
            </a:r>
            <a:r>
              <a:rPr lang="en-US" sz="2200" dirty="0" smtClean="0">
                <a:latin typeface="+mj-lt"/>
              </a:rPr>
              <a:t>;</a:t>
            </a:r>
            <a:endParaRPr lang="en-US" sz="2200" dirty="0">
              <a:latin typeface="+mj-lt"/>
            </a:endParaRPr>
          </a:p>
          <a:p>
            <a:pPr marL="457200" lvl="1" indent="0">
              <a:buNone/>
            </a:pPr>
            <a:r>
              <a:rPr lang="en-US" sz="2200" b="1" dirty="0">
                <a:latin typeface="+mj-lt"/>
              </a:rPr>
              <a:t>l.    </a:t>
            </a:r>
            <a:r>
              <a:rPr lang="en-US" sz="2200" dirty="0">
                <a:latin typeface="+mj-lt"/>
              </a:rPr>
              <a:t>costs of audits and </a:t>
            </a:r>
            <a:r>
              <a:rPr lang="en-US" sz="2200" dirty="0" smtClean="0">
                <a:latin typeface="+mj-lt"/>
              </a:rPr>
              <a:t>evaluations </a:t>
            </a:r>
            <a:r>
              <a:rPr lang="en-US" sz="2200" dirty="0">
                <a:latin typeface="+mj-lt"/>
              </a:rPr>
              <a:t>of the program or project. </a:t>
            </a:r>
          </a:p>
          <a:p>
            <a:pPr marL="0" lvl="0" indent="0">
              <a:buNone/>
            </a:pPr>
            <a:endParaRPr lang="en-US" sz="2400" b="1" dirty="0" smtClean="0">
              <a:latin typeface="+mj-lt"/>
            </a:endParaRPr>
          </a:p>
        </p:txBody>
      </p:sp>
    </p:spTree>
    <p:extLst>
      <p:ext uri="{BB962C8B-B14F-4D97-AF65-F5344CB8AC3E}">
        <p14:creationId xmlns:p14="http://schemas.microsoft.com/office/powerpoint/2010/main" val="258902549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3282696"/>
          </a:xfrm>
          <a:solidFill>
            <a:schemeClr val="accent6">
              <a:lumMod val="20000"/>
              <a:lumOff val="80000"/>
            </a:schemeClr>
          </a:solidFill>
        </p:spPr>
        <p:txBody>
          <a:bodyPr>
            <a:noAutofit/>
          </a:bodyPr>
          <a:lstStyle/>
          <a:p>
            <a:pPr marL="0" indent="0">
              <a:buNone/>
            </a:pPr>
            <a:r>
              <a:rPr lang="en-US" b="1" dirty="0" smtClean="0">
                <a:latin typeface="+mj-lt"/>
              </a:rPr>
              <a:t>Indirect Support Cost</a:t>
            </a:r>
          </a:p>
          <a:p>
            <a:r>
              <a:rPr lang="en-US" sz="2400" dirty="0" smtClean="0">
                <a:latin typeface="+mj-lt"/>
              </a:rPr>
              <a:t>“</a:t>
            </a:r>
            <a:r>
              <a:rPr lang="en-US" sz="2400" dirty="0">
                <a:latin typeface="+mj-lt"/>
              </a:rPr>
              <a:t>Indirect Support Costs”, also referred to as “Overheads”, are those costs that cannot be identified and calculated by </a:t>
            </a:r>
            <a:r>
              <a:rPr lang="en-US" sz="2400" dirty="0" smtClean="0">
                <a:latin typeface="+mj-lt"/>
              </a:rPr>
              <a:t>Sampled CSO as </a:t>
            </a:r>
            <a:r>
              <a:rPr lang="en-US" sz="2400" dirty="0">
                <a:latin typeface="+mj-lt"/>
              </a:rPr>
              <a:t>being directly attributed to each program or project. Indirect support costs compensate for services provided by </a:t>
            </a:r>
            <a:r>
              <a:rPr lang="en-US" sz="2400" dirty="0" smtClean="0">
                <a:latin typeface="+mj-lt"/>
              </a:rPr>
              <a:t>Sampled CSO main </a:t>
            </a:r>
            <a:r>
              <a:rPr lang="en-US" sz="2400" dirty="0">
                <a:latin typeface="+mj-lt"/>
              </a:rPr>
              <a:t>office or regional offices that are located outside the main office region (where the program or project is being implemented) that support the accomplishment of the program or project activities.  </a:t>
            </a:r>
          </a:p>
          <a:p>
            <a:pPr marL="0" lvl="0" indent="0">
              <a:buNone/>
            </a:pPr>
            <a:endParaRPr lang="en-US" sz="2400" b="1" dirty="0" smtClean="0">
              <a:latin typeface="+mj-lt"/>
            </a:endParaRPr>
          </a:p>
        </p:txBody>
      </p:sp>
    </p:spTree>
    <p:extLst>
      <p:ext uri="{BB962C8B-B14F-4D97-AF65-F5344CB8AC3E}">
        <p14:creationId xmlns:p14="http://schemas.microsoft.com/office/powerpoint/2010/main" val="175879815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4224528"/>
          </a:xfrm>
          <a:solidFill>
            <a:schemeClr val="accent6">
              <a:lumMod val="20000"/>
              <a:lumOff val="80000"/>
            </a:schemeClr>
          </a:solidFill>
        </p:spPr>
        <p:txBody>
          <a:bodyPr>
            <a:noAutofit/>
          </a:bodyPr>
          <a:lstStyle/>
          <a:p>
            <a:pPr marL="0" indent="0">
              <a:buNone/>
            </a:pPr>
            <a:r>
              <a:rPr lang="en-US" b="1" dirty="0" smtClean="0">
                <a:latin typeface="+mj-lt"/>
              </a:rPr>
              <a:t>Indirect Support Cost…</a:t>
            </a:r>
          </a:p>
          <a:p>
            <a:r>
              <a:rPr lang="en-US" sz="2000" b="1" dirty="0">
                <a:latin typeface="+mj-lt"/>
              </a:rPr>
              <a:t>The following list is illustrative and not exhaustive: </a:t>
            </a:r>
          </a:p>
          <a:p>
            <a:pPr marL="457200" lvl="1" indent="0">
              <a:buNone/>
            </a:pPr>
            <a:r>
              <a:rPr lang="en-US" sz="1800" b="1" dirty="0" smtClean="0">
                <a:latin typeface="+mj-lt"/>
              </a:rPr>
              <a:t>a.   accounting, treasury management, reporting support and internal audit; </a:t>
            </a:r>
          </a:p>
          <a:p>
            <a:pPr marL="457200" lvl="1" indent="0">
              <a:buNone/>
            </a:pPr>
            <a:r>
              <a:rPr lang="en-US" sz="1800" b="1" dirty="0" smtClean="0">
                <a:latin typeface="+mj-lt"/>
              </a:rPr>
              <a:t>b.   human resources administration support; </a:t>
            </a:r>
          </a:p>
          <a:p>
            <a:pPr marL="457200" lvl="1" indent="0">
              <a:buNone/>
            </a:pPr>
            <a:r>
              <a:rPr lang="en-US" sz="1800" b="1" dirty="0" smtClean="0">
                <a:latin typeface="+mj-lt"/>
              </a:rPr>
              <a:t>c.   procurement services; </a:t>
            </a:r>
          </a:p>
          <a:p>
            <a:pPr marL="457200" lvl="1" indent="0">
              <a:buNone/>
            </a:pPr>
            <a:r>
              <a:rPr lang="en-US" sz="1800" b="1" dirty="0" smtClean="0">
                <a:latin typeface="+mj-lt"/>
              </a:rPr>
              <a:t>d.   management support and oversight; </a:t>
            </a:r>
          </a:p>
          <a:p>
            <a:pPr marL="457200" lvl="1" indent="0">
              <a:buNone/>
            </a:pPr>
            <a:r>
              <a:rPr lang="en-US" sz="1800" b="1" dirty="0" smtClean="0">
                <a:latin typeface="+mj-lt"/>
              </a:rPr>
              <a:t>e.   legal support; </a:t>
            </a:r>
          </a:p>
          <a:p>
            <a:pPr marL="457200" lvl="1" indent="0">
              <a:buNone/>
            </a:pPr>
            <a:r>
              <a:rPr lang="en-US" sz="1800" b="1" dirty="0" smtClean="0">
                <a:latin typeface="+mj-lt"/>
              </a:rPr>
              <a:t>f.    IT support; </a:t>
            </a:r>
          </a:p>
          <a:p>
            <a:pPr marL="457200" lvl="1" indent="0">
              <a:buNone/>
            </a:pPr>
            <a:r>
              <a:rPr lang="en-US" sz="1800" b="1" dirty="0" smtClean="0">
                <a:latin typeface="+mj-lt"/>
              </a:rPr>
              <a:t>g.   documentation; </a:t>
            </a:r>
          </a:p>
          <a:p>
            <a:pPr marL="457200" lvl="1" indent="0">
              <a:buNone/>
            </a:pPr>
            <a:r>
              <a:rPr lang="en-US" sz="1800" b="1" dirty="0" smtClean="0">
                <a:latin typeface="+mj-lt"/>
              </a:rPr>
              <a:t>h.   costs connected with the infrastructure and general operation of Sampled CSO; and </a:t>
            </a:r>
          </a:p>
          <a:p>
            <a:pPr marL="457200" lvl="1" indent="0">
              <a:buNone/>
            </a:pPr>
            <a:r>
              <a:rPr lang="en-US" sz="1800" b="1" dirty="0" err="1" smtClean="0">
                <a:latin typeface="+mj-lt"/>
              </a:rPr>
              <a:t>i</a:t>
            </a:r>
            <a:r>
              <a:rPr lang="en-US" sz="1800" b="1" dirty="0" smtClean="0">
                <a:latin typeface="+mj-lt"/>
              </a:rPr>
              <a:t>.    costs of depreciation of equipment purchased prior to the beginning of the program or project or purchased newly for the program or project that is specifically used for the program or project (in accordance with Sampled CSO’s usual depreciation system). </a:t>
            </a:r>
          </a:p>
          <a:p>
            <a:pPr marL="0" lvl="0" indent="0">
              <a:buNone/>
            </a:pPr>
            <a:endParaRPr lang="en-US" sz="2400" b="1" dirty="0" smtClean="0">
              <a:latin typeface="+mj-lt"/>
            </a:endParaRPr>
          </a:p>
        </p:txBody>
      </p:sp>
    </p:spTree>
    <p:extLst>
      <p:ext uri="{BB962C8B-B14F-4D97-AF65-F5344CB8AC3E}">
        <p14:creationId xmlns:p14="http://schemas.microsoft.com/office/powerpoint/2010/main" val="397715449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4224528"/>
          </a:xfrm>
          <a:solidFill>
            <a:schemeClr val="accent6">
              <a:lumMod val="20000"/>
              <a:lumOff val="80000"/>
            </a:schemeClr>
          </a:solidFill>
        </p:spPr>
        <p:txBody>
          <a:bodyPr>
            <a:noAutofit/>
          </a:bodyPr>
          <a:lstStyle/>
          <a:p>
            <a:pPr marL="0" indent="0">
              <a:buNone/>
            </a:pPr>
            <a:r>
              <a:rPr lang="en-US" b="1" dirty="0" smtClean="0">
                <a:latin typeface="+mj-lt"/>
              </a:rPr>
              <a:t>Indirect Support Cost…</a:t>
            </a:r>
          </a:p>
          <a:p>
            <a:pPr marL="0" indent="0">
              <a:buNone/>
            </a:pPr>
            <a:r>
              <a:rPr lang="en-US" sz="2400" dirty="0">
                <a:latin typeface="+mj-lt"/>
              </a:rPr>
              <a:t>The following “Non-eligible Expenses” costs will not be considered as either Direct Costs or Indirect Support Costs: </a:t>
            </a:r>
          </a:p>
          <a:p>
            <a:pPr marL="0" indent="0">
              <a:buNone/>
            </a:pPr>
            <a:r>
              <a:rPr lang="en-US" sz="2400" dirty="0" smtClean="0">
                <a:latin typeface="+mj-lt"/>
              </a:rPr>
              <a:t>a</a:t>
            </a:r>
            <a:r>
              <a:rPr lang="en-US" sz="2400" dirty="0">
                <a:latin typeface="+mj-lt"/>
              </a:rPr>
              <a:t>.   exchange rate losses; </a:t>
            </a:r>
          </a:p>
          <a:p>
            <a:pPr marL="0" indent="0">
              <a:buNone/>
            </a:pPr>
            <a:r>
              <a:rPr lang="en-US" sz="2400" dirty="0">
                <a:latin typeface="+mj-lt"/>
              </a:rPr>
              <a:t>b.   interest owed or paid; </a:t>
            </a:r>
          </a:p>
          <a:p>
            <a:pPr marL="0" indent="0">
              <a:buNone/>
            </a:pPr>
            <a:r>
              <a:rPr lang="en-US" sz="2400" dirty="0">
                <a:latin typeface="+mj-lt"/>
              </a:rPr>
              <a:t>c.   provision for losses or potential future liabilities; </a:t>
            </a:r>
          </a:p>
          <a:p>
            <a:pPr marL="0" indent="0">
              <a:buNone/>
            </a:pPr>
            <a:r>
              <a:rPr lang="en-US" sz="2400" dirty="0">
                <a:latin typeface="+mj-lt"/>
              </a:rPr>
              <a:t>d.   return on capital; </a:t>
            </a:r>
          </a:p>
          <a:p>
            <a:pPr marL="0" indent="0">
              <a:buNone/>
            </a:pPr>
            <a:r>
              <a:rPr lang="en-US" sz="2400" dirty="0">
                <a:latin typeface="+mj-lt"/>
              </a:rPr>
              <a:t>e.   debt and debt service charges; and </a:t>
            </a:r>
          </a:p>
          <a:p>
            <a:pPr marL="0" indent="0">
              <a:buNone/>
            </a:pPr>
            <a:r>
              <a:rPr lang="en-US" sz="2400" dirty="0">
                <a:latin typeface="+mj-lt"/>
              </a:rPr>
              <a:t>f.    Provision for doubtful debts. </a:t>
            </a:r>
          </a:p>
          <a:p>
            <a:pPr marL="0" lvl="0" indent="0">
              <a:buNone/>
            </a:pPr>
            <a:endParaRPr lang="en-US" sz="2400" b="1" dirty="0" smtClean="0">
              <a:latin typeface="+mj-lt"/>
            </a:endParaRPr>
          </a:p>
        </p:txBody>
      </p:sp>
    </p:spTree>
    <p:extLst>
      <p:ext uri="{BB962C8B-B14F-4D97-AF65-F5344CB8AC3E}">
        <p14:creationId xmlns:p14="http://schemas.microsoft.com/office/powerpoint/2010/main" val="3775840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2907792"/>
          </a:xfrm>
          <a:solidFill>
            <a:schemeClr val="accent6">
              <a:lumMod val="20000"/>
              <a:lumOff val="80000"/>
            </a:schemeClr>
          </a:solidFill>
        </p:spPr>
        <p:txBody>
          <a:bodyPr>
            <a:noAutofit/>
          </a:bodyPr>
          <a:lstStyle/>
          <a:p>
            <a:pPr marL="0" indent="0">
              <a:buNone/>
            </a:pPr>
            <a:r>
              <a:rPr lang="en-US" b="1" dirty="0" smtClean="0">
                <a:latin typeface="+mj-lt"/>
              </a:rPr>
              <a:t>Indirect Support Cost…</a:t>
            </a:r>
          </a:p>
          <a:p>
            <a:r>
              <a:rPr lang="en-US" sz="2400" dirty="0">
                <a:latin typeface="+mj-lt"/>
              </a:rPr>
              <a:t>The </a:t>
            </a:r>
            <a:r>
              <a:rPr lang="en-US" sz="2400" dirty="0" smtClean="0">
                <a:latin typeface="+mj-lt"/>
              </a:rPr>
              <a:t>Sampled CSO </a:t>
            </a:r>
            <a:r>
              <a:rPr lang="en-US" sz="2400" dirty="0">
                <a:latin typeface="+mj-lt"/>
              </a:rPr>
              <a:t>council has approved an overhead cost between …% to …% to be charged to the earmarked funding partners. In order to ensure the costs associated to Indirect Support Costs/Overheads are timely recovered, </a:t>
            </a:r>
            <a:r>
              <a:rPr lang="en-US" sz="2400" dirty="0" smtClean="0">
                <a:latin typeface="+mj-lt"/>
              </a:rPr>
              <a:t>Sampled CSO will </a:t>
            </a:r>
            <a:r>
              <a:rPr lang="en-US" sz="2400" dirty="0">
                <a:latin typeface="+mj-lt"/>
              </a:rPr>
              <a:t>deduct the agreed percentage of the Indirect Support Costs/Overheads from the earmarked contributions immediately upon the receipt of contributions by </a:t>
            </a:r>
            <a:r>
              <a:rPr lang="en-US" sz="2400" dirty="0" smtClean="0">
                <a:latin typeface="+mj-lt"/>
              </a:rPr>
              <a:t>Sampled CSO.  </a:t>
            </a:r>
            <a:endParaRPr lang="en-US" sz="2400" dirty="0">
              <a:latin typeface="+mj-lt"/>
            </a:endParaRPr>
          </a:p>
          <a:p>
            <a:pPr marL="0" lvl="0" indent="0">
              <a:buNone/>
            </a:pPr>
            <a:endParaRPr lang="en-US" sz="2400" b="1" dirty="0" smtClean="0">
              <a:latin typeface="+mj-lt"/>
            </a:endParaRPr>
          </a:p>
        </p:txBody>
      </p:sp>
    </p:spTree>
    <p:extLst>
      <p:ext uri="{BB962C8B-B14F-4D97-AF65-F5344CB8AC3E}">
        <p14:creationId xmlns:p14="http://schemas.microsoft.com/office/powerpoint/2010/main" val="185237550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3877056"/>
          </a:xfrm>
          <a:solidFill>
            <a:schemeClr val="accent6">
              <a:lumMod val="20000"/>
              <a:lumOff val="80000"/>
            </a:schemeClr>
          </a:solidFill>
        </p:spPr>
        <p:txBody>
          <a:bodyPr>
            <a:noAutofit/>
          </a:bodyPr>
          <a:lstStyle/>
          <a:p>
            <a:pPr marL="0" indent="0">
              <a:buNone/>
            </a:pPr>
            <a:r>
              <a:rPr lang="en-US" b="1" dirty="0">
                <a:latin typeface="+mj-lt"/>
              </a:rPr>
              <a:t>Trial Balance General Policies </a:t>
            </a:r>
            <a:endParaRPr lang="en-US" dirty="0">
              <a:latin typeface="+mj-lt"/>
            </a:endParaRPr>
          </a:p>
          <a:p>
            <a:r>
              <a:rPr lang="en-US" sz="2400" dirty="0" smtClean="0">
                <a:latin typeface="+mj-lt"/>
              </a:rPr>
              <a:t>The </a:t>
            </a:r>
            <a:r>
              <a:rPr lang="en-US" sz="2400" dirty="0">
                <a:latin typeface="+mj-lt"/>
              </a:rPr>
              <a:t>trial balance shall be extracted from the ledgers by listing all the debit balances, and all the credit balances. The debits should total the same as the credits and thus the trial balance agrees. </a:t>
            </a:r>
          </a:p>
          <a:p>
            <a:r>
              <a:rPr lang="en-US" sz="2400" dirty="0" smtClean="0">
                <a:latin typeface="+mj-lt"/>
              </a:rPr>
              <a:t>All </a:t>
            </a:r>
            <a:r>
              <a:rPr lang="en-US" sz="2400" dirty="0">
                <a:latin typeface="+mj-lt"/>
              </a:rPr>
              <a:t>postings to the financial ledger must be completed, and each ledger folio totaled and balanced. If the trial balance doesn't agree, the following shall be checked: </a:t>
            </a:r>
          </a:p>
          <a:p>
            <a:pPr marL="457200" lvl="1" indent="0">
              <a:buNone/>
            </a:pPr>
            <a:r>
              <a:rPr lang="en-US" dirty="0" smtClean="0">
                <a:latin typeface="+mj-lt"/>
              </a:rPr>
              <a:t>a)   </a:t>
            </a:r>
            <a:r>
              <a:rPr lang="en-US" dirty="0">
                <a:latin typeface="+mj-lt"/>
              </a:rPr>
              <a:t>The casting (adding up) of the trial balance and the ledger; </a:t>
            </a:r>
          </a:p>
          <a:p>
            <a:pPr marL="457200" lvl="1" indent="0">
              <a:buNone/>
            </a:pPr>
            <a:r>
              <a:rPr lang="en-US" dirty="0">
                <a:latin typeface="+mj-lt"/>
              </a:rPr>
              <a:t>b)   That all relevant ledger folio balances have been included and at the correct amount, and the input documents do balance.</a:t>
            </a:r>
          </a:p>
          <a:p>
            <a:pPr marL="0" lvl="0" indent="0">
              <a:buNone/>
            </a:pPr>
            <a:endParaRPr lang="en-US" sz="2400" b="1" dirty="0" smtClean="0">
              <a:latin typeface="+mj-lt"/>
            </a:endParaRPr>
          </a:p>
        </p:txBody>
      </p:sp>
    </p:spTree>
    <p:extLst>
      <p:ext uri="{BB962C8B-B14F-4D97-AF65-F5344CB8AC3E}">
        <p14:creationId xmlns:p14="http://schemas.microsoft.com/office/powerpoint/2010/main" val="175193380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3200400"/>
          </a:xfrm>
          <a:solidFill>
            <a:schemeClr val="accent6">
              <a:lumMod val="20000"/>
              <a:lumOff val="80000"/>
            </a:schemeClr>
          </a:solidFill>
        </p:spPr>
        <p:txBody>
          <a:bodyPr>
            <a:noAutofit/>
          </a:bodyPr>
          <a:lstStyle/>
          <a:p>
            <a:pPr marL="0" indent="0">
              <a:buNone/>
            </a:pPr>
            <a:r>
              <a:rPr lang="en-US" b="1" dirty="0">
                <a:latin typeface="+mj-lt"/>
              </a:rPr>
              <a:t>Closing Activities </a:t>
            </a:r>
            <a:endParaRPr lang="en-US" dirty="0">
              <a:latin typeface="+mj-lt"/>
            </a:endParaRPr>
          </a:p>
          <a:p>
            <a:r>
              <a:rPr lang="en-US" sz="2600" dirty="0" smtClean="0">
                <a:latin typeface="+mj-lt"/>
              </a:rPr>
              <a:t>The </a:t>
            </a:r>
            <a:r>
              <a:rPr lang="en-US" sz="2600" dirty="0">
                <a:latin typeface="+mj-lt"/>
              </a:rPr>
              <a:t>following section defines the key closing activities that are to be performed before each period end – month, quarter or year.</a:t>
            </a:r>
          </a:p>
          <a:p>
            <a:pPr marL="457200" lvl="1" indent="0">
              <a:buNone/>
            </a:pPr>
            <a:r>
              <a:rPr lang="en-US" dirty="0" smtClean="0">
                <a:latin typeface="+mj-lt"/>
              </a:rPr>
              <a:t>a)  </a:t>
            </a:r>
            <a:r>
              <a:rPr lang="en-US" b="1" dirty="0" smtClean="0">
                <a:latin typeface="+mj-lt"/>
              </a:rPr>
              <a:t>Planning </a:t>
            </a:r>
            <a:r>
              <a:rPr lang="en-US" b="1" dirty="0">
                <a:latin typeface="+mj-lt"/>
              </a:rPr>
              <a:t>meeting</a:t>
            </a:r>
            <a:r>
              <a:rPr lang="en-US" dirty="0">
                <a:latin typeface="+mj-lt"/>
              </a:rPr>
              <a:t>: A planning meeting shall be held 10 calendar days prior to the closing period to prepare for the closure and to update all stakeholders. An assessment of the last closing period is undertaken and any improvement areas are discussed by Finance Manager with relevant heads and program managers.</a:t>
            </a:r>
          </a:p>
          <a:p>
            <a:pPr marL="0" lvl="0" indent="0">
              <a:buNone/>
            </a:pPr>
            <a:endParaRPr lang="en-US" sz="2400" b="1" dirty="0" smtClean="0">
              <a:latin typeface="+mj-lt"/>
            </a:endParaRPr>
          </a:p>
        </p:txBody>
      </p:sp>
    </p:spTree>
    <p:extLst>
      <p:ext uri="{BB962C8B-B14F-4D97-AF65-F5344CB8AC3E}">
        <p14:creationId xmlns:p14="http://schemas.microsoft.com/office/powerpoint/2010/main" val="312065360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182880"/>
            <a:ext cx="9610344" cy="1408176"/>
          </a:xfrm>
          <a:solidFill>
            <a:schemeClr val="accent6">
              <a:lumMod val="75000"/>
            </a:schemeClr>
          </a:solidFill>
        </p:spPr>
        <p:txBody>
          <a:bodyPr>
            <a:normAutofit/>
          </a:bodyPr>
          <a:lstStyle/>
          <a:p>
            <a:r>
              <a:rPr lang="en-US" b="1" dirty="0">
                <a:solidFill>
                  <a:schemeClr val="bg1"/>
                </a:solidFill>
              </a:rPr>
              <a:t>FINANCIAL RECORDING AND CLOSING </a:t>
            </a:r>
            <a:r>
              <a:rPr lang="en-US" b="1" dirty="0" smtClean="0">
                <a:solidFill>
                  <a:schemeClr val="bg1"/>
                </a:solidFill>
              </a:rPr>
              <a:t>PROCEDURES… </a:t>
            </a:r>
            <a:endParaRPr lang="en-US" dirty="0">
              <a:solidFill>
                <a:schemeClr val="bg1"/>
              </a:solidFill>
              <a:latin typeface="+mn-lt"/>
            </a:endParaRPr>
          </a:p>
        </p:txBody>
      </p:sp>
      <p:sp>
        <p:nvSpPr>
          <p:cNvPr id="3" name="Content Placeholder 2"/>
          <p:cNvSpPr>
            <a:spLocks noGrp="1"/>
          </p:cNvSpPr>
          <p:nvPr>
            <p:ph idx="1"/>
          </p:nvPr>
        </p:nvSpPr>
        <p:spPr>
          <a:xfrm>
            <a:off x="1280160" y="1591056"/>
            <a:ext cx="9610344" cy="3529584"/>
          </a:xfrm>
          <a:solidFill>
            <a:schemeClr val="accent6">
              <a:lumMod val="20000"/>
              <a:lumOff val="80000"/>
            </a:schemeClr>
          </a:solidFill>
        </p:spPr>
        <p:txBody>
          <a:bodyPr>
            <a:noAutofit/>
          </a:bodyPr>
          <a:lstStyle/>
          <a:p>
            <a:pPr marL="0" indent="0">
              <a:buNone/>
            </a:pPr>
            <a:r>
              <a:rPr lang="en-US" b="1" dirty="0">
                <a:latin typeface="+mj-lt"/>
              </a:rPr>
              <a:t>Closing </a:t>
            </a:r>
            <a:r>
              <a:rPr lang="en-US" b="1" dirty="0" smtClean="0">
                <a:latin typeface="+mj-lt"/>
              </a:rPr>
              <a:t>Activities…</a:t>
            </a:r>
          </a:p>
          <a:p>
            <a:pPr marL="0" lvl="0" indent="0">
              <a:buNone/>
            </a:pPr>
            <a:r>
              <a:rPr lang="en-US" sz="2400" dirty="0" smtClean="0">
                <a:latin typeface="+mj-lt"/>
              </a:rPr>
              <a:t>b) </a:t>
            </a:r>
            <a:r>
              <a:rPr lang="en-US" sz="2400" b="1" dirty="0" smtClean="0">
                <a:latin typeface="+mj-lt"/>
              </a:rPr>
              <a:t>Expense </a:t>
            </a:r>
            <a:r>
              <a:rPr lang="en-US" sz="2400" b="1" dirty="0">
                <a:latin typeface="+mj-lt"/>
              </a:rPr>
              <a:t>provisions and scheduling</a:t>
            </a:r>
            <a:r>
              <a:rPr lang="en-US" sz="2400" dirty="0">
                <a:latin typeface="+mj-lt"/>
              </a:rPr>
              <a:t>: All expenses and month end accruals and provisions, including rent, electricity, salaries, telephone, audit fees, and other expenses shall be recognized within 3 working days after the closing period. The Finance Unit is responsible for completing the transactions within 4 calendar days after the period end. </a:t>
            </a:r>
          </a:p>
          <a:p>
            <a:pPr marL="0" lvl="0" indent="0">
              <a:buNone/>
            </a:pPr>
            <a:r>
              <a:rPr lang="en-US" sz="2400" dirty="0" smtClean="0">
                <a:latin typeface="+mj-lt"/>
              </a:rPr>
              <a:t>c) </a:t>
            </a:r>
            <a:r>
              <a:rPr lang="en-US" sz="2400" b="1" dirty="0" smtClean="0">
                <a:latin typeface="+mj-lt"/>
              </a:rPr>
              <a:t>Reconciliation</a:t>
            </a:r>
            <a:r>
              <a:rPr lang="en-US" sz="2400" b="1" dirty="0">
                <a:latin typeface="+mj-lt"/>
              </a:rPr>
              <a:t>:</a:t>
            </a:r>
            <a:r>
              <a:rPr lang="en-US" sz="2400" dirty="0">
                <a:latin typeface="+mj-lt"/>
              </a:rPr>
              <a:t> The Finance Unit shall reconcile balances with the corresponding asset accounts in the ledger for both, costs and accumulated depreciation, and compute variance analysis, if required. </a:t>
            </a:r>
          </a:p>
          <a:p>
            <a:pPr marL="0" indent="0">
              <a:buNone/>
            </a:pPr>
            <a:r>
              <a:rPr lang="en-US" b="1" dirty="0" smtClean="0">
                <a:latin typeface="+mj-lt"/>
              </a:rPr>
              <a:t> </a:t>
            </a:r>
            <a:endParaRPr lang="en-US" dirty="0">
              <a:latin typeface="+mj-lt"/>
            </a:endParaRPr>
          </a:p>
          <a:p>
            <a:pPr marL="0" lvl="0" indent="0">
              <a:buNone/>
            </a:pPr>
            <a:endParaRPr lang="en-US" sz="2400" b="1" dirty="0" smtClean="0">
              <a:latin typeface="+mj-lt"/>
            </a:endParaRPr>
          </a:p>
        </p:txBody>
      </p:sp>
    </p:spTree>
    <p:extLst>
      <p:ext uri="{BB962C8B-B14F-4D97-AF65-F5344CB8AC3E}">
        <p14:creationId xmlns:p14="http://schemas.microsoft.com/office/powerpoint/2010/main" val="3871495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TotalTime>
  <Words>9351</Words>
  <Application>Microsoft Office PowerPoint</Application>
  <PresentationFormat>Widescreen</PresentationFormat>
  <Paragraphs>656</Paragraphs>
  <Slides>107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107</vt:i4>
      </vt:variant>
    </vt:vector>
  </HeadingPairs>
  <TitlesOfParts>
    <vt:vector size="112" baseType="lpstr">
      <vt:lpstr>Arial</vt:lpstr>
      <vt:lpstr>Calibri</vt:lpstr>
      <vt:lpstr>Calibri Light</vt:lpstr>
      <vt:lpstr>Times New Roman</vt:lpstr>
      <vt:lpstr>Office Theme</vt:lpstr>
      <vt:lpstr>Workshop on                      Strengthening Financial Management of Civil Society Organizations </vt:lpstr>
      <vt:lpstr>Module 3: Basic Accounting System</vt:lpstr>
      <vt:lpstr>Module 3: Basic Accounting System</vt:lpstr>
      <vt:lpstr>Financial and Accounting Operations of a CSO                          – Lesson 5 </vt:lpstr>
      <vt:lpstr>FIXED ASSETS </vt:lpstr>
      <vt:lpstr>FIXED ASSETS… </vt:lpstr>
      <vt:lpstr>FIXED ASSETS… </vt:lpstr>
      <vt:lpstr>FIXED ASSETS… </vt:lpstr>
      <vt:lpstr>FIXED ASSETS… </vt:lpstr>
      <vt:lpstr>FIXED ASSETS… </vt:lpstr>
      <vt:lpstr>FIXED ASSETS… </vt:lpstr>
      <vt:lpstr>FIXED ASSETS… </vt:lpstr>
      <vt:lpstr>FIXED ASSETS… </vt:lpstr>
      <vt:lpstr>PowerPoint Presentation</vt:lpstr>
      <vt:lpstr>PowerPoint Presentation</vt:lpstr>
      <vt:lpstr>PowerPoint Presentation</vt:lpstr>
      <vt:lpstr>FIXED ASSETS… </vt:lpstr>
      <vt:lpstr>FIXED ASSETS… </vt:lpstr>
      <vt:lpstr>FIXED ASSETS… </vt:lpstr>
      <vt:lpstr>FIXED ASSETS… </vt:lpstr>
      <vt:lpstr>FIXED ASSETS… </vt:lpstr>
      <vt:lpstr>PowerPoint Presentation</vt:lpstr>
      <vt:lpstr>FIXED ASSETS… </vt:lpstr>
      <vt:lpstr>INTANGIBLE ASSETS </vt:lpstr>
      <vt:lpstr>INTANGIBLE ASSETS… </vt:lpstr>
      <vt:lpstr>INTANGIBLE ASSETS… </vt:lpstr>
      <vt:lpstr>INTANGIBLE ASSETS… </vt:lpstr>
      <vt:lpstr>INTANGIBLE ASSETS… </vt:lpstr>
      <vt:lpstr>INTANGIBLE ASSETS… </vt:lpstr>
      <vt:lpstr>INTANGIBLE ASSETS… </vt:lpstr>
      <vt:lpstr>INTANGIBLE ASSETS… </vt:lpstr>
      <vt:lpstr>INTANGIBLE ASSETS… </vt:lpstr>
      <vt:lpstr>REVENUE AND RECEIVABLES </vt:lpstr>
      <vt:lpstr>PowerPoint Presentation</vt:lpstr>
      <vt:lpstr>REVENUE AND RECEIVABLES… </vt:lpstr>
      <vt:lpstr>PowerPoint Presentation</vt:lpstr>
      <vt:lpstr>PowerPoint Presentation</vt:lpstr>
      <vt:lpstr>REVENUE AND RECEIVABLES… </vt:lpstr>
      <vt:lpstr>REVENUE AND RECEIVABLES… </vt:lpstr>
      <vt:lpstr>PowerPoint Presentation</vt:lpstr>
      <vt:lpstr>REVENUE AND RECEIVABLES… </vt:lpstr>
      <vt:lpstr>PowerPoint Presentation</vt:lpstr>
      <vt:lpstr>REVENUE AND RECEIVABLES… </vt:lpstr>
      <vt:lpstr>REVENUE AND RECEIVABLES… </vt:lpstr>
      <vt:lpstr>BANK TRANSACTIONS </vt:lpstr>
      <vt:lpstr>BANK TRANSACTIONS… </vt:lpstr>
      <vt:lpstr>BANK TRANSACTIONS… </vt:lpstr>
      <vt:lpstr>BANK TRANSACTIONS… </vt:lpstr>
      <vt:lpstr>BANK TRANSACTIONS… </vt:lpstr>
      <vt:lpstr>BANK TRANSACTIONS… </vt:lpstr>
      <vt:lpstr>BANK TRANSACTIONS… </vt:lpstr>
      <vt:lpstr>BANK TRANSACTIONS… </vt:lpstr>
      <vt:lpstr>BANK TRANSACTIONS… </vt:lpstr>
      <vt:lpstr>BANK TRANSACTIONS… </vt:lpstr>
      <vt:lpstr>BANK TRANSACTIONS… </vt:lpstr>
      <vt:lpstr>BANK TRANSACTIONS… </vt:lpstr>
      <vt:lpstr>BANK TRANSACTIONS… </vt:lpstr>
      <vt:lpstr>BANK TRANSACTIONS… </vt:lpstr>
      <vt:lpstr>BANK TRANSACTIONS…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PAYABLES AND ACCRUALS… </vt:lpstr>
      <vt:lpstr>PowerPoint Presentation</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lpstr>FINANCIAL RECORDING AND CLOSING PROCEDURES…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Financial Management of Civil Society Organizations </dc:title>
  <dc:creator>DELL</dc:creator>
  <cp:lastModifiedBy>DELL</cp:lastModifiedBy>
  <cp:revision>73</cp:revision>
  <dcterms:created xsi:type="dcterms:W3CDTF">2021-09-06T09:02:10Z</dcterms:created>
  <dcterms:modified xsi:type="dcterms:W3CDTF">2021-09-07T11:31:43Z</dcterms:modified>
</cp:coreProperties>
</file>