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0" r:id="rId4"/>
    <p:sldId id="314" r:id="rId5"/>
    <p:sldId id="262" r:id="rId6"/>
    <p:sldId id="315" r:id="rId7"/>
    <p:sldId id="263" r:id="rId8"/>
    <p:sldId id="264" r:id="rId9"/>
    <p:sldId id="265" r:id="rId10"/>
    <p:sldId id="266" r:id="rId11"/>
    <p:sldId id="267" r:id="rId12"/>
    <p:sldId id="316" r:id="rId13"/>
    <p:sldId id="268" r:id="rId14"/>
    <p:sldId id="269" r:id="rId15"/>
    <p:sldId id="271" r:id="rId16"/>
    <p:sldId id="270" r:id="rId17"/>
    <p:sldId id="272" r:id="rId18"/>
    <p:sldId id="274" r:id="rId19"/>
    <p:sldId id="275" r:id="rId20"/>
    <p:sldId id="273"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9" r:id="rId53"/>
    <p:sldId id="308" r:id="rId54"/>
    <p:sldId id="310" r:id="rId55"/>
    <p:sldId id="312" r:id="rId56"/>
    <p:sldId id="311" r:id="rId57"/>
    <p:sldId id="313" r:id="rId5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B2E78C3-8EEA-CFC8-2ED5-EED3EC331B37}" v="4" dt="2022-02-07T01:27:48.12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4" d="100"/>
          <a:sy n="84" d="100"/>
        </p:scale>
        <p:origin x="451"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microsoft.com/office/2015/10/relationships/revisionInfo" Target="revisionInfo.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naka Siriwardana" userId="S::ranaka@fpasrilanka.org::e6c7d708-fd4b-40fa-a41e-3a2f25e03b65" providerId="AD" clId="Web-{2B2E78C3-8EEA-CFC8-2ED5-EED3EC331B37}"/>
    <pc:docChg chg="modSld">
      <pc:chgData name="Ranaka Siriwardana" userId="S::ranaka@fpasrilanka.org::e6c7d708-fd4b-40fa-a41e-3a2f25e03b65" providerId="AD" clId="Web-{2B2E78C3-8EEA-CFC8-2ED5-EED3EC331B37}" dt="2022-02-07T01:27:48.122" v="3" actId="20577"/>
      <pc:docMkLst>
        <pc:docMk/>
      </pc:docMkLst>
      <pc:sldChg chg="modSp">
        <pc:chgData name="Ranaka Siriwardana" userId="S::ranaka@fpasrilanka.org::e6c7d708-fd4b-40fa-a41e-3a2f25e03b65" providerId="AD" clId="Web-{2B2E78C3-8EEA-CFC8-2ED5-EED3EC331B37}" dt="2022-02-07T01:27:48.122" v="3" actId="20577"/>
        <pc:sldMkLst>
          <pc:docMk/>
          <pc:sldMk cId="1249815016" sldId="259"/>
        </pc:sldMkLst>
        <pc:spChg chg="mod">
          <ac:chgData name="Ranaka Siriwardana" userId="S::ranaka@fpasrilanka.org::e6c7d708-fd4b-40fa-a41e-3a2f25e03b65" providerId="AD" clId="Web-{2B2E78C3-8EEA-CFC8-2ED5-EED3EC331B37}" dt="2022-02-07T01:27:48.122" v="3" actId="20577"/>
          <ac:spMkLst>
            <pc:docMk/>
            <pc:sldMk cId="1249815016" sldId="259"/>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E3B735F7-C7E0-422B-B9C4-2C475FA260D1}" type="datetimeFigureOut">
              <a:rPr lang="en-US" smtClean="0"/>
              <a:t>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F9999C-C948-4D93-ABA3-868E9D2866C7}" type="slidenum">
              <a:rPr lang="en-US" smtClean="0"/>
              <a:t>‹#›</a:t>
            </a:fld>
            <a:endParaRPr lang="en-US"/>
          </a:p>
        </p:txBody>
      </p:sp>
    </p:spTree>
    <p:extLst>
      <p:ext uri="{BB962C8B-B14F-4D97-AF65-F5344CB8AC3E}">
        <p14:creationId xmlns:p14="http://schemas.microsoft.com/office/powerpoint/2010/main" val="30904898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3B735F7-C7E0-422B-B9C4-2C475FA260D1}" type="datetimeFigureOut">
              <a:rPr lang="en-US" smtClean="0"/>
              <a:t>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F9999C-C948-4D93-ABA3-868E9D2866C7}" type="slidenum">
              <a:rPr lang="en-US" smtClean="0"/>
              <a:t>‹#›</a:t>
            </a:fld>
            <a:endParaRPr lang="en-US"/>
          </a:p>
        </p:txBody>
      </p:sp>
    </p:spTree>
    <p:extLst>
      <p:ext uri="{BB962C8B-B14F-4D97-AF65-F5344CB8AC3E}">
        <p14:creationId xmlns:p14="http://schemas.microsoft.com/office/powerpoint/2010/main" val="12863319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3B735F7-C7E0-422B-B9C4-2C475FA260D1}" type="datetimeFigureOut">
              <a:rPr lang="en-US" smtClean="0"/>
              <a:t>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F9999C-C948-4D93-ABA3-868E9D2866C7}" type="slidenum">
              <a:rPr lang="en-US" smtClean="0"/>
              <a:t>‹#›</a:t>
            </a:fld>
            <a:endParaRPr lang="en-US"/>
          </a:p>
        </p:txBody>
      </p:sp>
    </p:spTree>
    <p:extLst>
      <p:ext uri="{BB962C8B-B14F-4D97-AF65-F5344CB8AC3E}">
        <p14:creationId xmlns:p14="http://schemas.microsoft.com/office/powerpoint/2010/main" val="315633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3B735F7-C7E0-422B-B9C4-2C475FA260D1}" type="datetimeFigureOut">
              <a:rPr lang="en-US" smtClean="0"/>
              <a:t>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F9999C-C948-4D93-ABA3-868E9D2866C7}" type="slidenum">
              <a:rPr lang="en-US" smtClean="0"/>
              <a:t>‹#›</a:t>
            </a:fld>
            <a:endParaRPr lang="en-US"/>
          </a:p>
        </p:txBody>
      </p:sp>
    </p:spTree>
    <p:extLst>
      <p:ext uri="{BB962C8B-B14F-4D97-AF65-F5344CB8AC3E}">
        <p14:creationId xmlns:p14="http://schemas.microsoft.com/office/powerpoint/2010/main" val="30394534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3B735F7-C7E0-422B-B9C4-2C475FA260D1}" type="datetimeFigureOut">
              <a:rPr lang="en-US" smtClean="0"/>
              <a:t>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F9999C-C948-4D93-ABA3-868E9D2866C7}" type="slidenum">
              <a:rPr lang="en-US" smtClean="0"/>
              <a:t>‹#›</a:t>
            </a:fld>
            <a:endParaRPr lang="en-US"/>
          </a:p>
        </p:txBody>
      </p:sp>
    </p:spTree>
    <p:extLst>
      <p:ext uri="{BB962C8B-B14F-4D97-AF65-F5344CB8AC3E}">
        <p14:creationId xmlns:p14="http://schemas.microsoft.com/office/powerpoint/2010/main" val="18382013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3B735F7-C7E0-422B-B9C4-2C475FA260D1}" type="datetimeFigureOut">
              <a:rPr lang="en-US" smtClean="0"/>
              <a:t>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F9999C-C948-4D93-ABA3-868E9D2866C7}" type="slidenum">
              <a:rPr lang="en-US" smtClean="0"/>
              <a:t>‹#›</a:t>
            </a:fld>
            <a:endParaRPr lang="en-US"/>
          </a:p>
        </p:txBody>
      </p:sp>
    </p:spTree>
    <p:extLst>
      <p:ext uri="{BB962C8B-B14F-4D97-AF65-F5344CB8AC3E}">
        <p14:creationId xmlns:p14="http://schemas.microsoft.com/office/powerpoint/2010/main" val="24988382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3B735F7-C7E0-422B-B9C4-2C475FA260D1}" type="datetimeFigureOut">
              <a:rPr lang="en-US" smtClean="0"/>
              <a:t>2/6/2022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F9999C-C948-4D93-ABA3-868E9D2866C7}" type="slidenum">
              <a:rPr lang="en-US" smtClean="0"/>
              <a:t>‹#›</a:t>
            </a:fld>
            <a:endParaRPr lang="en-US"/>
          </a:p>
        </p:txBody>
      </p:sp>
    </p:spTree>
    <p:extLst>
      <p:ext uri="{BB962C8B-B14F-4D97-AF65-F5344CB8AC3E}">
        <p14:creationId xmlns:p14="http://schemas.microsoft.com/office/powerpoint/2010/main" val="42476330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3B735F7-C7E0-422B-B9C4-2C475FA260D1}" type="datetimeFigureOut">
              <a:rPr lang="en-US" smtClean="0"/>
              <a:t>2/6/2022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2F9999C-C948-4D93-ABA3-868E9D2866C7}" type="slidenum">
              <a:rPr lang="en-US" smtClean="0"/>
              <a:t>‹#›</a:t>
            </a:fld>
            <a:endParaRPr lang="en-US"/>
          </a:p>
        </p:txBody>
      </p:sp>
    </p:spTree>
    <p:extLst>
      <p:ext uri="{BB962C8B-B14F-4D97-AF65-F5344CB8AC3E}">
        <p14:creationId xmlns:p14="http://schemas.microsoft.com/office/powerpoint/2010/main" val="19057894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B735F7-C7E0-422B-B9C4-2C475FA260D1}" type="datetimeFigureOut">
              <a:rPr lang="en-US" smtClean="0"/>
              <a:t>2/6/2022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2F9999C-C948-4D93-ABA3-868E9D2866C7}" type="slidenum">
              <a:rPr lang="en-US" smtClean="0"/>
              <a:t>‹#›</a:t>
            </a:fld>
            <a:endParaRPr lang="en-US"/>
          </a:p>
        </p:txBody>
      </p:sp>
    </p:spTree>
    <p:extLst>
      <p:ext uri="{BB962C8B-B14F-4D97-AF65-F5344CB8AC3E}">
        <p14:creationId xmlns:p14="http://schemas.microsoft.com/office/powerpoint/2010/main" val="30866043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3B735F7-C7E0-422B-B9C4-2C475FA260D1}" type="datetimeFigureOut">
              <a:rPr lang="en-US" smtClean="0"/>
              <a:t>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F9999C-C948-4D93-ABA3-868E9D2866C7}" type="slidenum">
              <a:rPr lang="en-US" smtClean="0"/>
              <a:t>‹#›</a:t>
            </a:fld>
            <a:endParaRPr lang="en-US"/>
          </a:p>
        </p:txBody>
      </p:sp>
    </p:spTree>
    <p:extLst>
      <p:ext uri="{BB962C8B-B14F-4D97-AF65-F5344CB8AC3E}">
        <p14:creationId xmlns:p14="http://schemas.microsoft.com/office/powerpoint/2010/main" val="10256054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3B735F7-C7E0-422B-B9C4-2C475FA260D1}" type="datetimeFigureOut">
              <a:rPr lang="en-US" smtClean="0"/>
              <a:t>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F9999C-C948-4D93-ABA3-868E9D2866C7}" type="slidenum">
              <a:rPr lang="en-US" smtClean="0"/>
              <a:t>‹#›</a:t>
            </a:fld>
            <a:endParaRPr lang="en-US"/>
          </a:p>
        </p:txBody>
      </p:sp>
    </p:spTree>
    <p:extLst>
      <p:ext uri="{BB962C8B-B14F-4D97-AF65-F5344CB8AC3E}">
        <p14:creationId xmlns:p14="http://schemas.microsoft.com/office/powerpoint/2010/main" val="24021538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B735F7-C7E0-422B-B9C4-2C475FA260D1}" type="datetimeFigureOut">
              <a:rPr lang="en-US" smtClean="0"/>
              <a:t>2/6/2022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F9999C-C948-4D93-ABA3-868E9D2866C7}" type="slidenum">
              <a:rPr lang="en-US" smtClean="0"/>
              <a:t>‹#›</a:t>
            </a:fld>
            <a:endParaRPr lang="en-US"/>
          </a:p>
        </p:txBody>
      </p:sp>
    </p:spTree>
    <p:extLst>
      <p:ext uri="{BB962C8B-B14F-4D97-AF65-F5344CB8AC3E}">
        <p14:creationId xmlns:p14="http://schemas.microsoft.com/office/powerpoint/2010/main" val="8909813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17320" y="317690"/>
            <a:ext cx="9250680" cy="3385630"/>
          </a:xfrm>
          <a:solidFill>
            <a:schemeClr val="accent6">
              <a:lumMod val="75000"/>
            </a:schemeClr>
          </a:solidFill>
        </p:spPr>
        <p:txBody>
          <a:bodyPr>
            <a:normAutofit/>
          </a:bodyPr>
          <a:lstStyle/>
          <a:p>
            <a:r>
              <a:rPr lang="en-US" sz="5400" dirty="0">
                <a:solidFill>
                  <a:schemeClr val="bg1"/>
                </a:solidFill>
              </a:rPr>
              <a:t>Workshop on                      Strengthening Financial Management of Civil Society Organizations </a:t>
            </a:r>
          </a:p>
        </p:txBody>
      </p:sp>
      <p:sp>
        <p:nvSpPr>
          <p:cNvPr id="3" name="Subtitle 2"/>
          <p:cNvSpPr>
            <a:spLocks noGrp="1"/>
          </p:cNvSpPr>
          <p:nvPr>
            <p:ph type="subTitle" idx="1"/>
          </p:nvPr>
        </p:nvSpPr>
        <p:spPr>
          <a:xfrm>
            <a:off x="1417320" y="3703320"/>
            <a:ext cx="9250680" cy="1984248"/>
          </a:xfrm>
          <a:solidFill>
            <a:schemeClr val="accent6">
              <a:lumMod val="20000"/>
              <a:lumOff val="80000"/>
            </a:schemeClr>
          </a:solidFill>
        </p:spPr>
        <p:txBody>
          <a:bodyPr>
            <a:normAutofit/>
          </a:bodyPr>
          <a:lstStyle/>
          <a:p>
            <a:endParaRPr lang="en-US" dirty="0">
              <a:latin typeface="+mj-lt"/>
            </a:endParaRPr>
          </a:p>
          <a:p>
            <a:r>
              <a:rPr lang="en-US" b="1" dirty="0">
                <a:latin typeface="+mj-lt"/>
              </a:rPr>
              <a:t>August 25 – September 27, 2021 </a:t>
            </a:r>
          </a:p>
          <a:p>
            <a:r>
              <a:rPr lang="en-US" b="1" dirty="0">
                <a:latin typeface="+mj-lt"/>
              </a:rPr>
              <a:t>27 Lesson Hours  in 17 Days                                                                                    (Through Virtual Meeting – Zoom Technology)</a:t>
            </a:r>
          </a:p>
          <a:p>
            <a:pPr algn="l"/>
            <a:endParaRPr lang="en-US" dirty="0">
              <a:solidFill>
                <a:srgbClr val="002060"/>
              </a:solidFill>
              <a:latin typeface="+mj-lt"/>
            </a:endParaRPr>
          </a:p>
          <a:p>
            <a:pPr algn="l"/>
            <a:endParaRPr lang="en-US" dirty="0">
              <a:latin typeface="+mj-lt"/>
            </a:endParaRPr>
          </a:p>
        </p:txBody>
      </p:sp>
    </p:spTree>
    <p:extLst>
      <p:ext uri="{BB962C8B-B14F-4D97-AF65-F5344CB8AC3E}">
        <p14:creationId xmlns:p14="http://schemas.microsoft.com/office/powerpoint/2010/main" val="16839798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3312" y="576072"/>
            <a:ext cx="9482328" cy="1161288"/>
          </a:xfrm>
          <a:solidFill>
            <a:schemeClr val="accent6">
              <a:lumMod val="75000"/>
            </a:schemeClr>
          </a:solidFill>
        </p:spPr>
        <p:txBody>
          <a:bodyPr>
            <a:normAutofit fontScale="90000"/>
          </a:bodyPr>
          <a:lstStyle/>
          <a:p>
            <a:r>
              <a:rPr lang="en-US" dirty="0">
                <a:solidFill>
                  <a:schemeClr val="bg1"/>
                </a:solidFill>
              </a:rPr>
              <a:t>Accounting Essentials to Set Up and Operate a Double Entry Accounting System </a:t>
            </a:r>
          </a:p>
        </p:txBody>
      </p:sp>
      <p:sp>
        <p:nvSpPr>
          <p:cNvPr id="3" name="Content Placeholder 2"/>
          <p:cNvSpPr>
            <a:spLocks noGrp="1"/>
          </p:cNvSpPr>
          <p:nvPr>
            <p:ph idx="1"/>
          </p:nvPr>
        </p:nvSpPr>
        <p:spPr>
          <a:xfrm>
            <a:off x="1353312" y="1737360"/>
            <a:ext cx="9482328" cy="3410712"/>
          </a:xfrm>
          <a:solidFill>
            <a:schemeClr val="accent6">
              <a:lumMod val="20000"/>
              <a:lumOff val="80000"/>
            </a:schemeClr>
          </a:solidFill>
        </p:spPr>
        <p:txBody>
          <a:bodyPr>
            <a:noAutofit/>
          </a:bodyPr>
          <a:lstStyle/>
          <a:p>
            <a:pPr marL="0" indent="0">
              <a:buNone/>
            </a:pPr>
            <a:r>
              <a:rPr lang="en-US" b="1" dirty="0">
                <a:latin typeface="+mj-lt"/>
              </a:rPr>
              <a:t>Accounting Standards</a:t>
            </a:r>
            <a:r>
              <a:rPr lang="en-US" sz="2400" dirty="0">
                <a:latin typeface="+mj-lt"/>
              </a:rPr>
              <a:t>… </a:t>
            </a:r>
          </a:p>
          <a:p>
            <a:r>
              <a:rPr lang="en-US" sz="2400" dirty="0">
                <a:latin typeface="+mj-lt"/>
              </a:rPr>
              <a:t>Specify when and how economic events are to be recognized, measured and displayed. External entities, such as banks, investors and regulatory agencies, rely on accounting standards to ensure relevant and accurate information is provided about the entity. </a:t>
            </a:r>
          </a:p>
          <a:p>
            <a:r>
              <a:rPr lang="en-US" sz="2400" dirty="0">
                <a:latin typeface="+mj-lt"/>
              </a:rPr>
              <a:t>Specific examples of an accounting standard include revenue recognition, asset classification, allowable methods for depreciation, what is considered depreciable, lease classifications and outstanding share measurement</a:t>
            </a:r>
          </a:p>
        </p:txBody>
      </p:sp>
    </p:spTree>
    <p:extLst>
      <p:ext uri="{BB962C8B-B14F-4D97-AF65-F5344CB8AC3E}">
        <p14:creationId xmlns:p14="http://schemas.microsoft.com/office/powerpoint/2010/main" val="22397716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3312" y="576072"/>
            <a:ext cx="9482328" cy="1161288"/>
          </a:xfrm>
          <a:solidFill>
            <a:schemeClr val="accent6">
              <a:lumMod val="75000"/>
            </a:schemeClr>
          </a:solidFill>
        </p:spPr>
        <p:txBody>
          <a:bodyPr>
            <a:normAutofit fontScale="90000"/>
          </a:bodyPr>
          <a:lstStyle/>
          <a:p>
            <a:r>
              <a:rPr lang="en-US" dirty="0">
                <a:solidFill>
                  <a:schemeClr val="bg1"/>
                </a:solidFill>
              </a:rPr>
              <a:t>Accounting Essentials to Set Up and Operate a Double Entry Accounting System </a:t>
            </a:r>
          </a:p>
        </p:txBody>
      </p:sp>
      <p:sp>
        <p:nvSpPr>
          <p:cNvPr id="3" name="Content Placeholder 2"/>
          <p:cNvSpPr>
            <a:spLocks noGrp="1"/>
          </p:cNvSpPr>
          <p:nvPr>
            <p:ph idx="1"/>
          </p:nvPr>
        </p:nvSpPr>
        <p:spPr>
          <a:xfrm>
            <a:off x="1353312" y="1737360"/>
            <a:ext cx="9482328" cy="4288536"/>
          </a:xfrm>
          <a:solidFill>
            <a:schemeClr val="accent6">
              <a:lumMod val="20000"/>
              <a:lumOff val="80000"/>
            </a:schemeClr>
          </a:solidFill>
        </p:spPr>
        <p:txBody>
          <a:bodyPr>
            <a:noAutofit/>
          </a:bodyPr>
          <a:lstStyle/>
          <a:p>
            <a:r>
              <a:rPr lang="en-US" b="1" dirty="0">
                <a:latin typeface="+mj-lt"/>
              </a:rPr>
              <a:t>Accounting Policies:                                                                                                    </a:t>
            </a:r>
            <a:r>
              <a:rPr lang="en-US" sz="2400" dirty="0">
                <a:latin typeface="+mj-lt"/>
              </a:rPr>
              <a:t>Accounting policies are the specific principles and procedures implemented by a company's management team that are used to prepare its financial statements. These include any accounting methods, measurement systems, and procedures for presenting disclosures. </a:t>
            </a:r>
          </a:p>
          <a:p>
            <a:pPr lvl="0"/>
            <a:r>
              <a:rPr lang="en-US" sz="2400" dirty="0">
                <a:latin typeface="+mj-lt"/>
              </a:rPr>
              <a:t>These policies are used to deal with accounting practices such as depreciation methods, recognition of goodwill, preparation of research and development (R&amp;D) costs, inventory valuation, and the consolidation of financial accounts. These policies may differ from company to company, but all accounting policies are required to conform to generally accepted accounting principles (GAAP) and/or international financial reporting standards (IFRS). In our case, SLFRS Framework/SLAS)</a:t>
            </a:r>
          </a:p>
          <a:p>
            <a:pPr marL="0" lvl="0" indent="0">
              <a:buNone/>
            </a:pPr>
            <a:endParaRPr lang="en-US" sz="2400" dirty="0"/>
          </a:p>
          <a:p>
            <a:pPr marL="0" lvl="0" indent="0">
              <a:buNone/>
            </a:pPr>
            <a:endParaRPr lang="en-US" sz="2400" dirty="0"/>
          </a:p>
          <a:p>
            <a:pPr marL="0" lvl="0" indent="0">
              <a:buNone/>
            </a:pPr>
            <a:endParaRPr lang="en-US" sz="2400" dirty="0"/>
          </a:p>
          <a:p>
            <a:pPr marL="0" indent="0">
              <a:buNone/>
            </a:pPr>
            <a:endParaRPr lang="en-US" sz="2400" dirty="0">
              <a:latin typeface="+mj-lt"/>
            </a:endParaRPr>
          </a:p>
        </p:txBody>
      </p:sp>
    </p:spTree>
    <p:extLst>
      <p:ext uri="{BB962C8B-B14F-4D97-AF65-F5344CB8AC3E}">
        <p14:creationId xmlns:p14="http://schemas.microsoft.com/office/powerpoint/2010/main" val="11898478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6424" y="365760"/>
            <a:ext cx="9966960" cy="1618488"/>
          </a:xfrm>
          <a:solidFill>
            <a:schemeClr val="accent6">
              <a:lumMod val="75000"/>
            </a:schemeClr>
          </a:solidFill>
        </p:spPr>
        <p:txBody>
          <a:bodyPr>
            <a:normAutofit fontScale="90000"/>
          </a:bodyPr>
          <a:lstStyle/>
          <a:p>
            <a:br>
              <a:rPr lang="en-US" sz="4000" dirty="0">
                <a:solidFill>
                  <a:schemeClr val="bg1"/>
                </a:solidFill>
              </a:rPr>
            </a:br>
            <a:r>
              <a:rPr lang="en-US" sz="4000" dirty="0">
                <a:solidFill>
                  <a:schemeClr val="bg1"/>
                </a:solidFill>
              </a:rPr>
              <a:t>Accounting Essentials to Set Up and Operate a Double Entry Accounting System</a:t>
            </a:r>
            <a:br>
              <a:rPr lang="en-US" dirty="0">
                <a:solidFill>
                  <a:schemeClr val="bg1"/>
                </a:solidFill>
              </a:rPr>
            </a:br>
            <a:r>
              <a:rPr lang="en-US" dirty="0">
                <a:solidFill>
                  <a:schemeClr val="bg1"/>
                </a:solidFill>
              </a:rPr>
              <a:t>- </a:t>
            </a:r>
            <a:r>
              <a:rPr lang="en-US" b="1" dirty="0">
                <a:solidFill>
                  <a:schemeClr val="bg1"/>
                </a:solidFill>
              </a:rPr>
              <a:t>Financial Accounting</a:t>
            </a:r>
            <a:br>
              <a:rPr lang="en-US" b="1" dirty="0"/>
            </a:br>
            <a:r>
              <a:rPr lang="en-US" dirty="0">
                <a:solidFill>
                  <a:schemeClr val="bg1"/>
                </a:solidFill>
              </a:rPr>
              <a:t> </a:t>
            </a:r>
          </a:p>
        </p:txBody>
      </p:sp>
      <p:sp>
        <p:nvSpPr>
          <p:cNvPr id="3" name="Content Placeholder 2"/>
          <p:cNvSpPr>
            <a:spLocks noGrp="1"/>
          </p:cNvSpPr>
          <p:nvPr>
            <p:ph idx="1"/>
          </p:nvPr>
        </p:nvSpPr>
        <p:spPr>
          <a:xfrm>
            <a:off x="1106424" y="1892808"/>
            <a:ext cx="9966960" cy="4325112"/>
          </a:xfrm>
          <a:solidFill>
            <a:schemeClr val="accent6">
              <a:lumMod val="20000"/>
              <a:lumOff val="80000"/>
            </a:schemeClr>
          </a:solidFill>
        </p:spPr>
        <p:txBody>
          <a:bodyPr>
            <a:noAutofit/>
          </a:bodyPr>
          <a:lstStyle/>
          <a:p>
            <a:pPr marL="0" indent="0">
              <a:buNone/>
            </a:pPr>
            <a:r>
              <a:rPr lang="en-US" b="1" dirty="0">
                <a:latin typeface="+mj-lt"/>
              </a:rPr>
              <a:t>What is Financial Accounting? </a:t>
            </a:r>
          </a:p>
          <a:p>
            <a:r>
              <a:rPr lang="en-US" sz="2400" dirty="0">
                <a:latin typeface="+mj-lt"/>
              </a:rPr>
              <a:t>Financial accounting is a particular type of accounting that includes a method of documenting, summarizing, and reporting the transactions arising from business operations for a period of time. ... Financial accounting reflects the accounting on "accrual basis" over the accounting on "cash basis".</a:t>
            </a:r>
          </a:p>
          <a:p>
            <a:r>
              <a:rPr lang="en-US" sz="2400" dirty="0">
                <a:latin typeface="+mj-lt"/>
              </a:rPr>
              <a:t>The main purpose of financial accounting is to prepare financial reports that provide information about a firm's performance to external parties such as investors, creditors, and tax authorities.</a:t>
            </a:r>
          </a:p>
          <a:p>
            <a:r>
              <a:rPr lang="en-US" sz="2400" dirty="0">
                <a:latin typeface="+mj-lt"/>
              </a:rPr>
              <a:t>The types of accounting - Financial accounting; Government accounting; Forensic accounting; Management accounting or Cost accounting ; Tax accounting.</a:t>
            </a:r>
          </a:p>
          <a:p>
            <a:endParaRPr lang="en-US" sz="2400" dirty="0">
              <a:latin typeface="+mj-lt"/>
            </a:endParaRPr>
          </a:p>
        </p:txBody>
      </p:sp>
    </p:spTree>
    <p:extLst>
      <p:ext uri="{BB962C8B-B14F-4D97-AF65-F5344CB8AC3E}">
        <p14:creationId xmlns:p14="http://schemas.microsoft.com/office/powerpoint/2010/main" val="24264061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3312" y="576072"/>
            <a:ext cx="9482328" cy="1161288"/>
          </a:xfrm>
          <a:solidFill>
            <a:schemeClr val="accent6">
              <a:lumMod val="75000"/>
            </a:schemeClr>
          </a:solidFill>
        </p:spPr>
        <p:txBody>
          <a:bodyPr>
            <a:normAutofit fontScale="90000"/>
          </a:bodyPr>
          <a:lstStyle/>
          <a:p>
            <a:br>
              <a:rPr lang="en-US" dirty="0">
                <a:solidFill>
                  <a:schemeClr val="bg1"/>
                </a:solidFill>
              </a:rPr>
            </a:br>
            <a:r>
              <a:rPr lang="en-US" dirty="0">
                <a:solidFill>
                  <a:schemeClr val="bg1"/>
                </a:solidFill>
              </a:rPr>
              <a:t>Double Entry Accounting System -                  </a:t>
            </a:r>
            <a:r>
              <a:rPr lang="en-US" b="1" dirty="0">
                <a:solidFill>
                  <a:schemeClr val="bg1"/>
                </a:solidFill>
              </a:rPr>
              <a:t>Chart of Accounts (COA)</a:t>
            </a:r>
            <a:br>
              <a:rPr lang="en-US" b="1" dirty="0"/>
            </a:br>
            <a:endParaRPr lang="en-US" dirty="0">
              <a:solidFill>
                <a:schemeClr val="bg1"/>
              </a:solidFill>
            </a:endParaRPr>
          </a:p>
        </p:txBody>
      </p:sp>
      <p:sp>
        <p:nvSpPr>
          <p:cNvPr id="3" name="Content Placeholder 2"/>
          <p:cNvSpPr>
            <a:spLocks noGrp="1"/>
          </p:cNvSpPr>
          <p:nvPr>
            <p:ph idx="1"/>
          </p:nvPr>
        </p:nvSpPr>
        <p:spPr>
          <a:xfrm>
            <a:off x="1353312" y="1737360"/>
            <a:ext cx="9482328" cy="4288536"/>
          </a:xfrm>
          <a:solidFill>
            <a:schemeClr val="accent6">
              <a:lumMod val="20000"/>
              <a:lumOff val="80000"/>
            </a:schemeClr>
          </a:solidFill>
        </p:spPr>
        <p:txBody>
          <a:bodyPr>
            <a:noAutofit/>
          </a:bodyPr>
          <a:lstStyle/>
          <a:p>
            <a:pPr marL="0" indent="0">
              <a:buNone/>
            </a:pPr>
            <a:r>
              <a:rPr lang="en-US" b="1" dirty="0">
                <a:latin typeface="+mj-lt"/>
              </a:rPr>
              <a:t>What Is a Chart of Accounts (COA)?</a:t>
            </a:r>
          </a:p>
          <a:p>
            <a:r>
              <a:rPr lang="en-US" sz="2400" dirty="0">
                <a:latin typeface="+mj-lt"/>
              </a:rPr>
              <a:t>A chart of accounts (COA) is an index of all the financial accounts in the General Ledger (GL) of a company. </a:t>
            </a:r>
          </a:p>
          <a:p>
            <a:pPr lvl="0"/>
            <a:r>
              <a:rPr lang="en-US" sz="2400" dirty="0">
                <a:latin typeface="+mj-lt"/>
              </a:rPr>
              <a:t>It provides a complete listing of every account in the GL of a company, broken down into subcategories.</a:t>
            </a:r>
          </a:p>
          <a:p>
            <a:pPr lvl="0"/>
            <a:r>
              <a:rPr lang="en-US" sz="2400" dirty="0">
                <a:latin typeface="+mj-lt"/>
              </a:rPr>
              <a:t>It is used to organize finances and give interested parties, such as investors and shareholders, a clearer insight into a company’s financial health.</a:t>
            </a:r>
          </a:p>
          <a:p>
            <a:pPr lvl="0"/>
            <a:r>
              <a:rPr lang="en-US" sz="2400" dirty="0">
                <a:latin typeface="+mj-lt"/>
              </a:rPr>
              <a:t>To make it easier for readers to locate specific accounts, each chart of accounts typically contains a name, brief description, and an identification code.</a:t>
            </a:r>
          </a:p>
          <a:p>
            <a:pPr marL="0" indent="0">
              <a:buNone/>
            </a:pPr>
            <a:endParaRPr lang="en-US" sz="2400" dirty="0">
              <a:latin typeface="+mj-lt"/>
            </a:endParaRPr>
          </a:p>
        </p:txBody>
      </p:sp>
    </p:spTree>
    <p:extLst>
      <p:ext uri="{BB962C8B-B14F-4D97-AF65-F5344CB8AC3E}">
        <p14:creationId xmlns:p14="http://schemas.microsoft.com/office/powerpoint/2010/main" val="20722486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3312" y="576072"/>
            <a:ext cx="9482328" cy="1161288"/>
          </a:xfrm>
          <a:solidFill>
            <a:schemeClr val="accent6">
              <a:lumMod val="75000"/>
            </a:schemeClr>
          </a:solidFill>
        </p:spPr>
        <p:txBody>
          <a:bodyPr>
            <a:normAutofit fontScale="90000"/>
          </a:bodyPr>
          <a:lstStyle/>
          <a:p>
            <a:br>
              <a:rPr lang="en-US" dirty="0">
                <a:solidFill>
                  <a:schemeClr val="bg1"/>
                </a:solidFill>
              </a:rPr>
            </a:br>
            <a:r>
              <a:rPr lang="en-US" sz="4000" dirty="0">
                <a:solidFill>
                  <a:schemeClr val="bg1"/>
                </a:solidFill>
              </a:rPr>
              <a:t>Double Entry Accounting System -                         </a:t>
            </a:r>
            <a:r>
              <a:rPr lang="en-US" b="1" dirty="0">
                <a:solidFill>
                  <a:schemeClr val="bg1"/>
                </a:solidFill>
              </a:rPr>
              <a:t>Chart of Accounts (COA)…</a:t>
            </a:r>
            <a:br>
              <a:rPr lang="en-US" b="1" dirty="0"/>
            </a:br>
            <a:endParaRPr lang="en-US" dirty="0">
              <a:solidFill>
                <a:schemeClr val="bg1"/>
              </a:solidFill>
            </a:endParaRPr>
          </a:p>
        </p:txBody>
      </p:sp>
      <p:sp>
        <p:nvSpPr>
          <p:cNvPr id="3" name="Content Placeholder 2"/>
          <p:cNvSpPr>
            <a:spLocks noGrp="1"/>
          </p:cNvSpPr>
          <p:nvPr>
            <p:ph idx="1"/>
          </p:nvPr>
        </p:nvSpPr>
        <p:spPr>
          <a:xfrm>
            <a:off x="1353312" y="1737360"/>
            <a:ext cx="9482328" cy="3703320"/>
          </a:xfrm>
          <a:solidFill>
            <a:schemeClr val="accent6">
              <a:lumMod val="20000"/>
              <a:lumOff val="80000"/>
            </a:schemeClr>
          </a:solidFill>
        </p:spPr>
        <p:txBody>
          <a:bodyPr>
            <a:noAutofit/>
          </a:bodyPr>
          <a:lstStyle/>
          <a:p>
            <a:r>
              <a:rPr lang="en-US" sz="2400" dirty="0">
                <a:latin typeface="+mj-lt"/>
              </a:rPr>
              <a:t>Separating expenditures, revenue, assets, and liabilities help to achieve this and ensure that financial statements are in compliance with reporting standards.</a:t>
            </a:r>
          </a:p>
          <a:p>
            <a:r>
              <a:rPr lang="en-US" sz="2400" dirty="0">
                <a:latin typeface="+mj-lt"/>
              </a:rPr>
              <a:t>The list of each account a company owns is typically shown in the order the accounts appear in its financial statements. That means that balance sheet accounts, assets, liabilities, and shareholders’ equity  (for NPOs accumulated fund) are listed first, followed by accounts in the income statement — revenues and expenses.</a:t>
            </a:r>
          </a:p>
          <a:p>
            <a:r>
              <a:rPr lang="en-US" sz="2400" dirty="0">
                <a:latin typeface="+mj-lt"/>
              </a:rPr>
              <a:t>For a small corporation, COAs might include these sub-accounts under the assets account:</a:t>
            </a:r>
          </a:p>
          <a:p>
            <a:pPr marL="0" indent="0">
              <a:buNone/>
            </a:pPr>
            <a:endParaRPr lang="en-US" sz="2400" dirty="0">
              <a:latin typeface="+mj-lt"/>
            </a:endParaRPr>
          </a:p>
        </p:txBody>
      </p:sp>
    </p:spTree>
    <p:extLst>
      <p:ext uri="{BB962C8B-B14F-4D97-AF65-F5344CB8AC3E}">
        <p14:creationId xmlns:p14="http://schemas.microsoft.com/office/powerpoint/2010/main" val="11117770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3312" y="576072"/>
            <a:ext cx="9482328" cy="1161288"/>
          </a:xfrm>
          <a:solidFill>
            <a:schemeClr val="accent6">
              <a:lumMod val="75000"/>
            </a:schemeClr>
          </a:solidFill>
        </p:spPr>
        <p:txBody>
          <a:bodyPr>
            <a:normAutofit fontScale="90000"/>
          </a:bodyPr>
          <a:lstStyle/>
          <a:p>
            <a:br>
              <a:rPr lang="en-US" dirty="0">
                <a:solidFill>
                  <a:schemeClr val="bg1"/>
                </a:solidFill>
              </a:rPr>
            </a:br>
            <a:r>
              <a:rPr lang="en-US" sz="4000" dirty="0">
                <a:solidFill>
                  <a:schemeClr val="bg1"/>
                </a:solidFill>
              </a:rPr>
              <a:t>Double Entry Accounting System -                          </a:t>
            </a:r>
            <a:r>
              <a:rPr lang="en-US" b="1" dirty="0">
                <a:solidFill>
                  <a:schemeClr val="bg1"/>
                </a:solidFill>
              </a:rPr>
              <a:t>Chart of Accounts (COA)…</a:t>
            </a:r>
            <a:br>
              <a:rPr lang="en-US" b="1" dirty="0"/>
            </a:br>
            <a:endParaRPr lang="en-US" dirty="0">
              <a:solidFill>
                <a:schemeClr val="bg1"/>
              </a:solidFill>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097037900"/>
              </p:ext>
            </p:extLst>
          </p:nvPr>
        </p:nvGraphicFramePr>
        <p:xfrm>
          <a:off x="1352550" y="1736725"/>
          <a:ext cx="9483726" cy="4145280"/>
        </p:xfrm>
        <a:graphic>
          <a:graphicData uri="http://schemas.openxmlformats.org/drawingml/2006/table">
            <a:tbl>
              <a:tblPr firstRow="1" bandRow="1">
                <a:tableStyleId>{5C22544A-7EE6-4342-B048-85BDC9FD1C3A}</a:tableStyleId>
              </a:tblPr>
              <a:tblGrid>
                <a:gridCol w="3161242">
                  <a:extLst>
                    <a:ext uri="{9D8B030D-6E8A-4147-A177-3AD203B41FA5}">
                      <a16:colId xmlns:a16="http://schemas.microsoft.com/office/drawing/2014/main" val="20000"/>
                    </a:ext>
                  </a:extLst>
                </a:gridCol>
                <a:gridCol w="3161242">
                  <a:extLst>
                    <a:ext uri="{9D8B030D-6E8A-4147-A177-3AD203B41FA5}">
                      <a16:colId xmlns:a16="http://schemas.microsoft.com/office/drawing/2014/main" val="20001"/>
                    </a:ext>
                  </a:extLst>
                </a:gridCol>
                <a:gridCol w="3161242">
                  <a:extLst>
                    <a:ext uri="{9D8B030D-6E8A-4147-A177-3AD203B41FA5}">
                      <a16:colId xmlns:a16="http://schemas.microsoft.com/office/drawing/2014/main" val="20002"/>
                    </a:ext>
                  </a:extLst>
                </a:gridCol>
              </a:tblGrid>
              <a:tr h="370840">
                <a:tc>
                  <a:txBody>
                    <a:bodyPr/>
                    <a:lstStyle/>
                    <a:p>
                      <a:r>
                        <a:rPr lang="en-US" sz="2000" b="1" kern="1200" dirty="0">
                          <a:solidFill>
                            <a:schemeClr val="tx1"/>
                          </a:solidFill>
                          <a:effectLst/>
                          <a:latin typeface="+mj-lt"/>
                          <a:ea typeface="+mn-ea"/>
                          <a:cs typeface="+mn-cs"/>
                        </a:rPr>
                        <a:t>Assets account may have sub-accounts, such as</a:t>
                      </a:r>
                      <a:endParaRPr lang="en-US" sz="2000" dirty="0">
                        <a:solidFill>
                          <a:schemeClr val="tx1"/>
                        </a:solidFill>
                        <a:latin typeface="+mj-lt"/>
                      </a:endParaRPr>
                    </a:p>
                  </a:txBody>
                  <a:tcPr>
                    <a:solidFill>
                      <a:schemeClr val="accent6">
                        <a:lumMod val="40000"/>
                        <a:lumOff val="60000"/>
                      </a:schemeClr>
                    </a:solidFill>
                  </a:tcPr>
                </a:tc>
                <a:tc>
                  <a:txBody>
                    <a:bodyPr/>
                    <a:lstStyle/>
                    <a:p>
                      <a:r>
                        <a:rPr lang="en-US" sz="2000" b="1" kern="1200" dirty="0">
                          <a:solidFill>
                            <a:schemeClr val="tx1"/>
                          </a:solidFill>
                          <a:effectLst/>
                          <a:latin typeface="+mj-lt"/>
                          <a:ea typeface="+mn-ea"/>
                          <a:cs typeface="+mn-cs"/>
                        </a:rPr>
                        <a:t>Liabilities account may have sub-accounts, such as</a:t>
                      </a:r>
                      <a:endParaRPr lang="en-US" sz="2000" dirty="0">
                        <a:solidFill>
                          <a:schemeClr val="tx1"/>
                        </a:solidFill>
                        <a:latin typeface="+mj-lt"/>
                      </a:endParaRPr>
                    </a:p>
                  </a:txBody>
                  <a:tcPr>
                    <a:solidFill>
                      <a:schemeClr val="accent6">
                        <a:lumMod val="40000"/>
                        <a:lumOff val="60000"/>
                      </a:schemeClr>
                    </a:solidFill>
                  </a:tcPr>
                </a:tc>
                <a:tc>
                  <a:txBody>
                    <a:bodyPr/>
                    <a:lstStyle/>
                    <a:p>
                      <a:r>
                        <a:rPr lang="en-US" sz="2000" b="1" kern="1200" dirty="0">
                          <a:solidFill>
                            <a:schemeClr val="tx1"/>
                          </a:solidFill>
                          <a:effectLst/>
                          <a:latin typeface="+mj-lt"/>
                          <a:ea typeface="+mn-ea"/>
                          <a:cs typeface="+mn-cs"/>
                        </a:rPr>
                        <a:t>Shareholders' equity can be broken down into the following accounts</a:t>
                      </a:r>
                      <a:endParaRPr lang="en-US" sz="2000" dirty="0">
                        <a:solidFill>
                          <a:schemeClr val="tx1"/>
                        </a:solidFill>
                        <a:latin typeface="+mj-lt"/>
                      </a:endParaRPr>
                    </a:p>
                  </a:txBody>
                  <a:tcPr>
                    <a:solidFill>
                      <a:schemeClr val="accent6">
                        <a:lumMod val="40000"/>
                        <a:lumOff val="60000"/>
                      </a:schemeClr>
                    </a:solidFill>
                  </a:tcPr>
                </a:tc>
                <a:extLst>
                  <a:ext uri="{0D108BD9-81ED-4DB2-BD59-A6C34878D82A}">
                    <a16:rowId xmlns:a16="http://schemas.microsoft.com/office/drawing/2014/main" val="10000"/>
                  </a:ext>
                </a:extLst>
              </a:tr>
              <a:tr h="370840">
                <a:tc>
                  <a:txBody>
                    <a:bodyPr/>
                    <a:lstStyle/>
                    <a:p>
                      <a:pPr marL="285750" indent="-285750">
                        <a:buFont typeface="Arial" panose="020B0604020202020204" pitchFamily="34" charset="0"/>
                        <a:buChar char="•"/>
                      </a:pPr>
                      <a:r>
                        <a:rPr lang="en-US" sz="2000" kern="1200" dirty="0">
                          <a:solidFill>
                            <a:schemeClr val="dk1"/>
                          </a:solidFill>
                          <a:latin typeface="+mj-lt"/>
                          <a:ea typeface="+mn-ea"/>
                          <a:cs typeface="+mn-cs"/>
                        </a:rPr>
                        <a:t>Cash </a:t>
                      </a:r>
                    </a:p>
                    <a:p>
                      <a:pPr marL="285750" indent="-285750">
                        <a:buFont typeface="Arial" panose="020B0604020202020204" pitchFamily="34" charset="0"/>
                        <a:buChar char="•"/>
                      </a:pPr>
                      <a:r>
                        <a:rPr lang="en-US" sz="2000" kern="1200" dirty="0">
                          <a:solidFill>
                            <a:schemeClr val="dk1"/>
                          </a:solidFill>
                          <a:latin typeface="+mj-lt"/>
                          <a:ea typeface="+mn-ea"/>
                          <a:cs typeface="+mn-cs"/>
                        </a:rPr>
                        <a:t>Savings account</a:t>
                      </a:r>
                    </a:p>
                    <a:p>
                      <a:pPr marL="285750" indent="-285750">
                        <a:buFont typeface="Arial" panose="020B0604020202020204" pitchFamily="34" charset="0"/>
                        <a:buChar char="•"/>
                      </a:pPr>
                      <a:r>
                        <a:rPr lang="en-US" sz="2000" kern="1200" dirty="0">
                          <a:solidFill>
                            <a:schemeClr val="dk1"/>
                          </a:solidFill>
                          <a:latin typeface="+mj-lt"/>
                          <a:ea typeface="+mn-ea"/>
                          <a:cs typeface="+mn-cs"/>
                        </a:rPr>
                        <a:t>Petty Cash balance</a:t>
                      </a:r>
                    </a:p>
                    <a:p>
                      <a:pPr marL="285750" indent="-285750">
                        <a:buFont typeface="Arial" panose="020B0604020202020204" pitchFamily="34" charset="0"/>
                        <a:buChar char="•"/>
                      </a:pPr>
                      <a:r>
                        <a:rPr lang="en-US" sz="2000" kern="1200" dirty="0">
                          <a:solidFill>
                            <a:schemeClr val="dk1"/>
                          </a:solidFill>
                          <a:latin typeface="+mj-lt"/>
                          <a:ea typeface="+mn-ea"/>
                          <a:cs typeface="+mn-cs"/>
                        </a:rPr>
                        <a:t>Accounts receivable </a:t>
                      </a:r>
                    </a:p>
                    <a:p>
                      <a:pPr marL="285750" indent="-285750">
                        <a:buFont typeface="Arial" panose="020B0604020202020204" pitchFamily="34" charset="0"/>
                        <a:buChar char="•"/>
                      </a:pPr>
                      <a:r>
                        <a:rPr lang="en-US" sz="2000" kern="1200" dirty="0">
                          <a:solidFill>
                            <a:schemeClr val="dk1"/>
                          </a:solidFill>
                          <a:latin typeface="+mj-lt"/>
                          <a:ea typeface="+mn-ea"/>
                          <a:cs typeface="+mn-cs"/>
                        </a:rPr>
                        <a:t>Deposited funds</a:t>
                      </a:r>
                    </a:p>
                    <a:p>
                      <a:pPr marL="285750" indent="-285750">
                        <a:buFont typeface="Arial" panose="020B0604020202020204" pitchFamily="34" charset="0"/>
                        <a:buChar char="•"/>
                      </a:pPr>
                      <a:r>
                        <a:rPr lang="en-US" sz="2000" kern="1200" dirty="0">
                          <a:solidFill>
                            <a:schemeClr val="dk1"/>
                          </a:solidFill>
                          <a:latin typeface="+mj-lt"/>
                          <a:ea typeface="+mn-ea"/>
                          <a:cs typeface="+mn-cs"/>
                        </a:rPr>
                        <a:t>Inventory assets</a:t>
                      </a:r>
                    </a:p>
                    <a:p>
                      <a:pPr marL="285750" indent="-285750">
                        <a:buFont typeface="Arial" panose="020B0604020202020204" pitchFamily="34" charset="0"/>
                        <a:buChar char="•"/>
                      </a:pPr>
                      <a:r>
                        <a:rPr lang="en-US" sz="2000" kern="1200" dirty="0">
                          <a:solidFill>
                            <a:schemeClr val="dk1"/>
                          </a:solidFill>
                          <a:latin typeface="+mj-lt"/>
                          <a:ea typeface="+mn-ea"/>
                          <a:cs typeface="+mn-cs"/>
                        </a:rPr>
                        <a:t>Prepaid Insurance </a:t>
                      </a:r>
                    </a:p>
                    <a:p>
                      <a:pPr marL="285750" indent="-285750">
                        <a:buFont typeface="Arial" panose="020B0604020202020204" pitchFamily="34" charset="0"/>
                        <a:buChar char="•"/>
                      </a:pPr>
                      <a:r>
                        <a:rPr lang="en-US" sz="2000" kern="1200" dirty="0">
                          <a:solidFill>
                            <a:schemeClr val="dk1"/>
                          </a:solidFill>
                          <a:latin typeface="+mj-lt"/>
                          <a:ea typeface="+mn-ea"/>
                          <a:cs typeface="+mn-cs"/>
                        </a:rPr>
                        <a:t>Vehicles</a:t>
                      </a:r>
                    </a:p>
                    <a:p>
                      <a:pPr marL="285750" indent="-285750">
                        <a:buFont typeface="Arial" panose="020B0604020202020204" pitchFamily="34" charset="0"/>
                        <a:buChar char="•"/>
                      </a:pPr>
                      <a:r>
                        <a:rPr lang="en-US" sz="2000" kern="1200" dirty="0">
                          <a:solidFill>
                            <a:schemeClr val="dk1"/>
                          </a:solidFill>
                          <a:latin typeface="+mj-lt"/>
                          <a:ea typeface="+mn-ea"/>
                          <a:cs typeface="+mn-cs"/>
                        </a:rPr>
                        <a:t>Buildings</a:t>
                      </a:r>
                    </a:p>
                    <a:p>
                      <a:endParaRPr lang="en-US" sz="2000" dirty="0">
                        <a:latin typeface="+mj-lt"/>
                      </a:endParaRPr>
                    </a:p>
                  </a:txBody>
                  <a:tcPr>
                    <a:solidFill>
                      <a:schemeClr val="accent6">
                        <a:lumMod val="20000"/>
                        <a:lumOff val="80000"/>
                      </a:schemeClr>
                    </a:solidFill>
                  </a:tcPr>
                </a:tc>
                <a:tc>
                  <a:txBody>
                    <a:bodyPr/>
                    <a:lstStyle/>
                    <a:p>
                      <a:pPr marL="285750" lvl="0" indent="-285750">
                        <a:buFont typeface="Arial" panose="020B0604020202020204" pitchFamily="34" charset="0"/>
                        <a:buChar char="•"/>
                      </a:pPr>
                      <a:r>
                        <a:rPr lang="en-US" sz="2000" u="none" kern="1200" dirty="0">
                          <a:solidFill>
                            <a:schemeClr val="dk1"/>
                          </a:solidFill>
                          <a:effectLst/>
                          <a:latin typeface="+mj-lt"/>
                          <a:ea typeface="+mn-ea"/>
                          <a:cs typeface="+mn-cs"/>
                        </a:rPr>
                        <a:t>The company credit card</a:t>
                      </a:r>
                    </a:p>
                    <a:p>
                      <a:pPr marL="285750" lvl="0" indent="-285750">
                        <a:buFont typeface="Arial" panose="020B0604020202020204" pitchFamily="34" charset="0"/>
                        <a:buChar char="•"/>
                      </a:pPr>
                      <a:r>
                        <a:rPr lang="en-US" sz="2000" u="none" kern="1200" dirty="0">
                          <a:solidFill>
                            <a:schemeClr val="dk1"/>
                          </a:solidFill>
                          <a:effectLst/>
                          <a:latin typeface="+mj-lt"/>
                          <a:ea typeface="+mn-ea"/>
                          <a:cs typeface="+mn-cs"/>
                        </a:rPr>
                        <a:t>Accrued</a:t>
                      </a:r>
                      <a:r>
                        <a:rPr lang="en-US" sz="2000" u="none" kern="1200" baseline="0" dirty="0">
                          <a:solidFill>
                            <a:schemeClr val="dk1"/>
                          </a:solidFill>
                          <a:effectLst/>
                          <a:latin typeface="+mj-lt"/>
                          <a:ea typeface="+mn-ea"/>
                          <a:cs typeface="+mn-cs"/>
                        </a:rPr>
                        <a:t> Liabilities </a:t>
                      </a:r>
                      <a:endParaRPr lang="en-US" sz="2000" u="none" kern="1200" dirty="0">
                        <a:solidFill>
                          <a:schemeClr val="dk1"/>
                        </a:solidFill>
                        <a:effectLst/>
                        <a:latin typeface="+mj-lt"/>
                        <a:ea typeface="+mn-ea"/>
                        <a:cs typeface="+mn-cs"/>
                      </a:endParaRPr>
                    </a:p>
                    <a:p>
                      <a:pPr marL="285750" lvl="0" indent="-285750">
                        <a:buFont typeface="Arial" panose="020B0604020202020204" pitchFamily="34" charset="0"/>
                        <a:buChar char="•"/>
                      </a:pPr>
                      <a:r>
                        <a:rPr lang="en-US" sz="2000" u="none" kern="1200" dirty="0">
                          <a:solidFill>
                            <a:schemeClr val="dk1"/>
                          </a:solidFill>
                          <a:effectLst/>
                          <a:latin typeface="+mj-lt"/>
                          <a:ea typeface="+mn-ea"/>
                          <a:cs typeface="+mn-cs"/>
                        </a:rPr>
                        <a:t>Accounts Payables </a:t>
                      </a:r>
                    </a:p>
                    <a:p>
                      <a:pPr marL="285750" lvl="0" indent="-285750">
                        <a:buFont typeface="Arial" panose="020B0604020202020204" pitchFamily="34" charset="0"/>
                        <a:buChar char="•"/>
                      </a:pPr>
                      <a:r>
                        <a:rPr lang="en-US" sz="2000" u="none" kern="1200" dirty="0">
                          <a:solidFill>
                            <a:schemeClr val="dk1"/>
                          </a:solidFill>
                          <a:effectLst/>
                          <a:latin typeface="+mj-lt"/>
                          <a:ea typeface="+mn-ea"/>
                          <a:cs typeface="+mn-cs"/>
                        </a:rPr>
                        <a:t>Payroll liabilities</a:t>
                      </a:r>
                    </a:p>
                    <a:p>
                      <a:pPr marL="285750" lvl="0" indent="-285750">
                        <a:buFont typeface="Arial" panose="020B0604020202020204" pitchFamily="34" charset="0"/>
                        <a:buChar char="•"/>
                      </a:pPr>
                      <a:r>
                        <a:rPr lang="en-US" sz="2000" u="none" kern="1200" dirty="0">
                          <a:solidFill>
                            <a:schemeClr val="dk1"/>
                          </a:solidFill>
                          <a:effectLst/>
                          <a:latin typeface="+mj-lt"/>
                          <a:ea typeface="+mn-ea"/>
                          <a:cs typeface="+mn-cs"/>
                        </a:rPr>
                        <a:t>Notes</a:t>
                      </a:r>
                      <a:r>
                        <a:rPr lang="en-US" sz="2000" u="none" kern="1200" baseline="0" dirty="0">
                          <a:solidFill>
                            <a:schemeClr val="dk1"/>
                          </a:solidFill>
                          <a:effectLst/>
                          <a:latin typeface="+mj-lt"/>
                          <a:ea typeface="+mn-ea"/>
                          <a:cs typeface="+mn-cs"/>
                        </a:rPr>
                        <a:t> </a:t>
                      </a:r>
                      <a:r>
                        <a:rPr lang="en-US" sz="2000" u="none" kern="1200" dirty="0">
                          <a:solidFill>
                            <a:schemeClr val="dk1"/>
                          </a:solidFill>
                          <a:effectLst/>
                          <a:latin typeface="+mj-lt"/>
                          <a:ea typeface="+mn-ea"/>
                          <a:cs typeface="+mn-cs"/>
                        </a:rPr>
                        <a:t>payable</a:t>
                      </a:r>
                    </a:p>
                    <a:p>
                      <a:endParaRPr lang="en-US" sz="2000" dirty="0">
                        <a:latin typeface="+mj-lt"/>
                      </a:endParaRPr>
                    </a:p>
                  </a:txBody>
                  <a:tcPr>
                    <a:solidFill>
                      <a:schemeClr val="accent6">
                        <a:lumMod val="20000"/>
                        <a:lumOff val="80000"/>
                      </a:schemeClr>
                    </a:solidFill>
                  </a:tcPr>
                </a:tc>
                <a:tc>
                  <a:txBody>
                    <a:bodyPr/>
                    <a:lstStyle/>
                    <a:p>
                      <a:pPr marL="285750" lvl="0" indent="-285750">
                        <a:buFont typeface="Arial" panose="020B0604020202020204" pitchFamily="34" charset="0"/>
                        <a:buChar char="•"/>
                      </a:pPr>
                      <a:r>
                        <a:rPr lang="en-US" sz="2000" u="none" kern="1200" dirty="0">
                          <a:solidFill>
                            <a:schemeClr val="dk1"/>
                          </a:solidFill>
                          <a:effectLst/>
                          <a:latin typeface="+mj-lt"/>
                          <a:ea typeface="+mn-ea"/>
                          <a:cs typeface="+mn-cs"/>
                        </a:rPr>
                        <a:t>Common stock </a:t>
                      </a:r>
                    </a:p>
                    <a:p>
                      <a:pPr marL="285750" lvl="0" indent="-285750">
                        <a:buFont typeface="Arial" panose="020B0604020202020204" pitchFamily="34" charset="0"/>
                        <a:buChar char="•"/>
                      </a:pPr>
                      <a:r>
                        <a:rPr lang="en-US" sz="2000" u="none" kern="1200" dirty="0">
                          <a:solidFill>
                            <a:schemeClr val="dk1"/>
                          </a:solidFill>
                          <a:effectLst/>
                          <a:latin typeface="+mj-lt"/>
                          <a:ea typeface="+mn-ea"/>
                          <a:cs typeface="+mn-cs"/>
                        </a:rPr>
                        <a:t>Preferred stock </a:t>
                      </a:r>
                    </a:p>
                    <a:p>
                      <a:pPr marL="285750" lvl="0" indent="-285750">
                        <a:buFont typeface="Arial" panose="020B0604020202020204" pitchFamily="34" charset="0"/>
                        <a:buChar char="•"/>
                      </a:pPr>
                      <a:r>
                        <a:rPr lang="en-US" sz="2000" u="none" kern="1200" dirty="0">
                          <a:solidFill>
                            <a:schemeClr val="dk1"/>
                          </a:solidFill>
                          <a:effectLst/>
                          <a:latin typeface="+mj-lt"/>
                          <a:ea typeface="+mn-ea"/>
                          <a:cs typeface="+mn-cs"/>
                        </a:rPr>
                        <a:t>Retained Earnings</a:t>
                      </a:r>
                      <a:r>
                        <a:rPr lang="en-US" sz="2000" u="none" kern="1200" baseline="0" dirty="0">
                          <a:solidFill>
                            <a:schemeClr val="dk1"/>
                          </a:solidFill>
                          <a:effectLst/>
                          <a:latin typeface="+mj-lt"/>
                          <a:ea typeface="+mn-ea"/>
                          <a:cs typeface="+mn-cs"/>
                        </a:rPr>
                        <a:t> </a:t>
                      </a:r>
                      <a:endParaRPr lang="en-US" sz="2000" u="none" kern="1200" dirty="0">
                        <a:solidFill>
                          <a:schemeClr val="dk1"/>
                        </a:solidFill>
                        <a:effectLst/>
                        <a:latin typeface="+mj-lt"/>
                        <a:ea typeface="+mn-ea"/>
                        <a:cs typeface="+mn-cs"/>
                      </a:endParaRPr>
                    </a:p>
                    <a:p>
                      <a:endParaRPr lang="en-US" sz="2000" dirty="0">
                        <a:latin typeface="+mj-lt"/>
                      </a:endParaRPr>
                    </a:p>
                    <a:p>
                      <a:r>
                        <a:rPr lang="en-US" sz="2000" dirty="0">
                          <a:latin typeface="+mj-lt"/>
                        </a:rPr>
                        <a:t>For NPOs</a:t>
                      </a:r>
                      <a:r>
                        <a:rPr lang="en-US" sz="2000" baseline="0" dirty="0">
                          <a:latin typeface="+mj-lt"/>
                        </a:rPr>
                        <a:t> Accumulated fund </a:t>
                      </a:r>
                    </a:p>
                    <a:p>
                      <a:pPr marL="285750" indent="-285750">
                        <a:buFont typeface="Arial" panose="020B0604020202020204" pitchFamily="34" charset="0"/>
                        <a:buChar char="•"/>
                      </a:pPr>
                      <a:r>
                        <a:rPr lang="en-US" sz="2000" baseline="0" dirty="0">
                          <a:latin typeface="+mj-lt"/>
                        </a:rPr>
                        <a:t>Restricted fund</a:t>
                      </a:r>
                    </a:p>
                    <a:p>
                      <a:pPr marL="285750" indent="-285750">
                        <a:buFont typeface="Arial" panose="020B0604020202020204" pitchFamily="34" charset="0"/>
                        <a:buChar char="•"/>
                      </a:pPr>
                      <a:r>
                        <a:rPr lang="en-US" sz="2000" baseline="0" dirty="0">
                          <a:latin typeface="+mj-lt"/>
                        </a:rPr>
                        <a:t>Unrestricted fund </a:t>
                      </a:r>
                      <a:r>
                        <a:rPr lang="en-US" sz="2000" u="sng" baseline="0" dirty="0">
                          <a:latin typeface="+mj-lt"/>
                        </a:rPr>
                        <a:t>or </a:t>
                      </a:r>
                    </a:p>
                    <a:p>
                      <a:pPr marL="285750" indent="-285750">
                        <a:buFont typeface="Arial" panose="020B0604020202020204" pitchFamily="34" charset="0"/>
                        <a:buChar char="•"/>
                      </a:pPr>
                      <a:r>
                        <a:rPr lang="en-US" sz="2000" baseline="0" dirty="0">
                          <a:latin typeface="+mj-lt"/>
                        </a:rPr>
                        <a:t>Core Fund </a:t>
                      </a:r>
                    </a:p>
                    <a:p>
                      <a:pPr marL="285750" indent="-285750">
                        <a:buFont typeface="Arial" panose="020B0604020202020204" pitchFamily="34" charset="0"/>
                        <a:buChar char="•"/>
                      </a:pPr>
                      <a:r>
                        <a:rPr lang="en-US" sz="2000" baseline="0" dirty="0">
                          <a:latin typeface="+mj-lt"/>
                        </a:rPr>
                        <a:t>Earmarked fund </a:t>
                      </a:r>
                    </a:p>
                    <a:p>
                      <a:endParaRPr lang="en-US" sz="2000" dirty="0">
                        <a:latin typeface="+mj-lt"/>
                      </a:endParaRPr>
                    </a:p>
                  </a:txBody>
                  <a:tcPr>
                    <a:solidFill>
                      <a:schemeClr val="accent6">
                        <a:lumMod val="20000"/>
                        <a:lumOff val="8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9093429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3312" y="576072"/>
            <a:ext cx="9482328" cy="1161288"/>
          </a:xfrm>
          <a:solidFill>
            <a:schemeClr val="accent6">
              <a:lumMod val="75000"/>
            </a:schemeClr>
          </a:solidFill>
        </p:spPr>
        <p:txBody>
          <a:bodyPr>
            <a:normAutofit fontScale="90000"/>
          </a:bodyPr>
          <a:lstStyle/>
          <a:p>
            <a:br>
              <a:rPr lang="en-US" dirty="0">
                <a:solidFill>
                  <a:schemeClr val="bg1"/>
                </a:solidFill>
              </a:rPr>
            </a:br>
            <a:r>
              <a:rPr lang="en-US" sz="4000" dirty="0">
                <a:solidFill>
                  <a:schemeClr val="bg1"/>
                </a:solidFill>
              </a:rPr>
              <a:t>Double Entry Accounting System -                           </a:t>
            </a:r>
            <a:r>
              <a:rPr lang="en-US" b="1" dirty="0">
                <a:solidFill>
                  <a:schemeClr val="bg1"/>
                </a:solidFill>
              </a:rPr>
              <a:t>Chart of Accounts (COA)…</a:t>
            </a:r>
            <a:br>
              <a:rPr lang="en-US" b="1" dirty="0"/>
            </a:br>
            <a:endParaRPr lang="en-US" dirty="0">
              <a:solidFill>
                <a:schemeClr val="bg1"/>
              </a:solidFill>
            </a:endParaRPr>
          </a:p>
        </p:txBody>
      </p:sp>
      <p:sp>
        <p:nvSpPr>
          <p:cNvPr id="3" name="Content Placeholder 2"/>
          <p:cNvSpPr>
            <a:spLocks noGrp="1"/>
          </p:cNvSpPr>
          <p:nvPr>
            <p:ph idx="1"/>
          </p:nvPr>
        </p:nvSpPr>
        <p:spPr>
          <a:xfrm>
            <a:off x="1353312" y="1737360"/>
            <a:ext cx="9482328" cy="3063240"/>
          </a:xfrm>
          <a:solidFill>
            <a:schemeClr val="accent6">
              <a:lumMod val="20000"/>
              <a:lumOff val="80000"/>
            </a:schemeClr>
          </a:solidFill>
        </p:spPr>
        <p:txBody>
          <a:bodyPr>
            <a:noAutofit/>
          </a:bodyPr>
          <a:lstStyle/>
          <a:p>
            <a:r>
              <a:rPr lang="en-US" sz="2400" dirty="0">
                <a:latin typeface="+mj-lt"/>
              </a:rPr>
              <a:t>To make it easier for readers to locate specific accounts, each chart of accounts typically contains a name, brief description, and an identification code. </a:t>
            </a:r>
          </a:p>
          <a:p>
            <a:r>
              <a:rPr lang="en-US" sz="2400" dirty="0">
                <a:latin typeface="+mj-lt"/>
              </a:rPr>
              <a:t>Each chart in the list is assigned a multi-digit number; all asset accounts generally start with the number 1, for example.</a:t>
            </a:r>
          </a:p>
          <a:p>
            <a:r>
              <a:rPr lang="en-US" sz="2400" dirty="0">
                <a:latin typeface="+mj-lt"/>
              </a:rPr>
              <a:t>Here is a way to think about how COAs relate and helps you manage all your accounts in one place. Say you have a current account, a savings account, and a  certificate of deposit at the same bank</a:t>
            </a:r>
          </a:p>
        </p:txBody>
      </p:sp>
    </p:spTree>
    <p:extLst>
      <p:ext uri="{BB962C8B-B14F-4D97-AF65-F5344CB8AC3E}">
        <p14:creationId xmlns:p14="http://schemas.microsoft.com/office/powerpoint/2010/main" val="1888461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3312" y="576072"/>
            <a:ext cx="9482328" cy="1161288"/>
          </a:xfrm>
          <a:solidFill>
            <a:schemeClr val="accent6">
              <a:lumMod val="75000"/>
            </a:schemeClr>
          </a:solidFill>
        </p:spPr>
        <p:txBody>
          <a:bodyPr>
            <a:normAutofit fontScale="90000"/>
          </a:bodyPr>
          <a:lstStyle/>
          <a:p>
            <a:br>
              <a:rPr lang="en-US" dirty="0">
                <a:solidFill>
                  <a:schemeClr val="bg1"/>
                </a:solidFill>
              </a:rPr>
            </a:br>
            <a:r>
              <a:rPr lang="en-US" sz="4000" dirty="0">
                <a:solidFill>
                  <a:schemeClr val="bg1"/>
                </a:solidFill>
              </a:rPr>
              <a:t>Double Entry Accounting System -                              </a:t>
            </a:r>
            <a:r>
              <a:rPr lang="en-US" b="1" dirty="0">
                <a:solidFill>
                  <a:schemeClr val="bg1"/>
                </a:solidFill>
              </a:rPr>
              <a:t>Chart of Accounts (COA)…</a:t>
            </a:r>
            <a:br>
              <a:rPr lang="en-US" b="1" dirty="0"/>
            </a:br>
            <a:endParaRPr lang="en-US" dirty="0">
              <a:solidFill>
                <a:schemeClr val="bg1"/>
              </a:solidFill>
            </a:endParaRPr>
          </a:p>
        </p:txBody>
      </p:sp>
      <p:sp>
        <p:nvSpPr>
          <p:cNvPr id="3" name="Content Placeholder 2"/>
          <p:cNvSpPr>
            <a:spLocks noGrp="1"/>
          </p:cNvSpPr>
          <p:nvPr>
            <p:ph idx="1"/>
          </p:nvPr>
        </p:nvSpPr>
        <p:spPr>
          <a:xfrm>
            <a:off x="1353312" y="1737360"/>
            <a:ext cx="9482328" cy="4160520"/>
          </a:xfrm>
          <a:solidFill>
            <a:schemeClr val="accent6">
              <a:lumMod val="20000"/>
              <a:lumOff val="80000"/>
            </a:schemeClr>
          </a:solidFill>
        </p:spPr>
        <p:txBody>
          <a:bodyPr>
            <a:noAutofit/>
          </a:bodyPr>
          <a:lstStyle/>
          <a:p>
            <a:pPr marL="0" indent="0">
              <a:buNone/>
            </a:pPr>
            <a:r>
              <a:rPr lang="en-US" b="1" dirty="0">
                <a:latin typeface="+mj-lt"/>
              </a:rPr>
              <a:t>Example of a COA</a:t>
            </a:r>
          </a:p>
          <a:p>
            <a:r>
              <a:rPr lang="en-US" sz="2400" dirty="0">
                <a:latin typeface="+mj-lt"/>
              </a:rPr>
              <a:t>Within the accounts of the income statement, revenues and expenses could be broken into operating revenue, operating expenses, non-operating revenues, and non-operating losses. In addition, the operating revenues and operating expenses accounts might be further organized by business function and/or by company divisions.</a:t>
            </a:r>
          </a:p>
          <a:p>
            <a:r>
              <a:rPr lang="en-US" sz="2400" dirty="0">
                <a:latin typeface="+mj-lt"/>
              </a:rPr>
              <a:t>Many organizations structure their COA so that expense information is separately compiled by department; thus, the sales department, engineering department, and accounting department all have the same set of expense accounts. Examples of expense accounts include the cost of goods sold, depreciation expenses, utility expense, and wages expense.</a:t>
            </a:r>
          </a:p>
          <a:p>
            <a:endParaRPr lang="en-US" sz="2400" dirty="0">
              <a:latin typeface="+mj-lt"/>
            </a:endParaRPr>
          </a:p>
        </p:txBody>
      </p:sp>
    </p:spTree>
    <p:extLst>
      <p:ext uri="{BB962C8B-B14F-4D97-AF65-F5344CB8AC3E}">
        <p14:creationId xmlns:p14="http://schemas.microsoft.com/office/powerpoint/2010/main" val="25721856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3312" y="576072"/>
            <a:ext cx="9482328" cy="1161288"/>
          </a:xfrm>
          <a:solidFill>
            <a:schemeClr val="accent6">
              <a:lumMod val="75000"/>
            </a:schemeClr>
          </a:solidFill>
        </p:spPr>
        <p:txBody>
          <a:bodyPr>
            <a:normAutofit fontScale="90000"/>
          </a:bodyPr>
          <a:lstStyle/>
          <a:p>
            <a:r>
              <a:rPr lang="en-US" sz="4000" dirty="0">
                <a:solidFill>
                  <a:schemeClr val="bg1"/>
                </a:solidFill>
              </a:rPr>
              <a:t>Double Entry Accounting System -                              </a:t>
            </a:r>
            <a:r>
              <a:rPr lang="en-US" sz="4900" b="1" dirty="0">
                <a:solidFill>
                  <a:schemeClr val="bg1"/>
                </a:solidFill>
              </a:rPr>
              <a:t>Double Entry Definition</a:t>
            </a:r>
            <a:endParaRPr lang="en-US" sz="4900" dirty="0">
              <a:solidFill>
                <a:schemeClr val="bg1"/>
              </a:solidFill>
            </a:endParaRPr>
          </a:p>
        </p:txBody>
      </p:sp>
      <p:sp>
        <p:nvSpPr>
          <p:cNvPr id="3" name="Content Placeholder 2"/>
          <p:cNvSpPr>
            <a:spLocks noGrp="1"/>
          </p:cNvSpPr>
          <p:nvPr>
            <p:ph idx="1"/>
          </p:nvPr>
        </p:nvSpPr>
        <p:spPr>
          <a:xfrm>
            <a:off x="1353312" y="1737360"/>
            <a:ext cx="9482328" cy="4233672"/>
          </a:xfrm>
          <a:solidFill>
            <a:schemeClr val="accent6">
              <a:lumMod val="20000"/>
              <a:lumOff val="80000"/>
            </a:schemeClr>
          </a:solidFill>
        </p:spPr>
        <p:txBody>
          <a:bodyPr>
            <a:noAutofit/>
          </a:bodyPr>
          <a:lstStyle/>
          <a:p>
            <a:pPr marL="0" indent="0">
              <a:buNone/>
            </a:pPr>
            <a:r>
              <a:rPr lang="en-US" b="1" dirty="0">
                <a:latin typeface="+mj-lt"/>
              </a:rPr>
              <a:t>What Is Double Entry?</a:t>
            </a:r>
          </a:p>
          <a:p>
            <a:r>
              <a:rPr lang="en-US" sz="2400" dirty="0">
                <a:latin typeface="+mj-lt"/>
              </a:rPr>
              <a:t>Double entry, a fundamental concept underlying present-day bookkeeping and accounting, states that every financial transaction has equal and opposite effects in at least two different accounts. It is used to satisfy the accounting equation:</a:t>
            </a:r>
          </a:p>
          <a:p>
            <a:pPr marL="0" indent="0">
              <a:buNone/>
            </a:pPr>
            <a:r>
              <a:rPr lang="en-US" sz="2400" dirty="0">
                <a:latin typeface="+mj-lt"/>
              </a:rPr>
              <a:t>	</a:t>
            </a:r>
            <a:r>
              <a:rPr lang="en-US" sz="2400" b="1" i="1" dirty="0">
                <a:latin typeface="+mj-lt"/>
              </a:rPr>
              <a:t>Assets=Liabilities + Equity​</a:t>
            </a:r>
          </a:p>
          <a:p>
            <a:r>
              <a:rPr lang="en-US" sz="2400" dirty="0">
                <a:latin typeface="+mj-lt"/>
              </a:rPr>
              <a:t>It shows that a company's total assets are equal to the sum of the company's liabilities and shareholders' equity.</a:t>
            </a:r>
          </a:p>
          <a:p>
            <a:r>
              <a:rPr lang="en-US" sz="2400" dirty="0">
                <a:latin typeface="+mj-lt"/>
              </a:rPr>
              <a:t>Based on this double-entry system, the accounting equation ensures that the balance sheet remains “balanced,” and each entry made on the debit side should have a corresponding entry (or coverage) on the credit side</a:t>
            </a:r>
          </a:p>
          <a:p>
            <a:endParaRPr lang="en-US" sz="2400" dirty="0">
              <a:latin typeface="+mj-lt"/>
            </a:endParaRPr>
          </a:p>
          <a:p>
            <a:pPr marL="0" indent="0">
              <a:buNone/>
            </a:pPr>
            <a:endParaRPr lang="en-US" sz="2400" dirty="0">
              <a:latin typeface="+mj-lt"/>
            </a:endParaRPr>
          </a:p>
        </p:txBody>
      </p:sp>
    </p:spTree>
    <p:extLst>
      <p:ext uri="{BB962C8B-B14F-4D97-AF65-F5344CB8AC3E}">
        <p14:creationId xmlns:p14="http://schemas.microsoft.com/office/powerpoint/2010/main" val="41087824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3312" y="576072"/>
            <a:ext cx="9482328" cy="1161288"/>
          </a:xfrm>
          <a:solidFill>
            <a:schemeClr val="accent6">
              <a:lumMod val="75000"/>
            </a:schemeClr>
          </a:solidFill>
        </p:spPr>
        <p:txBody>
          <a:bodyPr>
            <a:normAutofit fontScale="90000"/>
          </a:bodyPr>
          <a:lstStyle/>
          <a:p>
            <a:r>
              <a:rPr lang="en-US" sz="4000" dirty="0">
                <a:solidFill>
                  <a:schemeClr val="bg1"/>
                </a:solidFill>
              </a:rPr>
              <a:t>Double Entry Accounting System -                              </a:t>
            </a:r>
            <a:r>
              <a:rPr lang="en-US" sz="4900" b="1" dirty="0">
                <a:solidFill>
                  <a:schemeClr val="bg1"/>
                </a:solidFill>
              </a:rPr>
              <a:t>Double Entry Definition…</a:t>
            </a:r>
            <a:endParaRPr lang="en-US" sz="4900" dirty="0">
              <a:solidFill>
                <a:schemeClr val="bg1"/>
              </a:solidFill>
            </a:endParaRPr>
          </a:p>
        </p:txBody>
      </p:sp>
      <p:sp>
        <p:nvSpPr>
          <p:cNvPr id="3" name="Content Placeholder 2"/>
          <p:cNvSpPr>
            <a:spLocks noGrp="1"/>
          </p:cNvSpPr>
          <p:nvPr>
            <p:ph idx="1"/>
          </p:nvPr>
        </p:nvSpPr>
        <p:spPr>
          <a:xfrm>
            <a:off x="1353312" y="1737360"/>
            <a:ext cx="9482328" cy="4453128"/>
          </a:xfrm>
          <a:solidFill>
            <a:schemeClr val="accent6">
              <a:lumMod val="20000"/>
              <a:lumOff val="80000"/>
            </a:schemeClr>
          </a:solidFill>
        </p:spPr>
        <p:txBody>
          <a:bodyPr>
            <a:noAutofit/>
          </a:bodyPr>
          <a:lstStyle/>
          <a:p>
            <a:pPr marL="0" indent="0">
              <a:buNone/>
            </a:pPr>
            <a:r>
              <a:rPr lang="en-US" b="1" dirty="0">
                <a:latin typeface="+mj-lt"/>
              </a:rPr>
              <a:t>What Is Double Entry?</a:t>
            </a:r>
          </a:p>
          <a:p>
            <a:pPr marL="0" lvl="0" indent="0">
              <a:buNone/>
            </a:pPr>
            <a:r>
              <a:rPr lang="en-US" sz="2400" dirty="0">
                <a:latin typeface="+mj-lt"/>
              </a:rPr>
              <a:t>The accounting equation is considered to be the foundation of the double-entry accounting system.</a:t>
            </a:r>
          </a:p>
          <a:p>
            <a:pPr lvl="0"/>
            <a:r>
              <a:rPr lang="en-US" sz="2200" dirty="0">
                <a:latin typeface="+mj-lt"/>
              </a:rPr>
              <a:t>The accounting equation shows on a company's balance that a company's total assets are equal to the sum of the company's liabilities and shareholders' equity.</a:t>
            </a:r>
          </a:p>
          <a:p>
            <a:pPr lvl="0"/>
            <a:r>
              <a:rPr lang="en-US" sz="2200" dirty="0">
                <a:latin typeface="+mj-lt"/>
              </a:rPr>
              <a:t>Assets represent the valuable resources controlled by the company. The liabilities represent their obligations.</a:t>
            </a:r>
          </a:p>
          <a:p>
            <a:pPr lvl="0"/>
            <a:r>
              <a:rPr lang="en-US" sz="2200" dirty="0">
                <a:latin typeface="+mj-lt"/>
              </a:rPr>
              <a:t>Both liabilities and shareholders' equity represent how the assets of a company are financed.</a:t>
            </a:r>
          </a:p>
          <a:p>
            <a:pPr lvl="0"/>
            <a:r>
              <a:rPr lang="en-US" sz="2200" dirty="0">
                <a:latin typeface="+mj-lt"/>
              </a:rPr>
              <a:t>Financing through debt shows as a liability, while financing through issuing equity shares appears in shareholders' equity.</a:t>
            </a:r>
          </a:p>
          <a:p>
            <a:pPr marL="0" indent="0">
              <a:buNone/>
            </a:pPr>
            <a:endParaRPr lang="en-US" sz="2400" dirty="0">
              <a:latin typeface="+mj-lt"/>
            </a:endParaRPr>
          </a:p>
        </p:txBody>
      </p:sp>
    </p:spTree>
    <p:extLst>
      <p:ext uri="{BB962C8B-B14F-4D97-AF65-F5344CB8AC3E}">
        <p14:creationId xmlns:p14="http://schemas.microsoft.com/office/powerpoint/2010/main" val="15716763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3312" y="576072"/>
            <a:ext cx="9482328" cy="1106424"/>
          </a:xfrm>
          <a:solidFill>
            <a:schemeClr val="accent6">
              <a:lumMod val="75000"/>
            </a:schemeClr>
          </a:solidFill>
        </p:spPr>
        <p:txBody>
          <a:bodyPr>
            <a:normAutofit/>
          </a:bodyPr>
          <a:lstStyle/>
          <a:p>
            <a:r>
              <a:rPr lang="en-US" dirty="0">
                <a:solidFill>
                  <a:schemeClr val="bg1"/>
                </a:solidFill>
              </a:rPr>
              <a:t>Module 3: Basic Accounting System</a:t>
            </a:r>
          </a:p>
        </p:txBody>
      </p:sp>
      <p:sp>
        <p:nvSpPr>
          <p:cNvPr id="3" name="Content Placeholder 2"/>
          <p:cNvSpPr>
            <a:spLocks noGrp="1"/>
          </p:cNvSpPr>
          <p:nvPr>
            <p:ph idx="1"/>
          </p:nvPr>
        </p:nvSpPr>
        <p:spPr>
          <a:xfrm>
            <a:off x="1353312" y="1682496"/>
            <a:ext cx="9482328" cy="3575304"/>
          </a:xfrm>
          <a:solidFill>
            <a:schemeClr val="accent6">
              <a:lumMod val="20000"/>
              <a:lumOff val="80000"/>
            </a:schemeClr>
          </a:solidFill>
        </p:spPr>
        <p:txBody>
          <a:bodyPr vert="horz" lIns="91440" tIns="45720" rIns="91440" bIns="45720" rtlCol="0" anchor="t">
            <a:noAutofit/>
          </a:bodyPr>
          <a:lstStyle/>
          <a:p>
            <a:pPr marL="0" indent="0">
              <a:buNone/>
            </a:pPr>
            <a:r>
              <a:rPr lang="en-US" sz="2400" b="1" dirty="0">
                <a:latin typeface="+mj-lt"/>
              </a:rPr>
              <a:t>About This Module </a:t>
            </a:r>
            <a:endParaRPr lang="en-US" sz="2400" dirty="0">
              <a:latin typeface="+mj-lt"/>
            </a:endParaRPr>
          </a:p>
          <a:p>
            <a:pPr marL="0" indent="0">
              <a:buNone/>
            </a:pPr>
            <a:r>
              <a:rPr lang="en-US" sz="2400" dirty="0">
                <a:latin typeface="+mj-lt"/>
              </a:rPr>
              <a:t>The basic accounting system module of this workshop is designed for you to learn about how to set up and operate a double entry accounting system for record keeping and producing reliable financial statements, followed by Sri Lanka Statement of Recommended Practice for Not-for-Profit Organizations or/and the requirements stipulated by the Sri Lanka Accounting Standards (SLFRS Framework) to prepare and present their financial statements. </a:t>
            </a:r>
          </a:p>
          <a:p>
            <a:pPr marL="0" indent="0">
              <a:buNone/>
            </a:pPr>
            <a:r>
              <a:rPr lang="en-US" sz="2400" dirty="0">
                <a:latin typeface="+mj-lt"/>
              </a:rPr>
              <a:t>The tools and guidance introduced through this module can help you to set up, revise or realign your existing accounting system in terms of the stipulated standards mentioned here. </a:t>
            </a:r>
            <a:endParaRPr lang="en-US" sz="2600" b="1" dirty="0">
              <a:latin typeface="+mj-lt"/>
            </a:endParaRPr>
          </a:p>
        </p:txBody>
      </p:sp>
    </p:spTree>
    <p:extLst>
      <p:ext uri="{BB962C8B-B14F-4D97-AF65-F5344CB8AC3E}">
        <p14:creationId xmlns:p14="http://schemas.microsoft.com/office/powerpoint/2010/main" val="12498150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3312" y="576072"/>
            <a:ext cx="9482328" cy="1161288"/>
          </a:xfrm>
          <a:solidFill>
            <a:schemeClr val="accent6">
              <a:lumMod val="75000"/>
            </a:schemeClr>
          </a:solidFill>
        </p:spPr>
        <p:txBody>
          <a:bodyPr>
            <a:normAutofit fontScale="90000"/>
          </a:bodyPr>
          <a:lstStyle/>
          <a:p>
            <a:br>
              <a:rPr lang="en-US" dirty="0">
                <a:solidFill>
                  <a:schemeClr val="bg1"/>
                </a:solidFill>
              </a:rPr>
            </a:br>
            <a:br>
              <a:rPr lang="en-US" dirty="0">
                <a:solidFill>
                  <a:schemeClr val="bg1"/>
                </a:solidFill>
              </a:rPr>
            </a:br>
            <a:r>
              <a:rPr lang="en-US" sz="4000" dirty="0">
                <a:solidFill>
                  <a:schemeClr val="bg1"/>
                </a:solidFill>
              </a:rPr>
              <a:t>Double Entry Accounting System -                  </a:t>
            </a:r>
            <a:r>
              <a:rPr lang="en-US" sz="4900" b="1" dirty="0">
                <a:solidFill>
                  <a:schemeClr val="bg1"/>
                </a:solidFill>
              </a:rPr>
              <a:t>General Ledger</a:t>
            </a:r>
            <a:br>
              <a:rPr lang="en-US" b="1" dirty="0"/>
            </a:br>
            <a:br>
              <a:rPr lang="en-US" b="1" dirty="0"/>
            </a:br>
            <a:endParaRPr lang="en-US" dirty="0">
              <a:solidFill>
                <a:schemeClr val="bg1"/>
              </a:solidFill>
            </a:endParaRPr>
          </a:p>
        </p:txBody>
      </p:sp>
      <p:sp>
        <p:nvSpPr>
          <p:cNvPr id="3" name="Content Placeholder 2"/>
          <p:cNvSpPr>
            <a:spLocks noGrp="1"/>
          </p:cNvSpPr>
          <p:nvPr>
            <p:ph idx="1"/>
          </p:nvPr>
        </p:nvSpPr>
        <p:spPr>
          <a:xfrm>
            <a:off x="1353312" y="1737360"/>
            <a:ext cx="9482328" cy="4160520"/>
          </a:xfrm>
          <a:solidFill>
            <a:schemeClr val="accent6">
              <a:lumMod val="20000"/>
              <a:lumOff val="80000"/>
            </a:schemeClr>
          </a:solidFill>
        </p:spPr>
        <p:txBody>
          <a:bodyPr>
            <a:noAutofit/>
          </a:bodyPr>
          <a:lstStyle/>
          <a:p>
            <a:pPr marL="0" indent="0">
              <a:buNone/>
            </a:pPr>
            <a:r>
              <a:rPr lang="en-US" b="1" dirty="0">
                <a:latin typeface="+mj-lt"/>
              </a:rPr>
              <a:t>What Is a General Ledger?</a:t>
            </a:r>
            <a:endParaRPr lang="en-US" dirty="0">
              <a:latin typeface="+mj-lt"/>
            </a:endParaRPr>
          </a:p>
          <a:p>
            <a:r>
              <a:rPr lang="en-US" sz="2400" dirty="0">
                <a:latin typeface="+mj-lt"/>
              </a:rPr>
              <a:t>A general ledger represents the record-keeping system for a company’s financial data, with debit and credit account records validated by a trail balance. </a:t>
            </a:r>
          </a:p>
          <a:p>
            <a:r>
              <a:rPr lang="en-US" sz="2400" dirty="0">
                <a:latin typeface="+mj-lt"/>
              </a:rPr>
              <a:t>It provides a record of each financial transaction that takes place during the life of an operating company and holds account information that is needed to prepare the company’s financial statements. </a:t>
            </a:r>
          </a:p>
          <a:p>
            <a:r>
              <a:rPr lang="en-US" sz="2400" dirty="0">
                <a:latin typeface="+mj-lt"/>
              </a:rPr>
              <a:t>Transaction data is segregated, by type, into accounts for assets, liabilities, owners’ equity, revenues, and expenses.</a:t>
            </a:r>
          </a:p>
        </p:txBody>
      </p:sp>
    </p:spTree>
    <p:extLst>
      <p:ext uri="{BB962C8B-B14F-4D97-AF65-F5344CB8AC3E}">
        <p14:creationId xmlns:p14="http://schemas.microsoft.com/office/powerpoint/2010/main" val="16632392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3312" y="576072"/>
            <a:ext cx="9482328" cy="1161288"/>
          </a:xfrm>
          <a:solidFill>
            <a:schemeClr val="accent6">
              <a:lumMod val="75000"/>
            </a:schemeClr>
          </a:solidFill>
        </p:spPr>
        <p:txBody>
          <a:bodyPr>
            <a:normAutofit fontScale="90000"/>
          </a:bodyPr>
          <a:lstStyle/>
          <a:p>
            <a:br>
              <a:rPr lang="en-US" dirty="0">
                <a:solidFill>
                  <a:schemeClr val="bg1"/>
                </a:solidFill>
              </a:rPr>
            </a:br>
            <a:br>
              <a:rPr lang="en-US" dirty="0">
                <a:solidFill>
                  <a:schemeClr val="bg1"/>
                </a:solidFill>
              </a:rPr>
            </a:br>
            <a:r>
              <a:rPr lang="en-US" sz="4000" dirty="0">
                <a:solidFill>
                  <a:schemeClr val="bg1"/>
                </a:solidFill>
              </a:rPr>
              <a:t>Double Entry Accounting System -                  </a:t>
            </a:r>
            <a:r>
              <a:rPr lang="en-US" sz="4900" b="1" dirty="0">
                <a:solidFill>
                  <a:schemeClr val="bg1"/>
                </a:solidFill>
              </a:rPr>
              <a:t>General Ledger…</a:t>
            </a:r>
            <a:br>
              <a:rPr lang="en-US" b="1" dirty="0"/>
            </a:br>
            <a:br>
              <a:rPr lang="en-US" b="1" dirty="0"/>
            </a:br>
            <a:endParaRPr lang="en-US" dirty="0">
              <a:solidFill>
                <a:schemeClr val="bg1"/>
              </a:solidFill>
            </a:endParaRPr>
          </a:p>
        </p:txBody>
      </p:sp>
      <p:sp>
        <p:nvSpPr>
          <p:cNvPr id="3" name="Content Placeholder 2"/>
          <p:cNvSpPr>
            <a:spLocks noGrp="1"/>
          </p:cNvSpPr>
          <p:nvPr>
            <p:ph idx="1"/>
          </p:nvPr>
        </p:nvSpPr>
        <p:spPr>
          <a:xfrm>
            <a:off x="1353312" y="1737360"/>
            <a:ext cx="9482328" cy="3904488"/>
          </a:xfrm>
          <a:solidFill>
            <a:schemeClr val="accent6">
              <a:lumMod val="20000"/>
              <a:lumOff val="80000"/>
            </a:schemeClr>
          </a:solidFill>
        </p:spPr>
        <p:txBody>
          <a:bodyPr>
            <a:noAutofit/>
          </a:bodyPr>
          <a:lstStyle/>
          <a:p>
            <a:pPr marL="0" indent="0">
              <a:buNone/>
            </a:pPr>
            <a:r>
              <a:rPr lang="en-US" b="1" dirty="0">
                <a:latin typeface="+mj-lt"/>
              </a:rPr>
              <a:t>What Is a General Ledger?</a:t>
            </a:r>
            <a:endParaRPr lang="en-US" dirty="0">
              <a:latin typeface="+mj-lt"/>
            </a:endParaRPr>
          </a:p>
          <a:p>
            <a:pPr lvl="0"/>
            <a:r>
              <a:rPr lang="en-US" sz="2400" dirty="0">
                <a:latin typeface="+mj-lt"/>
              </a:rPr>
              <a:t>The general ledger is the foundation of a company’s double-entry accounting system.</a:t>
            </a:r>
          </a:p>
          <a:p>
            <a:pPr lvl="0"/>
            <a:r>
              <a:rPr lang="en-US" sz="2400" dirty="0">
                <a:latin typeface="+mj-lt"/>
              </a:rPr>
              <a:t>General ledger accounts encompass all the transaction data needed to produce the income statement, balance sheet, and other financial reports.</a:t>
            </a:r>
          </a:p>
          <a:p>
            <a:pPr lvl="0"/>
            <a:r>
              <a:rPr lang="en-US" sz="2400" dirty="0">
                <a:latin typeface="+mj-lt"/>
              </a:rPr>
              <a:t>General ledger transactions are a summary of transactions made as journal entries to sub-ledger accounts.</a:t>
            </a:r>
          </a:p>
          <a:p>
            <a:pPr lvl="0"/>
            <a:r>
              <a:rPr lang="en-US" sz="2400" dirty="0">
                <a:latin typeface="+mj-lt"/>
              </a:rPr>
              <a:t>The trial balance is a report that lists every general ledger account and its balance, making adjustments easier to check and errors easier to locate.</a:t>
            </a:r>
          </a:p>
          <a:p>
            <a:pPr marL="0" indent="0">
              <a:buNone/>
            </a:pPr>
            <a:endParaRPr lang="en-US" sz="2400" dirty="0">
              <a:latin typeface="+mj-lt"/>
            </a:endParaRPr>
          </a:p>
        </p:txBody>
      </p:sp>
    </p:spTree>
    <p:extLst>
      <p:ext uri="{BB962C8B-B14F-4D97-AF65-F5344CB8AC3E}">
        <p14:creationId xmlns:p14="http://schemas.microsoft.com/office/powerpoint/2010/main" val="21845189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3312" y="576072"/>
            <a:ext cx="9482328" cy="1161288"/>
          </a:xfrm>
          <a:solidFill>
            <a:schemeClr val="accent6">
              <a:lumMod val="75000"/>
            </a:schemeClr>
          </a:solidFill>
        </p:spPr>
        <p:txBody>
          <a:bodyPr>
            <a:normAutofit fontScale="90000"/>
          </a:bodyPr>
          <a:lstStyle/>
          <a:p>
            <a:br>
              <a:rPr lang="en-US" dirty="0">
                <a:solidFill>
                  <a:schemeClr val="bg1"/>
                </a:solidFill>
              </a:rPr>
            </a:br>
            <a:br>
              <a:rPr lang="en-US" dirty="0">
                <a:solidFill>
                  <a:schemeClr val="bg1"/>
                </a:solidFill>
              </a:rPr>
            </a:br>
            <a:r>
              <a:rPr lang="en-US" sz="4000" dirty="0">
                <a:solidFill>
                  <a:schemeClr val="bg1"/>
                </a:solidFill>
              </a:rPr>
              <a:t>Double Entry Accounting System -                  </a:t>
            </a:r>
            <a:r>
              <a:rPr lang="en-US" sz="4900" b="1" dirty="0">
                <a:solidFill>
                  <a:schemeClr val="bg1"/>
                </a:solidFill>
              </a:rPr>
              <a:t>General Ledger…</a:t>
            </a:r>
            <a:br>
              <a:rPr lang="en-US" b="1" dirty="0"/>
            </a:br>
            <a:br>
              <a:rPr lang="en-US" b="1" dirty="0"/>
            </a:br>
            <a:endParaRPr lang="en-US" dirty="0">
              <a:solidFill>
                <a:schemeClr val="bg1"/>
              </a:solidFill>
            </a:endParaRPr>
          </a:p>
        </p:txBody>
      </p:sp>
      <p:sp>
        <p:nvSpPr>
          <p:cNvPr id="3" name="Content Placeholder 2"/>
          <p:cNvSpPr>
            <a:spLocks noGrp="1"/>
          </p:cNvSpPr>
          <p:nvPr>
            <p:ph idx="1"/>
          </p:nvPr>
        </p:nvSpPr>
        <p:spPr>
          <a:xfrm>
            <a:off x="1353312" y="1737360"/>
            <a:ext cx="9482328" cy="3557016"/>
          </a:xfrm>
          <a:solidFill>
            <a:schemeClr val="accent6">
              <a:lumMod val="20000"/>
              <a:lumOff val="80000"/>
            </a:schemeClr>
          </a:solidFill>
        </p:spPr>
        <p:txBody>
          <a:bodyPr>
            <a:noAutofit/>
          </a:bodyPr>
          <a:lstStyle/>
          <a:p>
            <a:pPr marL="0" indent="0">
              <a:buNone/>
            </a:pPr>
            <a:r>
              <a:rPr lang="en-US" b="1" dirty="0">
                <a:latin typeface="+mj-lt"/>
              </a:rPr>
              <a:t>How a General Ledger Works</a:t>
            </a:r>
          </a:p>
          <a:p>
            <a:r>
              <a:rPr lang="en-US" sz="2400" dirty="0">
                <a:latin typeface="+mj-lt"/>
              </a:rPr>
              <a:t>A general ledger is the foundation of a system employed by accountants to store and organize financial data used to create the firm’s financial statements. Transactions are posted to individual sub-ledger accounts, as defined by the company’s chart of accounts </a:t>
            </a:r>
          </a:p>
          <a:p>
            <a:r>
              <a:rPr lang="en-US" sz="2400" dirty="0">
                <a:latin typeface="+mj-lt"/>
              </a:rPr>
              <a:t>The transactions are then closed out or summarized to the general ledger, and the accountant generates a trial balance, which serves as a report of each ledger accounts’ balance. The trial balance is checked for errors and adjusted by posting additional necessary entries, and then the adjusted trial balance is used to generate the financial statements.</a:t>
            </a:r>
          </a:p>
          <a:p>
            <a:pPr marL="0" indent="0">
              <a:buNone/>
            </a:pPr>
            <a:endParaRPr lang="en-US" sz="2400" dirty="0">
              <a:latin typeface="+mj-lt"/>
            </a:endParaRPr>
          </a:p>
        </p:txBody>
      </p:sp>
    </p:spTree>
    <p:extLst>
      <p:ext uri="{BB962C8B-B14F-4D97-AF65-F5344CB8AC3E}">
        <p14:creationId xmlns:p14="http://schemas.microsoft.com/office/powerpoint/2010/main" val="31383822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3312" y="576072"/>
            <a:ext cx="9482328" cy="1161288"/>
          </a:xfrm>
          <a:solidFill>
            <a:schemeClr val="accent6">
              <a:lumMod val="75000"/>
            </a:schemeClr>
          </a:solidFill>
        </p:spPr>
        <p:txBody>
          <a:bodyPr>
            <a:normAutofit fontScale="90000"/>
          </a:bodyPr>
          <a:lstStyle/>
          <a:p>
            <a:br>
              <a:rPr lang="en-US" dirty="0">
                <a:solidFill>
                  <a:schemeClr val="bg1"/>
                </a:solidFill>
              </a:rPr>
            </a:br>
            <a:br>
              <a:rPr lang="en-US" dirty="0">
                <a:solidFill>
                  <a:schemeClr val="bg1"/>
                </a:solidFill>
              </a:rPr>
            </a:br>
            <a:r>
              <a:rPr lang="en-US" sz="4000" dirty="0">
                <a:solidFill>
                  <a:schemeClr val="bg1"/>
                </a:solidFill>
              </a:rPr>
              <a:t>Double Entry Accounting System -                  </a:t>
            </a:r>
            <a:r>
              <a:rPr lang="en-US" sz="4900" b="1" dirty="0">
                <a:solidFill>
                  <a:schemeClr val="bg1"/>
                </a:solidFill>
              </a:rPr>
              <a:t>General Ledger…</a:t>
            </a:r>
            <a:br>
              <a:rPr lang="en-US" b="1" dirty="0"/>
            </a:br>
            <a:br>
              <a:rPr lang="en-US" b="1" dirty="0"/>
            </a:br>
            <a:endParaRPr lang="en-US" dirty="0">
              <a:solidFill>
                <a:schemeClr val="bg1"/>
              </a:solidFill>
            </a:endParaRPr>
          </a:p>
        </p:txBody>
      </p:sp>
      <p:sp>
        <p:nvSpPr>
          <p:cNvPr id="3" name="Content Placeholder 2"/>
          <p:cNvSpPr>
            <a:spLocks noGrp="1"/>
          </p:cNvSpPr>
          <p:nvPr>
            <p:ph idx="1"/>
          </p:nvPr>
        </p:nvSpPr>
        <p:spPr>
          <a:xfrm>
            <a:off x="1353312" y="1737360"/>
            <a:ext cx="9482328" cy="3035808"/>
          </a:xfrm>
          <a:solidFill>
            <a:schemeClr val="accent6">
              <a:lumMod val="20000"/>
              <a:lumOff val="80000"/>
            </a:schemeClr>
          </a:solidFill>
        </p:spPr>
        <p:txBody>
          <a:bodyPr>
            <a:noAutofit/>
          </a:bodyPr>
          <a:lstStyle/>
          <a:p>
            <a:pPr marL="0" indent="0">
              <a:buNone/>
            </a:pPr>
            <a:r>
              <a:rPr lang="en-US" b="1" dirty="0">
                <a:latin typeface="+mj-lt"/>
              </a:rPr>
              <a:t>How a General Ledger Functions With Double-Entry Accounting</a:t>
            </a:r>
          </a:p>
          <a:p>
            <a:r>
              <a:rPr lang="en-US" sz="2400" dirty="0">
                <a:latin typeface="+mj-lt"/>
              </a:rPr>
              <a:t>A general ledger is used by businesses that employ the  double-entry bookkeeping method, which means that each financial transaction affects at least two sub-ledger accounts, and each entry has at least one debit and one credit transaction. </a:t>
            </a:r>
          </a:p>
          <a:p>
            <a:r>
              <a:rPr lang="en-US" sz="2400" dirty="0">
                <a:latin typeface="+mj-lt"/>
              </a:rPr>
              <a:t>Double-entry transactions, called “journal entries,” are posted in two columns, with debit entries on the left and credit entries on the right, and the total of all debit and credit entries must balance.</a:t>
            </a:r>
          </a:p>
          <a:p>
            <a:pPr marL="0" indent="0">
              <a:buNone/>
            </a:pPr>
            <a:endParaRPr lang="en-US" sz="2400" dirty="0">
              <a:latin typeface="+mj-lt"/>
            </a:endParaRPr>
          </a:p>
        </p:txBody>
      </p:sp>
    </p:spTree>
    <p:extLst>
      <p:ext uri="{BB962C8B-B14F-4D97-AF65-F5344CB8AC3E}">
        <p14:creationId xmlns:p14="http://schemas.microsoft.com/office/powerpoint/2010/main" val="4315859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3312" y="576072"/>
            <a:ext cx="9482328" cy="1161288"/>
          </a:xfrm>
          <a:solidFill>
            <a:schemeClr val="accent6">
              <a:lumMod val="75000"/>
            </a:schemeClr>
          </a:solidFill>
        </p:spPr>
        <p:txBody>
          <a:bodyPr>
            <a:normAutofit fontScale="90000"/>
          </a:bodyPr>
          <a:lstStyle/>
          <a:p>
            <a:br>
              <a:rPr lang="en-US" dirty="0">
                <a:solidFill>
                  <a:schemeClr val="bg1"/>
                </a:solidFill>
              </a:rPr>
            </a:br>
            <a:br>
              <a:rPr lang="en-US" dirty="0">
                <a:solidFill>
                  <a:schemeClr val="bg1"/>
                </a:solidFill>
              </a:rPr>
            </a:br>
            <a:r>
              <a:rPr lang="en-US" sz="4000" dirty="0">
                <a:solidFill>
                  <a:schemeClr val="bg1"/>
                </a:solidFill>
              </a:rPr>
              <a:t>Double Entry Accounting System -                  </a:t>
            </a:r>
            <a:r>
              <a:rPr lang="en-US" sz="4900" b="1" dirty="0">
                <a:solidFill>
                  <a:schemeClr val="bg1"/>
                </a:solidFill>
              </a:rPr>
              <a:t>General Ledger…</a:t>
            </a:r>
            <a:br>
              <a:rPr lang="en-US" b="1" dirty="0"/>
            </a:br>
            <a:br>
              <a:rPr lang="en-US" b="1" dirty="0"/>
            </a:br>
            <a:endParaRPr lang="en-US" dirty="0">
              <a:solidFill>
                <a:schemeClr val="bg1"/>
              </a:solidFill>
            </a:endParaRPr>
          </a:p>
        </p:txBody>
      </p:sp>
      <p:sp>
        <p:nvSpPr>
          <p:cNvPr id="3" name="Content Placeholder 2"/>
          <p:cNvSpPr>
            <a:spLocks noGrp="1"/>
          </p:cNvSpPr>
          <p:nvPr>
            <p:ph idx="1"/>
          </p:nvPr>
        </p:nvSpPr>
        <p:spPr>
          <a:xfrm>
            <a:off x="1353312" y="1737360"/>
            <a:ext cx="9482328" cy="3035808"/>
          </a:xfrm>
          <a:solidFill>
            <a:schemeClr val="accent6">
              <a:lumMod val="20000"/>
              <a:lumOff val="80000"/>
            </a:schemeClr>
          </a:solidFill>
        </p:spPr>
        <p:txBody>
          <a:bodyPr>
            <a:noAutofit/>
          </a:bodyPr>
          <a:lstStyle/>
          <a:p>
            <a:pPr marL="0" indent="0">
              <a:buNone/>
            </a:pPr>
            <a:r>
              <a:rPr lang="en-US" b="1" dirty="0">
                <a:latin typeface="+mj-lt"/>
              </a:rPr>
              <a:t>What Does a General Ledger Tell You?</a:t>
            </a:r>
          </a:p>
          <a:p>
            <a:r>
              <a:rPr lang="en-US" sz="2400" dirty="0">
                <a:latin typeface="+mj-lt"/>
              </a:rPr>
              <a:t>The transaction details contained in the general ledger are compiled and summarized at various levels to produce a trial balance, income statement, balance sheet, statement of cash flows, and many other financial reports. </a:t>
            </a:r>
          </a:p>
          <a:p>
            <a:r>
              <a:rPr lang="en-US" sz="2400" dirty="0">
                <a:latin typeface="+mj-lt"/>
              </a:rPr>
              <a:t>This helps accountants, company management, analysts, investors, and other stakeholders assess the company’s performance on an ongoing basis.</a:t>
            </a:r>
          </a:p>
        </p:txBody>
      </p:sp>
    </p:spTree>
    <p:extLst>
      <p:ext uri="{BB962C8B-B14F-4D97-AF65-F5344CB8AC3E}">
        <p14:creationId xmlns:p14="http://schemas.microsoft.com/office/powerpoint/2010/main" val="471748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3312" y="576072"/>
            <a:ext cx="9482328" cy="1161288"/>
          </a:xfrm>
          <a:solidFill>
            <a:schemeClr val="accent6">
              <a:lumMod val="75000"/>
            </a:schemeClr>
          </a:solidFill>
        </p:spPr>
        <p:txBody>
          <a:bodyPr>
            <a:normAutofit fontScale="90000"/>
          </a:bodyPr>
          <a:lstStyle/>
          <a:p>
            <a:br>
              <a:rPr lang="en-US" dirty="0">
                <a:solidFill>
                  <a:schemeClr val="bg1"/>
                </a:solidFill>
              </a:rPr>
            </a:br>
            <a:br>
              <a:rPr lang="en-US" dirty="0">
                <a:solidFill>
                  <a:schemeClr val="bg1"/>
                </a:solidFill>
              </a:rPr>
            </a:br>
            <a:br>
              <a:rPr lang="en-US" dirty="0">
                <a:solidFill>
                  <a:schemeClr val="bg1"/>
                </a:solidFill>
              </a:rPr>
            </a:br>
            <a:r>
              <a:rPr lang="en-US" sz="4000" dirty="0">
                <a:solidFill>
                  <a:schemeClr val="bg1"/>
                </a:solidFill>
              </a:rPr>
              <a:t>Double Entry Accounting System -                  </a:t>
            </a:r>
            <a:r>
              <a:rPr lang="en-US" sz="4900" b="1" dirty="0">
                <a:solidFill>
                  <a:schemeClr val="bg1"/>
                </a:solidFill>
              </a:rPr>
              <a:t>Journal</a:t>
            </a:r>
            <a:br>
              <a:rPr lang="en-US" sz="4800" b="1" dirty="0"/>
            </a:br>
            <a:r>
              <a:rPr lang="en-US" sz="4900" b="1" dirty="0">
                <a:solidFill>
                  <a:schemeClr val="bg1"/>
                </a:solidFill>
              </a:rPr>
              <a:t>…</a:t>
            </a:r>
            <a:br>
              <a:rPr lang="en-US" b="1" dirty="0"/>
            </a:br>
            <a:br>
              <a:rPr lang="en-US" b="1" dirty="0"/>
            </a:br>
            <a:endParaRPr lang="en-US" dirty="0">
              <a:solidFill>
                <a:schemeClr val="bg1"/>
              </a:solidFill>
            </a:endParaRPr>
          </a:p>
        </p:txBody>
      </p:sp>
      <p:sp>
        <p:nvSpPr>
          <p:cNvPr id="3" name="Content Placeholder 2"/>
          <p:cNvSpPr>
            <a:spLocks noGrp="1"/>
          </p:cNvSpPr>
          <p:nvPr>
            <p:ph idx="1"/>
          </p:nvPr>
        </p:nvSpPr>
        <p:spPr>
          <a:xfrm>
            <a:off x="1353312" y="1737360"/>
            <a:ext cx="9482328" cy="3950208"/>
          </a:xfrm>
          <a:solidFill>
            <a:schemeClr val="accent6">
              <a:lumMod val="20000"/>
              <a:lumOff val="80000"/>
            </a:schemeClr>
          </a:solidFill>
        </p:spPr>
        <p:txBody>
          <a:bodyPr>
            <a:noAutofit/>
          </a:bodyPr>
          <a:lstStyle/>
          <a:p>
            <a:pPr marL="0" indent="0">
              <a:buNone/>
            </a:pPr>
            <a:r>
              <a:rPr lang="en-US" b="1" dirty="0">
                <a:latin typeface="+mj-lt"/>
              </a:rPr>
              <a:t>What Is a Journal?</a:t>
            </a:r>
          </a:p>
          <a:p>
            <a:r>
              <a:rPr lang="en-US" sz="2400" dirty="0">
                <a:latin typeface="+mj-lt"/>
              </a:rPr>
              <a:t>A journal is a detailed account that records all the financial transactions of a business, to be used for the future reconciling of accounts and the transfer of information to other official accounting records, such as the general ledger. A journal states the date of a transaction, which accounts were affected, and the amounts, usually in a double-entry bookkeeping method.</a:t>
            </a:r>
          </a:p>
          <a:p>
            <a:pPr lvl="0"/>
            <a:r>
              <a:rPr lang="en-US" sz="2400" dirty="0">
                <a:latin typeface="+mj-lt"/>
              </a:rPr>
              <a:t>A journal is a detailed record of all the transactions done by a business.</a:t>
            </a:r>
          </a:p>
          <a:p>
            <a:pPr marL="0" indent="0">
              <a:buNone/>
            </a:pPr>
            <a:endParaRPr lang="en-US" sz="2400" dirty="0">
              <a:latin typeface="+mj-lt"/>
            </a:endParaRPr>
          </a:p>
        </p:txBody>
      </p:sp>
    </p:spTree>
    <p:extLst>
      <p:ext uri="{BB962C8B-B14F-4D97-AF65-F5344CB8AC3E}">
        <p14:creationId xmlns:p14="http://schemas.microsoft.com/office/powerpoint/2010/main" val="17361918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3312" y="576072"/>
            <a:ext cx="9482328" cy="1161288"/>
          </a:xfrm>
          <a:solidFill>
            <a:schemeClr val="accent6">
              <a:lumMod val="75000"/>
            </a:schemeClr>
          </a:solidFill>
        </p:spPr>
        <p:txBody>
          <a:bodyPr>
            <a:normAutofit fontScale="90000"/>
          </a:bodyPr>
          <a:lstStyle/>
          <a:p>
            <a:br>
              <a:rPr lang="en-US" dirty="0">
                <a:solidFill>
                  <a:schemeClr val="bg1"/>
                </a:solidFill>
              </a:rPr>
            </a:br>
            <a:br>
              <a:rPr lang="en-US" dirty="0">
                <a:solidFill>
                  <a:schemeClr val="bg1"/>
                </a:solidFill>
              </a:rPr>
            </a:br>
            <a:br>
              <a:rPr lang="en-US" dirty="0">
                <a:solidFill>
                  <a:schemeClr val="bg1"/>
                </a:solidFill>
              </a:rPr>
            </a:br>
            <a:r>
              <a:rPr lang="en-US" sz="4000" dirty="0">
                <a:solidFill>
                  <a:schemeClr val="bg1"/>
                </a:solidFill>
              </a:rPr>
              <a:t>Double Entry Accounting System -                  </a:t>
            </a:r>
            <a:r>
              <a:rPr lang="en-US" sz="4900" b="1" dirty="0">
                <a:solidFill>
                  <a:schemeClr val="bg1"/>
                </a:solidFill>
              </a:rPr>
              <a:t>Journal…</a:t>
            </a:r>
            <a:br>
              <a:rPr lang="en-US" sz="4800" b="1" dirty="0"/>
            </a:br>
            <a:r>
              <a:rPr lang="en-US" sz="4900" b="1" dirty="0">
                <a:solidFill>
                  <a:schemeClr val="bg1"/>
                </a:solidFill>
              </a:rPr>
              <a:t>…</a:t>
            </a:r>
            <a:br>
              <a:rPr lang="en-US" b="1" dirty="0"/>
            </a:br>
            <a:br>
              <a:rPr lang="en-US" b="1" dirty="0"/>
            </a:br>
            <a:endParaRPr lang="en-US" dirty="0">
              <a:solidFill>
                <a:schemeClr val="bg1"/>
              </a:solidFill>
            </a:endParaRPr>
          </a:p>
        </p:txBody>
      </p:sp>
      <p:sp>
        <p:nvSpPr>
          <p:cNvPr id="3" name="Content Placeholder 2"/>
          <p:cNvSpPr>
            <a:spLocks noGrp="1"/>
          </p:cNvSpPr>
          <p:nvPr>
            <p:ph idx="1"/>
          </p:nvPr>
        </p:nvSpPr>
        <p:spPr>
          <a:xfrm>
            <a:off x="1353312" y="1737360"/>
            <a:ext cx="9482328" cy="3282696"/>
          </a:xfrm>
          <a:solidFill>
            <a:schemeClr val="accent6">
              <a:lumMod val="20000"/>
              <a:lumOff val="80000"/>
            </a:schemeClr>
          </a:solidFill>
        </p:spPr>
        <p:txBody>
          <a:bodyPr>
            <a:noAutofit/>
          </a:bodyPr>
          <a:lstStyle/>
          <a:p>
            <a:pPr marL="0" indent="0">
              <a:buNone/>
            </a:pPr>
            <a:r>
              <a:rPr lang="en-US" b="1" dirty="0">
                <a:latin typeface="+mj-lt"/>
              </a:rPr>
              <a:t>What Is a Journal?</a:t>
            </a:r>
          </a:p>
          <a:p>
            <a:r>
              <a:rPr lang="en-US" sz="2400" dirty="0">
                <a:latin typeface="+mj-lt"/>
              </a:rPr>
              <a:t>Reconciling accounts and transferring information to other accounting records is done using the information recorded in a journal.</a:t>
            </a:r>
          </a:p>
          <a:p>
            <a:pPr lvl="0"/>
            <a:r>
              <a:rPr lang="en-US" sz="2400" dirty="0">
                <a:latin typeface="+mj-lt"/>
              </a:rPr>
              <a:t>When a transaction is recorded in a company's journal, it's usually recorded using a double-entry method </a:t>
            </a:r>
          </a:p>
          <a:p>
            <a:pPr lvl="0"/>
            <a:r>
              <a:rPr lang="en-US" sz="2400" dirty="0">
                <a:latin typeface="+mj-lt"/>
              </a:rPr>
              <a:t>The double-entry method reflects changes in two accounts after a transaction has occurred; an increase in one and a decrease in the corresponding account.</a:t>
            </a:r>
          </a:p>
          <a:p>
            <a:pPr marL="0" indent="0">
              <a:buNone/>
            </a:pPr>
            <a:endParaRPr lang="en-US" sz="2400" dirty="0">
              <a:latin typeface="+mj-lt"/>
            </a:endParaRPr>
          </a:p>
        </p:txBody>
      </p:sp>
    </p:spTree>
    <p:extLst>
      <p:ext uri="{BB962C8B-B14F-4D97-AF65-F5344CB8AC3E}">
        <p14:creationId xmlns:p14="http://schemas.microsoft.com/office/powerpoint/2010/main" val="14952670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3312" y="576072"/>
            <a:ext cx="9482328" cy="1161288"/>
          </a:xfrm>
          <a:solidFill>
            <a:schemeClr val="accent6">
              <a:lumMod val="75000"/>
            </a:schemeClr>
          </a:solidFill>
        </p:spPr>
        <p:txBody>
          <a:bodyPr>
            <a:normAutofit fontScale="90000"/>
          </a:bodyPr>
          <a:lstStyle/>
          <a:p>
            <a:br>
              <a:rPr lang="en-US" dirty="0">
                <a:solidFill>
                  <a:schemeClr val="bg1"/>
                </a:solidFill>
              </a:rPr>
            </a:br>
            <a:br>
              <a:rPr lang="en-US" dirty="0">
                <a:solidFill>
                  <a:schemeClr val="bg1"/>
                </a:solidFill>
              </a:rPr>
            </a:br>
            <a:br>
              <a:rPr lang="en-US" dirty="0">
                <a:solidFill>
                  <a:schemeClr val="bg1"/>
                </a:solidFill>
              </a:rPr>
            </a:br>
            <a:r>
              <a:rPr lang="en-US" sz="4000" dirty="0">
                <a:solidFill>
                  <a:schemeClr val="bg1"/>
                </a:solidFill>
              </a:rPr>
              <a:t>Double Entry Accounting System -                  </a:t>
            </a:r>
            <a:r>
              <a:rPr lang="en-US" sz="4900" b="1" dirty="0">
                <a:solidFill>
                  <a:schemeClr val="bg1"/>
                </a:solidFill>
              </a:rPr>
              <a:t>Journal…</a:t>
            </a:r>
            <a:br>
              <a:rPr lang="en-US" sz="4800" b="1" dirty="0"/>
            </a:br>
            <a:r>
              <a:rPr lang="en-US" sz="4900" b="1" dirty="0">
                <a:solidFill>
                  <a:schemeClr val="bg1"/>
                </a:solidFill>
              </a:rPr>
              <a:t>…</a:t>
            </a:r>
            <a:br>
              <a:rPr lang="en-US" b="1" dirty="0"/>
            </a:br>
            <a:br>
              <a:rPr lang="en-US" b="1" dirty="0"/>
            </a:br>
            <a:endParaRPr lang="en-US" dirty="0">
              <a:solidFill>
                <a:schemeClr val="bg1"/>
              </a:solidFill>
            </a:endParaRPr>
          </a:p>
        </p:txBody>
      </p:sp>
      <p:sp>
        <p:nvSpPr>
          <p:cNvPr id="3" name="Content Placeholder 2"/>
          <p:cNvSpPr>
            <a:spLocks noGrp="1"/>
          </p:cNvSpPr>
          <p:nvPr>
            <p:ph idx="1"/>
          </p:nvPr>
        </p:nvSpPr>
        <p:spPr>
          <a:xfrm>
            <a:off x="1353312" y="1737360"/>
            <a:ext cx="9482328" cy="3621024"/>
          </a:xfrm>
          <a:solidFill>
            <a:schemeClr val="accent6">
              <a:lumMod val="20000"/>
              <a:lumOff val="80000"/>
            </a:schemeClr>
          </a:solidFill>
        </p:spPr>
        <p:txBody>
          <a:bodyPr>
            <a:noAutofit/>
          </a:bodyPr>
          <a:lstStyle/>
          <a:p>
            <a:pPr marL="0" indent="0">
              <a:buNone/>
            </a:pPr>
            <a:r>
              <a:rPr lang="en-US" b="1" dirty="0">
                <a:latin typeface="+mj-lt"/>
              </a:rPr>
              <a:t>Understanding a Journal</a:t>
            </a:r>
          </a:p>
          <a:p>
            <a:r>
              <a:rPr lang="en-US" sz="2400" dirty="0">
                <a:latin typeface="+mj-lt"/>
              </a:rPr>
              <a:t>For accounting purposes, a journal is a physical record or digital document kept as a book, spreadsheet, or data within accounting software. When a business transaction is made, a bookkeeper enters the financial transaction as a journal entry. If the expense or income affects one or more business accounts, the journal entry will detail that as well.</a:t>
            </a:r>
          </a:p>
          <a:p>
            <a:r>
              <a:rPr lang="en-US" sz="2400" dirty="0">
                <a:latin typeface="+mj-lt"/>
              </a:rPr>
              <a:t>Journaling is an essential part of objective record-keeping and allows for concise reviews and records-transfer later in the accounting process. Journals are often reviewed as part of a audit process, along with the general ledger.</a:t>
            </a:r>
          </a:p>
          <a:p>
            <a:pPr marL="0" indent="0">
              <a:buNone/>
            </a:pPr>
            <a:endParaRPr lang="en-US" sz="2400" dirty="0">
              <a:latin typeface="+mj-lt"/>
            </a:endParaRPr>
          </a:p>
        </p:txBody>
      </p:sp>
    </p:spTree>
    <p:extLst>
      <p:ext uri="{BB962C8B-B14F-4D97-AF65-F5344CB8AC3E}">
        <p14:creationId xmlns:p14="http://schemas.microsoft.com/office/powerpoint/2010/main" val="36894177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3312" y="576072"/>
            <a:ext cx="9482328" cy="1161288"/>
          </a:xfrm>
          <a:solidFill>
            <a:schemeClr val="accent6">
              <a:lumMod val="75000"/>
            </a:schemeClr>
          </a:solidFill>
        </p:spPr>
        <p:txBody>
          <a:bodyPr>
            <a:normAutofit fontScale="90000"/>
          </a:bodyPr>
          <a:lstStyle/>
          <a:p>
            <a:br>
              <a:rPr lang="en-US" dirty="0">
                <a:solidFill>
                  <a:schemeClr val="bg1"/>
                </a:solidFill>
              </a:rPr>
            </a:br>
            <a:br>
              <a:rPr lang="en-US" dirty="0">
                <a:solidFill>
                  <a:schemeClr val="bg1"/>
                </a:solidFill>
              </a:rPr>
            </a:br>
            <a:br>
              <a:rPr lang="en-US" dirty="0">
                <a:solidFill>
                  <a:schemeClr val="bg1"/>
                </a:solidFill>
              </a:rPr>
            </a:br>
            <a:r>
              <a:rPr lang="en-US" sz="4000" dirty="0">
                <a:solidFill>
                  <a:schemeClr val="bg1"/>
                </a:solidFill>
              </a:rPr>
              <a:t>Double Entry Accounting System -                  </a:t>
            </a:r>
            <a:r>
              <a:rPr lang="en-US" sz="4900" b="1" dirty="0">
                <a:solidFill>
                  <a:schemeClr val="bg1"/>
                </a:solidFill>
              </a:rPr>
              <a:t>Journal…</a:t>
            </a:r>
            <a:br>
              <a:rPr lang="en-US" sz="4800" b="1" dirty="0"/>
            </a:br>
            <a:r>
              <a:rPr lang="en-US" sz="4900" b="1" dirty="0">
                <a:solidFill>
                  <a:schemeClr val="bg1"/>
                </a:solidFill>
              </a:rPr>
              <a:t>…</a:t>
            </a:r>
            <a:br>
              <a:rPr lang="en-US" b="1" dirty="0"/>
            </a:br>
            <a:br>
              <a:rPr lang="en-US" b="1" dirty="0"/>
            </a:br>
            <a:endParaRPr lang="en-US" dirty="0">
              <a:solidFill>
                <a:schemeClr val="bg1"/>
              </a:solidFill>
            </a:endParaRPr>
          </a:p>
        </p:txBody>
      </p:sp>
      <p:sp>
        <p:nvSpPr>
          <p:cNvPr id="3" name="Content Placeholder 2"/>
          <p:cNvSpPr>
            <a:spLocks noGrp="1"/>
          </p:cNvSpPr>
          <p:nvPr>
            <p:ph idx="1"/>
          </p:nvPr>
        </p:nvSpPr>
        <p:spPr>
          <a:xfrm>
            <a:off x="1353312" y="1737360"/>
            <a:ext cx="9482328" cy="3493008"/>
          </a:xfrm>
          <a:solidFill>
            <a:schemeClr val="accent6">
              <a:lumMod val="20000"/>
              <a:lumOff val="80000"/>
            </a:schemeClr>
          </a:solidFill>
        </p:spPr>
        <p:txBody>
          <a:bodyPr>
            <a:noAutofit/>
          </a:bodyPr>
          <a:lstStyle/>
          <a:p>
            <a:pPr marL="0" indent="0">
              <a:buNone/>
            </a:pPr>
            <a:r>
              <a:rPr lang="en-US" b="1" dirty="0">
                <a:latin typeface="+mj-lt"/>
              </a:rPr>
              <a:t>Understanding a Journal</a:t>
            </a:r>
          </a:p>
          <a:p>
            <a:r>
              <a:rPr lang="en-US" sz="2400" dirty="0">
                <a:latin typeface="+mj-lt"/>
              </a:rPr>
              <a:t>Typical information that is recorded in a journal includes sales, expenses, movements of cash, inventory, and debt. It is advised to record this information as it happens as opposed to later so that the information is recorded accurately without any guesswork at a later date.</a:t>
            </a:r>
          </a:p>
          <a:p>
            <a:pPr marL="0" indent="0">
              <a:buNone/>
            </a:pPr>
            <a:endParaRPr lang="en-US" sz="2400" dirty="0">
              <a:latin typeface="+mj-lt"/>
            </a:endParaRPr>
          </a:p>
        </p:txBody>
      </p:sp>
    </p:spTree>
    <p:extLst>
      <p:ext uri="{BB962C8B-B14F-4D97-AF65-F5344CB8AC3E}">
        <p14:creationId xmlns:p14="http://schemas.microsoft.com/office/powerpoint/2010/main" val="20792122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3312" y="576072"/>
            <a:ext cx="9482328" cy="1161288"/>
          </a:xfrm>
          <a:solidFill>
            <a:schemeClr val="accent6">
              <a:lumMod val="75000"/>
            </a:schemeClr>
          </a:solidFill>
        </p:spPr>
        <p:txBody>
          <a:bodyPr>
            <a:normAutofit fontScale="90000"/>
          </a:bodyPr>
          <a:lstStyle/>
          <a:p>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r>
              <a:rPr lang="en-US" sz="4000" dirty="0">
                <a:solidFill>
                  <a:schemeClr val="bg1"/>
                </a:solidFill>
              </a:rPr>
              <a:t>Double Entry Accounting System -                  </a:t>
            </a:r>
            <a:br>
              <a:rPr lang="en-US" sz="4000" dirty="0">
                <a:solidFill>
                  <a:schemeClr val="bg1"/>
                </a:solidFill>
              </a:rPr>
            </a:br>
            <a:r>
              <a:rPr lang="en-US" sz="4900" b="1" dirty="0">
                <a:solidFill>
                  <a:schemeClr val="bg1"/>
                </a:solidFill>
              </a:rPr>
              <a:t>Asset</a:t>
            </a:r>
            <a:br>
              <a:rPr lang="en-US" sz="4800" b="1" dirty="0"/>
            </a:br>
            <a:br>
              <a:rPr lang="en-US" sz="4800" b="1" dirty="0"/>
            </a:br>
            <a:r>
              <a:rPr lang="en-US" sz="4900" b="1" dirty="0">
                <a:solidFill>
                  <a:schemeClr val="bg1"/>
                </a:solidFill>
              </a:rPr>
              <a:t>…</a:t>
            </a:r>
            <a:br>
              <a:rPr lang="en-US" b="1" dirty="0"/>
            </a:br>
            <a:br>
              <a:rPr lang="en-US" b="1" dirty="0"/>
            </a:br>
            <a:endParaRPr lang="en-US" dirty="0">
              <a:solidFill>
                <a:schemeClr val="bg1"/>
              </a:solidFill>
            </a:endParaRPr>
          </a:p>
        </p:txBody>
      </p:sp>
      <p:sp>
        <p:nvSpPr>
          <p:cNvPr id="3" name="Content Placeholder 2"/>
          <p:cNvSpPr>
            <a:spLocks noGrp="1"/>
          </p:cNvSpPr>
          <p:nvPr>
            <p:ph idx="1"/>
          </p:nvPr>
        </p:nvSpPr>
        <p:spPr>
          <a:xfrm>
            <a:off x="1353312" y="1737360"/>
            <a:ext cx="9482328" cy="3054096"/>
          </a:xfrm>
          <a:solidFill>
            <a:schemeClr val="accent6">
              <a:lumMod val="20000"/>
              <a:lumOff val="80000"/>
            </a:schemeClr>
          </a:solidFill>
        </p:spPr>
        <p:txBody>
          <a:bodyPr>
            <a:noAutofit/>
          </a:bodyPr>
          <a:lstStyle/>
          <a:p>
            <a:pPr marL="0" indent="0" fontAlgn="base">
              <a:buNone/>
            </a:pPr>
            <a:r>
              <a:rPr lang="en-US" b="1" dirty="0">
                <a:latin typeface="+mj-lt"/>
              </a:rPr>
              <a:t>What Is an Asset?</a:t>
            </a:r>
            <a:endParaRPr lang="en-US" dirty="0">
              <a:latin typeface="+mj-lt"/>
            </a:endParaRPr>
          </a:p>
          <a:p>
            <a:r>
              <a:rPr lang="en-US" sz="2400" dirty="0">
                <a:latin typeface="+mj-lt"/>
              </a:rPr>
              <a:t>An asset is a resource with economic value that an individual, corporation, or country owns or controls with the expectation that it will provide a future benefit. Assets are reported on a company's balance sheet and are bought or created to increase a firm's value or benefit the firm's operations. An asset can be thought of as something that, in the future, can generate cash flow, reduce expenses, or improve sales, regardless of whether it's manufacturing equipment or a patent. </a:t>
            </a:r>
          </a:p>
          <a:p>
            <a:pPr marL="0" indent="0">
              <a:buNone/>
            </a:pPr>
            <a:endParaRPr lang="en-US" sz="2400" dirty="0">
              <a:latin typeface="+mj-lt"/>
            </a:endParaRPr>
          </a:p>
          <a:p>
            <a:pPr marL="0" indent="0">
              <a:buNone/>
            </a:pPr>
            <a:endParaRPr lang="en-US" sz="2400" dirty="0">
              <a:latin typeface="+mj-lt"/>
            </a:endParaRPr>
          </a:p>
        </p:txBody>
      </p:sp>
    </p:spTree>
    <p:extLst>
      <p:ext uri="{BB962C8B-B14F-4D97-AF65-F5344CB8AC3E}">
        <p14:creationId xmlns:p14="http://schemas.microsoft.com/office/powerpoint/2010/main" val="10343317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3312" y="576072"/>
            <a:ext cx="9482328" cy="1106424"/>
          </a:xfrm>
          <a:solidFill>
            <a:schemeClr val="accent6">
              <a:lumMod val="75000"/>
            </a:schemeClr>
          </a:solidFill>
        </p:spPr>
        <p:txBody>
          <a:bodyPr>
            <a:normAutofit/>
          </a:bodyPr>
          <a:lstStyle/>
          <a:p>
            <a:r>
              <a:rPr lang="en-US" dirty="0">
                <a:solidFill>
                  <a:schemeClr val="bg1"/>
                </a:solidFill>
                <a:latin typeface="+mn-lt"/>
              </a:rPr>
              <a:t>Module 3: Basic Accounting System</a:t>
            </a:r>
          </a:p>
        </p:txBody>
      </p:sp>
      <p:sp>
        <p:nvSpPr>
          <p:cNvPr id="3" name="Content Placeholder 2"/>
          <p:cNvSpPr>
            <a:spLocks noGrp="1"/>
          </p:cNvSpPr>
          <p:nvPr>
            <p:ph idx="1"/>
          </p:nvPr>
        </p:nvSpPr>
        <p:spPr>
          <a:xfrm>
            <a:off x="1353312" y="1682496"/>
            <a:ext cx="9482328" cy="3163824"/>
          </a:xfrm>
          <a:solidFill>
            <a:schemeClr val="accent6">
              <a:lumMod val="20000"/>
              <a:lumOff val="80000"/>
            </a:schemeClr>
          </a:solidFill>
        </p:spPr>
        <p:txBody>
          <a:bodyPr>
            <a:noAutofit/>
          </a:bodyPr>
          <a:lstStyle/>
          <a:p>
            <a:pPr marL="0" indent="0">
              <a:buNone/>
            </a:pPr>
            <a:r>
              <a:rPr lang="en-US" sz="2400" b="1" dirty="0">
                <a:latin typeface="+mj-lt"/>
              </a:rPr>
              <a:t>Lesson 4: </a:t>
            </a:r>
            <a:r>
              <a:rPr lang="en-US" sz="2400" dirty="0">
                <a:latin typeface="+mj-lt"/>
              </a:rPr>
              <a:t>Accounting essentials to set up and operate a Double Entry Accounting System </a:t>
            </a:r>
          </a:p>
          <a:p>
            <a:pPr marL="0" indent="0">
              <a:buNone/>
            </a:pPr>
            <a:r>
              <a:rPr lang="en-US" sz="2400" b="1" dirty="0">
                <a:latin typeface="+mj-lt"/>
              </a:rPr>
              <a:t>Lesson 5: </a:t>
            </a:r>
            <a:r>
              <a:rPr lang="en-US" sz="2400" dirty="0">
                <a:latin typeface="+mj-lt"/>
              </a:rPr>
              <a:t>Processing a formal accounting system for efficient accounting operations</a:t>
            </a:r>
          </a:p>
          <a:p>
            <a:pPr marL="0" indent="0">
              <a:buNone/>
            </a:pPr>
            <a:r>
              <a:rPr lang="en-US" sz="2400" b="1" dirty="0">
                <a:latin typeface="+mj-lt"/>
              </a:rPr>
              <a:t>Lesson 6: </a:t>
            </a:r>
            <a:r>
              <a:rPr lang="en-US" sz="2400" dirty="0">
                <a:latin typeface="+mj-lt"/>
              </a:rPr>
              <a:t>The Accountant needs to be competent in many areas in order to be an effective controller</a:t>
            </a:r>
          </a:p>
          <a:p>
            <a:pPr marL="0" indent="0">
              <a:buNone/>
            </a:pPr>
            <a:r>
              <a:rPr lang="en-US" sz="2400" b="1" dirty="0">
                <a:latin typeface="+mj-lt"/>
              </a:rPr>
              <a:t>Lesson 7: </a:t>
            </a:r>
            <a:r>
              <a:rPr lang="en-US" sz="2400" dirty="0">
                <a:latin typeface="+mj-lt"/>
              </a:rPr>
              <a:t>Special  guideline issued to NPOs to prepare and present their financial statements  (SLFRS Framework) </a:t>
            </a:r>
          </a:p>
        </p:txBody>
      </p:sp>
    </p:spTree>
    <p:extLst>
      <p:ext uri="{BB962C8B-B14F-4D97-AF65-F5344CB8AC3E}">
        <p14:creationId xmlns:p14="http://schemas.microsoft.com/office/powerpoint/2010/main" val="370971887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3312" y="576072"/>
            <a:ext cx="9482328" cy="1161288"/>
          </a:xfrm>
          <a:solidFill>
            <a:schemeClr val="accent6">
              <a:lumMod val="75000"/>
            </a:schemeClr>
          </a:solidFill>
        </p:spPr>
        <p:txBody>
          <a:bodyPr>
            <a:normAutofit fontScale="90000"/>
          </a:bodyPr>
          <a:lstStyle/>
          <a:p>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r>
              <a:rPr lang="en-US" sz="4000" dirty="0">
                <a:solidFill>
                  <a:schemeClr val="bg1"/>
                </a:solidFill>
              </a:rPr>
              <a:t>Double Entry Accounting System -                  </a:t>
            </a:r>
            <a:br>
              <a:rPr lang="en-US" sz="4000" dirty="0">
                <a:solidFill>
                  <a:schemeClr val="bg1"/>
                </a:solidFill>
              </a:rPr>
            </a:br>
            <a:r>
              <a:rPr lang="en-US" sz="4900" b="1" dirty="0">
                <a:solidFill>
                  <a:schemeClr val="bg1"/>
                </a:solidFill>
              </a:rPr>
              <a:t>Liability</a:t>
            </a:r>
            <a:br>
              <a:rPr lang="en-US" sz="4800" b="1" dirty="0"/>
            </a:br>
            <a:br>
              <a:rPr lang="en-US" sz="4800" b="1" dirty="0"/>
            </a:br>
            <a:br>
              <a:rPr lang="en-US" sz="4800" b="1" dirty="0"/>
            </a:br>
            <a:r>
              <a:rPr lang="en-US" sz="4900" b="1" dirty="0">
                <a:solidFill>
                  <a:schemeClr val="bg1"/>
                </a:solidFill>
              </a:rPr>
              <a:t>…</a:t>
            </a:r>
            <a:br>
              <a:rPr lang="en-US" b="1" dirty="0"/>
            </a:br>
            <a:br>
              <a:rPr lang="en-US" b="1" dirty="0"/>
            </a:br>
            <a:endParaRPr lang="en-US" dirty="0">
              <a:solidFill>
                <a:schemeClr val="bg1"/>
              </a:solidFill>
            </a:endParaRPr>
          </a:p>
        </p:txBody>
      </p:sp>
      <p:sp>
        <p:nvSpPr>
          <p:cNvPr id="3" name="Content Placeholder 2"/>
          <p:cNvSpPr>
            <a:spLocks noGrp="1"/>
          </p:cNvSpPr>
          <p:nvPr>
            <p:ph idx="1"/>
          </p:nvPr>
        </p:nvSpPr>
        <p:spPr>
          <a:xfrm>
            <a:off x="1353312" y="1737360"/>
            <a:ext cx="9482328" cy="2624328"/>
          </a:xfrm>
          <a:solidFill>
            <a:schemeClr val="accent6">
              <a:lumMod val="20000"/>
              <a:lumOff val="80000"/>
            </a:schemeClr>
          </a:solidFill>
        </p:spPr>
        <p:txBody>
          <a:bodyPr>
            <a:noAutofit/>
          </a:bodyPr>
          <a:lstStyle/>
          <a:p>
            <a:pPr marL="0" indent="0">
              <a:buNone/>
            </a:pPr>
            <a:r>
              <a:rPr lang="en-US" b="1" dirty="0">
                <a:latin typeface="+mj-lt"/>
              </a:rPr>
              <a:t>What Is a Liability?</a:t>
            </a:r>
          </a:p>
          <a:p>
            <a:r>
              <a:rPr lang="en-US" sz="2400" dirty="0">
                <a:latin typeface="+mj-lt"/>
              </a:rPr>
              <a:t>A liability is something a person or company owes, usually a sum of money. Liabilities are settled over time through the transfer of economic benefits including money, goods, or services. Liabilities include loans, accounts payable, mortgages, deferred revenues, bonds, warranties, and accrued expenses.</a:t>
            </a:r>
          </a:p>
          <a:p>
            <a:pPr marL="0" indent="0">
              <a:buNone/>
            </a:pPr>
            <a:endParaRPr lang="en-US" sz="2400" dirty="0">
              <a:latin typeface="+mj-lt"/>
            </a:endParaRPr>
          </a:p>
          <a:p>
            <a:pPr marL="0" indent="0">
              <a:buNone/>
            </a:pPr>
            <a:endParaRPr lang="en-US" sz="2400" dirty="0">
              <a:latin typeface="+mj-lt"/>
            </a:endParaRPr>
          </a:p>
        </p:txBody>
      </p:sp>
    </p:spTree>
    <p:extLst>
      <p:ext uri="{BB962C8B-B14F-4D97-AF65-F5344CB8AC3E}">
        <p14:creationId xmlns:p14="http://schemas.microsoft.com/office/powerpoint/2010/main" val="313638850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3312" y="576072"/>
            <a:ext cx="9482328" cy="1161288"/>
          </a:xfrm>
          <a:solidFill>
            <a:schemeClr val="accent6">
              <a:lumMod val="75000"/>
            </a:schemeClr>
          </a:solidFill>
        </p:spPr>
        <p:txBody>
          <a:bodyPr>
            <a:normAutofit fontScale="90000"/>
          </a:bodyPr>
          <a:lstStyle/>
          <a:p>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r>
              <a:rPr lang="en-US" sz="4000" dirty="0">
                <a:solidFill>
                  <a:schemeClr val="bg1"/>
                </a:solidFill>
              </a:rPr>
              <a:t>Double Entry Accounting System -                  </a:t>
            </a:r>
            <a:br>
              <a:rPr lang="en-US" sz="4000" dirty="0">
                <a:solidFill>
                  <a:schemeClr val="bg1"/>
                </a:solidFill>
              </a:rPr>
            </a:br>
            <a:r>
              <a:rPr lang="en-US" sz="4900" b="1" dirty="0">
                <a:solidFill>
                  <a:schemeClr val="bg1"/>
                </a:solidFill>
              </a:rPr>
              <a:t>Liability…</a:t>
            </a:r>
            <a:br>
              <a:rPr lang="en-US" sz="4800" b="1" dirty="0"/>
            </a:br>
            <a:br>
              <a:rPr lang="en-US" sz="4800" b="1" dirty="0"/>
            </a:br>
            <a:br>
              <a:rPr lang="en-US" sz="4800" b="1" dirty="0"/>
            </a:br>
            <a:r>
              <a:rPr lang="en-US" sz="4900" b="1" dirty="0">
                <a:solidFill>
                  <a:schemeClr val="bg1"/>
                </a:solidFill>
              </a:rPr>
              <a:t>…</a:t>
            </a:r>
            <a:br>
              <a:rPr lang="en-US" b="1" dirty="0"/>
            </a:br>
            <a:br>
              <a:rPr lang="en-US" b="1" dirty="0"/>
            </a:br>
            <a:endParaRPr lang="en-US" dirty="0">
              <a:solidFill>
                <a:schemeClr val="bg1"/>
              </a:solidFill>
            </a:endParaRPr>
          </a:p>
        </p:txBody>
      </p:sp>
      <p:sp>
        <p:nvSpPr>
          <p:cNvPr id="3" name="Content Placeholder 2"/>
          <p:cNvSpPr>
            <a:spLocks noGrp="1"/>
          </p:cNvSpPr>
          <p:nvPr>
            <p:ph idx="1"/>
          </p:nvPr>
        </p:nvSpPr>
        <p:spPr>
          <a:xfrm>
            <a:off x="1353312" y="1737360"/>
            <a:ext cx="9482328" cy="3054096"/>
          </a:xfrm>
          <a:solidFill>
            <a:schemeClr val="accent6">
              <a:lumMod val="20000"/>
              <a:lumOff val="80000"/>
            </a:schemeClr>
          </a:solidFill>
        </p:spPr>
        <p:txBody>
          <a:bodyPr>
            <a:noAutofit/>
          </a:bodyPr>
          <a:lstStyle/>
          <a:p>
            <a:pPr marL="0" indent="0">
              <a:buNone/>
            </a:pPr>
            <a:r>
              <a:rPr lang="en-US" b="1" dirty="0">
                <a:latin typeface="+mj-lt"/>
              </a:rPr>
              <a:t>What Is a Liability?</a:t>
            </a:r>
          </a:p>
          <a:p>
            <a:pPr lvl="0"/>
            <a:r>
              <a:rPr lang="en-US" sz="2400" dirty="0">
                <a:latin typeface="+mj-lt"/>
              </a:rPr>
              <a:t>Liability can also mean a legal or regulatory risk or obligation.                            In accounting, companies book liabilities in opposition to assets.</a:t>
            </a:r>
          </a:p>
          <a:p>
            <a:pPr lvl="0"/>
            <a:r>
              <a:rPr lang="en-US" sz="2400" dirty="0">
                <a:latin typeface="+mj-lt"/>
              </a:rPr>
              <a:t>Current liabilities are a company's short-term financial obligations that are due within one year or a normal operating cycle (e.g. accounts payable).</a:t>
            </a:r>
          </a:p>
          <a:p>
            <a:pPr lvl="0"/>
            <a:r>
              <a:rPr lang="en-US" sz="2400" dirty="0">
                <a:latin typeface="+mj-lt"/>
              </a:rPr>
              <a:t>Long-term (non-current) liabilities are obligations listed on the balance sheet not due for more than a year.</a:t>
            </a:r>
          </a:p>
          <a:p>
            <a:pPr marL="0" indent="0">
              <a:buNone/>
            </a:pPr>
            <a:endParaRPr lang="en-US" sz="2400" dirty="0">
              <a:latin typeface="+mj-lt"/>
            </a:endParaRPr>
          </a:p>
          <a:p>
            <a:pPr marL="0" indent="0">
              <a:buNone/>
            </a:pPr>
            <a:endParaRPr lang="en-US" sz="2400" dirty="0">
              <a:latin typeface="+mj-lt"/>
            </a:endParaRPr>
          </a:p>
        </p:txBody>
      </p:sp>
    </p:spTree>
    <p:extLst>
      <p:ext uri="{BB962C8B-B14F-4D97-AF65-F5344CB8AC3E}">
        <p14:creationId xmlns:p14="http://schemas.microsoft.com/office/powerpoint/2010/main" val="46762009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3312" y="576072"/>
            <a:ext cx="9482328" cy="1161288"/>
          </a:xfrm>
          <a:solidFill>
            <a:schemeClr val="accent6">
              <a:lumMod val="75000"/>
            </a:schemeClr>
          </a:solidFill>
        </p:spPr>
        <p:txBody>
          <a:bodyPr>
            <a:normAutofit fontScale="90000"/>
          </a:bodyPr>
          <a:lstStyle/>
          <a:p>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r>
              <a:rPr lang="en-US" sz="4000" dirty="0">
                <a:solidFill>
                  <a:schemeClr val="bg1"/>
                </a:solidFill>
              </a:rPr>
              <a:t>Double Entry Accounting System -                  </a:t>
            </a:r>
            <a:br>
              <a:rPr lang="en-US" sz="4000" dirty="0">
                <a:solidFill>
                  <a:schemeClr val="bg1"/>
                </a:solidFill>
              </a:rPr>
            </a:br>
            <a:r>
              <a:rPr lang="en-US" sz="4900" b="1" dirty="0">
                <a:solidFill>
                  <a:schemeClr val="bg1"/>
                </a:solidFill>
              </a:rPr>
              <a:t>Equity</a:t>
            </a:r>
            <a:br>
              <a:rPr lang="en-US" sz="4800" b="1" dirty="0"/>
            </a:br>
            <a:br>
              <a:rPr lang="en-US" sz="4800" b="1" dirty="0"/>
            </a:br>
            <a:br>
              <a:rPr lang="en-US" sz="4800" b="1" dirty="0"/>
            </a:br>
            <a:br>
              <a:rPr lang="en-US" sz="4800" b="1" dirty="0"/>
            </a:br>
            <a:r>
              <a:rPr lang="en-US" sz="4900" b="1" dirty="0">
                <a:solidFill>
                  <a:schemeClr val="bg1"/>
                </a:solidFill>
              </a:rPr>
              <a:t>…</a:t>
            </a:r>
            <a:br>
              <a:rPr lang="en-US" b="1" dirty="0"/>
            </a:br>
            <a:br>
              <a:rPr lang="en-US" b="1" dirty="0"/>
            </a:br>
            <a:endParaRPr lang="en-US" dirty="0">
              <a:solidFill>
                <a:schemeClr val="bg1"/>
              </a:solidFill>
            </a:endParaRPr>
          </a:p>
        </p:txBody>
      </p:sp>
      <p:sp>
        <p:nvSpPr>
          <p:cNvPr id="3" name="Content Placeholder 2"/>
          <p:cNvSpPr>
            <a:spLocks noGrp="1"/>
          </p:cNvSpPr>
          <p:nvPr>
            <p:ph idx="1"/>
          </p:nvPr>
        </p:nvSpPr>
        <p:spPr>
          <a:xfrm>
            <a:off x="1353312" y="1737360"/>
            <a:ext cx="9482328" cy="2724912"/>
          </a:xfrm>
          <a:solidFill>
            <a:schemeClr val="accent6">
              <a:lumMod val="20000"/>
              <a:lumOff val="80000"/>
            </a:schemeClr>
          </a:solidFill>
        </p:spPr>
        <p:txBody>
          <a:bodyPr>
            <a:noAutofit/>
          </a:bodyPr>
          <a:lstStyle/>
          <a:p>
            <a:pPr marL="0" indent="0">
              <a:buNone/>
            </a:pPr>
            <a:r>
              <a:rPr lang="en-US" b="1" dirty="0">
                <a:latin typeface="+mj-lt"/>
              </a:rPr>
              <a:t>What Is Equity?</a:t>
            </a:r>
          </a:p>
          <a:p>
            <a:r>
              <a:rPr lang="en-US" sz="2400" dirty="0">
                <a:latin typeface="+mj-lt"/>
              </a:rPr>
              <a:t>Equity, typically referred to as shareholders' equity (or owners' equity for privately held companies), represents the amount of money that would be returned to a company’s shareholders if all of the assets were liquidated and all of the company's debt was paid off in the case of liquidation. In the case of acquisition, it is the value of company sales minus any liabilities owed by the company not transferred with the sale.</a:t>
            </a:r>
          </a:p>
          <a:p>
            <a:pPr marL="0" indent="0">
              <a:buNone/>
            </a:pPr>
            <a:endParaRPr lang="en-US" sz="2400" dirty="0">
              <a:latin typeface="+mj-lt"/>
            </a:endParaRPr>
          </a:p>
          <a:p>
            <a:pPr marL="0" indent="0">
              <a:buNone/>
            </a:pPr>
            <a:endParaRPr lang="en-US" sz="2400" dirty="0">
              <a:latin typeface="+mj-lt"/>
            </a:endParaRPr>
          </a:p>
        </p:txBody>
      </p:sp>
    </p:spTree>
    <p:extLst>
      <p:ext uri="{BB962C8B-B14F-4D97-AF65-F5344CB8AC3E}">
        <p14:creationId xmlns:p14="http://schemas.microsoft.com/office/powerpoint/2010/main" val="229837864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3312" y="576072"/>
            <a:ext cx="9482328" cy="1161288"/>
          </a:xfrm>
          <a:solidFill>
            <a:schemeClr val="accent6">
              <a:lumMod val="75000"/>
            </a:schemeClr>
          </a:solidFill>
        </p:spPr>
        <p:txBody>
          <a:bodyPr>
            <a:normAutofit fontScale="90000"/>
          </a:bodyPr>
          <a:lstStyle/>
          <a:p>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r>
              <a:rPr lang="en-US" sz="4000" dirty="0">
                <a:solidFill>
                  <a:schemeClr val="bg1"/>
                </a:solidFill>
              </a:rPr>
              <a:t>Double Entry Accounting System -                  </a:t>
            </a:r>
            <a:br>
              <a:rPr lang="en-US" sz="4000" dirty="0">
                <a:solidFill>
                  <a:schemeClr val="bg1"/>
                </a:solidFill>
              </a:rPr>
            </a:br>
            <a:r>
              <a:rPr lang="en-US" sz="4900" b="1" dirty="0">
                <a:solidFill>
                  <a:schemeClr val="bg1"/>
                </a:solidFill>
              </a:rPr>
              <a:t>Equity…</a:t>
            </a:r>
            <a:br>
              <a:rPr lang="en-US" sz="4800" b="1" dirty="0"/>
            </a:br>
            <a:br>
              <a:rPr lang="en-US" sz="4800" b="1" dirty="0"/>
            </a:br>
            <a:br>
              <a:rPr lang="en-US" sz="4800" b="1" dirty="0"/>
            </a:br>
            <a:br>
              <a:rPr lang="en-US" sz="4800" b="1" dirty="0"/>
            </a:br>
            <a:r>
              <a:rPr lang="en-US" sz="4900" b="1" dirty="0">
                <a:solidFill>
                  <a:schemeClr val="bg1"/>
                </a:solidFill>
              </a:rPr>
              <a:t>…</a:t>
            </a:r>
            <a:br>
              <a:rPr lang="en-US" b="1" dirty="0"/>
            </a:br>
            <a:br>
              <a:rPr lang="en-US" b="1" dirty="0"/>
            </a:br>
            <a:endParaRPr lang="en-US" dirty="0">
              <a:solidFill>
                <a:schemeClr val="bg1"/>
              </a:solidFill>
            </a:endParaRPr>
          </a:p>
        </p:txBody>
      </p:sp>
      <p:sp>
        <p:nvSpPr>
          <p:cNvPr id="3" name="Content Placeholder 2"/>
          <p:cNvSpPr>
            <a:spLocks noGrp="1"/>
          </p:cNvSpPr>
          <p:nvPr>
            <p:ph idx="1"/>
          </p:nvPr>
        </p:nvSpPr>
        <p:spPr>
          <a:xfrm>
            <a:off x="1353312" y="1737360"/>
            <a:ext cx="9482328" cy="3941064"/>
          </a:xfrm>
          <a:solidFill>
            <a:schemeClr val="accent6">
              <a:lumMod val="20000"/>
              <a:lumOff val="80000"/>
            </a:schemeClr>
          </a:solidFill>
        </p:spPr>
        <p:txBody>
          <a:bodyPr>
            <a:noAutofit/>
          </a:bodyPr>
          <a:lstStyle/>
          <a:p>
            <a:pPr marL="0" indent="0">
              <a:buNone/>
            </a:pPr>
            <a:r>
              <a:rPr lang="en-US" b="1" dirty="0">
                <a:latin typeface="+mj-lt"/>
              </a:rPr>
              <a:t>What Is Equity?</a:t>
            </a:r>
          </a:p>
          <a:p>
            <a:pPr marL="0" indent="0">
              <a:buNone/>
            </a:pPr>
            <a:r>
              <a:rPr lang="en-US" sz="2400" dirty="0">
                <a:latin typeface="+mj-lt"/>
              </a:rPr>
              <a:t>Equity can be found on a company's balance sheet and is one of the most common pieces of data employed by analysts to assess the financial health of a company.</a:t>
            </a:r>
          </a:p>
          <a:p>
            <a:pPr lvl="0"/>
            <a:r>
              <a:rPr lang="en-US" sz="2400" dirty="0">
                <a:latin typeface="+mj-lt"/>
              </a:rPr>
              <a:t>We can also think of equity as a degree of residual ownership in a firm or asset after subtracting all debts associated with that asset.</a:t>
            </a:r>
          </a:p>
          <a:p>
            <a:pPr lvl="0"/>
            <a:r>
              <a:rPr lang="en-US" sz="2400" dirty="0">
                <a:latin typeface="+mj-lt"/>
              </a:rPr>
              <a:t>Equity represents the shareholders’ stake in the company, identified on a company's balance sheet.</a:t>
            </a:r>
          </a:p>
          <a:p>
            <a:pPr lvl="0"/>
            <a:r>
              <a:rPr lang="en-US" sz="2400" dirty="0">
                <a:latin typeface="+mj-lt"/>
              </a:rPr>
              <a:t>The calculation of equity is a company's total assets minus its total liabilities, and is used in several key financial ratios such as ROE.</a:t>
            </a:r>
          </a:p>
          <a:p>
            <a:pPr marL="0" indent="0">
              <a:buNone/>
            </a:pPr>
            <a:endParaRPr lang="en-US" sz="2400" dirty="0">
              <a:latin typeface="+mj-lt"/>
            </a:endParaRPr>
          </a:p>
          <a:p>
            <a:pPr marL="0" indent="0">
              <a:buNone/>
            </a:pPr>
            <a:endParaRPr lang="en-US" sz="2400" dirty="0">
              <a:latin typeface="+mj-lt"/>
            </a:endParaRPr>
          </a:p>
          <a:p>
            <a:pPr marL="0" indent="0">
              <a:buNone/>
            </a:pPr>
            <a:endParaRPr lang="en-US" sz="2400" dirty="0">
              <a:latin typeface="+mj-lt"/>
            </a:endParaRPr>
          </a:p>
        </p:txBody>
      </p:sp>
    </p:spTree>
    <p:extLst>
      <p:ext uri="{BB962C8B-B14F-4D97-AF65-F5344CB8AC3E}">
        <p14:creationId xmlns:p14="http://schemas.microsoft.com/office/powerpoint/2010/main" val="190996056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3312" y="576072"/>
            <a:ext cx="9482328" cy="1161288"/>
          </a:xfrm>
          <a:solidFill>
            <a:schemeClr val="accent6">
              <a:lumMod val="75000"/>
            </a:schemeClr>
          </a:solidFill>
        </p:spPr>
        <p:txBody>
          <a:bodyPr>
            <a:normAutofit fontScale="90000"/>
          </a:bodyPr>
          <a:lstStyle/>
          <a:p>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r>
              <a:rPr lang="en-US" sz="4000" dirty="0">
                <a:solidFill>
                  <a:schemeClr val="bg1"/>
                </a:solidFill>
              </a:rPr>
              <a:t>Double Entry Accounting System -                  </a:t>
            </a:r>
            <a:br>
              <a:rPr lang="en-US" sz="4000" dirty="0">
                <a:solidFill>
                  <a:schemeClr val="bg1"/>
                </a:solidFill>
              </a:rPr>
            </a:br>
            <a:r>
              <a:rPr lang="en-US" sz="4900" b="1" dirty="0">
                <a:solidFill>
                  <a:schemeClr val="bg1"/>
                </a:solidFill>
              </a:rPr>
              <a:t>Revenue</a:t>
            </a:r>
            <a:br>
              <a:rPr lang="en-US" sz="4800" b="1" dirty="0"/>
            </a:br>
            <a:br>
              <a:rPr lang="en-US" sz="4800" b="1" dirty="0"/>
            </a:br>
            <a:br>
              <a:rPr lang="en-US" sz="4800" b="1" dirty="0"/>
            </a:br>
            <a:br>
              <a:rPr lang="en-US" sz="4800" b="1" dirty="0"/>
            </a:br>
            <a:br>
              <a:rPr lang="en-US" sz="4800" b="1" dirty="0"/>
            </a:br>
            <a:r>
              <a:rPr lang="en-US" sz="4900" b="1" dirty="0">
                <a:solidFill>
                  <a:schemeClr val="bg1"/>
                </a:solidFill>
              </a:rPr>
              <a:t>…</a:t>
            </a:r>
            <a:br>
              <a:rPr lang="en-US" b="1" dirty="0"/>
            </a:br>
            <a:br>
              <a:rPr lang="en-US" b="1" dirty="0"/>
            </a:br>
            <a:endParaRPr lang="en-US" dirty="0">
              <a:solidFill>
                <a:schemeClr val="bg1"/>
              </a:solidFill>
            </a:endParaRPr>
          </a:p>
        </p:txBody>
      </p:sp>
      <p:sp>
        <p:nvSpPr>
          <p:cNvPr id="3" name="Content Placeholder 2"/>
          <p:cNvSpPr>
            <a:spLocks noGrp="1"/>
          </p:cNvSpPr>
          <p:nvPr>
            <p:ph idx="1"/>
          </p:nvPr>
        </p:nvSpPr>
        <p:spPr>
          <a:xfrm>
            <a:off x="1353312" y="1737360"/>
            <a:ext cx="9482328" cy="3941064"/>
          </a:xfrm>
          <a:solidFill>
            <a:schemeClr val="accent6">
              <a:lumMod val="20000"/>
              <a:lumOff val="80000"/>
            </a:schemeClr>
          </a:solidFill>
        </p:spPr>
        <p:txBody>
          <a:bodyPr>
            <a:noAutofit/>
          </a:bodyPr>
          <a:lstStyle/>
          <a:p>
            <a:pPr marL="0" indent="0">
              <a:buNone/>
            </a:pPr>
            <a:r>
              <a:rPr lang="en-US" b="1" dirty="0">
                <a:latin typeface="+mj-lt"/>
              </a:rPr>
              <a:t>What Is Revenue?</a:t>
            </a:r>
          </a:p>
          <a:p>
            <a:r>
              <a:rPr lang="en-US" sz="2400" dirty="0">
                <a:latin typeface="+mj-lt"/>
              </a:rPr>
              <a:t>Revenue is the money generated from normal business operations, calculated as the average sales price times the number of units sold. It is the top line (or gross income) figure from which costs are subtracted to determine net income. Revenue is also known as sales on the income statement </a:t>
            </a:r>
          </a:p>
          <a:p>
            <a:pPr lvl="0"/>
            <a:r>
              <a:rPr lang="en-US" sz="2400" dirty="0">
                <a:latin typeface="+mj-lt"/>
              </a:rPr>
              <a:t>Operating income is revenue (from the sale of goods or services) less operating expenses.</a:t>
            </a:r>
          </a:p>
          <a:p>
            <a:pPr lvl="0"/>
            <a:r>
              <a:rPr lang="en-US" sz="2400" dirty="0">
                <a:latin typeface="+mj-lt"/>
              </a:rPr>
              <a:t>Non-operating income is infrequent or nonrecurring income derived from secondary sources (e.g., lawsuit proceeds).</a:t>
            </a:r>
          </a:p>
          <a:p>
            <a:endParaRPr lang="en-US" sz="2400" dirty="0">
              <a:latin typeface="+mj-lt"/>
            </a:endParaRPr>
          </a:p>
          <a:p>
            <a:pPr marL="0" indent="0">
              <a:buNone/>
            </a:pPr>
            <a:endParaRPr lang="en-US" sz="2400" dirty="0">
              <a:latin typeface="+mj-lt"/>
            </a:endParaRPr>
          </a:p>
          <a:p>
            <a:pPr marL="0" indent="0">
              <a:buNone/>
            </a:pPr>
            <a:endParaRPr lang="en-US" sz="2400" dirty="0">
              <a:latin typeface="+mj-lt"/>
            </a:endParaRPr>
          </a:p>
        </p:txBody>
      </p:sp>
    </p:spTree>
    <p:extLst>
      <p:ext uri="{BB962C8B-B14F-4D97-AF65-F5344CB8AC3E}">
        <p14:creationId xmlns:p14="http://schemas.microsoft.com/office/powerpoint/2010/main" val="208069620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3312" y="576072"/>
            <a:ext cx="9482328" cy="1307592"/>
          </a:xfrm>
          <a:solidFill>
            <a:schemeClr val="accent6">
              <a:lumMod val="75000"/>
            </a:schemeClr>
          </a:solidFill>
        </p:spPr>
        <p:txBody>
          <a:bodyPr>
            <a:normAutofit fontScale="90000"/>
          </a:bodyPr>
          <a:lstStyle/>
          <a:p>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r>
              <a:rPr lang="en-US" sz="4000" dirty="0">
                <a:solidFill>
                  <a:schemeClr val="bg1"/>
                </a:solidFill>
              </a:rPr>
              <a:t>Double Entry Accounting System -                  </a:t>
            </a:r>
            <a:br>
              <a:rPr lang="en-US" sz="4000" dirty="0">
                <a:solidFill>
                  <a:schemeClr val="bg1"/>
                </a:solidFill>
              </a:rPr>
            </a:br>
            <a:r>
              <a:rPr lang="en-US" sz="4900" b="1" dirty="0">
                <a:solidFill>
                  <a:schemeClr val="bg1"/>
                </a:solidFill>
              </a:rPr>
              <a:t>Expense</a:t>
            </a:r>
            <a:br>
              <a:rPr lang="en-US" sz="4800" b="1" dirty="0"/>
            </a:br>
            <a:br>
              <a:rPr lang="en-US" sz="4800" b="1" dirty="0"/>
            </a:br>
            <a:br>
              <a:rPr lang="en-US" sz="4800" b="1" dirty="0"/>
            </a:br>
            <a:br>
              <a:rPr lang="en-US" sz="4800" b="1" dirty="0"/>
            </a:br>
            <a:br>
              <a:rPr lang="en-US" sz="4800" b="1" dirty="0"/>
            </a:br>
            <a:br>
              <a:rPr lang="en-US" sz="4800" b="1" dirty="0"/>
            </a:br>
            <a:r>
              <a:rPr lang="en-US" sz="4900" b="1" dirty="0">
                <a:solidFill>
                  <a:schemeClr val="bg1"/>
                </a:solidFill>
              </a:rPr>
              <a:t>…</a:t>
            </a:r>
            <a:br>
              <a:rPr lang="en-US" b="1" dirty="0"/>
            </a:br>
            <a:br>
              <a:rPr lang="en-US" b="1" dirty="0"/>
            </a:br>
            <a:endParaRPr lang="en-US" dirty="0">
              <a:solidFill>
                <a:schemeClr val="bg1"/>
              </a:solidFill>
            </a:endParaRPr>
          </a:p>
        </p:txBody>
      </p:sp>
      <p:sp>
        <p:nvSpPr>
          <p:cNvPr id="3" name="Content Placeholder 2"/>
          <p:cNvSpPr>
            <a:spLocks noGrp="1"/>
          </p:cNvSpPr>
          <p:nvPr>
            <p:ph idx="1"/>
          </p:nvPr>
        </p:nvSpPr>
        <p:spPr>
          <a:xfrm>
            <a:off x="1353312" y="1737360"/>
            <a:ext cx="9482328" cy="4142232"/>
          </a:xfrm>
          <a:solidFill>
            <a:schemeClr val="accent6">
              <a:lumMod val="20000"/>
              <a:lumOff val="80000"/>
            </a:schemeClr>
          </a:solidFill>
        </p:spPr>
        <p:txBody>
          <a:bodyPr>
            <a:noAutofit/>
          </a:bodyPr>
          <a:lstStyle/>
          <a:p>
            <a:pPr marL="0" indent="0">
              <a:buNone/>
            </a:pPr>
            <a:r>
              <a:rPr lang="en-US" b="1" dirty="0">
                <a:latin typeface="+mj-lt"/>
              </a:rPr>
              <a:t>What is an Expense?</a:t>
            </a:r>
          </a:p>
          <a:p>
            <a:r>
              <a:rPr lang="en-US" sz="2400" dirty="0">
                <a:latin typeface="+mj-lt"/>
              </a:rPr>
              <a:t>An expense is the cost of operations that a company incurs to generate revenue. As the popular saying goes, “it costs money to make money.”</a:t>
            </a:r>
          </a:p>
          <a:p>
            <a:r>
              <a:rPr lang="en-US" sz="2400" dirty="0">
                <a:latin typeface="+mj-lt"/>
              </a:rPr>
              <a:t>Common expenses include payments to suppliers, employee wages, factory leases, and equipment depreciation. </a:t>
            </a:r>
          </a:p>
          <a:p>
            <a:pPr lvl="0"/>
            <a:r>
              <a:rPr lang="en-US" sz="2400" dirty="0">
                <a:latin typeface="+mj-lt"/>
              </a:rPr>
              <a:t>Accountants record expenses through one of two accounting methods: cash basis or accrual basis.</a:t>
            </a:r>
          </a:p>
          <a:p>
            <a:pPr lvl="0"/>
            <a:r>
              <a:rPr lang="en-US" sz="2400" dirty="0">
                <a:latin typeface="+mj-lt"/>
              </a:rPr>
              <a:t>There are two main categories of business expenses in accounting: operating expenses and non-operating expenses.</a:t>
            </a:r>
          </a:p>
          <a:p>
            <a:pPr lvl="0"/>
            <a:r>
              <a:rPr lang="en-US" sz="2400" dirty="0">
                <a:latin typeface="+mj-lt"/>
              </a:rPr>
              <a:t>The capital expenses differently than most other business expenses.</a:t>
            </a:r>
          </a:p>
          <a:p>
            <a:pPr marL="0" indent="0">
              <a:buNone/>
            </a:pPr>
            <a:endParaRPr lang="en-US" sz="2400" dirty="0">
              <a:latin typeface="+mj-lt"/>
            </a:endParaRPr>
          </a:p>
        </p:txBody>
      </p:sp>
    </p:spTree>
    <p:extLst>
      <p:ext uri="{BB962C8B-B14F-4D97-AF65-F5344CB8AC3E}">
        <p14:creationId xmlns:p14="http://schemas.microsoft.com/office/powerpoint/2010/main" val="6810684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3312" y="576072"/>
            <a:ext cx="9482328" cy="1307592"/>
          </a:xfrm>
          <a:solidFill>
            <a:schemeClr val="accent6">
              <a:lumMod val="75000"/>
            </a:schemeClr>
          </a:solidFill>
        </p:spPr>
        <p:txBody>
          <a:bodyPr>
            <a:normAutofit fontScale="90000"/>
          </a:bodyPr>
          <a:lstStyle/>
          <a:p>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r>
              <a:rPr lang="en-US" sz="4000" dirty="0">
                <a:solidFill>
                  <a:schemeClr val="bg1"/>
                </a:solidFill>
              </a:rPr>
              <a:t>Double Entry Accounting System -                  </a:t>
            </a:r>
            <a:br>
              <a:rPr lang="en-US" sz="4000" dirty="0">
                <a:solidFill>
                  <a:schemeClr val="bg1"/>
                </a:solidFill>
              </a:rPr>
            </a:br>
            <a:r>
              <a:rPr lang="en-US" b="1" dirty="0">
                <a:solidFill>
                  <a:schemeClr val="bg1"/>
                </a:solidFill>
              </a:rPr>
              <a:t>How Current and Noncurrent Assets Differ</a:t>
            </a:r>
            <a:br>
              <a:rPr lang="en-US" b="1" dirty="0"/>
            </a:br>
            <a:br>
              <a:rPr lang="en-US" sz="4800" b="1" dirty="0"/>
            </a:br>
            <a:br>
              <a:rPr lang="en-US" sz="4800" b="1" dirty="0"/>
            </a:br>
            <a:br>
              <a:rPr lang="en-US" sz="4800" b="1" dirty="0"/>
            </a:br>
            <a:br>
              <a:rPr lang="en-US" sz="4800" b="1" dirty="0"/>
            </a:br>
            <a:br>
              <a:rPr lang="en-US" sz="4800" b="1" dirty="0"/>
            </a:br>
            <a:br>
              <a:rPr lang="en-US" sz="4800" b="1" dirty="0"/>
            </a:br>
            <a:r>
              <a:rPr lang="en-US" sz="4900" b="1" dirty="0">
                <a:solidFill>
                  <a:schemeClr val="bg1"/>
                </a:solidFill>
              </a:rPr>
              <a:t>…</a:t>
            </a:r>
            <a:br>
              <a:rPr lang="en-US" b="1" dirty="0"/>
            </a:br>
            <a:br>
              <a:rPr lang="en-US" b="1" dirty="0"/>
            </a:br>
            <a:endParaRPr lang="en-US" dirty="0">
              <a:solidFill>
                <a:schemeClr val="bg1"/>
              </a:solidFill>
            </a:endParaRPr>
          </a:p>
        </p:txBody>
      </p:sp>
      <p:sp>
        <p:nvSpPr>
          <p:cNvPr id="3" name="Content Placeholder 2"/>
          <p:cNvSpPr>
            <a:spLocks noGrp="1"/>
          </p:cNvSpPr>
          <p:nvPr>
            <p:ph idx="1"/>
          </p:nvPr>
        </p:nvSpPr>
        <p:spPr>
          <a:xfrm>
            <a:off x="1353312" y="1737360"/>
            <a:ext cx="9482328" cy="3566160"/>
          </a:xfrm>
          <a:solidFill>
            <a:schemeClr val="accent6">
              <a:lumMod val="20000"/>
              <a:lumOff val="80000"/>
            </a:schemeClr>
          </a:solidFill>
        </p:spPr>
        <p:txBody>
          <a:bodyPr>
            <a:noAutofit/>
          </a:bodyPr>
          <a:lstStyle/>
          <a:p>
            <a:r>
              <a:rPr lang="en-US" sz="2400" dirty="0">
                <a:latin typeface="+mj-lt"/>
              </a:rPr>
              <a:t>In financial accounting, assets are the resources that a company requires in order to run and grow its business. Assets are divided into two categories: current and noncurrent assets, which appear on a company's balance sheet and combine to form a company's total assets.</a:t>
            </a:r>
          </a:p>
          <a:p>
            <a:pPr lvl="0"/>
            <a:r>
              <a:rPr lang="en-US" b="1" dirty="0">
                <a:latin typeface="+mj-lt"/>
              </a:rPr>
              <a:t>Noncurrent assets</a:t>
            </a:r>
            <a:r>
              <a:rPr lang="en-US" sz="2400" dirty="0">
                <a:latin typeface="+mj-lt"/>
              </a:rPr>
              <a:t> generally sit at the top of the balance sheet . These represent long-term investments that come under property, plant, and equipment.</a:t>
            </a:r>
          </a:p>
          <a:p>
            <a:r>
              <a:rPr lang="en-US" b="1" dirty="0">
                <a:latin typeface="+mj-lt"/>
              </a:rPr>
              <a:t>Current assets</a:t>
            </a:r>
            <a:r>
              <a:rPr lang="en-US" sz="2400" dirty="0">
                <a:latin typeface="+mj-lt"/>
              </a:rPr>
              <a:t>  are listed below noncurrent assets. They include  cash and cash equivalents, accounts receivable, and inventories.</a:t>
            </a:r>
          </a:p>
          <a:p>
            <a:pPr lvl="0"/>
            <a:endParaRPr lang="en-US" sz="2400" dirty="0">
              <a:latin typeface="+mj-lt"/>
            </a:endParaRPr>
          </a:p>
        </p:txBody>
      </p:sp>
    </p:spTree>
    <p:extLst>
      <p:ext uri="{BB962C8B-B14F-4D97-AF65-F5344CB8AC3E}">
        <p14:creationId xmlns:p14="http://schemas.microsoft.com/office/powerpoint/2010/main" val="92710433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3312" y="576072"/>
            <a:ext cx="9482328" cy="1307592"/>
          </a:xfrm>
          <a:solidFill>
            <a:schemeClr val="accent6">
              <a:lumMod val="75000"/>
            </a:schemeClr>
          </a:solidFill>
        </p:spPr>
        <p:txBody>
          <a:bodyPr>
            <a:normAutofit fontScale="90000"/>
          </a:bodyPr>
          <a:lstStyle/>
          <a:p>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r>
              <a:rPr lang="en-US" sz="4000" dirty="0">
                <a:solidFill>
                  <a:schemeClr val="bg1"/>
                </a:solidFill>
              </a:rPr>
              <a:t>Double Entry Accounting System -                  </a:t>
            </a:r>
            <a:br>
              <a:rPr lang="en-US" sz="4000" dirty="0">
                <a:solidFill>
                  <a:schemeClr val="bg1"/>
                </a:solidFill>
              </a:rPr>
            </a:br>
            <a:r>
              <a:rPr lang="en-US" sz="4900" b="1" dirty="0">
                <a:solidFill>
                  <a:schemeClr val="bg1"/>
                </a:solidFill>
              </a:rPr>
              <a:t>Debit</a:t>
            </a:r>
            <a:br>
              <a:rPr lang="en-US" b="1" dirty="0"/>
            </a:br>
            <a:br>
              <a:rPr lang="en-US" sz="4800" b="1" dirty="0"/>
            </a:br>
            <a:br>
              <a:rPr lang="en-US" sz="4800" b="1" dirty="0"/>
            </a:br>
            <a:br>
              <a:rPr lang="en-US" sz="4800" b="1" dirty="0"/>
            </a:br>
            <a:br>
              <a:rPr lang="en-US" sz="4800" b="1" dirty="0"/>
            </a:br>
            <a:br>
              <a:rPr lang="en-US" sz="4800" b="1" dirty="0"/>
            </a:br>
            <a:r>
              <a:rPr lang="en-US" sz="4900" b="1" dirty="0">
                <a:solidFill>
                  <a:schemeClr val="bg1"/>
                </a:solidFill>
              </a:rPr>
              <a:t>…</a:t>
            </a:r>
            <a:br>
              <a:rPr lang="en-US" b="1" dirty="0"/>
            </a:br>
            <a:br>
              <a:rPr lang="en-US" b="1" dirty="0"/>
            </a:br>
            <a:endParaRPr lang="en-US" dirty="0">
              <a:solidFill>
                <a:schemeClr val="bg1"/>
              </a:solidFill>
            </a:endParaRPr>
          </a:p>
        </p:txBody>
      </p:sp>
      <p:sp>
        <p:nvSpPr>
          <p:cNvPr id="3" name="Content Placeholder 2"/>
          <p:cNvSpPr>
            <a:spLocks noGrp="1"/>
          </p:cNvSpPr>
          <p:nvPr>
            <p:ph idx="1"/>
          </p:nvPr>
        </p:nvSpPr>
        <p:spPr>
          <a:xfrm>
            <a:off x="1353312" y="1581912"/>
            <a:ext cx="9482328" cy="3072384"/>
          </a:xfrm>
          <a:solidFill>
            <a:schemeClr val="accent6">
              <a:lumMod val="20000"/>
              <a:lumOff val="80000"/>
            </a:schemeClr>
          </a:solidFill>
        </p:spPr>
        <p:txBody>
          <a:bodyPr>
            <a:noAutofit/>
          </a:bodyPr>
          <a:lstStyle/>
          <a:p>
            <a:pPr marL="0" indent="0">
              <a:buNone/>
            </a:pPr>
            <a:r>
              <a:rPr lang="en-US" b="1" dirty="0">
                <a:latin typeface="+mj-lt"/>
              </a:rPr>
              <a:t>What Is a Debit?</a:t>
            </a:r>
          </a:p>
          <a:p>
            <a:r>
              <a:rPr lang="en-US" sz="2400" dirty="0">
                <a:latin typeface="+mj-lt"/>
              </a:rPr>
              <a:t>A debit is an accounting entry that results in either an increase in </a:t>
            </a:r>
            <a:r>
              <a:rPr lang="en-US" sz="2400" dirty="0" err="1">
                <a:latin typeface="+mj-lt"/>
              </a:rPr>
              <a:t>assests</a:t>
            </a:r>
            <a:r>
              <a:rPr lang="en-US" sz="2400" dirty="0">
                <a:latin typeface="+mj-lt"/>
              </a:rPr>
              <a:t> or a decrease in liabilities on a company's balance sheet. In fundamental accounting, debits are balanced by credits, which operate in the exact opposite direction.</a:t>
            </a:r>
          </a:p>
          <a:p>
            <a:r>
              <a:rPr lang="en-US" sz="2400" dirty="0">
                <a:latin typeface="+mj-lt"/>
              </a:rPr>
              <a:t>For instance, if a firm takes out a loan to purchase equipment, it would debit fixed assets and at the same time credit a liabilities account, depending on the nature of the loan. </a:t>
            </a:r>
          </a:p>
        </p:txBody>
      </p:sp>
    </p:spTree>
    <p:extLst>
      <p:ext uri="{BB962C8B-B14F-4D97-AF65-F5344CB8AC3E}">
        <p14:creationId xmlns:p14="http://schemas.microsoft.com/office/powerpoint/2010/main" val="105574815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3312" y="576072"/>
            <a:ext cx="9482328" cy="1307592"/>
          </a:xfrm>
          <a:solidFill>
            <a:schemeClr val="accent6">
              <a:lumMod val="75000"/>
            </a:schemeClr>
          </a:solidFill>
        </p:spPr>
        <p:txBody>
          <a:bodyPr>
            <a:normAutofit fontScale="90000"/>
          </a:bodyPr>
          <a:lstStyle/>
          <a:p>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r>
              <a:rPr lang="en-US" sz="4000" dirty="0">
                <a:solidFill>
                  <a:schemeClr val="bg1"/>
                </a:solidFill>
              </a:rPr>
              <a:t>Double Entry Accounting System -                  </a:t>
            </a:r>
            <a:br>
              <a:rPr lang="en-US" sz="4000" dirty="0">
                <a:solidFill>
                  <a:schemeClr val="bg1"/>
                </a:solidFill>
              </a:rPr>
            </a:br>
            <a:r>
              <a:rPr lang="en-US" sz="4900" b="1" dirty="0">
                <a:solidFill>
                  <a:schemeClr val="bg1"/>
                </a:solidFill>
              </a:rPr>
              <a:t>Debit…</a:t>
            </a:r>
            <a:br>
              <a:rPr lang="en-US" b="1" dirty="0"/>
            </a:br>
            <a:br>
              <a:rPr lang="en-US" sz="4800" b="1" dirty="0"/>
            </a:br>
            <a:br>
              <a:rPr lang="en-US" sz="4800" b="1" dirty="0"/>
            </a:br>
            <a:br>
              <a:rPr lang="en-US" sz="4800" b="1" dirty="0"/>
            </a:br>
            <a:br>
              <a:rPr lang="en-US" sz="4800" b="1" dirty="0"/>
            </a:br>
            <a:br>
              <a:rPr lang="en-US" sz="4800" b="1" dirty="0"/>
            </a:br>
            <a:r>
              <a:rPr lang="en-US" sz="4900" b="1" dirty="0">
                <a:solidFill>
                  <a:schemeClr val="bg1"/>
                </a:solidFill>
              </a:rPr>
              <a:t>…</a:t>
            </a:r>
            <a:br>
              <a:rPr lang="en-US" b="1" dirty="0"/>
            </a:br>
            <a:br>
              <a:rPr lang="en-US" b="1" dirty="0"/>
            </a:br>
            <a:endParaRPr lang="en-US" dirty="0">
              <a:solidFill>
                <a:schemeClr val="bg1"/>
              </a:solidFill>
            </a:endParaRPr>
          </a:p>
        </p:txBody>
      </p:sp>
      <p:sp>
        <p:nvSpPr>
          <p:cNvPr id="3" name="Content Placeholder 2"/>
          <p:cNvSpPr>
            <a:spLocks noGrp="1"/>
          </p:cNvSpPr>
          <p:nvPr>
            <p:ph idx="1"/>
          </p:nvPr>
        </p:nvSpPr>
        <p:spPr>
          <a:xfrm>
            <a:off x="1353312" y="1581912"/>
            <a:ext cx="9482328" cy="3419856"/>
          </a:xfrm>
          <a:solidFill>
            <a:schemeClr val="accent6">
              <a:lumMod val="20000"/>
              <a:lumOff val="80000"/>
            </a:schemeClr>
          </a:solidFill>
        </p:spPr>
        <p:txBody>
          <a:bodyPr>
            <a:noAutofit/>
          </a:bodyPr>
          <a:lstStyle/>
          <a:p>
            <a:pPr marL="0" indent="0">
              <a:buNone/>
            </a:pPr>
            <a:r>
              <a:rPr lang="en-US" b="1" dirty="0">
                <a:latin typeface="+mj-lt"/>
              </a:rPr>
              <a:t>How Debits Work</a:t>
            </a:r>
          </a:p>
          <a:p>
            <a:r>
              <a:rPr lang="en-US" sz="2400" dirty="0">
                <a:latin typeface="+mj-lt"/>
              </a:rPr>
              <a:t>A debit is a feature found in all double-entry accounting systems. In a standard journal entry, all debits are placed as the top lines, while all credits are listed on the line below debits. When using T-accounts, a debit is the left side of the chart while a credit is the right side.</a:t>
            </a:r>
          </a:p>
          <a:p>
            <a:r>
              <a:rPr lang="en-US" sz="2400" dirty="0">
                <a:latin typeface="+mj-lt"/>
              </a:rPr>
              <a:t>Debits and credits are utilized in the trial balance and adjusted trial balance to ensure all entries balance. The total rupee amount of all debits must equal the total rupee amount of all credits. In other words, finances must balance.</a:t>
            </a:r>
          </a:p>
          <a:p>
            <a:pPr marL="0" indent="0">
              <a:buNone/>
            </a:pPr>
            <a:endParaRPr lang="en-US" sz="2400" b="1" dirty="0">
              <a:latin typeface="+mj-lt"/>
            </a:endParaRPr>
          </a:p>
        </p:txBody>
      </p:sp>
    </p:spTree>
    <p:extLst>
      <p:ext uri="{BB962C8B-B14F-4D97-AF65-F5344CB8AC3E}">
        <p14:creationId xmlns:p14="http://schemas.microsoft.com/office/powerpoint/2010/main" val="29185310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3312" y="576072"/>
            <a:ext cx="9482328" cy="1307592"/>
          </a:xfrm>
          <a:solidFill>
            <a:schemeClr val="accent6">
              <a:lumMod val="75000"/>
            </a:schemeClr>
          </a:solidFill>
        </p:spPr>
        <p:txBody>
          <a:bodyPr>
            <a:normAutofit fontScale="90000"/>
          </a:bodyPr>
          <a:lstStyle/>
          <a:p>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r>
              <a:rPr lang="en-US" sz="4000" dirty="0">
                <a:solidFill>
                  <a:schemeClr val="bg1"/>
                </a:solidFill>
              </a:rPr>
              <a:t>Double Entry Accounting System -                  </a:t>
            </a:r>
            <a:br>
              <a:rPr lang="en-US" sz="4000" dirty="0">
                <a:solidFill>
                  <a:schemeClr val="bg1"/>
                </a:solidFill>
              </a:rPr>
            </a:br>
            <a:r>
              <a:rPr lang="en-US" sz="4900" b="1" dirty="0">
                <a:solidFill>
                  <a:schemeClr val="bg1"/>
                </a:solidFill>
              </a:rPr>
              <a:t>Debit…</a:t>
            </a:r>
            <a:br>
              <a:rPr lang="en-US" b="1" dirty="0"/>
            </a:br>
            <a:br>
              <a:rPr lang="en-US" sz="4800" b="1" dirty="0"/>
            </a:br>
            <a:br>
              <a:rPr lang="en-US" sz="4800" b="1" dirty="0"/>
            </a:br>
            <a:br>
              <a:rPr lang="en-US" sz="4800" b="1" dirty="0"/>
            </a:br>
            <a:br>
              <a:rPr lang="en-US" sz="4800" b="1" dirty="0"/>
            </a:br>
            <a:br>
              <a:rPr lang="en-US" sz="4800" b="1" dirty="0"/>
            </a:br>
            <a:r>
              <a:rPr lang="en-US" sz="4900" b="1" dirty="0">
                <a:solidFill>
                  <a:schemeClr val="bg1"/>
                </a:solidFill>
              </a:rPr>
              <a:t>…</a:t>
            </a:r>
            <a:br>
              <a:rPr lang="en-US" b="1" dirty="0"/>
            </a:br>
            <a:br>
              <a:rPr lang="en-US" b="1" dirty="0"/>
            </a:br>
            <a:endParaRPr lang="en-US" dirty="0">
              <a:solidFill>
                <a:schemeClr val="bg1"/>
              </a:solidFill>
            </a:endParaRPr>
          </a:p>
        </p:txBody>
      </p:sp>
      <p:sp>
        <p:nvSpPr>
          <p:cNvPr id="3" name="Content Placeholder 2"/>
          <p:cNvSpPr>
            <a:spLocks noGrp="1"/>
          </p:cNvSpPr>
          <p:nvPr>
            <p:ph idx="1"/>
          </p:nvPr>
        </p:nvSpPr>
        <p:spPr>
          <a:xfrm>
            <a:off x="1353312" y="1581912"/>
            <a:ext cx="9482328" cy="4133088"/>
          </a:xfrm>
          <a:solidFill>
            <a:schemeClr val="accent6">
              <a:lumMod val="20000"/>
              <a:lumOff val="80000"/>
            </a:schemeClr>
          </a:solidFill>
        </p:spPr>
        <p:txBody>
          <a:bodyPr>
            <a:noAutofit/>
          </a:bodyPr>
          <a:lstStyle/>
          <a:p>
            <a:pPr marL="0" indent="0">
              <a:buNone/>
            </a:pPr>
            <a:r>
              <a:rPr lang="en-US" b="1" dirty="0">
                <a:latin typeface="+mj-lt"/>
              </a:rPr>
              <a:t>Debit Notes</a:t>
            </a:r>
          </a:p>
          <a:p>
            <a:r>
              <a:rPr lang="en-US" sz="2400" dirty="0">
                <a:latin typeface="+mj-lt"/>
              </a:rPr>
              <a:t>This might occur when a purchaser returns materials to a supplier and needs to validate the reimbursed amount. In this case, the purchaser issues a debit note reflecting the accounting transaction.</a:t>
            </a:r>
          </a:p>
          <a:p>
            <a:r>
              <a:rPr lang="en-US" sz="2400" dirty="0">
                <a:latin typeface="+mj-lt"/>
              </a:rPr>
              <a:t>A business might issue a debit note in response to a received credit note. Mistakes in a sales, purchase, or loan invoice might prompt a firm to issue a debit note to help correct the error.</a:t>
            </a:r>
          </a:p>
          <a:p>
            <a:r>
              <a:rPr lang="en-US" sz="2400" dirty="0">
                <a:latin typeface="+mj-lt"/>
              </a:rPr>
              <a:t>A debit note or debit receipt is very similar to an invoice. The main difference is that invoices always show a sale, where debit notes and debit receipts reflect adjustments or returns on transactions that have already taken place.</a:t>
            </a:r>
          </a:p>
          <a:p>
            <a:pPr marL="0" indent="0">
              <a:buNone/>
            </a:pPr>
            <a:endParaRPr lang="en-US" sz="2400" b="1" dirty="0">
              <a:latin typeface="+mj-lt"/>
            </a:endParaRPr>
          </a:p>
        </p:txBody>
      </p:sp>
    </p:spTree>
    <p:extLst>
      <p:ext uri="{BB962C8B-B14F-4D97-AF65-F5344CB8AC3E}">
        <p14:creationId xmlns:p14="http://schemas.microsoft.com/office/powerpoint/2010/main" val="307971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3312" y="576072"/>
            <a:ext cx="9482328" cy="1161288"/>
          </a:xfrm>
          <a:solidFill>
            <a:schemeClr val="accent6">
              <a:lumMod val="75000"/>
            </a:schemeClr>
          </a:solidFill>
        </p:spPr>
        <p:txBody>
          <a:bodyPr>
            <a:normAutofit fontScale="90000"/>
          </a:bodyPr>
          <a:lstStyle/>
          <a:p>
            <a:r>
              <a:rPr lang="en-US" dirty="0">
                <a:solidFill>
                  <a:schemeClr val="bg1"/>
                </a:solidFill>
              </a:rPr>
              <a:t>Accounting Essentials to Set Up and Operate a Double Entry Accounting System </a:t>
            </a:r>
          </a:p>
        </p:txBody>
      </p:sp>
      <p:sp>
        <p:nvSpPr>
          <p:cNvPr id="3" name="Content Placeholder 2"/>
          <p:cNvSpPr>
            <a:spLocks noGrp="1"/>
          </p:cNvSpPr>
          <p:nvPr>
            <p:ph idx="1"/>
          </p:nvPr>
        </p:nvSpPr>
        <p:spPr>
          <a:xfrm>
            <a:off x="1353312" y="1737360"/>
            <a:ext cx="9482328" cy="3666744"/>
          </a:xfrm>
          <a:solidFill>
            <a:schemeClr val="accent6">
              <a:lumMod val="20000"/>
              <a:lumOff val="80000"/>
            </a:schemeClr>
          </a:solidFill>
        </p:spPr>
        <p:txBody>
          <a:bodyPr>
            <a:noAutofit/>
          </a:bodyPr>
          <a:lstStyle/>
          <a:p>
            <a:pPr marL="0" indent="0">
              <a:buNone/>
            </a:pPr>
            <a:r>
              <a:rPr lang="en-US" b="1" dirty="0">
                <a:latin typeface="+mj-lt"/>
              </a:rPr>
              <a:t>Specific Aspect or Contents to be Covered in Lesson 4; </a:t>
            </a:r>
          </a:p>
          <a:p>
            <a:r>
              <a:rPr lang="en-US" sz="2400" dirty="0">
                <a:latin typeface="+mj-lt"/>
              </a:rPr>
              <a:t>Accounting Essentials to Set Up and Operate a Double Entry Accounting System – Accounting Theory;  The Chart of Accounts;  The Ledger Concept; Closing the Books; The Financial Statements; and Accounting Controls</a:t>
            </a:r>
          </a:p>
          <a:p>
            <a:r>
              <a:rPr lang="en-US" sz="2400" dirty="0">
                <a:latin typeface="+mj-lt"/>
              </a:rPr>
              <a:t>Basic accounting system comprises a standard Chart of Accounts that comprise a CSO’s general ledger.  The accounts may be labeled and would classify according to the standard chart of accounts, the list of categories may include  Assets; Liabilities; Owners’ Equity or Accumulated fund; revenues; Operating Expense  and other relevant accounts</a:t>
            </a:r>
          </a:p>
        </p:txBody>
      </p:sp>
    </p:spTree>
    <p:extLst>
      <p:ext uri="{BB962C8B-B14F-4D97-AF65-F5344CB8AC3E}">
        <p14:creationId xmlns:p14="http://schemas.microsoft.com/office/powerpoint/2010/main" val="374762818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3312" y="576072"/>
            <a:ext cx="9482328" cy="1307592"/>
          </a:xfrm>
          <a:solidFill>
            <a:schemeClr val="accent6">
              <a:lumMod val="75000"/>
            </a:schemeClr>
          </a:solidFill>
        </p:spPr>
        <p:txBody>
          <a:bodyPr>
            <a:normAutofit fontScale="90000"/>
          </a:bodyPr>
          <a:lstStyle/>
          <a:p>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r>
              <a:rPr lang="en-US" sz="4000" dirty="0">
                <a:solidFill>
                  <a:schemeClr val="bg1"/>
                </a:solidFill>
              </a:rPr>
              <a:t>Double Entry Accounting System -                </a:t>
            </a:r>
            <a:br>
              <a:rPr lang="en-US" b="1" dirty="0"/>
            </a:br>
            <a:r>
              <a:rPr lang="en-US" sz="4900" b="1" dirty="0">
                <a:solidFill>
                  <a:schemeClr val="bg1"/>
                </a:solidFill>
              </a:rPr>
              <a:t>Debit Cards vs. Credit Cards</a:t>
            </a:r>
            <a:br>
              <a:rPr lang="en-US" sz="4900" b="1" dirty="0">
                <a:solidFill>
                  <a:schemeClr val="bg1"/>
                </a:solidFill>
              </a:rPr>
            </a:br>
            <a:br>
              <a:rPr lang="en-US" sz="4800" b="1" dirty="0"/>
            </a:br>
            <a:br>
              <a:rPr lang="en-US" sz="4800" b="1" dirty="0"/>
            </a:br>
            <a:br>
              <a:rPr lang="en-US" sz="4800" b="1" dirty="0"/>
            </a:br>
            <a:br>
              <a:rPr lang="en-US" sz="4800" b="1" dirty="0"/>
            </a:br>
            <a:br>
              <a:rPr lang="en-US" sz="4800" b="1" dirty="0"/>
            </a:br>
            <a:r>
              <a:rPr lang="en-US" sz="4900" b="1" dirty="0">
                <a:solidFill>
                  <a:schemeClr val="bg1"/>
                </a:solidFill>
              </a:rPr>
              <a:t>…</a:t>
            </a:r>
            <a:br>
              <a:rPr lang="en-US" b="1" dirty="0"/>
            </a:br>
            <a:br>
              <a:rPr lang="en-US" b="1" dirty="0"/>
            </a:br>
            <a:endParaRPr lang="en-US" dirty="0">
              <a:solidFill>
                <a:schemeClr val="bg1"/>
              </a:solidFill>
            </a:endParaRPr>
          </a:p>
        </p:txBody>
      </p:sp>
      <p:sp>
        <p:nvSpPr>
          <p:cNvPr id="3" name="Content Placeholder 2"/>
          <p:cNvSpPr>
            <a:spLocks noGrp="1"/>
          </p:cNvSpPr>
          <p:nvPr>
            <p:ph idx="1"/>
          </p:nvPr>
        </p:nvSpPr>
        <p:spPr>
          <a:xfrm>
            <a:off x="1353312" y="1581912"/>
            <a:ext cx="9482328" cy="4133088"/>
          </a:xfrm>
          <a:solidFill>
            <a:schemeClr val="accent6">
              <a:lumMod val="20000"/>
              <a:lumOff val="80000"/>
            </a:schemeClr>
          </a:solidFill>
        </p:spPr>
        <p:txBody>
          <a:bodyPr>
            <a:noAutofit/>
          </a:bodyPr>
          <a:lstStyle/>
          <a:p>
            <a:r>
              <a:rPr lang="en-US" sz="2400" dirty="0">
                <a:latin typeface="+mj-lt"/>
              </a:rPr>
              <a:t>Credit cards and debit cards typically look almost identical, with 16-digit card numbers, expiration dates, and personal identification number (PIN) codes. But that is where the similarity ends.</a:t>
            </a:r>
          </a:p>
          <a:p>
            <a:r>
              <a:rPr lang="en-US" sz="2400" dirty="0">
                <a:latin typeface="+mj-lt"/>
              </a:rPr>
              <a:t>Debit cards allow bank customers to spend money by drawing on existing funds they have already deposited at the bank, such as from a checking account. </a:t>
            </a:r>
          </a:p>
          <a:p>
            <a:r>
              <a:rPr lang="en-US" sz="2400" dirty="0">
                <a:latin typeface="+mj-lt"/>
              </a:rPr>
              <a:t>Credit cards allow consumers to borrow money from the card issuer up to a certain limit in order to purchase items or withdraw cash. </a:t>
            </a:r>
          </a:p>
          <a:p>
            <a:r>
              <a:rPr lang="en-US" sz="2400" dirty="0">
                <a:latin typeface="+mj-lt"/>
              </a:rPr>
              <a:t>Debit cards offer the convenience of credit cards and many of the same consumer protections when issued by major payment processors like Visa or MasterCard.</a:t>
            </a:r>
          </a:p>
          <a:p>
            <a:pPr marL="0" indent="0">
              <a:buNone/>
            </a:pPr>
            <a:endParaRPr lang="en-US" sz="2400" b="1" dirty="0">
              <a:latin typeface="+mj-lt"/>
            </a:endParaRPr>
          </a:p>
        </p:txBody>
      </p:sp>
    </p:spTree>
    <p:extLst>
      <p:ext uri="{BB962C8B-B14F-4D97-AF65-F5344CB8AC3E}">
        <p14:creationId xmlns:p14="http://schemas.microsoft.com/office/powerpoint/2010/main" val="400321496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3312" y="576072"/>
            <a:ext cx="9482328" cy="1143000"/>
          </a:xfrm>
          <a:solidFill>
            <a:schemeClr val="accent6">
              <a:lumMod val="75000"/>
            </a:schemeClr>
          </a:solidFill>
        </p:spPr>
        <p:txBody>
          <a:bodyPr>
            <a:normAutofit fontScale="90000"/>
          </a:bodyPr>
          <a:lstStyle/>
          <a:p>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r>
              <a:rPr lang="en-US" sz="4000" dirty="0">
                <a:solidFill>
                  <a:schemeClr val="bg1"/>
                </a:solidFill>
              </a:rPr>
              <a:t>Double Entry Accounting System -                </a:t>
            </a:r>
            <a:br>
              <a:rPr lang="en-US" b="1" dirty="0"/>
            </a:br>
            <a:r>
              <a:rPr lang="en-US" sz="4900" b="1" dirty="0">
                <a:solidFill>
                  <a:schemeClr val="bg1"/>
                </a:solidFill>
              </a:rPr>
              <a:t>Credit</a:t>
            </a:r>
            <a:br>
              <a:rPr lang="en-US" sz="4800" b="1" dirty="0"/>
            </a:br>
            <a:br>
              <a:rPr lang="en-US" sz="4900" b="1" dirty="0">
                <a:solidFill>
                  <a:schemeClr val="bg1"/>
                </a:solidFill>
              </a:rPr>
            </a:br>
            <a:br>
              <a:rPr lang="en-US" sz="4800" b="1" dirty="0"/>
            </a:br>
            <a:br>
              <a:rPr lang="en-US" sz="4800" b="1" dirty="0"/>
            </a:br>
            <a:br>
              <a:rPr lang="en-US" sz="4800" b="1" dirty="0"/>
            </a:br>
            <a:br>
              <a:rPr lang="en-US" sz="4800" b="1" dirty="0"/>
            </a:br>
            <a:br>
              <a:rPr lang="en-US" sz="4800" b="1" dirty="0"/>
            </a:br>
            <a:r>
              <a:rPr lang="en-US" sz="4900" b="1" dirty="0">
                <a:solidFill>
                  <a:schemeClr val="bg1"/>
                </a:solidFill>
              </a:rPr>
              <a:t>…</a:t>
            </a:r>
            <a:br>
              <a:rPr lang="en-US" b="1" dirty="0"/>
            </a:br>
            <a:br>
              <a:rPr lang="en-US" b="1" dirty="0"/>
            </a:br>
            <a:endParaRPr lang="en-US" dirty="0">
              <a:solidFill>
                <a:schemeClr val="bg1"/>
              </a:solidFill>
            </a:endParaRPr>
          </a:p>
        </p:txBody>
      </p:sp>
      <p:sp>
        <p:nvSpPr>
          <p:cNvPr id="3" name="Content Placeholder 2"/>
          <p:cNvSpPr>
            <a:spLocks noGrp="1"/>
          </p:cNvSpPr>
          <p:nvPr>
            <p:ph idx="1"/>
          </p:nvPr>
        </p:nvSpPr>
        <p:spPr>
          <a:xfrm>
            <a:off x="1353312" y="1719072"/>
            <a:ext cx="9482328" cy="3383280"/>
          </a:xfrm>
          <a:solidFill>
            <a:schemeClr val="accent6">
              <a:lumMod val="20000"/>
              <a:lumOff val="80000"/>
            </a:schemeClr>
          </a:solidFill>
        </p:spPr>
        <p:txBody>
          <a:bodyPr>
            <a:noAutofit/>
          </a:bodyPr>
          <a:lstStyle/>
          <a:p>
            <a:pPr marL="0" indent="0">
              <a:buNone/>
            </a:pPr>
            <a:r>
              <a:rPr lang="en-US" b="1" dirty="0">
                <a:latin typeface="+mj-lt"/>
              </a:rPr>
              <a:t>What Is Credit?</a:t>
            </a:r>
          </a:p>
          <a:p>
            <a:r>
              <a:rPr lang="en-US" sz="2400" dirty="0">
                <a:latin typeface="+mj-lt"/>
              </a:rPr>
              <a:t>How do you define credit? This term has many meanings in the financial world, but credit is generally defined as a contract agreement in which a borrower receives a sum of money or something of value and repays the lender at a later date, generally with interest.</a:t>
            </a:r>
          </a:p>
          <a:p>
            <a:r>
              <a:rPr lang="en-US" sz="2400" dirty="0">
                <a:latin typeface="+mj-lt"/>
              </a:rPr>
              <a:t>Credit also may refer to the creditworthiness or credit history of an individual or a company. To an accountant, it refers to a bookkeeping entry that either decreases assets or increases liabilities and equity on a company's balance sheet.</a:t>
            </a:r>
          </a:p>
          <a:p>
            <a:pPr marL="0" indent="0">
              <a:buNone/>
            </a:pPr>
            <a:endParaRPr lang="en-US" sz="2400" b="1" dirty="0">
              <a:latin typeface="+mj-lt"/>
            </a:endParaRPr>
          </a:p>
        </p:txBody>
      </p:sp>
    </p:spTree>
    <p:extLst>
      <p:ext uri="{BB962C8B-B14F-4D97-AF65-F5344CB8AC3E}">
        <p14:creationId xmlns:p14="http://schemas.microsoft.com/office/powerpoint/2010/main" val="83528380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3312" y="576072"/>
            <a:ext cx="9482328" cy="1143000"/>
          </a:xfrm>
          <a:solidFill>
            <a:schemeClr val="accent6">
              <a:lumMod val="75000"/>
            </a:schemeClr>
          </a:solidFill>
        </p:spPr>
        <p:txBody>
          <a:bodyPr>
            <a:normAutofit fontScale="90000"/>
          </a:bodyPr>
          <a:lstStyle/>
          <a:p>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r>
              <a:rPr lang="en-US" sz="4000" dirty="0">
                <a:solidFill>
                  <a:schemeClr val="bg1"/>
                </a:solidFill>
              </a:rPr>
              <a:t>Double Entry Accounting System -                </a:t>
            </a:r>
            <a:br>
              <a:rPr lang="en-US" b="1" dirty="0"/>
            </a:br>
            <a:r>
              <a:rPr lang="en-US" sz="4900" b="1" dirty="0">
                <a:solidFill>
                  <a:schemeClr val="bg1"/>
                </a:solidFill>
              </a:rPr>
              <a:t>Credit…</a:t>
            </a:r>
            <a:br>
              <a:rPr lang="en-US" sz="4800" b="1" dirty="0"/>
            </a:br>
            <a:br>
              <a:rPr lang="en-US" sz="4900" b="1" dirty="0">
                <a:solidFill>
                  <a:schemeClr val="bg1"/>
                </a:solidFill>
              </a:rPr>
            </a:br>
            <a:br>
              <a:rPr lang="en-US" sz="4800" b="1" dirty="0"/>
            </a:br>
            <a:br>
              <a:rPr lang="en-US" sz="4800" b="1" dirty="0"/>
            </a:br>
            <a:br>
              <a:rPr lang="en-US" sz="4800" b="1" dirty="0"/>
            </a:br>
            <a:br>
              <a:rPr lang="en-US" sz="4800" b="1" dirty="0"/>
            </a:br>
            <a:br>
              <a:rPr lang="en-US" sz="4800" b="1" dirty="0"/>
            </a:br>
            <a:r>
              <a:rPr lang="en-US" sz="4900" b="1" dirty="0">
                <a:solidFill>
                  <a:schemeClr val="bg1"/>
                </a:solidFill>
              </a:rPr>
              <a:t>…</a:t>
            </a:r>
            <a:br>
              <a:rPr lang="en-US" b="1" dirty="0"/>
            </a:br>
            <a:br>
              <a:rPr lang="en-US" b="1" dirty="0"/>
            </a:br>
            <a:endParaRPr lang="en-US" dirty="0">
              <a:solidFill>
                <a:schemeClr val="bg1"/>
              </a:solidFill>
            </a:endParaRPr>
          </a:p>
        </p:txBody>
      </p:sp>
      <p:sp>
        <p:nvSpPr>
          <p:cNvPr id="3" name="Content Placeholder 2"/>
          <p:cNvSpPr>
            <a:spLocks noGrp="1"/>
          </p:cNvSpPr>
          <p:nvPr>
            <p:ph idx="1"/>
          </p:nvPr>
        </p:nvSpPr>
        <p:spPr>
          <a:xfrm>
            <a:off x="1353312" y="1719072"/>
            <a:ext cx="9482328" cy="3822192"/>
          </a:xfrm>
          <a:solidFill>
            <a:schemeClr val="accent6">
              <a:lumMod val="20000"/>
              <a:lumOff val="80000"/>
            </a:schemeClr>
          </a:solidFill>
        </p:spPr>
        <p:txBody>
          <a:bodyPr>
            <a:noAutofit/>
          </a:bodyPr>
          <a:lstStyle/>
          <a:p>
            <a:pPr marL="0" indent="0">
              <a:buNone/>
            </a:pPr>
            <a:r>
              <a:rPr lang="en-US" b="1" dirty="0">
                <a:latin typeface="+mj-lt"/>
              </a:rPr>
              <a:t>How Credit Works</a:t>
            </a:r>
          </a:p>
          <a:p>
            <a:r>
              <a:rPr lang="en-US" sz="2400" dirty="0">
                <a:latin typeface="+mj-lt"/>
              </a:rPr>
              <a:t>In its first and most common-used definition, credit refers to an agreement to purchase a product or service with the express promise to pay for it later. This is known as buying on credit.</a:t>
            </a:r>
          </a:p>
          <a:p>
            <a:r>
              <a:rPr lang="en-US" sz="2400" dirty="0">
                <a:latin typeface="+mj-lt"/>
              </a:rPr>
              <a:t>The most common form of buying on credit today is via the use of credit cards. </a:t>
            </a:r>
          </a:p>
          <a:p>
            <a:r>
              <a:rPr lang="en-US" sz="2400" dirty="0">
                <a:latin typeface="+mj-lt"/>
              </a:rPr>
              <a:t>The amount of money a consumer or business has available to borrow—or their creditworthiness—is also called credit. For example, someone may say, "They have great credit, so they are not worried about the bank rejecting their mortgage application."</a:t>
            </a:r>
          </a:p>
          <a:p>
            <a:pPr marL="0" indent="0">
              <a:buNone/>
            </a:pPr>
            <a:endParaRPr lang="en-US" sz="2400" b="1" dirty="0">
              <a:latin typeface="+mj-lt"/>
            </a:endParaRPr>
          </a:p>
        </p:txBody>
      </p:sp>
    </p:spTree>
    <p:extLst>
      <p:ext uri="{BB962C8B-B14F-4D97-AF65-F5344CB8AC3E}">
        <p14:creationId xmlns:p14="http://schemas.microsoft.com/office/powerpoint/2010/main" val="221051140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3312" y="576072"/>
            <a:ext cx="9482328" cy="1143000"/>
          </a:xfrm>
          <a:solidFill>
            <a:schemeClr val="accent6">
              <a:lumMod val="75000"/>
            </a:schemeClr>
          </a:solidFill>
        </p:spPr>
        <p:txBody>
          <a:bodyPr>
            <a:normAutofit fontScale="90000"/>
          </a:bodyPr>
          <a:lstStyle/>
          <a:p>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r>
              <a:rPr lang="en-US" sz="4000" dirty="0">
                <a:solidFill>
                  <a:schemeClr val="bg1"/>
                </a:solidFill>
              </a:rPr>
              <a:t>Double Entry Accounting System -                </a:t>
            </a:r>
            <a:br>
              <a:rPr lang="en-US" b="1" dirty="0"/>
            </a:br>
            <a:r>
              <a:rPr lang="en-US" sz="4900" b="1" dirty="0">
                <a:solidFill>
                  <a:schemeClr val="bg1"/>
                </a:solidFill>
              </a:rPr>
              <a:t>Credit…</a:t>
            </a:r>
            <a:br>
              <a:rPr lang="en-US" sz="4800" b="1" dirty="0"/>
            </a:br>
            <a:br>
              <a:rPr lang="en-US" sz="4900" b="1" dirty="0">
                <a:solidFill>
                  <a:schemeClr val="bg1"/>
                </a:solidFill>
              </a:rPr>
            </a:br>
            <a:br>
              <a:rPr lang="en-US" sz="4800" b="1" dirty="0"/>
            </a:br>
            <a:br>
              <a:rPr lang="en-US" sz="4800" b="1" dirty="0"/>
            </a:br>
            <a:br>
              <a:rPr lang="en-US" sz="4800" b="1" dirty="0"/>
            </a:br>
            <a:br>
              <a:rPr lang="en-US" sz="4800" b="1" dirty="0"/>
            </a:br>
            <a:br>
              <a:rPr lang="en-US" sz="4800" b="1" dirty="0"/>
            </a:br>
            <a:r>
              <a:rPr lang="en-US" sz="4900" b="1" dirty="0">
                <a:solidFill>
                  <a:schemeClr val="bg1"/>
                </a:solidFill>
              </a:rPr>
              <a:t>…</a:t>
            </a:r>
            <a:br>
              <a:rPr lang="en-US" b="1" dirty="0"/>
            </a:br>
            <a:br>
              <a:rPr lang="en-US" b="1" dirty="0"/>
            </a:br>
            <a:endParaRPr lang="en-US" dirty="0">
              <a:solidFill>
                <a:schemeClr val="bg1"/>
              </a:solidFill>
            </a:endParaRPr>
          </a:p>
        </p:txBody>
      </p:sp>
      <p:sp>
        <p:nvSpPr>
          <p:cNvPr id="3" name="Content Placeholder 2"/>
          <p:cNvSpPr>
            <a:spLocks noGrp="1"/>
          </p:cNvSpPr>
          <p:nvPr>
            <p:ph idx="1"/>
          </p:nvPr>
        </p:nvSpPr>
        <p:spPr>
          <a:xfrm>
            <a:off x="1353312" y="1719072"/>
            <a:ext cx="9482328" cy="3227832"/>
          </a:xfrm>
          <a:solidFill>
            <a:schemeClr val="accent6">
              <a:lumMod val="20000"/>
              <a:lumOff val="80000"/>
            </a:schemeClr>
          </a:solidFill>
        </p:spPr>
        <p:txBody>
          <a:bodyPr>
            <a:noAutofit/>
          </a:bodyPr>
          <a:lstStyle/>
          <a:p>
            <a:pPr marL="0" indent="0">
              <a:buNone/>
            </a:pPr>
            <a:r>
              <a:rPr lang="en-US" b="1" dirty="0">
                <a:latin typeface="+mj-lt"/>
              </a:rPr>
              <a:t>How Credit Works</a:t>
            </a:r>
          </a:p>
          <a:p>
            <a:r>
              <a:rPr lang="en-US" sz="2400" dirty="0">
                <a:latin typeface="+mj-lt"/>
              </a:rPr>
              <a:t>In accounting, credit is an entry that records a decrease in assets or an increase in liability as well as a decrease in expenses or an increase in revenue. So a credit increases net income on the company's income statement, while a debit reduces net income.</a:t>
            </a:r>
          </a:p>
          <a:p>
            <a:r>
              <a:rPr lang="en-US" sz="2400" dirty="0">
                <a:latin typeface="+mj-lt"/>
              </a:rPr>
              <a:t>There are many different forms of credit. The most popular form is bank credit or financial credit. This kind of credit includes car loans, mortgages, signature loans, and lines of credit. </a:t>
            </a:r>
          </a:p>
          <a:p>
            <a:pPr marL="0" indent="0">
              <a:buNone/>
            </a:pPr>
            <a:endParaRPr lang="en-US" sz="2400" b="1" dirty="0">
              <a:latin typeface="+mj-lt"/>
            </a:endParaRPr>
          </a:p>
        </p:txBody>
      </p:sp>
    </p:spTree>
    <p:extLst>
      <p:ext uri="{BB962C8B-B14F-4D97-AF65-F5344CB8AC3E}">
        <p14:creationId xmlns:p14="http://schemas.microsoft.com/office/powerpoint/2010/main" val="188719917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3312" y="576072"/>
            <a:ext cx="9482328" cy="1143000"/>
          </a:xfrm>
          <a:solidFill>
            <a:schemeClr val="accent6">
              <a:lumMod val="75000"/>
            </a:schemeClr>
          </a:solidFill>
        </p:spPr>
        <p:txBody>
          <a:bodyPr>
            <a:normAutofit fontScale="90000"/>
          </a:bodyPr>
          <a:lstStyle/>
          <a:p>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r>
              <a:rPr lang="en-US" sz="4000" dirty="0">
                <a:solidFill>
                  <a:schemeClr val="bg1"/>
                </a:solidFill>
              </a:rPr>
              <a:t>Double Entry Accounting System -                </a:t>
            </a:r>
            <a:br>
              <a:rPr lang="en-US" b="1" dirty="0"/>
            </a:br>
            <a:r>
              <a:rPr lang="en-US" sz="4900" b="1" dirty="0">
                <a:solidFill>
                  <a:schemeClr val="bg1"/>
                </a:solidFill>
              </a:rPr>
              <a:t>Closing Entry</a:t>
            </a:r>
            <a:br>
              <a:rPr lang="en-US" sz="4800" b="1" dirty="0"/>
            </a:br>
            <a:br>
              <a:rPr lang="en-US" sz="4800" b="1" dirty="0"/>
            </a:br>
            <a:br>
              <a:rPr lang="en-US" sz="4900" b="1" dirty="0">
                <a:solidFill>
                  <a:schemeClr val="bg1"/>
                </a:solidFill>
              </a:rPr>
            </a:br>
            <a:br>
              <a:rPr lang="en-US" sz="4800" b="1" dirty="0"/>
            </a:br>
            <a:br>
              <a:rPr lang="en-US" sz="4800" b="1" dirty="0"/>
            </a:br>
            <a:br>
              <a:rPr lang="en-US" sz="4800" b="1" dirty="0"/>
            </a:br>
            <a:br>
              <a:rPr lang="en-US" sz="4800" b="1" dirty="0"/>
            </a:br>
            <a:br>
              <a:rPr lang="en-US" sz="4800" b="1" dirty="0"/>
            </a:br>
            <a:r>
              <a:rPr lang="en-US" sz="4900" b="1" dirty="0">
                <a:solidFill>
                  <a:schemeClr val="bg1"/>
                </a:solidFill>
              </a:rPr>
              <a:t>…</a:t>
            </a:r>
            <a:br>
              <a:rPr lang="en-US" b="1" dirty="0"/>
            </a:br>
            <a:br>
              <a:rPr lang="en-US" b="1" dirty="0"/>
            </a:br>
            <a:endParaRPr lang="en-US" dirty="0">
              <a:solidFill>
                <a:schemeClr val="bg1"/>
              </a:solidFill>
            </a:endParaRPr>
          </a:p>
        </p:txBody>
      </p:sp>
      <p:sp>
        <p:nvSpPr>
          <p:cNvPr id="3" name="Content Placeholder 2"/>
          <p:cNvSpPr>
            <a:spLocks noGrp="1"/>
          </p:cNvSpPr>
          <p:nvPr>
            <p:ph idx="1"/>
          </p:nvPr>
        </p:nvSpPr>
        <p:spPr>
          <a:xfrm>
            <a:off x="1353312" y="1719072"/>
            <a:ext cx="9482328" cy="3017520"/>
          </a:xfrm>
          <a:solidFill>
            <a:schemeClr val="accent6">
              <a:lumMod val="20000"/>
              <a:lumOff val="80000"/>
            </a:schemeClr>
          </a:solidFill>
        </p:spPr>
        <p:txBody>
          <a:bodyPr>
            <a:noAutofit/>
          </a:bodyPr>
          <a:lstStyle/>
          <a:p>
            <a:pPr marL="0" indent="0">
              <a:buNone/>
            </a:pPr>
            <a:r>
              <a:rPr lang="en-US" sz="2400" b="1" dirty="0">
                <a:latin typeface="+mj-lt"/>
              </a:rPr>
              <a:t>W</a:t>
            </a:r>
            <a:r>
              <a:rPr lang="en-US" b="1" dirty="0">
                <a:latin typeface="+mj-lt"/>
              </a:rPr>
              <a:t>hat Is a Closing Entry?</a:t>
            </a:r>
          </a:p>
          <a:p>
            <a:r>
              <a:rPr lang="en-US" sz="2400" dirty="0">
                <a:latin typeface="+mj-lt"/>
              </a:rPr>
              <a:t>A closing entry is a journal entry made at the end of accounting periods that involves shifting</a:t>
            </a:r>
            <a:r>
              <a:rPr lang="en-US" sz="2400" b="1" dirty="0">
                <a:latin typeface="+mj-lt"/>
              </a:rPr>
              <a:t> </a:t>
            </a:r>
            <a:r>
              <a:rPr lang="en-US" sz="2400" dirty="0">
                <a:latin typeface="+mj-lt"/>
              </a:rPr>
              <a:t>data from temporary accounts on the income statement to permanent accounts on the balance sheet. Temporary accounts include revenue, expenses, and dividends, and these accounts must be closed at the end of the accounting year.</a:t>
            </a:r>
          </a:p>
          <a:p>
            <a:pPr lvl="0"/>
            <a:r>
              <a:rPr lang="en-US" sz="2400" dirty="0">
                <a:latin typeface="+mj-lt"/>
              </a:rPr>
              <a:t>All income statement balances are eventually transferred to retained earnings.</a:t>
            </a:r>
          </a:p>
          <a:p>
            <a:endParaRPr lang="en-US" sz="2400" dirty="0">
              <a:latin typeface="+mj-lt"/>
            </a:endParaRPr>
          </a:p>
          <a:p>
            <a:pPr marL="0" indent="0">
              <a:buNone/>
            </a:pPr>
            <a:endParaRPr lang="en-US" sz="2400" b="1" dirty="0">
              <a:latin typeface="+mj-lt"/>
            </a:endParaRPr>
          </a:p>
        </p:txBody>
      </p:sp>
    </p:spTree>
    <p:extLst>
      <p:ext uri="{BB962C8B-B14F-4D97-AF65-F5344CB8AC3E}">
        <p14:creationId xmlns:p14="http://schemas.microsoft.com/office/powerpoint/2010/main" val="342868936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3312" y="576072"/>
            <a:ext cx="9482328" cy="1143000"/>
          </a:xfrm>
          <a:solidFill>
            <a:schemeClr val="accent6">
              <a:lumMod val="75000"/>
            </a:schemeClr>
          </a:solidFill>
        </p:spPr>
        <p:txBody>
          <a:bodyPr>
            <a:normAutofit fontScale="90000"/>
          </a:bodyPr>
          <a:lstStyle/>
          <a:p>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r>
              <a:rPr lang="en-US" sz="4000" dirty="0">
                <a:solidFill>
                  <a:schemeClr val="bg1"/>
                </a:solidFill>
              </a:rPr>
              <a:t>Double Entry Accounting System -                </a:t>
            </a:r>
            <a:br>
              <a:rPr lang="en-US" b="1" dirty="0"/>
            </a:br>
            <a:r>
              <a:rPr lang="en-US" sz="4900" b="1" dirty="0">
                <a:solidFill>
                  <a:schemeClr val="bg1"/>
                </a:solidFill>
              </a:rPr>
              <a:t>Closing Entry…</a:t>
            </a:r>
            <a:br>
              <a:rPr lang="en-US" sz="4800" b="1" dirty="0"/>
            </a:br>
            <a:br>
              <a:rPr lang="en-US" sz="4800" b="1" dirty="0"/>
            </a:br>
            <a:br>
              <a:rPr lang="en-US" sz="4900" b="1" dirty="0">
                <a:solidFill>
                  <a:schemeClr val="bg1"/>
                </a:solidFill>
              </a:rPr>
            </a:br>
            <a:br>
              <a:rPr lang="en-US" sz="4800" b="1" dirty="0"/>
            </a:br>
            <a:br>
              <a:rPr lang="en-US" sz="4800" b="1" dirty="0"/>
            </a:br>
            <a:br>
              <a:rPr lang="en-US" sz="4800" b="1" dirty="0"/>
            </a:br>
            <a:br>
              <a:rPr lang="en-US" sz="4800" b="1" dirty="0"/>
            </a:br>
            <a:br>
              <a:rPr lang="en-US" sz="4800" b="1" dirty="0"/>
            </a:br>
            <a:r>
              <a:rPr lang="en-US" sz="4900" b="1" dirty="0">
                <a:solidFill>
                  <a:schemeClr val="bg1"/>
                </a:solidFill>
              </a:rPr>
              <a:t>…</a:t>
            </a:r>
            <a:br>
              <a:rPr lang="en-US" b="1" dirty="0"/>
            </a:br>
            <a:br>
              <a:rPr lang="en-US" b="1" dirty="0"/>
            </a:br>
            <a:endParaRPr lang="en-US" dirty="0">
              <a:solidFill>
                <a:schemeClr val="bg1"/>
              </a:solidFill>
            </a:endParaRPr>
          </a:p>
        </p:txBody>
      </p:sp>
      <p:sp>
        <p:nvSpPr>
          <p:cNvPr id="3" name="Content Placeholder 2"/>
          <p:cNvSpPr>
            <a:spLocks noGrp="1"/>
          </p:cNvSpPr>
          <p:nvPr>
            <p:ph idx="1"/>
          </p:nvPr>
        </p:nvSpPr>
        <p:spPr>
          <a:xfrm>
            <a:off x="1353312" y="1719072"/>
            <a:ext cx="9482328" cy="3017520"/>
          </a:xfrm>
          <a:solidFill>
            <a:schemeClr val="accent6">
              <a:lumMod val="20000"/>
              <a:lumOff val="80000"/>
            </a:schemeClr>
          </a:solidFill>
        </p:spPr>
        <p:txBody>
          <a:bodyPr>
            <a:noAutofit/>
          </a:bodyPr>
          <a:lstStyle/>
          <a:p>
            <a:pPr marL="0" indent="0">
              <a:buNone/>
            </a:pPr>
            <a:r>
              <a:rPr lang="en-US" b="1" dirty="0">
                <a:latin typeface="+mj-lt"/>
              </a:rPr>
              <a:t>Understanding Closing Entries</a:t>
            </a:r>
          </a:p>
          <a:p>
            <a:r>
              <a:rPr lang="en-US" sz="2400" dirty="0">
                <a:latin typeface="+mj-lt"/>
              </a:rPr>
              <a:t>The purpose of the closing entry is to reset the temporary account balances to zero on the general ledger, the record-keeping system for a company's financial data.</a:t>
            </a:r>
          </a:p>
          <a:p>
            <a:r>
              <a:rPr lang="en-US" sz="2400" dirty="0">
                <a:latin typeface="+mj-lt"/>
              </a:rPr>
              <a:t>Temporary accounts are used to record accounting activity during a specific period. All revenue and expense accounts must end with a zero balance because they are reported in defined periods and are not carried over into the future. </a:t>
            </a:r>
          </a:p>
          <a:p>
            <a:pPr marL="0" indent="0">
              <a:buNone/>
            </a:pPr>
            <a:endParaRPr lang="en-US" sz="2400" b="1" dirty="0">
              <a:latin typeface="+mj-lt"/>
            </a:endParaRPr>
          </a:p>
        </p:txBody>
      </p:sp>
    </p:spTree>
    <p:extLst>
      <p:ext uri="{BB962C8B-B14F-4D97-AF65-F5344CB8AC3E}">
        <p14:creationId xmlns:p14="http://schemas.microsoft.com/office/powerpoint/2010/main" val="70968101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3312" y="576072"/>
            <a:ext cx="9482328" cy="1143000"/>
          </a:xfrm>
          <a:solidFill>
            <a:schemeClr val="accent6">
              <a:lumMod val="75000"/>
            </a:schemeClr>
          </a:solidFill>
        </p:spPr>
        <p:txBody>
          <a:bodyPr>
            <a:normAutofit fontScale="90000"/>
          </a:bodyPr>
          <a:lstStyle/>
          <a:p>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r>
              <a:rPr lang="en-US" sz="4000" dirty="0">
                <a:solidFill>
                  <a:schemeClr val="bg1"/>
                </a:solidFill>
              </a:rPr>
              <a:t>Double Entry Accounting System -                </a:t>
            </a:r>
            <a:br>
              <a:rPr lang="en-US" b="1" dirty="0"/>
            </a:br>
            <a:r>
              <a:rPr lang="en-US" sz="4900" b="1" dirty="0">
                <a:solidFill>
                  <a:schemeClr val="bg1"/>
                </a:solidFill>
              </a:rPr>
              <a:t>Closing Entry…</a:t>
            </a:r>
            <a:br>
              <a:rPr lang="en-US" sz="4800" b="1" dirty="0"/>
            </a:br>
            <a:br>
              <a:rPr lang="en-US" sz="4800" b="1" dirty="0"/>
            </a:br>
            <a:br>
              <a:rPr lang="en-US" sz="4900" b="1" dirty="0">
                <a:solidFill>
                  <a:schemeClr val="bg1"/>
                </a:solidFill>
              </a:rPr>
            </a:br>
            <a:br>
              <a:rPr lang="en-US" sz="4800" b="1" dirty="0"/>
            </a:br>
            <a:br>
              <a:rPr lang="en-US" sz="4800" b="1" dirty="0"/>
            </a:br>
            <a:br>
              <a:rPr lang="en-US" sz="4800" b="1" dirty="0"/>
            </a:br>
            <a:br>
              <a:rPr lang="en-US" sz="4800" b="1" dirty="0"/>
            </a:br>
            <a:br>
              <a:rPr lang="en-US" sz="4800" b="1" dirty="0"/>
            </a:br>
            <a:r>
              <a:rPr lang="en-US" sz="4900" b="1" dirty="0">
                <a:solidFill>
                  <a:schemeClr val="bg1"/>
                </a:solidFill>
              </a:rPr>
              <a:t>…</a:t>
            </a:r>
            <a:br>
              <a:rPr lang="en-US" b="1" dirty="0"/>
            </a:br>
            <a:br>
              <a:rPr lang="en-US" b="1" dirty="0"/>
            </a:br>
            <a:endParaRPr lang="en-US" dirty="0">
              <a:solidFill>
                <a:schemeClr val="bg1"/>
              </a:solidFill>
            </a:endParaRPr>
          </a:p>
        </p:txBody>
      </p:sp>
      <p:sp>
        <p:nvSpPr>
          <p:cNvPr id="3" name="Content Placeholder 2"/>
          <p:cNvSpPr>
            <a:spLocks noGrp="1"/>
          </p:cNvSpPr>
          <p:nvPr>
            <p:ph idx="1"/>
          </p:nvPr>
        </p:nvSpPr>
        <p:spPr>
          <a:xfrm>
            <a:off x="1353312" y="1719072"/>
            <a:ext cx="9482328" cy="3017520"/>
          </a:xfrm>
          <a:solidFill>
            <a:schemeClr val="accent6">
              <a:lumMod val="20000"/>
              <a:lumOff val="80000"/>
            </a:schemeClr>
          </a:solidFill>
        </p:spPr>
        <p:txBody>
          <a:bodyPr>
            <a:noAutofit/>
          </a:bodyPr>
          <a:lstStyle/>
          <a:p>
            <a:pPr marL="0" indent="0">
              <a:buNone/>
            </a:pPr>
            <a:r>
              <a:rPr lang="en-US" b="1" dirty="0">
                <a:latin typeface="+mj-lt"/>
              </a:rPr>
              <a:t>Understanding Closing Entries</a:t>
            </a:r>
          </a:p>
          <a:p>
            <a:r>
              <a:rPr lang="en-US" sz="2400" dirty="0">
                <a:latin typeface="+mj-lt"/>
              </a:rPr>
              <a:t>Permanent accounts, on the other hand, track activities that extend beyond the current accounting period. They are housed on the balance sheet, a section of the financial statements that gives investors an indication of a company’s value, including its assets and liabilities.  </a:t>
            </a:r>
          </a:p>
          <a:p>
            <a:r>
              <a:rPr lang="en-US" sz="2400" dirty="0">
                <a:latin typeface="+mj-lt"/>
              </a:rPr>
              <a:t>As part of the closing entry process, the net income (NI) is moved into retained earnings on the balance sheet. The assumption is that all income from the company in one year is held onto for future use</a:t>
            </a:r>
            <a:endParaRPr lang="en-US" sz="2400" b="1" dirty="0">
              <a:latin typeface="+mj-lt"/>
            </a:endParaRPr>
          </a:p>
        </p:txBody>
      </p:sp>
    </p:spTree>
    <p:extLst>
      <p:ext uri="{BB962C8B-B14F-4D97-AF65-F5344CB8AC3E}">
        <p14:creationId xmlns:p14="http://schemas.microsoft.com/office/powerpoint/2010/main" val="83540819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3312" y="576072"/>
            <a:ext cx="9482328" cy="1143000"/>
          </a:xfrm>
          <a:solidFill>
            <a:schemeClr val="accent6">
              <a:lumMod val="75000"/>
            </a:schemeClr>
          </a:solidFill>
        </p:spPr>
        <p:txBody>
          <a:bodyPr>
            <a:normAutofit fontScale="90000"/>
          </a:bodyPr>
          <a:lstStyle/>
          <a:p>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r>
              <a:rPr lang="en-US" sz="4000" dirty="0">
                <a:solidFill>
                  <a:schemeClr val="bg1"/>
                </a:solidFill>
              </a:rPr>
              <a:t>Double Entry Accounting System -                </a:t>
            </a:r>
            <a:br>
              <a:rPr lang="en-US" b="1" dirty="0"/>
            </a:br>
            <a:r>
              <a:rPr lang="en-US" sz="4900" b="1" dirty="0">
                <a:solidFill>
                  <a:schemeClr val="bg1"/>
                </a:solidFill>
              </a:rPr>
              <a:t>Closing Entry…</a:t>
            </a:r>
            <a:br>
              <a:rPr lang="en-US" sz="4800" b="1" dirty="0"/>
            </a:br>
            <a:br>
              <a:rPr lang="en-US" sz="4800" b="1" dirty="0"/>
            </a:br>
            <a:br>
              <a:rPr lang="en-US" sz="4900" b="1" dirty="0">
                <a:solidFill>
                  <a:schemeClr val="bg1"/>
                </a:solidFill>
              </a:rPr>
            </a:br>
            <a:br>
              <a:rPr lang="en-US" sz="4800" b="1" dirty="0"/>
            </a:br>
            <a:br>
              <a:rPr lang="en-US" sz="4800" b="1" dirty="0"/>
            </a:br>
            <a:br>
              <a:rPr lang="en-US" sz="4800" b="1" dirty="0"/>
            </a:br>
            <a:br>
              <a:rPr lang="en-US" sz="4800" b="1" dirty="0"/>
            </a:br>
            <a:br>
              <a:rPr lang="en-US" sz="4800" b="1" dirty="0"/>
            </a:br>
            <a:r>
              <a:rPr lang="en-US" sz="4900" b="1" dirty="0">
                <a:solidFill>
                  <a:schemeClr val="bg1"/>
                </a:solidFill>
              </a:rPr>
              <a:t>…</a:t>
            </a:r>
            <a:br>
              <a:rPr lang="en-US" b="1" dirty="0"/>
            </a:br>
            <a:br>
              <a:rPr lang="en-US" b="1" dirty="0"/>
            </a:br>
            <a:endParaRPr lang="en-US" dirty="0">
              <a:solidFill>
                <a:schemeClr val="bg1"/>
              </a:solidFill>
            </a:endParaRPr>
          </a:p>
        </p:txBody>
      </p:sp>
      <p:sp>
        <p:nvSpPr>
          <p:cNvPr id="3" name="Content Placeholder 2"/>
          <p:cNvSpPr>
            <a:spLocks noGrp="1"/>
          </p:cNvSpPr>
          <p:nvPr>
            <p:ph idx="1"/>
          </p:nvPr>
        </p:nvSpPr>
        <p:spPr>
          <a:xfrm>
            <a:off x="1353312" y="1719072"/>
            <a:ext cx="9482328" cy="3236976"/>
          </a:xfrm>
          <a:solidFill>
            <a:schemeClr val="accent6">
              <a:lumMod val="20000"/>
              <a:lumOff val="80000"/>
            </a:schemeClr>
          </a:solidFill>
        </p:spPr>
        <p:txBody>
          <a:bodyPr>
            <a:noAutofit/>
          </a:bodyPr>
          <a:lstStyle/>
          <a:p>
            <a:pPr marL="0" indent="0">
              <a:buNone/>
            </a:pPr>
            <a:r>
              <a:rPr lang="en-US" b="1" dirty="0">
                <a:latin typeface="+mj-lt"/>
              </a:rPr>
              <a:t>Recording a Closing Entry</a:t>
            </a:r>
          </a:p>
          <a:p>
            <a:r>
              <a:rPr lang="en-US" sz="2400" dirty="0">
                <a:latin typeface="+mj-lt"/>
              </a:rPr>
              <a:t>There is an established sequence of journal entries that encompass the entire closing procedure:</a:t>
            </a:r>
          </a:p>
          <a:p>
            <a:pPr lvl="0"/>
            <a:r>
              <a:rPr lang="en-US" sz="2400" dirty="0">
                <a:latin typeface="+mj-lt"/>
              </a:rPr>
              <a:t>First, all revenue accounts are transferred to income summary. This is done through a journal entry debiting all revenue accounts and crediting income summary. </a:t>
            </a:r>
          </a:p>
          <a:p>
            <a:r>
              <a:rPr lang="en-US" sz="2400" dirty="0">
                <a:latin typeface="+mj-lt"/>
              </a:rPr>
              <a:t>Next, the same process is performed for expenses. All expenses are closed out by crediting the expense accounts and debiting income summary.</a:t>
            </a:r>
          </a:p>
          <a:p>
            <a:pPr lvl="0"/>
            <a:endParaRPr lang="en-US" sz="2400" dirty="0">
              <a:latin typeface="+mj-lt"/>
            </a:endParaRPr>
          </a:p>
          <a:p>
            <a:pPr marL="0" indent="0">
              <a:buNone/>
            </a:pPr>
            <a:endParaRPr lang="en-US" sz="2400" b="1" dirty="0">
              <a:latin typeface="+mj-lt"/>
            </a:endParaRPr>
          </a:p>
        </p:txBody>
      </p:sp>
    </p:spTree>
    <p:extLst>
      <p:ext uri="{BB962C8B-B14F-4D97-AF65-F5344CB8AC3E}">
        <p14:creationId xmlns:p14="http://schemas.microsoft.com/office/powerpoint/2010/main" val="43882010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3312" y="576072"/>
            <a:ext cx="9482328" cy="1143000"/>
          </a:xfrm>
          <a:solidFill>
            <a:schemeClr val="accent6">
              <a:lumMod val="75000"/>
            </a:schemeClr>
          </a:solidFill>
        </p:spPr>
        <p:txBody>
          <a:bodyPr>
            <a:normAutofit fontScale="90000"/>
          </a:bodyPr>
          <a:lstStyle/>
          <a:p>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r>
              <a:rPr lang="en-US" sz="4000" dirty="0">
                <a:solidFill>
                  <a:schemeClr val="bg1"/>
                </a:solidFill>
              </a:rPr>
              <a:t>Double Entry Accounting System -                </a:t>
            </a:r>
            <a:br>
              <a:rPr lang="en-US" b="1" dirty="0"/>
            </a:br>
            <a:r>
              <a:rPr lang="en-US" sz="4900" b="1" dirty="0">
                <a:solidFill>
                  <a:schemeClr val="bg1"/>
                </a:solidFill>
              </a:rPr>
              <a:t>Closing Entry…</a:t>
            </a:r>
            <a:br>
              <a:rPr lang="en-US" sz="4800" b="1" dirty="0"/>
            </a:br>
            <a:br>
              <a:rPr lang="en-US" sz="4800" b="1" dirty="0"/>
            </a:br>
            <a:br>
              <a:rPr lang="en-US" sz="4900" b="1" dirty="0">
                <a:solidFill>
                  <a:schemeClr val="bg1"/>
                </a:solidFill>
              </a:rPr>
            </a:br>
            <a:br>
              <a:rPr lang="en-US" sz="4800" b="1" dirty="0"/>
            </a:br>
            <a:br>
              <a:rPr lang="en-US" sz="4800" b="1" dirty="0"/>
            </a:br>
            <a:br>
              <a:rPr lang="en-US" sz="4800" b="1" dirty="0"/>
            </a:br>
            <a:br>
              <a:rPr lang="en-US" sz="4800" b="1" dirty="0"/>
            </a:br>
            <a:br>
              <a:rPr lang="en-US" sz="4800" b="1" dirty="0"/>
            </a:br>
            <a:r>
              <a:rPr lang="en-US" sz="4900" b="1" dirty="0">
                <a:solidFill>
                  <a:schemeClr val="bg1"/>
                </a:solidFill>
              </a:rPr>
              <a:t>…</a:t>
            </a:r>
            <a:br>
              <a:rPr lang="en-US" b="1" dirty="0"/>
            </a:br>
            <a:br>
              <a:rPr lang="en-US" b="1" dirty="0"/>
            </a:br>
            <a:endParaRPr lang="en-US" dirty="0">
              <a:solidFill>
                <a:schemeClr val="bg1"/>
              </a:solidFill>
            </a:endParaRPr>
          </a:p>
        </p:txBody>
      </p:sp>
      <p:sp>
        <p:nvSpPr>
          <p:cNvPr id="3" name="Content Placeholder 2"/>
          <p:cNvSpPr>
            <a:spLocks noGrp="1"/>
          </p:cNvSpPr>
          <p:nvPr>
            <p:ph idx="1"/>
          </p:nvPr>
        </p:nvSpPr>
        <p:spPr>
          <a:xfrm>
            <a:off x="1353312" y="1719072"/>
            <a:ext cx="9482328" cy="2615184"/>
          </a:xfrm>
          <a:solidFill>
            <a:schemeClr val="accent6">
              <a:lumMod val="20000"/>
              <a:lumOff val="80000"/>
            </a:schemeClr>
          </a:solidFill>
        </p:spPr>
        <p:txBody>
          <a:bodyPr>
            <a:noAutofit/>
          </a:bodyPr>
          <a:lstStyle/>
          <a:p>
            <a:pPr marL="0" indent="0">
              <a:buNone/>
            </a:pPr>
            <a:r>
              <a:rPr lang="en-US" b="1" dirty="0">
                <a:latin typeface="+mj-lt"/>
              </a:rPr>
              <a:t>Recording a Closing Entry</a:t>
            </a:r>
          </a:p>
          <a:p>
            <a:pPr lvl="0"/>
            <a:r>
              <a:rPr lang="en-US" sz="2400" dirty="0">
                <a:latin typeface="+mj-lt"/>
              </a:rPr>
              <a:t>Third, the income summary account is closed and credited to retained earnings.</a:t>
            </a:r>
          </a:p>
          <a:p>
            <a:pPr lvl="0"/>
            <a:r>
              <a:rPr lang="en-US" sz="2400" dirty="0">
                <a:latin typeface="+mj-lt"/>
              </a:rPr>
              <a:t>Finally, if a dividend was paid out, the balance is transferred from the dividends account to retained earnings.</a:t>
            </a:r>
          </a:p>
          <a:p>
            <a:r>
              <a:rPr lang="en-US" sz="2400" dirty="0">
                <a:latin typeface="+mj-lt"/>
              </a:rPr>
              <a:t>Modern accounting software automatically generates closing entries.</a:t>
            </a:r>
          </a:p>
          <a:p>
            <a:pPr lvl="0"/>
            <a:endParaRPr lang="en-US" sz="2400" dirty="0">
              <a:latin typeface="+mj-lt"/>
            </a:endParaRPr>
          </a:p>
          <a:p>
            <a:pPr marL="0" indent="0">
              <a:buNone/>
            </a:pPr>
            <a:endParaRPr lang="en-US" sz="2400" b="1" dirty="0">
              <a:latin typeface="+mj-lt"/>
            </a:endParaRPr>
          </a:p>
        </p:txBody>
      </p:sp>
    </p:spTree>
    <p:extLst>
      <p:ext uri="{BB962C8B-B14F-4D97-AF65-F5344CB8AC3E}">
        <p14:creationId xmlns:p14="http://schemas.microsoft.com/office/powerpoint/2010/main" val="95854124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3312" y="576072"/>
            <a:ext cx="9482328" cy="1143000"/>
          </a:xfrm>
          <a:solidFill>
            <a:schemeClr val="accent6">
              <a:lumMod val="75000"/>
            </a:schemeClr>
          </a:solidFill>
        </p:spPr>
        <p:txBody>
          <a:bodyPr>
            <a:normAutofit fontScale="90000"/>
          </a:bodyPr>
          <a:lstStyle/>
          <a:p>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r>
              <a:rPr lang="en-US" sz="4000" dirty="0">
                <a:solidFill>
                  <a:schemeClr val="bg1"/>
                </a:solidFill>
              </a:rPr>
              <a:t>Double Entry Accounting System -                </a:t>
            </a:r>
            <a:br>
              <a:rPr lang="en-US" b="1" dirty="0"/>
            </a:br>
            <a:r>
              <a:rPr lang="en-US" sz="4900" b="1" dirty="0">
                <a:solidFill>
                  <a:schemeClr val="bg1"/>
                </a:solidFill>
              </a:rPr>
              <a:t>Closing Entry…</a:t>
            </a:r>
            <a:br>
              <a:rPr lang="en-US" sz="4800" b="1" dirty="0"/>
            </a:br>
            <a:br>
              <a:rPr lang="en-US" sz="4800" b="1" dirty="0"/>
            </a:br>
            <a:br>
              <a:rPr lang="en-US" sz="4900" b="1" dirty="0">
                <a:solidFill>
                  <a:schemeClr val="bg1"/>
                </a:solidFill>
              </a:rPr>
            </a:br>
            <a:br>
              <a:rPr lang="en-US" sz="4800" b="1" dirty="0"/>
            </a:br>
            <a:br>
              <a:rPr lang="en-US" sz="4800" b="1" dirty="0"/>
            </a:br>
            <a:br>
              <a:rPr lang="en-US" sz="4800" b="1" dirty="0"/>
            </a:br>
            <a:br>
              <a:rPr lang="en-US" sz="4800" b="1" dirty="0"/>
            </a:br>
            <a:br>
              <a:rPr lang="en-US" sz="4800" b="1" dirty="0"/>
            </a:br>
            <a:r>
              <a:rPr lang="en-US" sz="4900" b="1" dirty="0">
                <a:solidFill>
                  <a:schemeClr val="bg1"/>
                </a:solidFill>
              </a:rPr>
              <a:t>…</a:t>
            </a:r>
            <a:br>
              <a:rPr lang="en-US" b="1" dirty="0"/>
            </a:br>
            <a:br>
              <a:rPr lang="en-US" b="1" dirty="0"/>
            </a:br>
            <a:endParaRPr lang="en-US" dirty="0">
              <a:solidFill>
                <a:schemeClr val="bg1"/>
              </a:solidFill>
            </a:endParaRPr>
          </a:p>
        </p:txBody>
      </p:sp>
      <p:sp>
        <p:nvSpPr>
          <p:cNvPr id="3" name="Content Placeholder 2"/>
          <p:cNvSpPr>
            <a:spLocks noGrp="1"/>
          </p:cNvSpPr>
          <p:nvPr>
            <p:ph idx="1"/>
          </p:nvPr>
        </p:nvSpPr>
        <p:spPr>
          <a:xfrm>
            <a:off x="1353312" y="1719072"/>
            <a:ext cx="9482328" cy="3236976"/>
          </a:xfrm>
          <a:solidFill>
            <a:schemeClr val="accent6">
              <a:lumMod val="20000"/>
              <a:lumOff val="80000"/>
            </a:schemeClr>
          </a:solidFill>
        </p:spPr>
        <p:txBody>
          <a:bodyPr>
            <a:noAutofit/>
          </a:bodyPr>
          <a:lstStyle/>
          <a:p>
            <a:pPr marL="0" indent="0">
              <a:buNone/>
            </a:pPr>
            <a:r>
              <a:rPr lang="en-US" b="1" dirty="0">
                <a:latin typeface="+mj-lt"/>
              </a:rPr>
              <a:t>Special Considerations</a:t>
            </a:r>
          </a:p>
          <a:p>
            <a:r>
              <a:rPr lang="en-US" sz="2400" dirty="0">
                <a:latin typeface="+mj-lt"/>
              </a:rPr>
              <a:t>If a company’s revenues are greater than its expenses, the closing entry entails debiting income summary and crediting retained earnings. In the event of a loss for the period, the income summary account needs to be credited and retained earnings reduced through a debit.</a:t>
            </a:r>
          </a:p>
          <a:p>
            <a:r>
              <a:rPr lang="en-US" sz="2400" dirty="0">
                <a:latin typeface="+mj-lt"/>
              </a:rPr>
              <a:t>Finally, dividends are closed directly to retained earnings. The retained earnings account is reduced by the amount paid out in dividends through a debit, and the dividends expense is credited.</a:t>
            </a:r>
          </a:p>
          <a:p>
            <a:pPr marL="0" indent="0">
              <a:buNone/>
            </a:pPr>
            <a:endParaRPr lang="en-US" sz="2400" b="1" dirty="0">
              <a:latin typeface="+mj-lt"/>
            </a:endParaRPr>
          </a:p>
        </p:txBody>
      </p:sp>
    </p:spTree>
    <p:extLst>
      <p:ext uri="{BB962C8B-B14F-4D97-AF65-F5344CB8AC3E}">
        <p14:creationId xmlns:p14="http://schemas.microsoft.com/office/powerpoint/2010/main" val="28127444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3312" y="576072"/>
            <a:ext cx="9482328" cy="1161288"/>
          </a:xfrm>
          <a:solidFill>
            <a:schemeClr val="accent6">
              <a:lumMod val="75000"/>
            </a:schemeClr>
          </a:solidFill>
        </p:spPr>
        <p:txBody>
          <a:bodyPr>
            <a:normAutofit fontScale="90000"/>
          </a:bodyPr>
          <a:lstStyle/>
          <a:p>
            <a:r>
              <a:rPr lang="en-US" dirty="0">
                <a:solidFill>
                  <a:schemeClr val="bg1"/>
                </a:solidFill>
              </a:rPr>
              <a:t>Accounting Essentials to Set Up and Operate a Double Entry Accounting System </a:t>
            </a:r>
          </a:p>
        </p:txBody>
      </p:sp>
      <p:sp>
        <p:nvSpPr>
          <p:cNvPr id="3" name="Content Placeholder 2"/>
          <p:cNvSpPr>
            <a:spLocks noGrp="1"/>
          </p:cNvSpPr>
          <p:nvPr>
            <p:ph idx="1"/>
          </p:nvPr>
        </p:nvSpPr>
        <p:spPr>
          <a:xfrm>
            <a:off x="1353312" y="1737360"/>
            <a:ext cx="9482328" cy="4672584"/>
          </a:xfrm>
          <a:solidFill>
            <a:schemeClr val="accent6">
              <a:lumMod val="20000"/>
              <a:lumOff val="80000"/>
            </a:schemeClr>
          </a:solidFill>
        </p:spPr>
        <p:txBody>
          <a:bodyPr>
            <a:noAutofit/>
          </a:bodyPr>
          <a:lstStyle/>
          <a:p>
            <a:pPr marL="0" indent="0">
              <a:buNone/>
            </a:pPr>
            <a:r>
              <a:rPr lang="en-US" b="1" dirty="0">
                <a:latin typeface="+mj-lt"/>
              </a:rPr>
              <a:t>Accounting Theory:</a:t>
            </a:r>
          </a:p>
          <a:p>
            <a:pPr marL="0" indent="0">
              <a:buNone/>
            </a:pPr>
            <a:r>
              <a:rPr lang="en-US" sz="2400" dirty="0">
                <a:latin typeface="+mj-lt"/>
              </a:rPr>
              <a:t>The study of accounting theory involves a review of both the historical foundations of  accounting practices, as well as the way in which accounting practices are changed and added to the regulatory framework that governs financial statements and financial reporting.</a:t>
            </a:r>
          </a:p>
          <a:p>
            <a:pPr lvl="0"/>
            <a:r>
              <a:rPr lang="en-US" sz="2200" dirty="0">
                <a:latin typeface="+mj-lt"/>
              </a:rPr>
              <a:t>Accounting theory provides a guide for effective accounting and financial reporting.</a:t>
            </a:r>
          </a:p>
          <a:p>
            <a:pPr lvl="0"/>
            <a:r>
              <a:rPr lang="en-US" sz="2200" dirty="0">
                <a:latin typeface="+mj-lt"/>
              </a:rPr>
              <a:t>Accounting theory involves the assumptions and methodologies used in financial reporting, requiring a review of accounting practices and the regulatory framework.  </a:t>
            </a:r>
          </a:p>
          <a:p>
            <a:pPr lvl="0"/>
            <a:r>
              <a:rPr lang="en-US" sz="2200" dirty="0">
                <a:latin typeface="+mj-lt"/>
              </a:rPr>
              <a:t>The Financial Accounting Standards Board (FASB) issues generally accepted accounting principles (GAAP) which aim to improve comparability and consistency in accounting information.</a:t>
            </a:r>
          </a:p>
          <a:p>
            <a:pPr marL="0" indent="0">
              <a:buNone/>
            </a:pPr>
            <a:endParaRPr lang="en-US" sz="2400" dirty="0">
              <a:latin typeface="+mj-lt"/>
            </a:endParaRPr>
          </a:p>
          <a:p>
            <a:pPr marL="0" indent="0">
              <a:buNone/>
            </a:pPr>
            <a:endParaRPr lang="en-US" sz="2400" dirty="0">
              <a:latin typeface="+mj-lt"/>
            </a:endParaRPr>
          </a:p>
          <a:p>
            <a:pPr marL="0" indent="0">
              <a:buNone/>
            </a:pPr>
            <a:endParaRPr lang="en-US" sz="2400" dirty="0">
              <a:latin typeface="+mj-lt"/>
            </a:endParaRPr>
          </a:p>
          <a:p>
            <a:pPr marL="0" indent="0">
              <a:buNone/>
            </a:pPr>
            <a:endParaRPr lang="en-US" sz="2400" dirty="0">
              <a:latin typeface="+mj-lt"/>
            </a:endParaRPr>
          </a:p>
          <a:p>
            <a:pPr marL="0" indent="0">
              <a:buNone/>
            </a:pPr>
            <a:endParaRPr lang="en-US" sz="2400" dirty="0">
              <a:latin typeface="+mj-lt"/>
            </a:endParaRPr>
          </a:p>
          <a:p>
            <a:pPr marL="0" indent="0">
              <a:buNone/>
            </a:pPr>
            <a:endParaRPr lang="en-US" sz="2400" dirty="0">
              <a:latin typeface="+mj-lt"/>
            </a:endParaRPr>
          </a:p>
          <a:p>
            <a:pPr marL="0" indent="0">
              <a:buNone/>
            </a:pPr>
            <a:endParaRPr lang="en-US" sz="2400" dirty="0">
              <a:latin typeface="+mj-lt"/>
            </a:endParaRPr>
          </a:p>
        </p:txBody>
      </p:sp>
    </p:spTree>
    <p:extLst>
      <p:ext uri="{BB962C8B-B14F-4D97-AF65-F5344CB8AC3E}">
        <p14:creationId xmlns:p14="http://schemas.microsoft.com/office/powerpoint/2010/main" val="183591109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3312" y="576072"/>
            <a:ext cx="9482328" cy="1143000"/>
          </a:xfrm>
          <a:solidFill>
            <a:schemeClr val="accent6">
              <a:lumMod val="75000"/>
            </a:schemeClr>
          </a:solidFill>
        </p:spPr>
        <p:txBody>
          <a:bodyPr>
            <a:normAutofit fontScale="90000"/>
          </a:bodyPr>
          <a:lstStyle/>
          <a:p>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r>
              <a:rPr lang="en-US" sz="4000" dirty="0">
                <a:solidFill>
                  <a:schemeClr val="bg1"/>
                </a:solidFill>
              </a:rPr>
              <a:t>Double Entry Accounting System -                </a:t>
            </a:r>
            <a:br>
              <a:rPr lang="en-US" b="1" dirty="0"/>
            </a:br>
            <a:r>
              <a:rPr lang="en-US" sz="4900" b="1" dirty="0">
                <a:solidFill>
                  <a:schemeClr val="bg1"/>
                </a:solidFill>
              </a:rPr>
              <a:t>Account Balance</a:t>
            </a:r>
            <a:br>
              <a:rPr lang="en-US" sz="4800" b="1" dirty="0"/>
            </a:br>
            <a:br>
              <a:rPr lang="en-US" sz="4800" b="1" dirty="0"/>
            </a:br>
            <a:br>
              <a:rPr lang="en-US" sz="4900" b="1" dirty="0">
                <a:solidFill>
                  <a:schemeClr val="bg1"/>
                </a:solidFill>
              </a:rPr>
            </a:br>
            <a:br>
              <a:rPr lang="en-US" sz="4800" b="1" dirty="0"/>
            </a:br>
            <a:br>
              <a:rPr lang="en-US" sz="4800" b="1" dirty="0"/>
            </a:br>
            <a:br>
              <a:rPr lang="en-US" sz="4800" b="1" dirty="0"/>
            </a:br>
            <a:br>
              <a:rPr lang="en-US" sz="4800" b="1" dirty="0"/>
            </a:br>
            <a:br>
              <a:rPr lang="en-US" sz="4800" b="1" dirty="0"/>
            </a:br>
            <a:r>
              <a:rPr lang="en-US" sz="4900" b="1" dirty="0">
                <a:solidFill>
                  <a:schemeClr val="bg1"/>
                </a:solidFill>
              </a:rPr>
              <a:t>…</a:t>
            </a:r>
            <a:br>
              <a:rPr lang="en-US" b="1" dirty="0"/>
            </a:br>
            <a:br>
              <a:rPr lang="en-US" b="1" dirty="0"/>
            </a:br>
            <a:endParaRPr lang="en-US" dirty="0">
              <a:solidFill>
                <a:schemeClr val="bg1"/>
              </a:solidFill>
            </a:endParaRPr>
          </a:p>
        </p:txBody>
      </p:sp>
      <p:sp>
        <p:nvSpPr>
          <p:cNvPr id="3" name="Content Placeholder 2"/>
          <p:cNvSpPr>
            <a:spLocks noGrp="1"/>
          </p:cNvSpPr>
          <p:nvPr>
            <p:ph idx="1"/>
          </p:nvPr>
        </p:nvSpPr>
        <p:spPr>
          <a:xfrm>
            <a:off x="1353312" y="1719072"/>
            <a:ext cx="9482328" cy="3236976"/>
          </a:xfrm>
          <a:solidFill>
            <a:schemeClr val="accent6">
              <a:lumMod val="20000"/>
              <a:lumOff val="80000"/>
            </a:schemeClr>
          </a:solidFill>
        </p:spPr>
        <p:txBody>
          <a:bodyPr>
            <a:noAutofit/>
          </a:bodyPr>
          <a:lstStyle/>
          <a:p>
            <a:pPr marL="0" indent="0">
              <a:buNone/>
            </a:pPr>
            <a:r>
              <a:rPr lang="en-US" b="1" dirty="0">
                <a:latin typeface="+mj-lt"/>
              </a:rPr>
              <a:t>What Is an Account Balance?</a:t>
            </a:r>
          </a:p>
          <a:p>
            <a:r>
              <a:rPr lang="en-US" sz="2400" dirty="0">
                <a:latin typeface="+mj-lt"/>
              </a:rPr>
              <a:t>An account balance is the amount of money present in a financial repository, such as a savings or current account, at any given moment. The account balance is always the net amount after factoring in all debits and credits. An account balance that falls below zero represents a net debt—for example, when there is an overdraft on a current account. </a:t>
            </a:r>
          </a:p>
          <a:p>
            <a:r>
              <a:rPr lang="en-US" sz="2400" dirty="0">
                <a:latin typeface="+mj-lt"/>
              </a:rPr>
              <a:t>An account balance represents the available funds, or current account value, of a particular financial account, such as a current, savings, or investment account.</a:t>
            </a:r>
          </a:p>
          <a:p>
            <a:pPr marL="0" indent="0">
              <a:buNone/>
            </a:pPr>
            <a:endParaRPr lang="en-US" sz="2400" b="1" dirty="0">
              <a:latin typeface="+mj-lt"/>
            </a:endParaRPr>
          </a:p>
        </p:txBody>
      </p:sp>
    </p:spTree>
    <p:extLst>
      <p:ext uri="{BB962C8B-B14F-4D97-AF65-F5344CB8AC3E}">
        <p14:creationId xmlns:p14="http://schemas.microsoft.com/office/powerpoint/2010/main" val="165331258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3312" y="576072"/>
            <a:ext cx="9482328" cy="1143000"/>
          </a:xfrm>
          <a:solidFill>
            <a:schemeClr val="accent6">
              <a:lumMod val="75000"/>
            </a:schemeClr>
          </a:solidFill>
        </p:spPr>
        <p:txBody>
          <a:bodyPr>
            <a:normAutofit fontScale="90000"/>
          </a:bodyPr>
          <a:lstStyle/>
          <a:p>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r>
              <a:rPr lang="en-US" sz="4000" dirty="0">
                <a:solidFill>
                  <a:schemeClr val="bg1"/>
                </a:solidFill>
              </a:rPr>
              <a:t>Double Entry Accounting System -                </a:t>
            </a:r>
            <a:br>
              <a:rPr lang="en-US" b="1" dirty="0"/>
            </a:br>
            <a:r>
              <a:rPr lang="en-US" sz="4900" b="1" dirty="0">
                <a:solidFill>
                  <a:schemeClr val="bg1"/>
                </a:solidFill>
              </a:rPr>
              <a:t>Accounting Information Systems (AIS)</a:t>
            </a:r>
            <a:br>
              <a:rPr lang="en-US" sz="4800" b="1" dirty="0"/>
            </a:br>
            <a:br>
              <a:rPr lang="en-US" sz="4800" b="1" dirty="0"/>
            </a:br>
            <a:br>
              <a:rPr lang="en-US" sz="4800" b="1" dirty="0"/>
            </a:br>
            <a:br>
              <a:rPr lang="en-US" sz="4900" b="1" dirty="0">
                <a:solidFill>
                  <a:schemeClr val="bg1"/>
                </a:solidFill>
              </a:rPr>
            </a:br>
            <a:br>
              <a:rPr lang="en-US" sz="4800" b="1" dirty="0"/>
            </a:br>
            <a:br>
              <a:rPr lang="en-US" sz="4800" b="1" dirty="0"/>
            </a:br>
            <a:br>
              <a:rPr lang="en-US" sz="4800" b="1" dirty="0"/>
            </a:br>
            <a:br>
              <a:rPr lang="en-US" sz="4800" b="1" dirty="0"/>
            </a:br>
            <a:br>
              <a:rPr lang="en-US" sz="4800" b="1" dirty="0"/>
            </a:br>
            <a:r>
              <a:rPr lang="en-US" sz="4900" b="1" dirty="0">
                <a:solidFill>
                  <a:schemeClr val="bg1"/>
                </a:solidFill>
              </a:rPr>
              <a:t>…</a:t>
            </a:r>
            <a:br>
              <a:rPr lang="en-US" b="1" dirty="0"/>
            </a:br>
            <a:br>
              <a:rPr lang="en-US" b="1" dirty="0"/>
            </a:br>
            <a:endParaRPr lang="en-US" dirty="0">
              <a:solidFill>
                <a:schemeClr val="bg1"/>
              </a:solidFill>
            </a:endParaRPr>
          </a:p>
        </p:txBody>
      </p:sp>
      <p:sp>
        <p:nvSpPr>
          <p:cNvPr id="3" name="Content Placeholder 2"/>
          <p:cNvSpPr>
            <a:spLocks noGrp="1"/>
          </p:cNvSpPr>
          <p:nvPr>
            <p:ph idx="1"/>
          </p:nvPr>
        </p:nvSpPr>
        <p:spPr>
          <a:xfrm>
            <a:off x="1353312" y="1719072"/>
            <a:ext cx="9482328" cy="3694176"/>
          </a:xfrm>
          <a:solidFill>
            <a:schemeClr val="accent6">
              <a:lumMod val="20000"/>
              <a:lumOff val="80000"/>
            </a:schemeClr>
          </a:solidFill>
        </p:spPr>
        <p:txBody>
          <a:bodyPr>
            <a:noAutofit/>
          </a:bodyPr>
          <a:lstStyle/>
          <a:p>
            <a:r>
              <a:rPr lang="en-US" sz="2400" dirty="0">
                <a:latin typeface="+mj-lt"/>
              </a:rPr>
              <a:t>An accounting information system (AIS) is a structure that a business uses to collect, store, manage, process, retrieve, and report its financial data so it can be used by accountants, consultants, business analysts, managers, chief financial officers (CFOs), auditors, regulators, and tax agencies.</a:t>
            </a:r>
          </a:p>
          <a:p>
            <a:pPr lvl="0"/>
            <a:r>
              <a:rPr lang="en-US" sz="2400" dirty="0">
                <a:latin typeface="+mj-lt"/>
              </a:rPr>
              <a:t>An AIS helps the different departments within a company work together.</a:t>
            </a:r>
          </a:p>
          <a:p>
            <a:pPr lvl="0"/>
            <a:r>
              <a:rPr lang="en-US" sz="2400" dirty="0">
                <a:latin typeface="+mj-lt"/>
              </a:rPr>
              <a:t>An effective AIS uses hardware and software to effectively store and retrieve data.</a:t>
            </a:r>
          </a:p>
          <a:p>
            <a:pPr lvl="0"/>
            <a:r>
              <a:rPr lang="en-US" sz="2400" dirty="0">
                <a:latin typeface="+mj-lt"/>
              </a:rPr>
              <a:t>The internal and external controls of an AIS are critical to protecting a company's sensitive data.</a:t>
            </a:r>
          </a:p>
          <a:p>
            <a:endParaRPr lang="en-US" sz="2400" dirty="0">
              <a:latin typeface="+mj-lt"/>
            </a:endParaRPr>
          </a:p>
        </p:txBody>
      </p:sp>
    </p:spTree>
    <p:extLst>
      <p:ext uri="{BB962C8B-B14F-4D97-AF65-F5344CB8AC3E}">
        <p14:creationId xmlns:p14="http://schemas.microsoft.com/office/powerpoint/2010/main" val="279727299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3312" y="576072"/>
            <a:ext cx="9482328" cy="1143000"/>
          </a:xfrm>
          <a:solidFill>
            <a:schemeClr val="accent6">
              <a:lumMod val="75000"/>
            </a:schemeClr>
          </a:solidFill>
        </p:spPr>
        <p:txBody>
          <a:bodyPr>
            <a:normAutofit fontScale="90000"/>
          </a:bodyPr>
          <a:lstStyle/>
          <a:p>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r>
              <a:rPr lang="en-US" sz="4000" dirty="0">
                <a:solidFill>
                  <a:schemeClr val="bg1"/>
                </a:solidFill>
              </a:rPr>
              <a:t>Double Entry Accounting System -                </a:t>
            </a:r>
            <a:br>
              <a:rPr lang="en-US" b="1" dirty="0"/>
            </a:br>
            <a:r>
              <a:rPr lang="en-US" sz="4900" b="1" dirty="0">
                <a:solidFill>
                  <a:schemeClr val="bg1"/>
                </a:solidFill>
              </a:rPr>
              <a:t>Accounting Information Systems (AIS)…</a:t>
            </a:r>
            <a:br>
              <a:rPr lang="en-US" sz="4800" b="1" dirty="0"/>
            </a:br>
            <a:br>
              <a:rPr lang="en-US" sz="4800" b="1" dirty="0"/>
            </a:br>
            <a:br>
              <a:rPr lang="en-US" sz="4800" b="1" dirty="0"/>
            </a:br>
            <a:br>
              <a:rPr lang="en-US" sz="4900" b="1" dirty="0">
                <a:solidFill>
                  <a:schemeClr val="bg1"/>
                </a:solidFill>
              </a:rPr>
            </a:br>
            <a:br>
              <a:rPr lang="en-US" sz="4800" b="1" dirty="0"/>
            </a:br>
            <a:br>
              <a:rPr lang="en-US" sz="4800" b="1" dirty="0"/>
            </a:br>
            <a:br>
              <a:rPr lang="en-US" sz="4800" b="1" dirty="0"/>
            </a:br>
            <a:br>
              <a:rPr lang="en-US" sz="4800" b="1" dirty="0"/>
            </a:br>
            <a:br>
              <a:rPr lang="en-US" sz="4800" b="1" dirty="0"/>
            </a:br>
            <a:r>
              <a:rPr lang="en-US" sz="4900" b="1" dirty="0">
                <a:solidFill>
                  <a:schemeClr val="bg1"/>
                </a:solidFill>
              </a:rPr>
              <a:t>…</a:t>
            </a:r>
            <a:br>
              <a:rPr lang="en-US" b="1" dirty="0"/>
            </a:br>
            <a:br>
              <a:rPr lang="en-US" b="1" dirty="0"/>
            </a:br>
            <a:endParaRPr lang="en-US" dirty="0">
              <a:solidFill>
                <a:schemeClr val="bg1"/>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687704668"/>
              </p:ext>
            </p:extLst>
          </p:nvPr>
        </p:nvGraphicFramePr>
        <p:xfrm>
          <a:off x="1352550" y="1719263"/>
          <a:ext cx="9483726" cy="3108960"/>
        </p:xfrm>
        <a:graphic>
          <a:graphicData uri="http://schemas.openxmlformats.org/drawingml/2006/table">
            <a:tbl>
              <a:tblPr firstRow="1" bandRow="1">
                <a:tableStyleId>{5C22544A-7EE6-4342-B048-85BDC9FD1C3A}</a:tableStyleId>
              </a:tblPr>
              <a:tblGrid>
                <a:gridCol w="4741863">
                  <a:extLst>
                    <a:ext uri="{9D8B030D-6E8A-4147-A177-3AD203B41FA5}">
                      <a16:colId xmlns:a16="http://schemas.microsoft.com/office/drawing/2014/main" val="20000"/>
                    </a:ext>
                  </a:extLst>
                </a:gridCol>
                <a:gridCol w="4741863">
                  <a:extLst>
                    <a:ext uri="{9D8B030D-6E8A-4147-A177-3AD203B41FA5}">
                      <a16:colId xmlns:a16="http://schemas.microsoft.com/office/drawing/2014/main" val="20001"/>
                    </a:ext>
                  </a:extLst>
                </a:gridCol>
              </a:tblGrid>
              <a:tr h="804481">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b="0" dirty="0">
                          <a:solidFill>
                            <a:schemeClr val="tx1"/>
                          </a:solidFill>
                          <a:latin typeface="+mj-lt"/>
                        </a:rPr>
                        <a:t>The type of data included in an AIS depends on the nature of the business, but it may consist of the following:</a:t>
                      </a:r>
                    </a:p>
                  </a:txBody>
                  <a:tcPr>
                    <a:solidFill>
                      <a:schemeClr val="bg1"/>
                    </a:solidFill>
                  </a:tcPr>
                </a:tc>
                <a:tc hMerge="1">
                  <a:txBody>
                    <a:bodyPr/>
                    <a:lstStyle/>
                    <a:p>
                      <a:endParaRPr lang="en-US" dirty="0"/>
                    </a:p>
                  </a:txBody>
                  <a:tcPr/>
                </a:tc>
                <a:extLst>
                  <a:ext uri="{0D108BD9-81ED-4DB2-BD59-A6C34878D82A}">
                    <a16:rowId xmlns:a16="http://schemas.microsoft.com/office/drawing/2014/main" val="10000"/>
                  </a:ext>
                </a:extLst>
              </a:tr>
              <a:tr h="370840">
                <a:tc>
                  <a:txBody>
                    <a:bodyPr/>
                    <a:lstStyle/>
                    <a:p>
                      <a:pPr marL="285750" lvl="0" indent="-285750">
                        <a:buFont typeface="Arial" panose="020B0604020202020204" pitchFamily="34" charset="0"/>
                        <a:buChar char="•"/>
                      </a:pPr>
                      <a:r>
                        <a:rPr lang="en-US" sz="2400" dirty="0">
                          <a:latin typeface="+mj-lt"/>
                        </a:rPr>
                        <a:t>Sales orders</a:t>
                      </a:r>
                    </a:p>
                    <a:p>
                      <a:pPr marL="285750" lvl="0" indent="-285750">
                        <a:buFont typeface="Arial" panose="020B0604020202020204" pitchFamily="34" charset="0"/>
                        <a:buChar char="•"/>
                      </a:pPr>
                      <a:r>
                        <a:rPr lang="en-US" sz="2400" dirty="0">
                          <a:latin typeface="+mj-lt"/>
                        </a:rPr>
                        <a:t>Customer billing statements</a:t>
                      </a:r>
                    </a:p>
                    <a:p>
                      <a:pPr marL="285750" lvl="0" indent="-285750">
                        <a:buFont typeface="Arial" panose="020B0604020202020204" pitchFamily="34" charset="0"/>
                        <a:buChar char="•"/>
                      </a:pPr>
                      <a:r>
                        <a:rPr lang="en-US" sz="2400" dirty="0">
                          <a:latin typeface="+mj-lt"/>
                        </a:rPr>
                        <a:t>Sales analysis reports</a:t>
                      </a:r>
                    </a:p>
                    <a:p>
                      <a:pPr marL="285750" lvl="0" indent="-285750">
                        <a:buFont typeface="Arial" panose="020B0604020202020204" pitchFamily="34" charset="0"/>
                        <a:buChar char="•"/>
                      </a:pPr>
                      <a:r>
                        <a:rPr lang="en-US" sz="2400" dirty="0">
                          <a:latin typeface="+mj-lt"/>
                        </a:rPr>
                        <a:t>Purchase requisitions</a:t>
                      </a:r>
                    </a:p>
                    <a:p>
                      <a:pPr marL="285750" lvl="0" indent="-285750">
                        <a:buFont typeface="Arial" panose="020B0604020202020204" pitchFamily="34" charset="0"/>
                        <a:buChar char="•"/>
                      </a:pPr>
                      <a:r>
                        <a:rPr lang="en-US" sz="2400" dirty="0">
                          <a:latin typeface="+mj-lt"/>
                        </a:rPr>
                        <a:t>Vendor invoices</a:t>
                      </a:r>
                    </a:p>
                    <a:p>
                      <a:pPr marL="285750" lvl="0" indent="-285750">
                        <a:buFont typeface="Arial" panose="020B0604020202020204" pitchFamily="34" charset="0"/>
                        <a:buChar char="•"/>
                      </a:pPr>
                      <a:r>
                        <a:rPr lang="en-US" sz="2400" dirty="0">
                          <a:latin typeface="+mj-lt"/>
                        </a:rPr>
                        <a:t>Check registers </a:t>
                      </a:r>
                    </a:p>
                  </a:txBody>
                  <a:tcPr>
                    <a:solidFill>
                      <a:schemeClr val="accent6">
                        <a:lumMod val="20000"/>
                        <a:lumOff val="80000"/>
                      </a:schemeClr>
                    </a:solidFill>
                  </a:tcPr>
                </a:tc>
                <a:tc>
                  <a:txBody>
                    <a:bodyPr/>
                    <a:lstStyle/>
                    <a:p>
                      <a:pPr marL="285750" lvl="0" indent="-285750">
                        <a:buFont typeface="Arial" panose="020B0604020202020204" pitchFamily="34" charset="0"/>
                        <a:buChar char="•"/>
                      </a:pPr>
                      <a:r>
                        <a:rPr lang="en-US" sz="2400" dirty="0">
                          <a:latin typeface="+mj-lt"/>
                        </a:rPr>
                        <a:t>General Ledger </a:t>
                      </a:r>
                    </a:p>
                    <a:p>
                      <a:pPr marL="285750" lvl="0" indent="-285750">
                        <a:buFont typeface="Arial" panose="020B0604020202020204" pitchFamily="34" charset="0"/>
                        <a:buChar char="•"/>
                      </a:pPr>
                      <a:r>
                        <a:rPr lang="en-US" sz="2400" dirty="0">
                          <a:latin typeface="+mj-lt"/>
                        </a:rPr>
                        <a:t>Inventory data</a:t>
                      </a:r>
                    </a:p>
                    <a:p>
                      <a:pPr marL="285750" lvl="0" indent="-285750">
                        <a:buFont typeface="Arial" panose="020B0604020202020204" pitchFamily="34" charset="0"/>
                        <a:buChar char="•"/>
                      </a:pPr>
                      <a:r>
                        <a:rPr lang="en-US" sz="2400" dirty="0">
                          <a:latin typeface="+mj-lt"/>
                        </a:rPr>
                        <a:t>Payroll information</a:t>
                      </a:r>
                    </a:p>
                    <a:p>
                      <a:pPr marL="285750" lvl="0" indent="-285750">
                        <a:buFont typeface="Arial" panose="020B0604020202020204" pitchFamily="34" charset="0"/>
                        <a:buChar char="•"/>
                      </a:pPr>
                      <a:r>
                        <a:rPr lang="en-US" sz="2400" dirty="0">
                          <a:latin typeface="+mj-lt"/>
                        </a:rPr>
                        <a:t>Timekeeping</a:t>
                      </a:r>
                    </a:p>
                    <a:p>
                      <a:pPr marL="285750" lvl="0" indent="-285750">
                        <a:buFont typeface="Arial" panose="020B0604020202020204" pitchFamily="34" charset="0"/>
                        <a:buChar char="•"/>
                      </a:pPr>
                      <a:r>
                        <a:rPr lang="en-US" sz="2400" dirty="0">
                          <a:latin typeface="+mj-lt"/>
                        </a:rPr>
                        <a:t>Tax information</a:t>
                      </a:r>
                    </a:p>
                    <a:p>
                      <a:endParaRPr lang="en-US" sz="2400" dirty="0">
                        <a:latin typeface="+mj-lt"/>
                      </a:endParaRPr>
                    </a:p>
                  </a:txBody>
                  <a:tcPr>
                    <a:solidFill>
                      <a:schemeClr val="accent6">
                        <a:lumMod val="20000"/>
                        <a:lumOff val="8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02738372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3312" y="576072"/>
            <a:ext cx="9482328" cy="1143000"/>
          </a:xfrm>
          <a:solidFill>
            <a:schemeClr val="accent6">
              <a:lumMod val="75000"/>
            </a:schemeClr>
          </a:solidFill>
        </p:spPr>
        <p:txBody>
          <a:bodyPr>
            <a:normAutofit fontScale="90000"/>
          </a:bodyPr>
          <a:lstStyle/>
          <a:p>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r>
              <a:rPr lang="en-US" sz="4000" dirty="0">
                <a:solidFill>
                  <a:schemeClr val="bg1"/>
                </a:solidFill>
              </a:rPr>
              <a:t>Double Entry Accounting System -                </a:t>
            </a:r>
            <a:br>
              <a:rPr lang="en-US" b="1" dirty="0"/>
            </a:br>
            <a:r>
              <a:rPr lang="en-US" sz="4900" b="1" dirty="0">
                <a:solidFill>
                  <a:schemeClr val="bg1"/>
                </a:solidFill>
              </a:rPr>
              <a:t>Accounting Information Systems (AIS)…</a:t>
            </a:r>
            <a:br>
              <a:rPr lang="en-US" sz="4800" b="1" dirty="0"/>
            </a:br>
            <a:br>
              <a:rPr lang="en-US" sz="4800" b="1" dirty="0"/>
            </a:br>
            <a:br>
              <a:rPr lang="en-US" sz="4800" b="1" dirty="0"/>
            </a:br>
            <a:br>
              <a:rPr lang="en-US" sz="4900" b="1" dirty="0">
                <a:solidFill>
                  <a:schemeClr val="bg1"/>
                </a:solidFill>
              </a:rPr>
            </a:br>
            <a:br>
              <a:rPr lang="en-US" sz="4800" b="1" dirty="0"/>
            </a:br>
            <a:br>
              <a:rPr lang="en-US" sz="4800" b="1" dirty="0"/>
            </a:br>
            <a:br>
              <a:rPr lang="en-US" sz="4800" b="1" dirty="0"/>
            </a:br>
            <a:br>
              <a:rPr lang="en-US" sz="4800" b="1" dirty="0"/>
            </a:br>
            <a:br>
              <a:rPr lang="en-US" sz="4800" b="1" dirty="0"/>
            </a:br>
            <a:r>
              <a:rPr lang="en-US" sz="4900" b="1" dirty="0">
                <a:solidFill>
                  <a:schemeClr val="bg1"/>
                </a:solidFill>
              </a:rPr>
              <a:t>…</a:t>
            </a:r>
            <a:br>
              <a:rPr lang="en-US" b="1" dirty="0"/>
            </a:br>
            <a:br>
              <a:rPr lang="en-US" b="1" dirty="0"/>
            </a:br>
            <a:endParaRPr lang="en-US" dirty="0">
              <a:solidFill>
                <a:schemeClr val="bg1"/>
              </a:solidFill>
            </a:endParaRPr>
          </a:p>
        </p:txBody>
      </p:sp>
      <p:sp>
        <p:nvSpPr>
          <p:cNvPr id="3" name="Content Placeholder 2"/>
          <p:cNvSpPr>
            <a:spLocks noGrp="1"/>
          </p:cNvSpPr>
          <p:nvPr>
            <p:ph idx="1"/>
          </p:nvPr>
        </p:nvSpPr>
        <p:spPr>
          <a:xfrm>
            <a:off x="1353312" y="1719072"/>
            <a:ext cx="9482328" cy="4105656"/>
          </a:xfrm>
          <a:solidFill>
            <a:schemeClr val="accent6">
              <a:lumMod val="20000"/>
              <a:lumOff val="80000"/>
            </a:schemeClr>
          </a:solidFill>
        </p:spPr>
        <p:txBody>
          <a:bodyPr>
            <a:noAutofit/>
          </a:bodyPr>
          <a:lstStyle/>
          <a:p>
            <a:pPr marL="0" indent="0">
              <a:buNone/>
            </a:pPr>
            <a:r>
              <a:rPr lang="en-US" b="1" dirty="0">
                <a:latin typeface="+mj-lt"/>
              </a:rPr>
              <a:t>AIS Software</a:t>
            </a:r>
          </a:p>
          <a:p>
            <a:r>
              <a:rPr lang="en-US" sz="2400" dirty="0">
                <a:latin typeface="+mj-lt"/>
              </a:rPr>
              <a:t>The software component of an AIS is the computer programs used to store, retrieve, process, and analyze the company's financial data. Before there were computers, an AIS was a manual, paper-based system, but today, most companies are using computer software as the basis of the AIS. </a:t>
            </a:r>
          </a:p>
          <a:p>
            <a:r>
              <a:rPr lang="en-US" sz="2400" dirty="0">
                <a:latin typeface="+mj-lt"/>
              </a:rPr>
              <a:t>Small businesses might use Intuit's QuickBooks or Sage's Sage 50 Accounting, but there are others.﻿ Small to mid-sized businesses might use SAP’s Business One. Mid-sized and large businesses might use Microsoft's Dynamics GP, Sage Group's MAS 90, or MAS 200, Oracle's PeopleSoft, or </a:t>
            </a:r>
            <a:r>
              <a:rPr lang="en-US" sz="2400" dirty="0" err="1">
                <a:latin typeface="+mj-lt"/>
              </a:rPr>
              <a:t>Epicor</a:t>
            </a:r>
            <a:r>
              <a:rPr lang="en-US" sz="2400" dirty="0">
                <a:latin typeface="+mj-lt"/>
              </a:rPr>
              <a:t> Financial Management.﻿</a:t>
            </a:r>
          </a:p>
        </p:txBody>
      </p:sp>
    </p:spTree>
    <p:extLst>
      <p:ext uri="{BB962C8B-B14F-4D97-AF65-F5344CB8AC3E}">
        <p14:creationId xmlns:p14="http://schemas.microsoft.com/office/powerpoint/2010/main" val="208479488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3312" y="576072"/>
            <a:ext cx="9482328" cy="1143000"/>
          </a:xfrm>
          <a:solidFill>
            <a:schemeClr val="accent6">
              <a:lumMod val="75000"/>
            </a:schemeClr>
          </a:solidFill>
        </p:spPr>
        <p:txBody>
          <a:bodyPr>
            <a:normAutofit fontScale="90000"/>
          </a:bodyPr>
          <a:lstStyle/>
          <a:p>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r>
              <a:rPr lang="en-US" sz="4000" dirty="0">
                <a:solidFill>
                  <a:schemeClr val="bg1"/>
                </a:solidFill>
              </a:rPr>
              <a:t>Double Entry Accounting System -                </a:t>
            </a:r>
            <a:br>
              <a:rPr lang="en-US" b="1" dirty="0"/>
            </a:br>
            <a:r>
              <a:rPr lang="en-US" sz="4900" b="1" dirty="0">
                <a:solidFill>
                  <a:schemeClr val="bg1"/>
                </a:solidFill>
              </a:rPr>
              <a:t>Accounting Information Systems (AIS)…</a:t>
            </a:r>
            <a:br>
              <a:rPr lang="en-US" sz="4800" b="1" dirty="0"/>
            </a:br>
            <a:br>
              <a:rPr lang="en-US" sz="4800" b="1" dirty="0"/>
            </a:br>
            <a:br>
              <a:rPr lang="en-US" sz="4800" b="1" dirty="0"/>
            </a:br>
            <a:br>
              <a:rPr lang="en-US" sz="4900" b="1" dirty="0">
                <a:solidFill>
                  <a:schemeClr val="bg1"/>
                </a:solidFill>
              </a:rPr>
            </a:br>
            <a:br>
              <a:rPr lang="en-US" sz="4800" b="1" dirty="0"/>
            </a:br>
            <a:br>
              <a:rPr lang="en-US" sz="4800" b="1" dirty="0"/>
            </a:br>
            <a:br>
              <a:rPr lang="en-US" sz="4800" b="1" dirty="0"/>
            </a:br>
            <a:br>
              <a:rPr lang="en-US" sz="4800" b="1" dirty="0"/>
            </a:br>
            <a:br>
              <a:rPr lang="en-US" sz="4800" b="1" dirty="0"/>
            </a:br>
            <a:r>
              <a:rPr lang="en-US" sz="4900" b="1" dirty="0">
                <a:solidFill>
                  <a:schemeClr val="bg1"/>
                </a:solidFill>
              </a:rPr>
              <a:t>…</a:t>
            </a:r>
            <a:br>
              <a:rPr lang="en-US" b="1" dirty="0"/>
            </a:br>
            <a:br>
              <a:rPr lang="en-US" b="1" dirty="0"/>
            </a:br>
            <a:endParaRPr lang="en-US" dirty="0">
              <a:solidFill>
                <a:schemeClr val="bg1"/>
              </a:solidFill>
            </a:endParaRPr>
          </a:p>
        </p:txBody>
      </p:sp>
      <p:sp>
        <p:nvSpPr>
          <p:cNvPr id="3" name="Content Placeholder 2"/>
          <p:cNvSpPr>
            <a:spLocks noGrp="1"/>
          </p:cNvSpPr>
          <p:nvPr>
            <p:ph idx="1"/>
          </p:nvPr>
        </p:nvSpPr>
        <p:spPr>
          <a:xfrm>
            <a:off x="1353312" y="1719072"/>
            <a:ext cx="9482328" cy="4105656"/>
          </a:xfrm>
          <a:solidFill>
            <a:schemeClr val="accent6">
              <a:lumMod val="20000"/>
              <a:lumOff val="80000"/>
            </a:schemeClr>
          </a:solidFill>
        </p:spPr>
        <p:txBody>
          <a:bodyPr>
            <a:noAutofit/>
          </a:bodyPr>
          <a:lstStyle/>
          <a:p>
            <a:pPr marL="0" indent="0">
              <a:buNone/>
            </a:pPr>
            <a:r>
              <a:rPr lang="en-US" b="1" dirty="0">
                <a:latin typeface="+mj-lt"/>
              </a:rPr>
              <a:t>AIS Software</a:t>
            </a:r>
          </a:p>
          <a:p>
            <a:r>
              <a:rPr lang="en-US" sz="2400" dirty="0">
                <a:latin typeface="+mj-lt"/>
              </a:rPr>
              <a:t>Quality, reliability, and security are key components of effective AIS software. Managers rely on the information it outputs to make decisions for the company, and they need high-quality information to make sound decisions.</a:t>
            </a:r>
          </a:p>
          <a:p>
            <a:r>
              <a:rPr lang="en-US" sz="2400" dirty="0">
                <a:latin typeface="+mj-lt"/>
              </a:rPr>
              <a:t>AIS software programs can be customized to meet the unique needs of different types of businesses. If an existing program does not meet a company's needs, the software can also be developed in-house with substantial input from end-users or can be developed by a third-party company specifically for the organization. The system could even be outsourced to a specialized company.</a:t>
            </a:r>
          </a:p>
          <a:p>
            <a:pPr marL="0" indent="0">
              <a:buNone/>
            </a:pPr>
            <a:endParaRPr lang="en-US" sz="2400" b="1" dirty="0">
              <a:latin typeface="+mj-lt"/>
            </a:endParaRPr>
          </a:p>
        </p:txBody>
      </p:sp>
    </p:spTree>
    <p:extLst>
      <p:ext uri="{BB962C8B-B14F-4D97-AF65-F5344CB8AC3E}">
        <p14:creationId xmlns:p14="http://schemas.microsoft.com/office/powerpoint/2010/main" val="122110484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3312" y="576072"/>
            <a:ext cx="9482328" cy="1143000"/>
          </a:xfrm>
          <a:solidFill>
            <a:schemeClr val="accent6">
              <a:lumMod val="75000"/>
            </a:schemeClr>
          </a:solidFill>
        </p:spPr>
        <p:txBody>
          <a:bodyPr>
            <a:normAutofit fontScale="90000"/>
          </a:bodyPr>
          <a:lstStyle/>
          <a:p>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r>
              <a:rPr lang="en-US" sz="4000" dirty="0">
                <a:solidFill>
                  <a:schemeClr val="bg1"/>
                </a:solidFill>
              </a:rPr>
              <a:t>Double Entry Accounting System -                </a:t>
            </a:r>
            <a:br>
              <a:rPr lang="en-US" b="1" dirty="0"/>
            </a:br>
            <a:r>
              <a:rPr lang="en-US" sz="4900" b="1" dirty="0">
                <a:solidFill>
                  <a:schemeClr val="bg1"/>
                </a:solidFill>
              </a:rPr>
              <a:t>Accounting Information Systems (AIS)…</a:t>
            </a:r>
            <a:br>
              <a:rPr lang="en-US" sz="4800" b="1" dirty="0"/>
            </a:br>
            <a:br>
              <a:rPr lang="en-US" sz="4800" b="1" dirty="0"/>
            </a:br>
            <a:br>
              <a:rPr lang="en-US" sz="4800" b="1" dirty="0"/>
            </a:br>
            <a:br>
              <a:rPr lang="en-US" sz="4900" b="1" dirty="0">
                <a:solidFill>
                  <a:schemeClr val="bg1"/>
                </a:solidFill>
              </a:rPr>
            </a:br>
            <a:br>
              <a:rPr lang="en-US" sz="4800" b="1" dirty="0"/>
            </a:br>
            <a:br>
              <a:rPr lang="en-US" sz="4800" b="1" dirty="0"/>
            </a:br>
            <a:br>
              <a:rPr lang="en-US" sz="4800" b="1" dirty="0"/>
            </a:br>
            <a:br>
              <a:rPr lang="en-US" sz="4800" b="1" dirty="0"/>
            </a:br>
            <a:br>
              <a:rPr lang="en-US" sz="4800" b="1" dirty="0"/>
            </a:br>
            <a:r>
              <a:rPr lang="en-US" sz="4900" b="1" dirty="0">
                <a:solidFill>
                  <a:schemeClr val="bg1"/>
                </a:solidFill>
              </a:rPr>
              <a:t>…</a:t>
            </a:r>
            <a:br>
              <a:rPr lang="en-US" b="1" dirty="0"/>
            </a:br>
            <a:br>
              <a:rPr lang="en-US" b="1" dirty="0"/>
            </a:br>
            <a:endParaRPr lang="en-US" dirty="0">
              <a:solidFill>
                <a:schemeClr val="bg1"/>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502824457"/>
              </p:ext>
            </p:extLst>
          </p:nvPr>
        </p:nvGraphicFramePr>
        <p:xfrm>
          <a:off x="1352550" y="1719263"/>
          <a:ext cx="9483726" cy="3636073"/>
        </p:xfrm>
        <a:graphic>
          <a:graphicData uri="http://schemas.openxmlformats.org/drawingml/2006/table">
            <a:tbl>
              <a:tblPr firstRow="1" bandRow="1">
                <a:tableStyleId>{5C22544A-7EE6-4342-B048-85BDC9FD1C3A}</a:tableStyleId>
              </a:tblPr>
              <a:tblGrid>
                <a:gridCol w="4741863">
                  <a:extLst>
                    <a:ext uri="{9D8B030D-6E8A-4147-A177-3AD203B41FA5}">
                      <a16:colId xmlns:a16="http://schemas.microsoft.com/office/drawing/2014/main" val="20000"/>
                    </a:ext>
                  </a:extLst>
                </a:gridCol>
                <a:gridCol w="4741863">
                  <a:extLst>
                    <a:ext uri="{9D8B030D-6E8A-4147-A177-3AD203B41FA5}">
                      <a16:colId xmlns:a16="http://schemas.microsoft.com/office/drawing/2014/main" val="20001"/>
                    </a:ext>
                  </a:extLst>
                </a:gridCol>
              </a:tblGrid>
              <a:tr h="370840">
                <a:tc gridSpan="2">
                  <a:txBody>
                    <a:bodyPr/>
                    <a:lstStyle/>
                    <a:p>
                      <a:pPr marL="0" indent="0">
                        <a:buNone/>
                      </a:pPr>
                      <a:r>
                        <a:rPr lang="en-US" sz="2800" b="1" dirty="0">
                          <a:solidFill>
                            <a:schemeClr val="tx1"/>
                          </a:solidFill>
                          <a:latin typeface="+mj-lt"/>
                        </a:rPr>
                        <a:t>IT Infrastructure: </a:t>
                      </a:r>
                      <a:r>
                        <a:rPr lang="en-US" sz="2400" b="0" dirty="0">
                          <a:solidFill>
                            <a:schemeClr val="tx1"/>
                          </a:solidFill>
                          <a:latin typeface="+mj-lt"/>
                        </a:rPr>
                        <a:t>Most of these hardware items a business would need to have anyway and can include the following</a:t>
                      </a:r>
                    </a:p>
                  </a:txBody>
                  <a:tcPr>
                    <a:solidFill>
                      <a:schemeClr val="bg1"/>
                    </a:solidFill>
                  </a:tcPr>
                </a:tc>
                <a:tc hMerge="1">
                  <a:txBody>
                    <a:bodyPr/>
                    <a:lstStyle/>
                    <a:p>
                      <a:endParaRPr lang="en-US" dirty="0"/>
                    </a:p>
                  </a:txBody>
                  <a:tcPr/>
                </a:tc>
                <a:extLst>
                  <a:ext uri="{0D108BD9-81ED-4DB2-BD59-A6C34878D82A}">
                    <a16:rowId xmlns:a16="http://schemas.microsoft.com/office/drawing/2014/main" val="10000"/>
                  </a:ext>
                </a:extLst>
              </a:tr>
              <a:tr h="1563433">
                <a:tc>
                  <a:txBody>
                    <a:bodyPr/>
                    <a:lstStyle/>
                    <a:p>
                      <a:pPr marL="285750" lvl="0" indent="-285750">
                        <a:buFont typeface="Arial" panose="020B0604020202020204" pitchFamily="34" charset="0"/>
                        <a:buChar char="•"/>
                      </a:pPr>
                      <a:r>
                        <a:rPr lang="en-US" sz="2400" b="0" dirty="0">
                          <a:latin typeface="+mj-lt"/>
                        </a:rPr>
                        <a:t>Computers</a:t>
                      </a:r>
                    </a:p>
                    <a:p>
                      <a:pPr marL="285750" lvl="0" indent="-285750">
                        <a:buFont typeface="Arial" panose="020B0604020202020204" pitchFamily="34" charset="0"/>
                        <a:buChar char="•"/>
                      </a:pPr>
                      <a:r>
                        <a:rPr lang="en-US" sz="2400" b="0" dirty="0">
                          <a:latin typeface="+mj-lt"/>
                        </a:rPr>
                        <a:t>Mobile devices</a:t>
                      </a:r>
                    </a:p>
                    <a:p>
                      <a:pPr marL="285750" lvl="0" indent="-285750">
                        <a:buFont typeface="Arial" panose="020B0604020202020204" pitchFamily="34" charset="0"/>
                        <a:buChar char="•"/>
                      </a:pPr>
                      <a:r>
                        <a:rPr lang="en-US" sz="2400" b="0" dirty="0">
                          <a:latin typeface="+mj-lt"/>
                        </a:rPr>
                        <a:t>Servers</a:t>
                      </a:r>
                    </a:p>
                    <a:p>
                      <a:pPr marL="285750" lvl="0" indent="-285750">
                        <a:buFont typeface="Arial" panose="020B0604020202020204" pitchFamily="34" charset="0"/>
                        <a:buChar char="•"/>
                      </a:pPr>
                      <a:r>
                        <a:rPr lang="en-US" sz="2400" b="0" dirty="0">
                          <a:latin typeface="+mj-lt"/>
                        </a:rPr>
                        <a:t>Printers</a:t>
                      </a:r>
                    </a:p>
                  </a:txBody>
                  <a:tcPr>
                    <a:solidFill>
                      <a:schemeClr val="accent6">
                        <a:lumMod val="20000"/>
                        <a:lumOff val="80000"/>
                      </a:schemeClr>
                    </a:solidFill>
                  </a:tcPr>
                </a:tc>
                <a:tc>
                  <a:txBody>
                    <a:bodyPr/>
                    <a:lstStyle/>
                    <a:p>
                      <a:pPr marL="285750" lvl="0" indent="-285750">
                        <a:buFont typeface="Arial" panose="020B0604020202020204" pitchFamily="34" charset="0"/>
                        <a:buChar char="•"/>
                      </a:pPr>
                      <a:r>
                        <a:rPr lang="en-US" sz="2400" b="0" dirty="0">
                          <a:latin typeface="+mj-lt"/>
                        </a:rPr>
                        <a:t>Storage media</a:t>
                      </a:r>
                    </a:p>
                    <a:p>
                      <a:pPr marL="285750" lvl="0" indent="-285750">
                        <a:buFont typeface="Arial" panose="020B0604020202020204" pitchFamily="34" charset="0"/>
                        <a:buChar char="•"/>
                      </a:pPr>
                      <a:r>
                        <a:rPr lang="en-US" sz="2400" b="0" dirty="0">
                          <a:latin typeface="+mj-lt"/>
                        </a:rPr>
                        <a:t>A back-up power supply</a:t>
                      </a:r>
                    </a:p>
                    <a:p>
                      <a:pPr marL="285750" lvl="0" indent="-285750">
                        <a:buFont typeface="Arial" panose="020B0604020202020204" pitchFamily="34" charset="0"/>
                        <a:buChar char="•"/>
                      </a:pPr>
                      <a:r>
                        <a:rPr lang="en-US" sz="2400" b="0" dirty="0">
                          <a:latin typeface="+mj-lt"/>
                        </a:rPr>
                        <a:t>Surge protectors</a:t>
                      </a:r>
                    </a:p>
                    <a:p>
                      <a:pPr marL="285750" lvl="0" indent="-285750">
                        <a:buFont typeface="Arial" panose="020B0604020202020204" pitchFamily="34" charset="0"/>
                        <a:buChar char="•"/>
                      </a:pPr>
                      <a:r>
                        <a:rPr lang="en-US" sz="2400" b="0" dirty="0">
                          <a:latin typeface="+mj-lt"/>
                        </a:rPr>
                        <a:t>Routers</a:t>
                      </a:r>
                    </a:p>
                  </a:txBody>
                  <a:tcPr>
                    <a:solidFill>
                      <a:schemeClr val="accent6">
                        <a:lumMod val="20000"/>
                        <a:lumOff val="80000"/>
                      </a:schemeClr>
                    </a:solidFill>
                  </a:tcPr>
                </a:tc>
                <a:extLst>
                  <a:ext uri="{0D108BD9-81ED-4DB2-BD59-A6C34878D82A}">
                    <a16:rowId xmlns:a16="http://schemas.microsoft.com/office/drawing/2014/main" val="10001"/>
                  </a:ext>
                </a:extLst>
              </a:tr>
              <a:tr h="370840">
                <a:tc gridSpan="2">
                  <a:txBody>
                    <a:bodyPr/>
                    <a:lstStyle/>
                    <a:p>
                      <a:pPr marL="342900" marR="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400" b="0" dirty="0">
                          <a:latin typeface="+mj-lt"/>
                        </a:rPr>
                        <a:t>In addition to cost, factors to consider in selecting hardware include speed, storage capability, and whether it can be expanded and upgraded</a:t>
                      </a:r>
                      <a:endParaRPr lang="en-US" sz="2400" b="0" kern="1200" dirty="0">
                        <a:solidFill>
                          <a:schemeClr val="dk1"/>
                        </a:solidFill>
                        <a:latin typeface="+mj-lt"/>
                        <a:ea typeface="+mn-ea"/>
                        <a:cs typeface="+mn-cs"/>
                      </a:endParaRPr>
                    </a:p>
                    <a:p>
                      <a:endParaRPr lang="en-US" sz="2400" b="0" dirty="0">
                        <a:latin typeface="+mj-lt"/>
                      </a:endParaRPr>
                    </a:p>
                  </a:txBody>
                  <a:tcPr>
                    <a:solidFill>
                      <a:schemeClr val="bg1"/>
                    </a:solidFill>
                  </a:tcPr>
                </a:tc>
                <a:tc hMerge="1">
                  <a:txBody>
                    <a:bodyPr/>
                    <a:lstStyle/>
                    <a:p>
                      <a:endParaRPr lang="en-US" sz="2400" b="0" dirty="0">
                        <a:latin typeface="+mj-lt"/>
                      </a:endParaRPr>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79733806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3312" y="576072"/>
            <a:ext cx="9482328" cy="1143000"/>
          </a:xfrm>
          <a:solidFill>
            <a:schemeClr val="accent6">
              <a:lumMod val="75000"/>
            </a:schemeClr>
          </a:solidFill>
        </p:spPr>
        <p:txBody>
          <a:bodyPr>
            <a:normAutofit fontScale="90000"/>
          </a:bodyPr>
          <a:lstStyle/>
          <a:p>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r>
              <a:rPr lang="en-US" sz="4000" dirty="0">
                <a:solidFill>
                  <a:schemeClr val="bg1"/>
                </a:solidFill>
              </a:rPr>
              <a:t>Double Entry Accounting System -                </a:t>
            </a:r>
            <a:br>
              <a:rPr lang="en-US" b="1" dirty="0"/>
            </a:br>
            <a:r>
              <a:rPr lang="en-US" sz="4900" b="1" dirty="0">
                <a:solidFill>
                  <a:schemeClr val="bg1"/>
                </a:solidFill>
              </a:rPr>
              <a:t>Accounting Information Systems (AIS)…</a:t>
            </a:r>
            <a:br>
              <a:rPr lang="en-US" sz="4800" b="1" dirty="0"/>
            </a:br>
            <a:br>
              <a:rPr lang="en-US" sz="4800" b="1" dirty="0"/>
            </a:br>
            <a:br>
              <a:rPr lang="en-US" sz="4800" b="1" dirty="0"/>
            </a:br>
            <a:br>
              <a:rPr lang="en-US" sz="4900" b="1" dirty="0">
                <a:solidFill>
                  <a:schemeClr val="bg1"/>
                </a:solidFill>
              </a:rPr>
            </a:br>
            <a:br>
              <a:rPr lang="en-US" sz="4800" b="1" dirty="0"/>
            </a:br>
            <a:br>
              <a:rPr lang="en-US" sz="4800" b="1" dirty="0"/>
            </a:br>
            <a:br>
              <a:rPr lang="en-US" sz="4800" b="1" dirty="0"/>
            </a:br>
            <a:br>
              <a:rPr lang="en-US" sz="4800" b="1" dirty="0"/>
            </a:br>
            <a:br>
              <a:rPr lang="en-US" sz="4800" b="1" dirty="0"/>
            </a:br>
            <a:r>
              <a:rPr lang="en-US" sz="4900" b="1" dirty="0">
                <a:solidFill>
                  <a:schemeClr val="bg1"/>
                </a:solidFill>
              </a:rPr>
              <a:t>…</a:t>
            </a:r>
            <a:br>
              <a:rPr lang="en-US" b="1" dirty="0"/>
            </a:br>
            <a:br>
              <a:rPr lang="en-US" b="1" dirty="0"/>
            </a:br>
            <a:endParaRPr lang="en-US" dirty="0">
              <a:solidFill>
                <a:schemeClr val="bg1"/>
              </a:solidFill>
            </a:endParaRPr>
          </a:p>
        </p:txBody>
      </p:sp>
      <p:sp>
        <p:nvSpPr>
          <p:cNvPr id="3" name="Content Placeholder 2"/>
          <p:cNvSpPr>
            <a:spLocks noGrp="1"/>
          </p:cNvSpPr>
          <p:nvPr>
            <p:ph idx="1"/>
          </p:nvPr>
        </p:nvSpPr>
        <p:spPr>
          <a:xfrm>
            <a:off x="1353312" y="1719072"/>
            <a:ext cx="9482328" cy="2624328"/>
          </a:xfrm>
          <a:solidFill>
            <a:schemeClr val="accent6">
              <a:lumMod val="20000"/>
              <a:lumOff val="80000"/>
            </a:schemeClr>
          </a:solidFill>
        </p:spPr>
        <p:txBody>
          <a:bodyPr>
            <a:noAutofit/>
          </a:bodyPr>
          <a:lstStyle/>
          <a:p>
            <a:pPr marL="0" indent="0">
              <a:buNone/>
            </a:pPr>
            <a:r>
              <a:rPr lang="en-US" b="1" dirty="0">
                <a:latin typeface="+mj-lt"/>
              </a:rPr>
              <a:t>Internal Controls</a:t>
            </a:r>
          </a:p>
          <a:p>
            <a:r>
              <a:rPr lang="en-US" sz="2400" dirty="0">
                <a:latin typeface="+mj-lt"/>
              </a:rPr>
              <a:t>The internal controls of an AIS are the security measures it contains to protect sensitive data. These can be as simple as passwords or as complex as biometric identification. Biometric security protocols might include storing human characteristics that don't change over time, such as fingerprints, voice, and facial recognition.</a:t>
            </a:r>
          </a:p>
          <a:p>
            <a:pPr marL="0" indent="0">
              <a:buNone/>
            </a:pPr>
            <a:endParaRPr lang="en-US" sz="2400" dirty="0">
              <a:latin typeface="+mj-lt"/>
            </a:endParaRPr>
          </a:p>
        </p:txBody>
      </p:sp>
    </p:spTree>
    <p:extLst>
      <p:ext uri="{BB962C8B-B14F-4D97-AF65-F5344CB8AC3E}">
        <p14:creationId xmlns:p14="http://schemas.microsoft.com/office/powerpoint/2010/main" val="361243316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3312" y="576072"/>
            <a:ext cx="9482328" cy="1143000"/>
          </a:xfrm>
          <a:solidFill>
            <a:schemeClr val="accent6">
              <a:lumMod val="75000"/>
            </a:schemeClr>
          </a:solidFill>
        </p:spPr>
        <p:txBody>
          <a:bodyPr>
            <a:normAutofit fontScale="90000"/>
          </a:bodyPr>
          <a:lstStyle/>
          <a:p>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br>
              <a:rPr lang="en-US" dirty="0">
                <a:solidFill>
                  <a:schemeClr val="bg1"/>
                </a:solidFill>
              </a:rPr>
            </a:br>
            <a:r>
              <a:rPr lang="en-US" sz="4000" dirty="0">
                <a:solidFill>
                  <a:schemeClr val="bg1"/>
                </a:solidFill>
              </a:rPr>
              <a:t>Double Entry Accounting System -                </a:t>
            </a:r>
            <a:br>
              <a:rPr lang="en-US" b="1" dirty="0"/>
            </a:br>
            <a:r>
              <a:rPr lang="en-US" sz="4900" b="1" dirty="0">
                <a:solidFill>
                  <a:schemeClr val="bg1"/>
                </a:solidFill>
              </a:rPr>
              <a:t>Accounting Information Systems (AIS)…</a:t>
            </a:r>
            <a:br>
              <a:rPr lang="en-US" sz="4800" b="1" dirty="0"/>
            </a:br>
            <a:br>
              <a:rPr lang="en-US" sz="4800" b="1" dirty="0"/>
            </a:br>
            <a:br>
              <a:rPr lang="en-US" sz="4800" b="1" dirty="0"/>
            </a:br>
            <a:br>
              <a:rPr lang="en-US" sz="4900" b="1" dirty="0">
                <a:solidFill>
                  <a:schemeClr val="bg1"/>
                </a:solidFill>
              </a:rPr>
            </a:br>
            <a:br>
              <a:rPr lang="en-US" sz="4800" b="1" dirty="0"/>
            </a:br>
            <a:br>
              <a:rPr lang="en-US" sz="4800" b="1" dirty="0"/>
            </a:br>
            <a:br>
              <a:rPr lang="en-US" sz="4800" b="1" dirty="0"/>
            </a:br>
            <a:br>
              <a:rPr lang="en-US" sz="4800" b="1" dirty="0"/>
            </a:br>
            <a:br>
              <a:rPr lang="en-US" sz="4800" b="1" dirty="0"/>
            </a:br>
            <a:r>
              <a:rPr lang="en-US" sz="4900" b="1" dirty="0">
                <a:solidFill>
                  <a:schemeClr val="bg1"/>
                </a:solidFill>
              </a:rPr>
              <a:t>…</a:t>
            </a:r>
            <a:br>
              <a:rPr lang="en-US" b="1" dirty="0"/>
            </a:br>
            <a:br>
              <a:rPr lang="en-US" b="1" dirty="0"/>
            </a:br>
            <a:endParaRPr lang="en-US" dirty="0">
              <a:solidFill>
                <a:schemeClr val="bg1"/>
              </a:solidFill>
            </a:endParaRPr>
          </a:p>
        </p:txBody>
      </p:sp>
      <p:sp>
        <p:nvSpPr>
          <p:cNvPr id="3" name="Content Placeholder 2"/>
          <p:cNvSpPr>
            <a:spLocks noGrp="1"/>
          </p:cNvSpPr>
          <p:nvPr>
            <p:ph idx="1"/>
          </p:nvPr>
        </p:nvSpPr>
        <p:spPr>
          <a:xfrm>
            <a:off x="1353312" y="1719072"/>
            <a:ext cx="9482328" cy="3621024"/>
          </a:xfrm>
          <a:solidFill>
            <a:schemeClr val="accent6">
              <a:lumMod val="20000"/>
              <a:lumOff val="80000"/>
            </a:schemeClr>
          </a:solidFill>
        </p:spPr>
        <p:txBody>
          <a:bodyPr>
            <a:noAutofit/>
          </a:bodyPr>
          <a:lstStyle/>
          <a:p>
            <a:pPr marL="0" indent="0">
              <a:buNone/>
            </a:pPr>
            <a:r>
              <a:rPr lang="en-US" b="1" dirty="0">
                <a:latin typeface="+mj-lt"/>
              </a:rPr>
              <a:t>Internal Controls</a:t>
            </a:r>
          </a:p>
          <a:p>
            <a:r>
              <a:rPr lang="en-US" sz="2400" dirty="0">
                <a:latin typeface="+mj-lt"/>
              </a:rPr>
              <a:t>An AIS must have internal controls to protect against unauthorized computer access and to limit access to authorized users, which includes some users inside the company. It must also prevent unauthorized file access by individuals who are allowed to access only select parts of the system.</a:t>
            </a:r>
          </a:p>
          <a:p>
            <a:r>
              <a:rPr lang="en-US" sz="2400" dirty="0">
                <a:latin typeface="+mj-lt"/>
              </a:rPr>
              <a:t>An AIS also needs internal controls that protect it from computer viruses, hackers, and other internal and external threats to network security. It must also be protected from natural disasters and power surges that can cause data loss</a:t>
            </a:r>
          </a:p>
          <a:p>
            <a:pPr marL="0" indent="0">
              <a:buNone/>
            </a:pPr>
            <a:endParaRPr lang="en-US" sz="2400" dirty="0">
              <a:latin typeface="+mj-lt"/>
            </a:endParaRPr>
          </a:p>
        </p:txBody>
      </p:sp>
    </p:spTree>
    <p:extLst>
      <p:ext uri="{BB962C8B-B14F-4D97-AF65-F5344CB8AC3E}">
        <p14:creationId xmlns:p14="http://schemas.microsoft.com/office/powerpoint/2010/main" val="32961349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3312" y="576072"/>
            <a:ext cx="9482328" cy="1161288"/>
          </a:xfrm>
          <a:solidFill>
            <a:schemeClr val="accent6">
              <a:lumMod val="75000"/>
            </a:schemeClr>
          </a:solidFill>
        </p:spPr>
        <p:txBody>
          <a:bodyPr>
            <a:normAutofit fontScale="90000"/>
          </a:bodyPr>
          <a:lstStyle/>
          <a:p>
            <a:r>
              <a:rPr lang="en-US" dirty="0">
                <a:solidFill>
                  <a:schemeClr val="bg1"/>
                </a:solidFill>
              </a:rPr>
              <a:t>Accounting Essentials to Set Up and Operate a Double Entry Accounting System </a:t>
            </a:r>
          </a:p>
        </p:txBody>
      </p:sp>
      <p:sp>
        <p:nvSpPr>
          <p:cNvPr id="3" name="Content Placeholder 2"/>
          <p:cNvSpPr>
            <a:spLocks noGrp="1"/>
          </p:cNvSpPr>
          <p:nvPr>
            <p:ph idx="1"/>
          </p:nvPr>
        </p:nvSpPr>
        <p:spPr>
          <a:xfrm>
            <a:off x="1353312" y="1737360"/>
            <a:ext cx="9482328" cy="3529584"/>
          </a:xfrm>
          <a:solidFill>
            <a:schemeClr val="accent6">
              <a:lumMod val="20000"/>
              <a:lumOff val="80000"/>
            </a:schemeClr>
          </a:solidFill>
        </p:spPr>
        <p:txBody>
          <a:bodyPr>
            <a:noAutofit/>
          </a:bodyPr>
          <a:lstStyle/>
          <a:p>
            <a:pPr marL="0" indent="0">
              <a:buNone/>
            </a:pPr>
            <a:r>
              <a:rPr lang="en-US" b="1" dirty="0">
                <a:latin typeface="+mj-lt"/>
              </a:rPr>
              <a:t>Accounting Theory…</a:t>
            </a:r>
          </a:p>
          <a:p>
            <a:r>
              <a:rPr lang="en-US" dirty="0">
                <a:latin typeface="+mj-lt"/>
              </a:rPr>
              <a:t>Independent auditors must certify that the financial statements and related notes were prepared in accordance with GAAP.</a:t>
            </a:r>
          </a:p>
          <a:p>
            <a:r>
              <a:rPr lang="en-US" dirty="0">
                <a:latin typeface="+mj-lt"/>
              </a:rPr>
              <a:t>Some of the most fundamental accounting principles include;                       </a:t>
            </a:r>
          </a:p>
          <a:p>
            <a:pPr lvl="1"/>
            <a:r>
              <a:rPr lang="en-US" dirty="0">
                <a:latin typeface="+mj-lt"/>
              </a:rPr>
              <a:t>Accrual principle; Consistency principle; Cost principle; </a:t>
            </a:r>
          </a:p>
          <a:p>
            <a:pPr lvl="1"/>
            <a:r>
              <a:rPr lang="en-US" dirty="0">
                <a:latin typeface="+mj-lt"/>
              </a:rPr>
              <a:t>Full disclosure principle; Going concern principle (foreseeable future); </a:t>
            </a:r>
          </a:p>
          <a:p>
            <a:pPr lvl="1"/>
            <a:r>
              <a:rPr lang="en-US" dirty="0">
                <a:latin typeface="+mj-lt"/>
              </a:rPr>
              <a:t>Matching principle; Materiality principle; Monetary unit principle; </a:t>
            </a:r>
          </a:p>
          <a:p>
            <a:pPr lvl="1"/>
            <a:r>
              <a:rPr lang="en-US" dirty="0">
                <a:latin typeface="+mj-lt"/>
              </a:rPr>
              <a:t>Revenue recognition, Time period principle, and Etc. </a:t>
            </a:r>
          </a:p>
          <a:p>
            <a:endParaRPr lang="en-US" b="1" dirty="0">
              <a:latin typeface="+mj-lt"/>
            </a:endParaRPr>
          </a:p>
          <a:p>
            <a:pPr marL="0" indent="0">
              <a:buNone/>
            </a:pPr>
            <a:endParaRPr lang="en-US" sz="2400" dirty="0">
              <a:latin typeface="+mj-lt"/>
            </a:endParaRPr>
          </a:p>
          <a:p>
            <a:pPr marL="0" indent="0">
              <a:buNone/>
            </a:pPr>
            <a:endParaRPr lang="en-US" sz="2400" dirty="0">
              <a:latin typeface="+mj-lt"/>
            </a:endParaRPr>
          </a:p>
          <a:p>
            <a:pPr marL="0" indent="0">
              <a:buNone/>
            </a:pPr>
            <a:endParaRPr lang="en-US" sz="2400" dirty="0">
              <a:latin typeface="+mj-lt"/>
            </a:endParaRPr>
          </a:p>
          <a:p>
            <a:pPr marL="0" indent="0">
              <a:buNone/>
            </a:pPr>
            <a:endParaRPr lang="en-US" sz="2400" dirty="0">
              <a:latin typeface="+mj-lt"/>
            </a:endParaRPr>
          </a:p>
          <a:p>
            <a:pPr marL="0" indent="0">
              <a:buNone/>
            </a:pPr>
            <a:endParaRPr lang="en-US" sz="2400" dirty="0">
              <a:latin typeface="+mj-lt"/>
            </a:endParaRPr>
          </a:p>
          <a:p>
            <a:pPr marL="0" indent="0">
              <a:buNone/>
            </a:pPr>
            <a:endParaRPr lang="en-US" sz="2400" dirty="0">
              <a:latin typeface="+mj-lt"/>
            </a:endParaRPr>
          </a:p>
          <a:p>
            <a:pPr marL="0" indent="0">
              <a:buNone/>
            </a:pPr>
            <a:endParaRPr lang="en-US" sz="2400" dirty="0">
              <a:latin typeface="+mj-lt"/>
            </a:endParaRPr>
          </a:p>
        </p:txBody>
      </p:sp>
    </p:spTree>
    <p:extLst>
      <p:ext uri="{BB962C8B-B14F-4D97-AF65-F5344CB8AC3E}">
        <p14:creationId xmlns:p14="http://schemas.microsoft.com/office/powerpoint/2010/main" val="8626337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3312" y="576072"/>
            <a:ext cx="9482328" cy="1161288"/>
          </a:xfrm>
          <a:solidFill>
            <a:schemeClr val="accent6">
              <a:lumMod val="75000"/>
            </a:schemeClr>
          </a:solidFill>
        </p:spPr>
        <p:txBody>
          <a:bodyPr>
            <a:normAutofit fontScale="90000"/>
          </a:bodyPr>
          <a:lstStyle/>
          <a:p>
            <a:r>
              <a:rPr lang="en-US" dirty="0">
                <a:solidFill>
                  <a:schemeClr val="bg1"/>
                </a:solidFill>
              </a:rPr>
              <a:t>Accounting Essentials to Set Up and Operate a Double Entry Accounting System </a:t>
            </a:r>
          </a:p>
        </p:txBody>
      </p:sp>
      <p:sp>
        <p:nvSpPr>
          <p:cNvPr id="3" name="Content Placeholder 2"/>
          <p:cNvSpPr>
            <a:spLocks noGrp="1"/>
          </p:cNvSpPr>
          <p:nvPr>
            <p:ph idx="1"/>
          </p:nvPr>
        </p:nvSpPr>
        <p:spPr>
          <a:xfrm>
            <a:off x="1353312" y="1737360"/>
            <a:ext cx="9482328" cy="3995928"/>
          </a:xfrm>
          <a:solidFill>
            <a:schemeClr val="accent6">
              <a:lumMod val="20000"/>
              <a:lumOff val="80000"/>
            </a:schemeClr>
          </a:solidFill>
        </p:spPr>
        <p:txBody>
          <a:bodyPr>
            <a:noAutofit/>
          </a:bodyPr>
          <a:lstStyle/>
          <a:p>
            <a:pPr marL="0" indent="0">
              <a:buNone/>
            </a:pPr>
            <a:r>
              <a:rPr lang="en-US" b="1" dirty="0">
                <a:latin typeface="+mj-lt"/>
              </a:rPr>
              <a:t>Accounting Theory</a:t>
            </a:r>
            <a:r>
              <a:rPr lang="en-US" sz="2400" b="1" dirty="0">
                <a:latin typeface="+mj-lt"/>
              </a:rPr>
              <a:t>…</a:t>
            </a:r>
            <a:r>
              <a:rPr lang="en-US" sz="2400" dirty="0">
                <a:latin typeface="+mj-lt"/>
              </a:rPr>
              <a:t>requires that all accounting and financial professionals operate under four assumptions. </a:t>
            </a:r>
          </a:p>
          <a:p>
            <a:pPr marL="514350" indent="-514350">
              <a:buFont typeface="+mj-lt"/>
              <a:buAutoNum type="romanLcPeriod"/>
            </a:pPr>
            <a:r>
              <a:rPr lang="en-US" sz="2400" dirty="0">
                <a:latin typeface="+mj-lt"/>
              </a:rPr>
              <a:t>The first assumption states that a business is a separate entity from its owners or creditors. </a:t>
            </a:r>
          </a:p>
          <a:p>
            <a:pPr marL="514350" indent="-514350">
              <a:buFont typeface="+mj-lt"/>
              <a:buAutoNum type="romanLcPeriod"/>
            </a:pPr>
            <a:r>
              <a:rPr lang="en-US" sz="2400" dirty="0">
                <a:latin typeface="+mj-lt"/>
              </a:rPr>
              <a:t>The second affirms the belief that a company will continue to exist and not go bankrupt. </a:t>
            </a:r>
          </a:p>
          <a:p>
            <a:pPr marL="514350" indent="-514350">
              <a:buFont typeface="+mj-lt"/>
              <a:buAutoNum type="romanLcPeriod"/>
            </a:pPr>
            <a:r>
              <a:rPr lang="en-US" sz="2400" dirty="0">
                <a:latin typeface="+mj-lt"/>
              </a:rPr>
              <a:t>The third assumes that all financial statements are prepared with rupee  amounts and not with other numbers like units of production. </a:t>
            </a:r>
          </a:p>
          <a:p>
            <a:pPr marL="514350" indent="-514350">
              <a:buFont typeface="+mj-lt"/>
              <a:buAutoNum type="romanLcPeriod"/>
            </a:pPr>
            <a:r>
              <a:rPr lang="en-US" sz="2400" dirty="0">
                <a:latin typeface="+mj-lt"/>
              </a:rPr>
              <a:t>Finally, all financial statements must be prepared on a monthly or annual basis.</a:t>
            </a:r>
          </a:p>
          <a:p>
            <a:pPr marL="0" indent="0">
              <a:buNone/>
            </a:pPr>
            <a:endParaRPr lang="en-US" sz="2400" dirty="0">
              <a:latin typeface="+mj-lt"/>
            </a:endParaRPr>
          </a:p>
          <a:p>
            <a:pPr marL="0" indent="0">
              <a:buNone/>
            </a:pPr>
            <a:endParaRPr lang="en-US" sz="2400" dirty="0">
              <a:latin typeface="+mj-lt"/>
            </a:endParaRPr>
          </a:p>
          <a:p>
            <a:pPr marL="0" indent="0">
              <a:buNone/>
            </a:pPr>
            <a:endParaRPr lang="en-US" sz="2400" dirty="0">
              <a:latin typeface="+mj-lt"/>
            </a:endParaRPr>
          </a:p>
          <a:p>
            <a:pPr marL="0" indent="0">
              <a:buNone/>
            </a:pPr>
            <a:endParaRPr lang="en-US" sz="2400" dirty="0">
              <a:latin typeface="+mj-lt"/>
            </a:endParaRPr>
          </a:p>
          <a:p>
            <a:pPr marL="0" indent="0">
              <a:buNone/>
            </a:pPr>
            <a:endParaRPr lang="en-US" sz="2400" dirty="0">
              <a:latin typeface="+mj-lt"/>
            </a:endParaRPr>
          </a:p>
          <a:p>
            <a:pPr marL="0" indent="0">
              <a:buNone/>
            </a:pPr>
            <a:endParaRPr lang="en-US" sz="2400" dirty="0">
              <a:latin typeface="+mj-lt"/>
            </a:endParaRPr>
          </a:p>
          <a:p>
            <a:pPr marL="0" indent="0">
              <a:buNone/>
            </a:pPr>
            <a:endParaRPr lang="en-US" sz="2400" dirty="0">
              <a:latin typeface="+mj-lt"/>
            </a:endParaRPr>
          </a:p>
        </p:txBody>
      </p:sp>
    </p:spTree>
    <p:extLst>
      <p:ext uri="{BB962C8B-B14F-4D97-AF65-F5344CB8AC3E}">
        <p14:creationId xmlns:p14="http://schemas.microsoft.com/office/powerpoint/2010/main" val="25904515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3312" y="576072"/>
            <a:ext cx="9482328" cy="1161288"/>
          </a:xfrm>
          <a:solidFill>
            <a:schemeClr val="accent6">
              <a:lumMod val="75000"/>
            </a:schemeClr>
          </a:solidFill>
        </p:spPr>
        <p:txBody>
          <a:bodyPr>
            <a:normAutofit fontScale="90000"/>
          </a:bodyPr>
          <a:lstStyle/>
          <a:p>
            <a:r>
              <a:rPr lang="en-US" dirty="0">
                <a:solidFill>
                  <a:schemeClr val="bg1"/>
                </a:solidFill>
              </a:rPr>
              <a:t>Accounting Essentials to Set Up and Operate a Double Entry Accounting System </a:t>
            </a:r>
          </a:p>
        </p:txBody>
      </p:sp>
      <p:sp>
        <p:nvSpPr>
          <p:cNvPr id="3" name="Content Placeholder 2"/>
          <p:cNvSpPr>
            <a:spLocks noGrp="1"/>
          </p:cNvSpPr>
          <p:nvPr>
            <p:ph idx="1"/>
          </p:nvPr>
        </p:nvSpPr>
        <p:spPr>
          <a:xfrm>
            <a:off x="1353312" y="1737360"/>
            <a:ext cx="9482328" cy="4443984"/>
          </a:xfrm>
          <a:solidFill>
            <a:schemeClr val="accent6">
              <a:lumMod val="20000"/>
              <a:lumOff val="80000"/>
            </a:schemeClr>
          </a:solidFill>
        </p:spPr>
        <p:txBody>
          <a:bodyPr>
            <a:noAutofit/>
          </a:bodyPr>
          <a:lstStyle/>
          <a:p>
            <a:pPr marL="0" indent="0">
              <a:buNone/>
            </a:pPr>
            <a:r>
              <a:rPr lang="en-US" b="1" dirty="0">
                <a:latin typeface="+mj-lt"/>
              </a:rPr>
              <a:t>Accounting Principles:</a:t>
            </a:r>
          </a:p>
          <a:p>
            <a:pPr marL="0" indent="0">
              <a:buNone/>
            </a:pPr>
            <a:r>
              <a:rPr lang="en-US" sz="2400" dirty="0">
                <a:latin typeface="+mj-lt"/>
              </a:rPr>
              <a:t>Accounting principles are the rules and guidelines that companies must follow when reporting financial data. The financial accounting standards  issues a standardized set of accounting principles referred to as  generally accepted accounting principles (GAAP) </a:t>
            </a:r>
          </a:p>
          <a:p>
            <a:pPr lvl="0"/>
            <a:r>
              <a:rPr lang="en-US" sz="2400" dirty="0">
                <a:latin typeface="+mj-lt"/>
              </a:rPr>
              <a:t>Accounting standards are implemented to improve the quality of financial information reported by companies.</a:t>
            </a:r>
          </a:p>
          <a:p>
            <a:pPr lvl="0"/>
            <a:r>
              <a:rPr lang="en-US" sz="2400" dirty="0">
                <a:latin typeface="+mj-lt"/>
              </a:rPr>
              <a:t>CA Sri Lanka, issues SLAS may be referred as Generally Accepted Accounting Principles (GAAP).</a:t>
            </a:r>
          </a:p>
          <a:p>
            <a:pPr lvl="0"/>
            <a:r>
              <a:rPr lang="en-US" sz="2400" dirty="0">
                <a:latin typeface="+mj-lt"/>
              </a:rPr>
              <a:t>Internationally, the International Accounting Standards Board (IASB) issues International Financial Reporting Standards (IFRS).</a:t>
            </a:r>
          </a:p>
        </p:txBody>
      </p:sp>
    </p:spTree>
    <p:extLst>
      <p:ext uri="{BB962C8B-B14F-4D97-AF65-F5344CB8AC3E}">
        <p14:creationId xmlns:p14="http://schemas.microsoft.com/office/powerpoint/2010/main" val="13202725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3312" y="576072"/>
            <a:ext cx="9482328" cy="1161288"/>
          </a:xfrm>
          <a:solidFill>
            <a:schemeClr val="accent6">
              <a:lumMod val="75000"/>
            </a:schemeClr>
          </a:solidFill>
        </p:spPr>
        <p:txBody>
          <a:bodyPr>
            <a:normAutofit fontScale="90000"/>
          </a:bodyPr>
          <a:lstStyle/>
          <a:p>
            <a:r>
              <a:rPr lang="en-US" dirty="0">
                <a:solidFill>
                  <a:schemeClr val="bg1"/>
                </a:solidFill>
              </a:rPr>
              <a:t>Accounting Essentials to Set Up and Operate a Double Entry Accounting System </a:t>
            </a:r>
          </a:p>
        </p:txBody>
      </p:sp>
      <p:sp>
        <p:nvSpPr>
          <p:cNvPr id="3" name="Content Placeholder 2"/>
          <p:cNvSpPr>
            <a:spLocks noGrp="1"/>
          </p:cNvSpPr>
          <p:nvPr>
            <p:ph idx="1"/>
          </p:nvPr>
        </p:nvSpPr>
        <p:spPr>
          <a:xfrm>
            <a:off x="1353312" y="1737360"/>
            <a:ext cx="9482328" cy="3630168"/>
          </a:xfrm>
          <a:solidFill>
            <a:schemeClr val="accent6">
              <a:lumMod val="20000"/>
              <a:lumOff val="80000"/>
            </a:schemeClr>
          </a:solidFill>
        </p:spPr>
        <p:txBody>
          <a:bodyPr>
            <a:noAutofit/>
          </a:bodyPr>
          <a:lstStyle/>
          <a:p>
            <a:pPr marL="0" indent="0">
              <a:buNone/>
            </a:pPr>
            <a:r>
              <a:rPr lang="en-US" b="1" dirty="0">
                <a:latin typeface="+mj-lt"/>
              </a:rPr>
              <a:t>Accounting Standard:</a:t>
            </a:r>
          </a:p>
          <a:p>
            <a:pPr marL="0" indent="0">
              <a:buNone/>
            </a:pPr>
            <a:r>
              <a:rPr lang="en-US" sz="2400" dirty="0">
                <a:latin typeface="+mj-lt"/>
              </a:rPr>
              <a:t>An accounting standard is a common set of principles, standards and procedures that define the basis of financial accounting policies and practices.</a:t>
            </a:r>
          </a:p>
          <a:p>
            <a:pPr lvl="0"/>
            <a:r>
              <a:rPr lang="en-US" sz="2400" dirty="0">
                <a:latin typeface="+mj-lt"/>
              </a:rPr>
              <a:t>Accounting standards apply to the full breadth of a entity’s financial picture, including assets, liabilities, revenue, expenses and shareholders' equity.</a:t>
            </a:r>
          </a:p>
          <a:p>
            <a:r>
              <a:rPr lang="en-US" sz="2400" dirty="0">
                <a:latin typeface="+mj-lt"/>
              </a:rPr>
              <a:t>Banks, investors, and regulatory agencies, count on accounting standards to ensure information about a given entity is relevant and accurate</a:t>
            </a:r>
          </a:p>
        </p:txBody>
      </p:sp>
    </p:spTree>
    <p:extLst>
      <p:ext uri="{BB962C8B-B14F-4D97-AF65-F5344CB8AC3E}">
        <p14:creationId xmlns:p14="http://schemas.microsoft.com/office/powerpoint/2010/main" val="643300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400</TotalTime>
  <Words>3051</Words>
  <Application>Microsoft Office PowerPoint</Application>
  <PresentationFormat>Widescreen</PresentationFormat>
  <Paragraphs>318</Paragraphs>
  <Slides>57</Slides>
  <Notes>0</Notes>
  <HiddenSlides>0</HiddenSlides>
  <MMClips>0</MMClips>
  <ScaleCrop>false</ScaleCrop>
  <HeadingPairs>
    <vt:vector size="4" baseType="variant">
      <vt:variant>
        <vt:lpstr>Theme</vt:lpstr>
      </vt:variant>
      <vt:variant>
        <vt:i4>1</vt:i4>
      </vt:variant>
      <vt:variant>
        <vt:lpstr>Slide Titles</vt:lpstr>
      </vt:variant>
      <vt:variant>
        <vt:i4>57</vt:i4>
      </vt:variant>
    </vt:vector>
  </HeadingPairs>
  <TitlesOfParts>
    <vt:vector size="58" baseType="lpstr">
      <vt:lpstr>Office Theme</vt:lpstr>
      <vt:lpstr>Workshop on                      Strengthening Financial Management of Civil Society Organizations </vt:lpstr>
      <vt:lpstr>Module 3: Basic Accounting System</vt:lpstr>
      <vt:lpstr>Module 3: Basic Accounting System</vt:lpstr>
      <vt:lpstr>Accounting Essentials to Set Up and Operate a Double Entry Accounting System </vt:lpstr>
      <vt:lpstr>Accounting Essentials to Set Up and Operate a Double Entry Accounting System </vt:lpstr>
      <vt:lpstr>Accounting Essentials to Set Up and Operate a Double Entry Accounting System </vt:lpstr>
      <vt:lpstr>Accounting Essentials to Set Up and Operate a Double Entry Accounting System </vt:lpstr>
      <vt:lpstr>Accounting Essentials to Set Up and Operate a Double Entry Accounting System </vt:lpstr>
      <vt:lpstr>Accounting Essentials to Set Up and Operate a Double Entry Accounting System </vt:lpstr>
      <vt:lpstr>Accounting Essentials to Set Up and Operate a Double Entry Accounting System </vt:lpstr>
      <vt:lpstr>Accounting Essentials to Set Up and Operate a Double Entry Accounting System </vt:lpstr>
      <vt:lpstr> Accounting Essentials to Set Up and Operate a Double Entry Accounting System - Financial Accounting  </vt:lpstr>
      <vt:lpstr> Double Entry Accounting System -                  Chart of Accounts (COA) </vt:lpstr>
      <vt:lpstr> Double Entry Accounting System -                         Chart of Accounts (COA)… </vt:lpstr>
      <vt:lpstr> Double Entry Accounting System -                          Chart of Accounts (COA)… </vt:lpstr>
      <vt:lpstr> Double Entry Accounting System -                           Chart of Accounts (COA)… </vt:lpstr>
      <vt:lpstr> Double Entry Accounting System -                              Chart of Accounts (COA)… </vt:lpstr>
      <vt:lpstr>Double Entry Accounting System -                              Double Entry Definition</vt:lpstr>
      <vt:lpstr>Double Entry Accounting System -                              Double Entry Definition…</vt:lpstr>
      <vt:lpstr>  Double Entry Accounting System -                  General Ledger  </vt:lpstr>
      <vt:lpstr>  Double Entry Accounting System -                  General Ledger…  </vt:lpstr>
      <vt:lpstr>  Double Entry Accounting System -                  General Ledger…  </vt:lpstr>
      <vt:lpstr>  Double Entry Accounting System -                  General Ledger…  </vt:lpstr>
      <vt:lpstr>  Double Entry Accounting System -                  General Ledger…  </vt:lpstr>
      <vt:lpstr>   Double Entry Accounting System -                  Journal …  </vt:lpstr>
      <vt:lpstr>   Double Entry Accounting System -                  Journal… …  </vt:lpstr>
      <vt:lpstr>   Double Entry Accounting System -                  Journal… …  </vt:lpstr>
      <vt:lpstr>   Double Entry Accounting System -                  Journal… …  </vt:lpstr>
      <vt:lpstr>    Double Entry Accounting System -                   Asset  …  </vt:lpstr>
      <vt:lpstr>     Double Entry Accounting System -                   Liability   …  </vt:lpstr>
      <vt:lpstr>     Double Entry Accounting System -                   Liability…   …  </vt:lpstr>
      <vt:lpstr>      Double Entry Accounting System -                   Equity    …  </vt:lpstr>
      <vt:lpstr>      Double Entry Accounting System -                   Equity…    …  </vt:lpstr>
      <vt:lpstr>       Double Entry Accounting System -                   Revenue     …  </vt:lpstr>
      <vt:lpstr>        Double Entry Accounting System -                   Expense      …  </vt:lpstr>
      <vt:lpstr>         Double Entry Accounting System -                   How Current and Noncurrent Assets Differ       …  </vt:lpstr>
      <vt:lpstr>        Double Entry Accounting System -                   Debit      …  </vt:lpstr>
      <vt:lpstr>        Double Entry Accounting System -                   Debit…      …  </vt:lpstr>
      <vt:lpstr>        Double Entry Accounting System -                   Debit…      …  </vt:lpstr>
      <vt:lpstr>        Double Entry Accounting System -                 Debit Cards vs. Credit Cards      …  </vt:lpstr>
      <vt:lpstr>          Double Entry Accounting System -                 Credit       …  </vt:lpstr>
      <vt:lpstr>          Double Entry Accounting System -                 Credit…       …  </vt:lpstr>
      <vt:lpstr>          Double Entry Accounting System -                 Credit…       …  </vt:lpstr>
      <vt:lpstr>           Double Entry Accounting System -                 Closing Entry        …  </vt:lpstr>
      <vt:lpstr>           Double Entry Accounting System -                 Closing Entry…        …  </vt:lpstr>
      <vt:lpstr>           Double Entry Accounting System -                 Closing Entry…        …  </vt:lpstr>
      <vt:lpstr>           Double Entry Accounting System -                 Closing Entry…        …  </vt:lpstr>
      <vt:lpstr>           Double Entry Accounting System -                 Closing Entry…        …  </vt:lpstr>
      <vt:lpstr>           Double Entry Accounting System -                 Closing Entry…        …  </vt:lpstr>
      <vt:lpstr>           Double Entry Accounting System -                 Account Balance        …  </vt:lpstr>
      <vt:lpstr>            Double Entry Accounting System -                 Accounting Information Systems (AIS)         …  </vt:lpstr>
      <vt:lpstr>            Double Entry Accounting System -                 Accounting Information Systems (AIS)…         …  </vt:lpstr>
      <vt:lpstr>            Double Entry Accounting System -                 Accounting Information Systems (AIS)…         …  </vt:lpstr>
      <vt:lpstr>            Double Entry Accounting System -                 Accounting Information Systems (AIS)…         …  </vt:lpstr>
      <vt:lpstr>            Double Entry Accounting System -                 Accounting Information Systems (AIS)…         …  </vt:lpstr>
      <vt:lpstr>            Double Entry Accounting System -                 Accounting Information Systems (AIS)…         …  </vt:lpstr>
      <vt:lpstr>            Double Entry Accounting System -                 Accounting Information Systems (AIS)…         …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Workshop on                      Strengthening Financial Management of Civil Society Organizations </dc:title>
  <dc:creator>DELL</dc:creator>
  <cp:lastModifiedBy>DELL</cp:lastModifiedBy>
  <cp:revision>54</cp:revision>
  <dcterms:created xsi:type="dcterms:W3CDTF">2021-09-03T04:50:34Z</dcterms:created>
  <dcterms:modified xsi:type="dcterms:W3CDTF">2022-02-07T01:27:51Z</dcterms:modified>
</cp:coreProperties>
</file>