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777E379-0BAF-4185-8BA2-23389030DEB7}" type="datetimeFigureOut">
              <a:rPr lang="en-US" smtClean="0"/>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B2118D-A300-4025-AA9B-56E4BFABF561}" type="slidenum">
              <a:rPr lang="en-US" smtClean="0"/>
              <a:t>‹#›</a:t>
            </a:fld>
            <a:endParaRPr lang="en-US"/>
          </a:p>
        </p:txBody>
      </p:sp>
    </p:spTree>
    <p:extLst>
      <p:ext uri="{BB962C8B-B14F-4D97-AF65-F5344CB8AC3E}">
        <p14:creationId xmlns:p14="http://schemas.microsoft.com/office/powerpoint/2010/main" val="3579544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77E379-0BAF-4185-8BA2-23389030DEB7}" type="datetimeFigureOut">
              <a:rPr lang="en-US" smtClean="0"/>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B2118D-A300-4025-AA9B-56E4BFABF561}" type="slidenum">
              <a:rPr lang="en-US" smtClean="0"/>
              <a:t>‹#›</a:t>
            </a:fld>
            <a:endParaRPr lang="en-US"/>
          </a:p>
        </p:txBody>
      </p:sp>
    </p:spTree>
    <p:extLst>
      <p:ext uri="{BB962C8B-B14F-4D97-AF65-F5344CB8AC3E}">
        <p14:creationId xmlns:p14="http://schemas.microsoft.com/office/powerpoint/2010/main" val="2977034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77E379-0BAF-4185-8BA2-23389030DEB7}" type="datetimeFigureOut">
              <a:rPr lang="en-US" smtClean="0"/>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B2118D-A300-4025-AA9B-56E4BFABF561}" type="slidenum">
              <a:rPr lang="en-US" smtClean="0"/>
              <a:t>‹#›</a:t>
            </a:fld>
            <a:endParaRPr lang="en-US"/>
          </a:p>
        </p:txBody>
      </p:sp>
    </p:spTree>
    <p:extLst>
      <p:ext uri="{BB962C8B-B14F-4D97-AF65-F5344CB8AC3E}">
        <p14:creationId xmlns:p14="http://schemas.microsoft.com/office/powerpoint/2010/main" val="3292168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77E379-0BAF-4185-8BA2-23389030DEB7}" type="datetimeFigureOut">
              <a:rPr lang="en-US" smtClean="0"/>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B2118D-A300-4025-AA9B-56E4BFABF561}" type="slidenum">
              <a:rPr lang="en-US" smtClean="0"/>
              <a:t>‹#›</a:t>
            </a:fld>
            <a:endParaRPr lang="en-US"/>
          </a:p>
        </p:txBody>
      </p:sp>
    </p:spTree>
    <p:extLst>
      <p:ext uri="{BB962C8B-B14F-4D97-AF65-F5344CB8AC3E}">
        <p14:creationId xmlns:p14="http://schemas.microsoft.com/office/powerpoint/2010/main" val="358651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77E379-0BAF-4185-8BA2-23389030DEB7}" type="datetimeFigureOut">
              <a:rPr lang="en-US" smtClean="0"/>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B2118D-A300-4025-AA9B-56E4BFABF561}" type="slidenum">
              <a:rPr lang="en-US" smtClean="0"/>
              <a:t>‹#›</a:t>
            </a:fld>
            <a:endParaRPr lang="en-US"/>
          </a:p>
        </p:txBody>
      </p:sp>
    </p:spTree>
    <p:extLst>
      <p:ext uri="{BB962C8B-B14F-4D97-AF65-F5344CB8AC3E}">
        <p14:creationId xmlns:p14="http://schemas.microsoft.com/office/powerpoint/2010/main" val="175590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77E379-0BAF-4185-8BA2-23389030DEB7}" type="datetimeFigureOut">
              <a:rPr lang="en-US" smtClean="0"/>
              <a:t>6/7/2022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B2118D-A300-4025-AA9B-56E4BFABF561}" type="slidenum">
              <a:rPr lang="en-US" smtClean="0"/>
              <a:t>‹#›</a:t>
            </a:fld>
            <a:endParaRPr lang="en-US"/>
          </a:p>
        </p:txBody>
      </p:sp>
    </p:spTree>
    <p:extLst>
      <p:ext uri="{BB962C8B-B14F-4D97-AF65-F5344CB8AC3E}">
        <p14:creationId xmlns:p14="http://schemas.microsoft.com/office/powerpoint/2010/main" val="1934199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77E379-0BAF-4185-8BA2-23389030DEB7}" type="datetimeFigureOut">
              <a:rPr lang="en-US" smtClean="0"/>
              <a:t>6/7/2022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B2118D-A300-4025-AA9B-56E4BFABF561}" type="slidenum">
              <a:rPr lang="en-US" smtClean="0"/>
              <a:t>‹#›</a:t>
            </a:fld>
            <a:endParaRPr lang="en-US"/>
          </a:p>
        </p:txBody>
      </p:sp>
    </p:spTree>
    <p:extLst>
      <p:ext uri="{BB962C8B-B14F-4D97-AF65-F5344CB8AC3E}">
        <p14:creationId xmlns:p14="http://schemas.microsoft.com/office/powerpoint/2010/main" val="3422356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77E379-0BAF-4185-8BA2-23389030DEB7}" type="datetimeFigureOut">
              <a:rPr lang="en-US" smtClean="0"/>
              <a:t>6/7/2022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B2118D-A300-4025-AA9B-56E4BFABF561}" type="slidenum">
              <a:rPr lang="en-US" smtClean="0"/>
              <a:t>‹#›</a:t>
            </a:fld>
            <a:endParaRPr lang="en-US"/>
          </a:p>
        </p:txBody>
      </p:sp>
    </p:spTree>
    <p:extLst>
      <p:ext uri="{BB962C8B-B14F-4D97-AF65-F5344CB8AC3E}">
        <p14:creationId xmlns:p14="http://schemas.microsoft.com/office/powerpoint/2010/main" val="938696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77E379-0BAF-4185-8BA2-23389030DEB7}" type="datetimeFigureOut">
              <a:rPr lang="en-US" smtClean="0"/>
              <a:t>6/7/2022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B2118D-A300-4025-AA9B-56E4BFABF561}" type="slidenum">
              <a:rPr lang="en-US" smtClean="0"/>
              <a:t>‹#›</a:t>
            </a:fld>
            <a:endParaRPr lang="en-US"/>
          </a:p>
        </p:txBody>
      </p:sp>
    </p:spTree>
    <p:extLst>
      <p:ext uri="{BB962C8B-B14F-4D97-AF65-F5344CB8AC3E}">
        <p14:creationId xmlns:p14="http://schemas.microsoft.com/office/powerpoint/2010/main" val="3199348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77E379-0BAF-4185-8BA2-23389030DEB7}" type="datetimeFigureOut">
              <a:rPr lang="en-US" smtClean="0"/>
              <a:t>6/7/2022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B2118D-A300-4025-AA9B-56E4BFABF561}" type="slidenum">
              <a:rPr lang="en-US" smtClean="0"/>
              <a:t>‹#›</a:t>
            </a:fld>
            <a:endParaRPr lang="en-US"/>
          </a:p>
        </p:txBody>
      </p:sp>
    </p:spTree>
    <p:extLst>
      <p:ext uri="{BB962C8B-B14F-4D97-AF65-F5344CB8AC3E}">
        <p14:creationId xmlns:p14="http://schemas.microsoft.com/office/powerpoint/2010/main" val="1817113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77E379-0BAF-4185-8BA2-23389030DEB7}" type="datetimeFigureOut">
              <a:rPr lang="en-US" smtClean="0"/>
              <a:t>6/7/2022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B2118D-A300-4025-AA9B-56E4BFABF561}" type="slidenum">
              <a:rPr lang="en-US" smtClean="0"/>
              <a:t>‹#›</a:t>
            </a:fld>
            <a:endParaRPr lang="en-US"/>
          </a:p>
        </p:txBody>
      </p:sp>
    </p:spTree>
    <p:extLst>
      <p:ext uri="{BB962C8B-B14F-4D97-AF65-F5344CB8AC3E}">
        <p14:creationId xmlns:p14="http://schemas.microsoft.com/office/powerpoint/2010/main" val="4255663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77E379-0BAF-4185-8BA2-23389030DEB7}" type="datetimeFigureOut">
              <a:rPr lang="en-US" smtClean="0"/>
              <a:t>6/7/2022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B2118D-A300-4025-AA9B-56E4BFABF561}" type="slidenum">
              <a:rPr lang="en-US" smtClean="0"/>
              <a:t>‹#›</a:t>
            </a:fld>
            <a:endParaRPr lang="en-US"/>
          </a:p>
        </p:txBody>
      </p:sp>
    </p:spTree>
    <p:extLst>
      <p:ext uri="{BB962C8B-B14F-4D97-AF65-F5344CB8AC3E}">
        <p14:creationId xmlns:p14="http://schemas.microsoft.com/office/powerpoint/2010/main" val="972916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FM3%20-%20Variance%20Analysi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nion Budget 2021-22: Various types of budget"/>
          <p:cNvPicPr/>
          <p:nvPr/>
        </p:nvPicPr>
        <p:blipFill>
          <a:blip r:embed="rId2">
            <a:extLst>
              <a:ext uri="{28A0092B-C50C-407E-A947-70E740481C1C}">
                <a14:useLocalDpi xmlns:a14="http://schemas.microsoft.com/office/drawing/2010/main" val="0"/>
              </a:ext>
            </a:extLst>
          </a:blip>
          <a:srcRect/>
          <a:stretch>
            <a:fillRect/>
          </a:stretch>
        </p:blipFill>
        <p:spPr bwMode="auto">
          <a:xfrm>
            <a:off x="0" y="1655064"/>
            <a:ext cx="12192000" cy="5202936"/>
          </a:xfrm>
          <a:prstGeom prst="rect">
            <a:avLst/>
          </a:prstGeom>
          <a:noFill/>
          <a:ln>
            <a:noFill/>
          </a:ln>
        </p:spPr>
      </p:pic>
      <p:sp>
        <p:nvSpPr>
          <p:cNvPr id="3" name="Rectangle 2"/>
          <p:cNvSpPr/>
          <p:nvPr/>
        </p:nvSpPr>
        <p:spPr>
          <a:xfrm>
            <a:off x="0" y="0"/>
            <a:ext cx="12192000" cy="2185214"/>
          </a:xfrm>
          <a:prstGeom prst="rect">
            <a:avLst/>
          </a:prstGeom>
          <a:solidFill>
            <a:schemeClr val="accent2"/>
          </a:solidFill>
        </p:spPr>
        <p:txBody>
          <a:bodyPr wrap="square">
            <a:spAutoFit/>
          </a:bodyPr>
          <a:lstStyle/>
          <a:p>
            <a:pPr algn="ctr"/>
            <a:endParaRPr lang="en-IE" sz="4400" b="1" dirty="0">
              <a:solidFill>
                <a:schemeClr val="bg1"/>
              </a:solidFill>
              <a:latin typeface="+mj-lt"/>
              <a:ea typeface="Times New Roman" panose="02020603050405020304" pitchFamily="18" charset="0"/>
            </a:endParaRPr>
          </a:p>
          <a:p>
            <a:pPr algn="ctr"/>
            <a:r>
              <a:rPr lang="en-IE" sz="4800" dirty="0">
                <a:solidFill>
                  <a:schemeClr val="bg1"/>
                </a:solidFill>
                <a:latin typeface="Bahnschrift" panose="020B0502040204020203" pitchFamily="34" charset="0"/>
                <a:ea typeface="Times New Roman" panose="02020603050405020304" pitchFamily="18" charset="0"/>
              </a:rPr>
              <a:t>Income and Expenditure Variance Analysis</a:t>
            </a:r>
          </a:p>
          <a:p>
            <a:pPr algn="ctr"/>
            <a:endParaRPr lang="en-US" sz="4400" dirty="0">
              <a:solidFill>
                <a:schemeClr val="bg1"/>
              </a:solidFill>
              <a:effectLst/>
              <a:latin typeface="+mj-lt"/>
              <a:ea typeface="Times New Roman" panose="02020603050405020304" pitchFamily="18" charset="0"/>
            </a:endParaRPr>
          </a:p>
        </p:txBody>
      </p:sp>
    </p:spTree>
    <p:extLst>
      <p:ext uri="{BB962C8B-B14F-4D97-AF65-F5344CB8AC3E}">
        <p14:creationId xmlns:p14="http://schemas.microsoft.com/office/powerpoint/2010/main" val="1942828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1106424"/>
          </a:xfrm>
          <a:solidFill>
            <a:schemeClr val="accent2">
              <a:lumMod val="75000"/>
            </a:schemeClr>
          </a:solidFill>
        </p:spPr>
        <p:txBody>
          <a:bodyPr>
            <a:normAutofit/>
          </a:bodyPr>
          <a:lstStyle/>
          <a:p>
            <a:r>
              <a:rPr lang="en-IE" dirty="0">
                <a:solidFill>
                  <a:schemeClr val="bg1"/>
                </a:solidFill>
              </a:rPr>
              <a:t>Budget Preparation</a:t>
            </a:r>
            <a:endParaRPr lang="en-US" dirty="0">
              <a:solidFill>
                <a:schemeClr val="bg1"/>
              </a:solidFill>
            </a:endParaRPr>
          </a:p>
        </p:txBody>
      </p:sp>
      <p:sp>
        <p:nvSpPr>
          <p:cNvPr id="3" name="Content Placeholder 2"/>
          <p:cNvSpPr>
            <a:spLocks noGrp="1"/>
          </p:cNvSpPr>
          <p:nvPr>
            <p:ph idx="1"/>
          </p:nvPr>
        </p:nvSpPr>
        <p:spPr>
          <a:xfrm>
            <a:off x="1353312" y="1755648"/>
            <a:ext cx="9482328" cy="2670048"/>
          </a:xfrm>
          <a:solidFill>
            <a:schemeClr val="accent2">
              <a:lumMod val="20000"/>
              <a:lumOff val="80000"/>
            </a:schemeClr>
          </a:solidFill>
        </p:spPr>
        <p:txBody>
          <a:bodyPr>
            <a:noAutofit/>
          </a:bodyPr>
          <a:lstStyle/>
          <a:p>
            <a:r>
              <a:rPr lang="en-IE" sz="2400" dirty="0">
                <a:latin typeface="+mj-lt"/>
              </a:rPr>
              <a:t>A budget is simply an estimate of what everything will cost. It will include income, expenditure, capital items and any anticipated voluntary contributions to be made to the organisation. </a:t>
            </a:r>
          </a:p>
          <a:p>
            <a:r>
              <a:rPr lang="en-IE" sz="2400" dirty="0">
                <a:latin typeface="+mj-lt"/>
              </a:rPr>
              <a:t>A budget sets out the organisation’s plans in money terms and should relate to achieving the aims and objectives of the organisation. The budget should normally be prepared by the employees (where available), but approved by the Trustees/Board.</a:t>
            </a:r>
            <a:endParaRPr lang="en-US" sz="2400" dirty="0">
              <a:latin typeface="+mj-lt"/>
            </a:endParaRPr>
          </a:p>
          <a:p>
            <a:pPr lvl="0"/>
            <a:endParaRPr lang="en-US" sz="2600" b="1" dirty="0">
              <a:latin typeface="+mj-lt"/>
            </a:endParaRPr>
          </a:p>
        </p:txBody>
      </p:sp>
    </p:spTree>
    <p:extLst>
      <p:ext uri="{BB962C8B-B14F-4D97-AF65-F5344CB8AC3E}">
        <p14:creationId xmlns:p14="http://schemas.microsoft.com/office/powerpoint/2010/main" val="1358532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1106424"/>
          </a:xfrm>
          <a:solidFill>
            <a:schemeClr val="accent2">
              <a:lumMod val="75000"/>
            </a:schemeClr>
          </a:solidFill>
        </p:spPr>
        <p:txBody>
          <a:bodyPr>
            <a:normAutofit/>
          </a:bodyPr>
          <a:lstStyle/>
          <a:p>
            <a:r>
              <a:rPr lang="en-IE" dirty="0">
                <a:solidFill>
                  <a:schemeClr val="bg1"/>
                </a:solidFill>
              </a:rPr>
              <a:t>Top Tips for Preparation of a Budget…</a:t>
            </a:r>
            <a:endParaRPr lang="en-US" dirty="0">
              <a:solidFill>
                <a:schemeClr val="bg1"/>
              </a:solidFill>
            </a:endParaRPr>
          </a:p>
        </p:txBody>
      </p:sp>
      <p:sp>
        <p:nvSpPr>
          <p:cNvPr id="3" name="Content Placeholder 2"/>
          <p:cNvSpPr>
            <a:spLocks noGrp="1"/>
          </p:cNvSpPr>
          <p:nvPr>
            <p:ph idx="1"/>
          </p:nvPr>
        </p:nvSpPr>
        <p:spPr>
          <a:xfrm>
            <a:off x="1353312" y="1755648"/>
            <a:ext cx="9482328" cy="3090672"/>
          </a:xfrm>
          <a:solidFill>
            <a:schemeClr val="accent2">
              <a:lumMod val="20000"/>
              <a:lumOff val="80000"/>
            </a:schemeClr>
          </a:solidFill>
        </p:spPr>
        <p:txBody>
          <a:bodyPr>
            <a:noAutofit/>
          </a:bodyPr>
          <a:lstStyle/>
          <a:p>
            <a:pPr lvl="0"/>
            <a:r>
              <a:rPr lang="en-IE" sz="2400" dirty="0">
                <a:latin typeface="+mj-lt"/>
              </a:rPr>
              <a:t>If your organisation runs a number of projects, it is important to develop a budget for each of them. This will enable you to apply for enough funding to run each project effectively, and to keep track of how much each is costing you.</a:t>
            </a:r>
            <a:endParaRPr lang="en-US" sz="2400" dirty="0">
              <a:latin typeface="+mj-lt"/>
            </a:endParaRPr>
          </a:p>
          <a:p>
            <a:pPr lvl="0"/>
            <a:r>
              <a:rPr lang="en-IE" sz="2400" dirty="0">
                <a:latin typeface="+mj-lt"/>
              </a:rPr>
              <a:t>In putting together your budget, make a list of everything you will need, and find out as accurately as you can what each item will cost.</a:t>
            </a:r>
            <a:endParaRPr lang="en-US" sz="2400" dirty="0">
              <a:latin typeface="+mj-lt"/>
            </a:endParaRPr>
          </a:p>
          <a:p>
            <a:pPr lvl="0"/>
            <a:r>
              <a:rPr lang="en-IE" sz="2400" dirty="0">
                <a:latin typeface="+mj-lt"/>
              </a:rPr>
              <a:t>If you're planning income or expenditure for more than one year, you need to take into account salary increases, inflation and price rises.</a:t>
            </a:r>
            <a:endParaRPr lang="en-US" sz="2400" dirty="0">
              <a:latin typeface="+mj-lt"/>
            </a:endParaRPr>
          </a:p>
          <a:p>
            <a:pPr lvl="0"/>
            <a:endParaRPr lang="en-US" sz="2600" b="1" dirty="0">
              <a:latin typeface="+mj-lt"/>
            </a:endParaRPr>
          </a:p>
        </p:txBody>
      </p:sp>
    </p:spTree>
    <p:extLst>
      <p:ext uri="{BB962C8B-B14F-4D97-AF65-F5344CB8AC3E}">
        <p14:creationId xmlns:p14="http://schemas.microsoft.com/office/powerpoint/2010/main" val="1844702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1106424"/>
          </a:xfrm>
          <a:solidFill>
            <a:schemeClr val="accent2">
              <a:lumMod val="75000"/>
            </a:schemeClr>
          </a:solidFill>
        </p:spPr>
        <p:txBody>
          <a:bodyPr>
            <a:normAutofit fontScale="90000"/>
          </a:bodyPr>
          <a:lstStyle/>
          <a:p>
            <a:r>
              <a:rPr lang="en-IE" dirty="0">
                <a:solidFill>
                  <a:schemeClr val="bg1"/>
                </a:solidFill>
              </a:rPr>
              <a:t>Income and Expenditure Variance Analysis</a:t>
            </a:r>
            <a:endParaRPr lang="en-US" dirty="0">
              <a:solidFill>
                <a:schemeClr val="bg1"/>
              </a:solidFill>
            </a:endParaRPr>
          </a:p>
        </p:txBody>
      </p:sp>
      <p:sp>
        <p:nvSpPr>
          <p:cNvPr id="3" name="Content Placeholder 2"/>
          <p:cNvSpPr>
            <a:spLocks noGrp="1"/>
          </p:cNvSpPr>
          <p:nvPr>
            <p:ph idx="1"/>
          </p:nvPr>
        </p:nvSpPr>
        <p:spPr>
          <a:xfrm>
            <a:off x="1353312" y="1755648"/>
            <a:ext cx="9482328" cy="3090672"/>
          </a:xfrm>
          <a:solidFill>
            <a:schemeClr val="accent2">
              <a:lumMod val="20000"/>
              <a:lumOff val="80000"/>
            </a:schemeClr>
          </a:solidFill>
        </p:spPr>
        <p:txBody>
          <a:bodyPr>
            <a:noAutofit/>
          </a:bodyPr>
          <a:lstStyle/>
          <a:p>
            <a:r>
              <a:rPr lang="en-IE" sz="2400" dirty="0">
                <a:latin typeface="+mj-lt"/>
              </a:rPr>
              <a:t>One of the objectives of budgeting is to provide a base against which actual results can be compared. </a:t>
            </a:r>
          </a:p>
          <a:p>
            <a:r>
              <a:rPr lang="en-IE" sz="2400" dirty="0">
                <a:latin typeface="+mj-lt"/>
              </a:rPr>
              <a:t>Your budget must be realistic, as there is no point analysing variances against an unrealistic budget.  </a:t>
            </a:r>
          </a:p>
          <a:p>
            <a:r>
              <a:rPr lang="en-IE" sz="2400" dirty="0">
                <a:latin typeface="+mj-lt"/>
              </a:rPr>
              <a:t>Variance analysis can be simply explained as plan vs. actual. Budgets are too often proposed, discussed, accepted, and forgotten. </a:t>
            </a:r>
          </a:p>
          <a:p>
            <a:r>
              <a:rPr lang="en-IE" sz="2400" dirty="0">
                <a:latin typeface="+mj-lt"/>
              </a:rPr>
              <a:t>Variance analysis looks after-the-fact at what caused a difference between plan vs. actual. </a:t>
            </a:r>
            <a:endParaRPr lang="en-US" sz="2600" b="1" dirty="0">
              <a:latin typeface="+mj-lt"/>
            </a:endParaRPr>
          </a:p>
        </p:txBody>
      </p:sp>
    </p:spTree>
    <p:extLst>
      <p:ext uri="{BB962C8B-B14F-4D97-AF65-F5344CB8AC3E}">
        <p14:creationId xmlns:p14="http://schemas.microsoft.com/office/powerpoint/2010/main" val="404514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1106424"/>
          </a:xfrm>
          <a:solidFill>
            <a:schemeClr val="accent2">
              <a:lumMod val="75000"/>
            </a:schemeClr>
          </a:solidFill>
        </p:spPr>
        <p:txBody>
          <a:bodyPr>
            <a:normAutofit fontScale="90000"/>
          </a:bodyPr>
          <a:lstStyle/>
          <a:p>
            <a:r>
              <a:rPr lang="en-IE" dirty="0">
                <a:solidFill>
                  <a:schemeClr val="bg1"/>
                </a:solidFill>
              </a:rPr>
              <a:t>Income and Expenditure Variance Analysis…</a:t>
            </a:r>
            <a:endParaRPr lang="en-US" dirty="0">
              <a:solidFill>
                <a:schemeClr val="bg1"/>
              </a:solidFill>
            </a:endParaRPr>
          </a:p>
        </p:txBody>
      </p:sp>
      <p:sp>
        <p:nvSpPr>
          <p:cNvPr id="3" name="Content Placeholder 2"/>
          <p:cNvSpPr>
            <a:spLocks noGrp="1"/>
          </p:cNvSpPr>
          <p:nvPr>
            <p:ph idx="1"/>
          </p:nvPr>
        </p:nvSpPr>
        <p:spPr>
          <a:xfrm>
            <a:off x="1353312" y="1755648"/>
            <a:ext cx="9482328" cy="2542032"/>
          </a:xfrm>
          <a:solidFill>
            <a:schemeClr val="accent2">
              <a:lumMod val="20000"/>
              <a:lumOff val="80000"/>
            </a:schemeClr>
          </a:solidFill>
        </p:spPr>
        <p:txBody>
          <a:bodyPr>
            <a:noAutofit/>
          </a:bodyPr>
          <a:lstStyle/>
          <a:p>
            <a:r>
              <a:rPr lang="en-IE" sz="2400" dirty="0">
                <a:latin typeface="+mj-lt"/>
              </a:rPr>
              <a:t>When actual results are better than expected results, the resulting variance is described as a favourable variance and is often denoted by the letter F. </a:t>
            </a:r>
          </a:p>
          <a:p>
            <a:r>
              <a:rPr lang="en-IE" sz="2400" dirty="0">
                <a:latin typeface="+mj-lt"/>
              </a:rPr>
              <a:t>When actual results are worse than expected results, the variance is described as an adverse variance and is often denoted by the letter A or shown in brackets or preceded by a minus ‘-‘ sign.</a:t>
            </a:r>
            <a:endParaRPr lang="en-US" sz="2400" dirty="0">
              <a:latin typeface="+mj-lt"/>
            </a:endParaRPr>
          </a:p>
          <a:p>
            <a:pPr lvl="0"/>
            <a:endParaRPr lang="en-US" sz="2600" b="1" dirty="0">
              <a:latin typeface="+mj-lt"/>
            </a:endParaRPr>
          </a:p>
        </p:txBody>
      </p:sp>
    </p:spTree>
    <p:extLst>
      <p:ext uri="{BB962C8B-B14F-4D97-AF65-F5344CB8AC3E}">
        <p14:creationId xmlns:p14="http://schemas.microsoft.com/office/powerpoint/2010/main" val="2219700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1106424"/>
          </a:xfrm>
          <a:solidFill>
            <a:schemeClr val="accent2">
              <a:lumMod val="75000"/>
            </a:schemeClr>
          </a:solidFill>
        </p:spPr>
        <p:txBody>
          <a:bodyPr>
            <a:normAutofit fontScale="90000"/>
          </a:bodyPr>
          <a:lstStyle/>
          <a:p>
            <a:r>
              <a:rPr lang="en-IE" dirty="0">
                <a:solidFill>
                  <a:schemeClr val="bg1"/>
                </a:solidFill>
              </a:rPr>
              <a:t>Income and Expenditure Variance Analysis…</a:t>
            </a:r>
            <a:endParaRPr lang="en-US" dirty="0"/>
          </a:p>
        </p:txBody>
      </p:sp>
      <p:sp>
        <p:nvSpPr>
          <p:cNvPr id="3" name="Content Placeholder 2"/>
          <p:cNvSpPr>
            <a:spLocks noGrp="1"/>
          </p:cNvSpPr>
          <p:nvPr>
            <p:ph idx="1"/>
          </p:nvPr>
        </p:nvSpPr>
        <p:spPr>
          <a:xfrm>
            <a:off x="1353312" y="1755648"/>
            <a:ext cx="9482328" cy="2542032"/>
          </a:xfrm>
          <a:solidFill>
            <a:schemeClr val="accent2">
              <a:lumMod val="20000"/>
              <a:lumOff val="80000"/>
            </a:schemeClr>
          </a:solidFill>
        </p:spPr>
        <p:txBody>
          <a:bodyPr>
            <a:noAutofit/>
          </a:bodyPr>
          <a:lstStyle/>
          <a:p>
            <a:r>
              <a:rPr lang="en-IE" sz="2400" dirty="0">
                <a:latin typeface="+mj-lt"/>
              </a:rPr>
              <a:t>When actual results are better than expected results, the resulting variance is described as a favourable variance and is often denoted by the letter F. </a:t>
            </a:r>
          </a:p>
          <a:p>
            <a:r>
              <a:rPr lang="en-IE" sz="2400" dirty="0">
                <a:latin typeface="+mj-lt"/>
              </a:rPr>
              <a:t>When actual results are worse than expected results, the variance is described as an adverse variance and is often denoted by the letter A or shown in brackets or preceded by a minus ‘-‘ sign.</a:t>
            </a:r>
            <a:endParaRPr lang="en-US" sz="2400" dirty="0">
              <a:latin typeface="+mj-lt"/>
            </a:endParaRPr>
          </a:p>
          <a:p>
            <a:pPr lvl="0"/>
            <a:endParaRPr lang="en-US" sz="2600" b="1" dirty="0">
              <a:latin typeface="+mj-lt"/>
            </a:endParaRPr>
          </a:p>
        </p:txBody>
      </p:sp>
    </p:spTree>
    <p:extLst>
      <p:ext uri="{BB962C8B-B14F-4D97-AF65-F5344CB8AC3E}">
        <p14:creationId xmlns:p14="http://schemas.microsoft.com/office/powerpoint/2010/main" val="2533461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1106424"/>
          </a:xfrm>
          <a:solidFill>
            <a:schemeClr val="accent2">
              <a:lumMod val="75000"/>
            </a:schemeClr>
          </a:solidFill>
        </p:spPr>
        <p:txBody>
          <a:bodyPr>
            <a:normAutofit fontScale="90000"/>
          </a:bodyPr>
          <a:lstStyle/>
          <a:p>
            <a:r>
              <a:rPr lang="en-IE" dirty="0">
                <a:solidFill>
                  <a:schemeClr val="bg1"/>
                </a:solidFill>
              </a:rPr>
              <a:t>Income and Expenditure Variance Analysis…</a:t>
            </a:r>
            <a:endParaRPr lang="en-US" dirty="0"/>
          </a:p>
        </p:txBody>
      </p:sp>
      <p:sp>
        <p:nvSpPr>
          <p:cNvPr id="3" name="Content Placeholder 2"/>
          <p:cNvSpPr>
            <a:spLocks noGrp="1"/>
          </p:cNvSpPr>
          <p:nvPr>
            <p:ph idx="1"/>
          </p:nvPr>
        </p:nvSpPr>
        <p:spPr>
          <a:xfrm>
            <a:off x="1353312" y="1755648"/>
            <a:ext cx="9482328" cy="3392424"/>
          </a:xfrm>
          <a:solidFill>
            <a:schemeClr val="accent2">
              <a:lumMod val="20000"/>
              <a:lumOff val="80000"/>
            </a:schemeClr>
          </a:solidFill>
        </p:spPr>
        <p:txBody>
          <a:bodyPr>
            <a:noAutofit/>
          </a:bodyPr>
          <a:lstStyle/>
          <a:p>
            <a:r>
              <a:rPr lang="en-IE" sz="2400" dirty="0">
                <a:latin typeface="+mj-lt"/>
              </a:rPr>
              <a:t>Budget variances can happen for many reasons, including faulty budget or simply differences between budget assumptions and actual outcomes. </a:t>
            </a:r>
          </a:p>
          <a:p>
            <a:r>
              <a:rPr lang="en-IE" sz="2400" dirty="0">
                <a:latin typeface="+mj-lt"/>
              </a:rPr>
              <a:t>All material budget variances should be examined by the Trustees/Board of the organisation and every variance should stimulate questions. For example: </a:t>
            </a:r>
          </a:p>
          <a:p>
            <a:pPr lvl="1"/>
            <a:r>
              <a:rPr lang="en-IE" sz="2200" dirty="0">
                <a:latin typeface="+mj-lt"/>
              </a:rPr>
              <a:t>Why did one fundraising project cost more or less than planned? </a:t>
            </a:r>
          </a:p>
          <a:p>
            <a:pPr lvl="1"/>
            <a:r>
              <a:rPr lang="en-IE" sz="2200" dirty="0">
                <a:latin typeface="+mj-lt"/>
              </a:rPr>
              <a:t>Were objectives met? </a:t>
            </a:r>
          </a:p>
          <a:p>
            <a:pPr lvl="1"/>
            <a:r>
              <a:rPr lang="en-IE" sz="2200" dirty="0">
                <a:latin typeface="+mj-lt"/>
              </a:rPr>
              <a:t>Is a positive variance a cost saving or a failure to implement? Is a negative variance a change in plans or an unrealistic budget?</a:t>
            </a:r>
            <a:endParaRPr lang="en-US" sz="2200" dirty="0">
              <a:latin typeface="+mj-lt"/>
            </a:endParaRPr>
          </a:p>
          <a:p>
            <a:pPr lvl="0"/>
            <a:endParaRPr lang="en-US" sz="2600" b="1" dirty="0">
              <a:latin typeface="+mj-lt"/>
            </a:endParaRPr>
          </a:p>
        </p:txBody>
      </p:sp>
    </p:spTree>
    <p:extLst>
      <p:ext uri="{BB962C8B-B14F-4D97-AF65-F5344CB8AC3E}">
        <p14:creationId xmlns:p14="http://schemas.microsoft.com/office/powerpoint/2010/main" val="1799244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1106424"/>
          </a:xfrm>
          <a:solidFill>
            <a:schemeClr val="accent2">
              <a:lumMod val="75000"/>
            </a:schemeClr>
          </a:solidFill>
        </p:spPr>
        <p:txBody>
          <a:bodyPr>
            <a:normAutofit fontScale="90000"/>
          </a:bodyPr>
          <a:lstStyle/>
          <a:p>
            <a:r>
              <a:rPr lang="en-IE" dirty="0">
                <a:solidFill>
                  <a:schemeClr val="bg1"/>
                </a:solidFill>
              </a:rPr>
              <a:t>Income and Expenditure Variance Analysis…</a:t>
            </a:r>
            <a:endParaRPr lang="en-US" dirty="0"/>
          </a:p>
        </p:txBody>
      </p:sp>
      <p:sp>
        <p:nvSpPr>
          <p:cNvPr id="3" name="Content Placeholder 2"/>
          <p:cNvSpPr>
            <a:spLocks noGrp="1"/>
          </p:cNvSpPr>
          <p:nvPr>
            <p:ph idx="1"/>
          </p:nvPr>
        </p:nvSpPr>
        <p:spPr>
          <a:xfrm>
            <a:off x="1353312" y="1755648"/>
            <a:ext cx="9482328" cy="2359152"/>
          </a:xfrm>
          <a:solidFill>
            <a:schemeClr val="accent2">
              <a:lumMod val="20000"/>
              <a:lumOff val="80000"/>
            </a:schemeClr>
          </a:solidFill>
        </p:spPr>
        <p:txBody>
          <a:bodyPr>
            <a:noAutofit/>
          </a:bodyPr>
          <a:lstStyle/>
          <a:p>
            <a:r>
              <a:rPr lang="en-IE" sz="2400" dirty="0">
                <a:latin typeface="+mj-lt"/>
              </a:rPr>
              <a:t>Positive variances aren’t always good news. For example, the positive variance in fundraising costs means that money wasn’t spent, but it also means that possible fundraising activity wasn’t completed by the organisation. </a:t>
            </a:r>
          </a:p>
          <a:p>
            <a:r>
              <a:rPr lang="en-IE" sz="2400" dirty="0">
                <a:latin typeface="+mj-lt"/>
              </a:rPr>
              <a:t>Income from fundraising could be below expectations for this same period-could the fundraising costs missed be a possible cause?</a:t>
            </a:r>
            <a:endParaRPr lang="en-US" sz="2400" dirty="0">
              <a:latin typeface="+mj-lt"/>
            </a:endParaRPr>
          </a:p>
          <a:p>
            <a:pPr lvl="0"/>
            <a:endParaRPr lang="en-US" sz="2600" b="1" dirty="0">
              <a:latin typeface="+mj-lt"/>
            </a:endParaRPr>
          </a:p>
        </p:txBody>
      </p:sp>
    </p:spTree>
    <p:extLst>
      <p:ext uri="{BB962C8B-B14F-4D97-AF65-F5344CB8AC3E}">
        <p14:creationId xmlns:p14="http://schemas.microsoft.com/office/powerpoint/2010/main" val="2831163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312" y="576072"/>
            <a:ext cx="9482328" cy="1106424"/>
          </a:xfrm>
          <a:solidFill>
            <a:schemeClr val="accent2">
              <a:lumMod val="75000"/>
            </a:schemeClr>
          </a:solidFill>
        </p:spPr>
        <p:txBody>
          <a:bodyPr>
            <a:normAutofit fontScale="90000"/>
          </a:bodyPr>
          <a:lstStyle/>
          <a:p>
            <a:r>
              <a:rPr lang="en-IE" dirty="0">
                <a:solidFill>
                  <a:schemeClr val="bg1"/>
                </a:solidFill>
              </a:rPr>
              <a:t>Income and Expenditure Variance Analysis…</a:t>
            </a:r>
            <a:endParaRPr lang="en-US" dirty="0"/>
          </a:p>
        </p:txBody>
      </p:sp>
      <p:sp>
        <p:nvSpPr>
          <p:cNvPr id="3" name="Content Placeholder 2"/>
          <p:cNvSpPr>
            <a:spLocks noGrp="1"/>
          </p:cNvSpPr>
          <p:nvPr>
            <p:ph idx="1"/>
          </p:nvPr>
        </p:nvSpPr>
        <p:spPr>
          <a:xfrm>
            <a:off x="1353312" y="1755648"/>
            <a:ext cx="9482328" cy="3419856"/>
          </a:xfrm>
          <a:solidFill>
            <a:schemeClr val="accent2">
              <a:lumMod val="20000"/>
              <a:lumOff val="80000"/>
            </a:schemeClr>
          </a:solidFill>
        </p:spPr>
        <p:txBody>
          <a:bodyPr>
            <a:noAutofit/>
          </a:bodyPr>
          <a:lstStyle/>
          <a:p>
            <a:r>
              <a:rPr lang="en-IE" sz="2400" dirty="0">
                <a:latin typeface="+mj-lt"/>
              </a:rPr>
              <a:t>In conclusion, voluntary organisations must investigate all causes of the variances and take appropriate action, indicating what the cause was and what is being done to rectify the situation. </a:t>
            </a:r>
            <a:endParaRPr lang="en-US" sz="2400" dirty="0">
              <a:latin typeface="+mj-lt"/>
            </a:endParaRPr>
          </a:p>
          <a:p>
            <a:r>
              <a:rPr lang="en-IE" sz="2400" dirty="0">
                <a:latin typeface="+mj-lt"/>
              </a:rPr>
              <a:t>The format of a very simple Income &amp; Expenditure Statement, comparing Actual and Budget, and containing variances, (and which can be adapted for individual organisations) would be as follows:</a:t>
            </a:r>
            <a:endParaRPr lang="en-US" sz="2400" dirty="0">
              <a:latin typeface="+mj-lt"/>
            </a:endParaRPr>
          </a:p>
          <a:p>
            <a:pPr lvl="0"/>
            <a:endParaRPr lang="en-US" sz="2600" b="1" dirty="0">
              <a:latin typeface="+mj-lt"/>
            </a:endParaRPr>
          </a:p>
        </p:txBody>
      </p:sp>
      <p:sp>
        <p:nvSpPr>
          <p:cNvPr id="4" name="Right Arrow 3">
            <a:hlinkClick r:id="rId2" action="ppaction://hlinkfile"/>
          </p:cNvPr>
          <p:cNvSpPr/>
          <p:nvPr/>
        </p:nvSpPr>
        <p:spPr>
          <a:xfrm>
            <a:off x="8375904" y="3904488"/>
            <a:ext cx="2020824" cy="649224"/>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Variance Analysis </a:t>
            </a:r>
          </a:p>
        </p:txBody>
      </p:sp>
    </p:spTree>
    <p:extLst>
      <p:ext uri="{BB962C8B-B14F-4D97-AF65-F5344CB8AC3E}">
        <p14:creationId xmlns:p14="http://schemas.microsoft.com/office/powerpoint/2010/main" val="27628467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644</Words>
  <Application>Microsoft Office PowerPoint</Application>
  <PresentationFormat>Widescreen</PresentationFormat>
  <Paragraphs>33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Budget Preparation</vt:lpstr>
      <vt:lpstr>Top Tips for Preparation of a Budget…</vt:lpstr>
      <vt:lpstr>Income and Expenditure Variance Analysis</vt:lpstr>
      <vt:lpstr>Income and Expenditure Variance Analysis…</vt:lpstr>
      <vt:lpstr>Income and Expenditure Variance Analysis…</vt:lpstr>
      <vt:lpstr>Income and Expenditure Variance Analysis…</vt:lpstr>
      <vt:lpstr>Income and Expenditure Variance Analysis…</vt:lpstr>
      <vt:lpstr>Income and Expenditure Variance Analysis…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Microsoft account</cp:lastModifiedBy>
  <cp:revision>6</cp:revision>
  <dcterms:created xsi:type="dcterms:W3CDTF">2021-08-31T03:25:47Z</dcterms:created>
  <dcterms:modified xsi:type="dcterms:W3CDTF">2022-06-07T08:54:57Z</dcterms:modified>
</cp:coreProperties>
</file>