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62"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86" r:id="rId18"/>
    <p:sldId id="279" r:id="rId19"/>
    <p:sldId id="280" r:id="rId20"/>
    <p:sldId id="281" r:id="rId21"/>
    <p:sldId id="282" r:id="rId22"/>
    <p:sldId id="283" r:id="rId23"/>
    <p:sldId id="284" r:id="rId24"/>
    <p:sldId id="28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C6AEEF7-7EA1-4BAF-B3DF-874870E82BB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4063698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6AEEF7-7EA1-4BAF-B3DF-874870E82BB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1971639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6AEEF7-7EA1-4BAF-B3DF-874870E82BB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408585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6AEEF7-7EA1-4BAF-B3DF-874870E82BB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387250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6AEEF7-7EA1-4BAF-B3DF-874870E82BB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11351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6AEEF7-7EA1-4BAF-B3DF-874870E82BB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88440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6AEEF7-7EA1-4BAF-B3DF-874870E82BB8}"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259625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6AEEF7-7EA1-4BAF-B3DF-874870E82BB8}"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82080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AEEF7-7EA1-4BAF-B3DF-874870E82BB8}"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55982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6AEEF7-7EA1-4BAF-B3DF-874870E82BB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1299271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6AEEF7-7EA1-4BAF-B3DF-874870E82BB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6A51A-E932-485E-AFC6-0D0C5F76C33C}" type="slidenum">
              <a:rPr lang="en-US" smtClean="0"/>
              <a:t>‹#›</a:t>
            </a:fld>
            <a:endParaRPr lang="en-US"/>
          </a:p>
        </p:txBody>
      </p:sp>
    </p:spTree>
    <p:extLst>
      <p:ext uri="{BB962C8B-B14F-4D97-AF65-F5344CB8AC3E}">
        <p14:creationId xmlns:p14="http://schemas.microsoft.com/office/powerpoint/2010/main" val="220824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AEEF7-7EA1-4BAF-B3DF-874870E82BB8}" type="datetimeFigureOut">
              <a:rPr lang="en-US" smtClean="0"/>
              <a:t>6/6/2022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6A51A-E932-485E-AFC6-0D0C5F76C33C}" type="slidenum">
              <a:rPr lang="en-US" smtClean="0"/>
              <a:t>‹#›</a:t>
            </a:fld>
            <a:endParaRPr lang="en-US"/>
          </a:p>
        </p:txBody>
      </p:sp>
    </p:spTree>
    <p:extLst>
      <p:ext uri="{BB962C8B-B14F-4D97-AF65-F5344CB8AC3E}">
        <p14:creationId xmlns:p14="http://schemas.microsoft.com/office/powerpoint/2010/main" val="77841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accent2">
              <a:lumMod val="75000"/>
            </a:schemeClr>
          </a:solidFill>
        </p:spPr>
        <p:txBody>
          <a:bodyPr>
            <a:normAutofit/>
          </a:bodyPr>
          <a:lstStyle/>
          <a:p>
            <a:r>
              <a:rPr lang="en-US" sz="5400" dirty="0">
                <a:solidFill>
                  <a:schemeClr val="bg1"/>
                </a:solidFill>
              </a:rPr>
              <a:t>Workshop on                      Strengthening Financial Management of Civil Society Organizations </a:t>
            </a:r>
          </a:p>
        </p:txBody>
      </p:sp>
      <p:sp>
        <p:nvSpPr>
          <p:cNvPr id="3" name="Subtitle 2"/>
          <p:cNvSpPr>
            <a:spLocks noGrp="1"/>
          </p:cNvSpPr>
          <p:nvPr>
            <p:ph type="subTitle" idx="1"/>
          </p:nvPr>
        </p:nvSpPr>
        <p:spPr>
          <a:xfrm>
            <a:off x="1417320" y="3813048"/>
            <a:ext cx="9250680" cy="1984248"/>
          </a:xfrm>
          <a:solidFill>
            <a:schemeClr val="accent2">
              <a:lumMod val="20000"/>
              <a:lumOff val="80000"/>
            </a:schemeClr>
          </a:solidFill>
        </p:spPr>
        <p:txBody>
          <a:bodyPr>
            <a:normAutofit/>
          </a:bodyPr>
          <a:lstStyle/>
          <a:p>
            <a:endParaRPr lang="en-US" dirty="0">
              <a:latin typeface="+mj-lt"/>
            </a:endParaRPr>
          </a:p>
          <a:p>
            <a:r>
              <a:rPr lang="en-US" b="1" dirty="0">
                <a:latin typeface="+mj-lt"/>
              </a:rPr>
              <a:t>August 25 – September 27, 2021 </a:t>
            </a:r>
          </a:p>
          <a:p>
            <a:r>
              <a:rPr lang="en-US" b="1" dirty="0">
                <a:latin typeface="+mj-lt"/>
              </a:rPr>
              <a:t>27 Lesson Hours  in 17 Days                                                                                    (Through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57095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3493008"/>
          </a:xfrm>
          <a:solidFill>
            <a:schemeClr val="accent2">
              <a:lumMod val="20000"/>
              <a:lumOff val="80000"/>
            </a:schemeClr>
          </a:solidFill>
        </p:spPr>
        <p:txBody>
          <a:bodyPr>
            <a:noAutofit/>
          </a:bodyPr>
          <a:lstStyle/>
          <a:p>
            <a:r>
              <a:rPr lang="en-US" sz="2400" dirty="0">
                <a:latin typeface="+mj-lt"/>
              </a:rPr>
              <a:t>Monthly vacancy reports shall be prepared by the Human Resources Unit showing the authorized positions, their status, name of the incumbent, and source of funding (core or earmarked). </a:t>
            </a:r>
          </a:p>
          <a:p>
            <a:r>
              <a:rPr lang="en-US" sz="2400" dirty="0">
                <a:latin typeface="+mj-lt"/>
              </a:rPr>
              <a:t>Any revisions in the positions shall be made with reference to the approved resource plan for the approved Budget and all such revisions must be authorized by the Executive Director. </a:t>
            </a:r>
          </a:p>
          <a:p>
            <a:r>
              <a:rPr lang="en-US" sz="2400" dirty="0">
                <a:latin typeface="+mj-lt"/>
              </a:rPr>
              <a:t>The officer with authority over the budget for the respective organization unit or project shall review the monthly variance report, and identify corrective measures as needed</a:t>
            </a:r>
          </a:p>
          <a:p>
            <a:endParaRPr lang="en-US" sz="2400" dirty="0">
              <a:latin typeface="+mj-lt"/>
            </a:endParaRPr>
          </a:p>
          <a:p>
            <a:pPr marL="0" indent="0">
              <a:buNone/>
            </a:pPr>
            <a:endParaRPr lang="en-US" sz="2400" dirty="0">
              <a:latin typeface="+mj-lt"/>
            </a:endParaRPr>
          </a:p>
          <a:p>
            <a:pPr marL="0" indent="0">
              <a:buNone/>
            </a:pPr>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346173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Budget Revisions…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3465576"/>
          </a:xfrm>
          <a:solidFill>
            <a:schemeClr val="accent2">
              <a:lumMod val="20000"/>
              <a:lumOff val="80000"/>
            </a:schemeClr>
          </a:solidFill>
        </p:spPr>
        <p:txBody>
          <a:bodyPr>
            <a:noAutofit/>
          </a:bodyPr>
          <a:lstStyle/>
          <a:p>
            <a:r>
              <a:rPr lang="en-US" sz="2400" dirty="0">
                <a:latin typeface="+mj-lt"/>
              </a:rPr>
              <a:t>Given the ever-changing circumstances which may arise in the implementation of the Work Program of the organization, there is need for a certain measure of flexibility for incurring expenditures. </a:t>
            </a:r>
          </a:p>
          <a:p>
            <a:r>
              <a:rPr lang="en-US" sz="2400" dirty="0">
                <a:latin typeface="+mj-lt"/>
              </a:rPr>
              <a:t>The Executive Director is permitted to reallocate expenditures within Program Budgets, and the Executive Director has delegated to Division Heads the authority to revise their respective Program Budgets. </a:t>
            </a:r>
          </a:p>
          <a:p>
            <a:r>
              <a:rPr lang="en-US" sz="2400" dirty="0">
                <a:latin typeface="+mj-lt"/>
              </a:rPr>
              <a:t>Budget revisions may include efficient utilization of resources, improved implementation of work programs, redeployments and streamlining procedures and processes. </a:t>
            </a:r>
          </a:p>
          <a:p>
            <a:endParaRPr lang="en-US" sz="2400" dirty="0">
              <a:latin typeface="+mj-lt"/>
            </a:endParaRPr>
          </a:p>
          <a:p>
            <a:pPr marL="0" indent="0">
              <a:buNone/>
            </a:pPr>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244465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Budget Revisions…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3822192"/>
          </a:xfrm>
          <a:solidFill>
            <a:schemeClr val="accent2">
              <a:lumMod val="20000"/>
              <a:lumOff val="80000"/>
            </a:schemeClr>
          </a:solidFill>
        </p:spPr>
        <p:txBody>
          <a:bodyPr>
            <a:noAutofit/>
          </a:bodyPr>
          <a:lstStyle/>
          <a:p>
            <a:r>
              <a:rPr lang="en-US" sz="2400" dirty="0">
                <a:latin typeface="+mj-lt"/>
              </a:rPr>
              <a:t>The Budget revisions shall be consistent with the planning direction and budget guidelines for the approved Budget for the budgeting cycle and may include: </a:t>
            </a:r>
          </a:p>
          <a:p>
            <a:pPr marL="457200" lvl="1" indent="0">
              <a:buNone/>
            </a:pPr>
            <a:r>
              <a:rPr lang="en-US" sz="2200" dirty="0">
                <a:latin typeface="+mj-lt"/>
              </a:rPr>
              <a:t>a.)    Reallocations of budget amounts across organizational units and budget groups; </a:t>
            </a:r>
          </a:p>
          <a:p>
            <a:pPr marL="457200" lvl="1" indent="0">
              <a:buNone/>
            </a:pPr>
            <a:r>
              <a:rPr lang="en-US" sz="2200" dirty="0">
                <a:latin typeface="+mj-lt"/>
              </a:rPr>
              <a:t>b.)    Rescheduling of budget amounts across budgeting periods; and/or </a:t>
            </a:r>
          </a:p>
          <a:p>
            <a:pPr marL="457200" lvl="1" indent="0">
              <a:buNone/>
            </a:pPr>
            <a:r>
              <a:rPr lang="en-US" sz="2200" dirty="0">
                <a:latin typeface="+mj-lt"/>
              </a:rPr>
              <a:t>c.)    Realignment of budget amounts across budget groups; </a:t>
            </a:r>
          </a:p>
          <a:p>
            <a:r>
              <a:rPr lang="en-US" sz="2400" dirty="0">
                <a:latin typeface="+mj-lt"/>
              </a:rPr>
              <a:t>provided, that reallocation of expenditures between different Program budgets shall be reported to the MPSC and the Council as part of the normal Budget reporting process. </a:t>
            </a:r>
          </a:p>
        </p:txBody>
      </p:sp>
    </p:spTree>
    <p:extLst>
      <p:ext uri="{BB962C8B-B14F-4D97-AF65-F5344CB8AC3E}">
        <p14:creationId xmlns:p14="http://schemas.microsoft.com/office/powerpoint/2010/main" val="835882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Budget Revisions…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3337560"/>
          </a:xfrm>
          <a:solidFill>
            <a:schemeClr val="accent2">
              <a:lumMod val="20000"/>
              <a:lumOff val="80000"/>
            </a:schemeClr>
          </a:solidFill>
        </p:spPr>
        <p:txBody>
          <a:bodyPr>
            <a:noAutofit/>
          </a:bodyPr>
          <a:lstStyle/>
          <a:p>
            <a:r>
              <a:rPr lang="en-US" sz="2400" dirty="0">
                <a:latin typeface="+mj-lt"/>
              </a:rPr>
              <a:t>The presentation and content of the revision shall be in accordance to Regulation 3.2 of the Financial Regulations.</a:t>
            </a:r>
          </a:p>
          <a:p>
            <a:r>
              <a:rPr lang="en-US" sz="2400" dirty="0">
                <a:latin typeface="+mj-lt"/>
              </a:rPr>
              <a:t>The Finance Unit shall make updates for Budget revisions approved in accordance with the Delegation of Authority to incorporate approved redeployments, supplementary program activities, revised estimates and/or unforeseen and extraordinary expenditures. </a:t>
            </a:r>
          </a:p>
          <a:p>
            <a:r>
              <a:rPr lang="en-US" sz="2400" dirty="0">
                <a:latin typeface="+mj-lt"/>
              </a:rPr>
              <a:t>Budget revisions shall be reported to the MPSC and the Council in its subsequent session. </a:t>
            </a:r>
          </a:p>
          <a:p>
            <a:endParaRPr lang="en-US" sz="2400" dirty="0">
              <a:latin typeface="+mj-lt"/>
            </a:endParaRPr>
          </a:p>
        </p:txBody>
      </p:sp>
    </p:spTree>
    <p:extLst>
      <p:ext uri="{BB962C8B-B14F-4D97-AF65-F5344CB8AC3E}">
        <p14:creationId xmlns:p14="http://schemas.microsoft.com/office/powerpoint/2010/main" val="305043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Budget Revisions…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1728216"/>
          </a:xfrm>
          <a:solidFill>
            <a:schemeClr val="accent2">
              <a:lumMod val="20000"/>
              <a:lumOff val="80000"/>
            </a:schemeClr>
          </a:solidFill>
        </p:spPr>
        <p:txBody>
          <a:bodyPr>
            <a:noAutofit/>
          </a:bodyPr>
          <a:lstStyle/>
          <a:p>
            <a:pPr marL="0" indent="0">
              <a:buNone/>
            </a:pPr>
            <a:r>
              <a:rPr lang="en-US" sz="2400" dirty="0">
                <a:latin typeface="+mj-lt"/>
              </a:rPr>
              <a:t>In the case of revisions to budgets for Projects financed with earmarked funds, the reallocation criteria and approvals, if any, set out in the agreement between Sampled CSO and the relevant donor shall be followed. </a:t>
            </a:r>
          </a:p>
          <a:p>
            <a:endParaRPr lang="en-US" sz="2400" dirty="0">
              <a:latin typeface="+mj-lt"/>
            </a:endParaRPr>
          </a:p>
        </p:txBody>
      </p:sp>
    </p:spTree>
    <p:extLst>
      <p:ext uri="{BB962C8B-B14F-4D97-AF65-F5344CB8AC3E}">
        <p14:creationId xmlns:p14="http://schemas.microsoft.com/office/powerpoint/2010/main" val="1952364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Supplementary Budget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1728216"/>
          </a:xfrm>
          <a:solidFill>
            <a:schemeClr val="accent2">
              <a:lumMod val="20000"/>
              <a:lumOff val="80000"/>
            </a:schemeClr>
          </a:solidFill>
        </p:spPr>
        <p:txBody>
          <a:bodyPr>
            <a:noAutofit/>
          </a:bodyPr>
          <a:lstStyle/>
          <a:p>
            <a:r>
              <a:rPr lang="en-US" sz="2400" dirty="0">
                <a:latin typeface="+mj-lt"/>
              </a:rPr>
              <a:t>In accordance with Financial Regulation 3.7, in the event new Project or scoping activities require financial resources greater than the approved Budget, the concerned Division Head shall prepare a submission using the same process and documents for the preparation of the biennium Work Program and Budget. </a:t>
            </a:r>
          </a:p>
          <a:p>
            <a:endParaRPr lang="en-US" sz="2400" dirty="0">
              <a:latin typeface="+mj-lt"/>
            </a:endParaRPr>
          </a:p>
        </p:txBody>
      </p:sp>
    </p:spTree>
    <p:extLst>
      <p:ext uri="{BB962C8B-B14F-4D97-AF65-F5344CB8AC3E}">
        <p14:creationId xmlns:p14="http://schemas.microsoft.com/office/powerpoint/2010/main" val="51003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4520" y="830729"/>
            <a:ext cx="8677656" cy="4339650"/>
          </a:xfrm>
          <a:prstGeom prst="rect">
            <a:avLst/>
          </a:prstGeom>
          <a:solidFill>
            <a:schemeClr val="bg1">
              <a:lumMod val="95000"/>
            </a:schemeClr>
          </a:solidFill>
        </p:spPr>
        <p:txBody>
          <a:bodyPr wrap="square">
            <a:spAutoFit/>
          </a:bodyPr>
          <a:lstStyle/>
          <a:p>
            <a:pPr algn="r"/>
            <a:r>
              <a:rPr lang="en-US" sz="1600" b="1" dirty="0">
                <a:effectLst/>
                <a:latin typeface="Calibri" panose="020F0502020204030204" pitchFamily="34" charset="0"/>
                <a:ea typeface="Calibri" panose="020F0502020204030204" pitchFamily="34" charset="0"/>
                <a:cs typeface="Calibri" panose="020F0502020204030204" pitchFamily="34" charset="0"/>
              </a:rPr>
              <a:t>Financial Regulations </a:t>
            </a: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Regulation 3.7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Supplementary Program Activities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 The Council may adopt a supplementary Work Program and Budget for the financial period. The Executive Director shall submit a supplementary Work Program and Budget whenever requested by the Council or where the Executive Director determines, after careful examination of available resources (and taking into account Regulation 5.6 concerning the transfer of funds), that there is a need for supplementary resources to support activities that could not have been envisaged at the time the initial Work Program and Budget was proposed or in respect to decisions taken by the Council. Such supplementary Work Program and Budgets shall be prepared and acted upon in a form and manner consistent with the Work Program and Budget for the financial period, including prior submissions to the Management and Program Sub-Committee.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075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7088" y="931313"/>
            <a:ext cx="8485632" cy="3724096"/>
          </a:xfrm>
          <a:prstGeom prst="rect">
            <a:avLst/>
          </a:prstGeom>
          <a:solidFill>
            <a:schemeClr val="bg1">
              <a:lumMod val="95000"/>
            </a:schemeClr>
          </a:solidFill>
        </p:spPr>
        <p:txBody>
          <a:bodyPr wrap="square">
            <a:spAutoFit/>
          </a:bodyPr>
          <a:lstStyle/>
          <a:p>
            <a:pPr algn="r"/>
            <a:r>
              <a:rPr lang="en-US" sz="1600" b="1" dirty="0">
                <a:effectLst/>
                <a:latin typeface="Calibri" panose="020F0502020204030204" pitchFamily="34" charset="0"/>
                <a:ea typeface="Calibri" panose="020F0502020204030204" pitchFamily="34" charset="0"/>
                <a:cs typeface="Calibri" panose="020F0502020204030204" pitchFamily="34" charset="0"/>
              </a:rPr>
              <a:t>Financial Regulations </a:t>
            </a: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Regulation 3.7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Supplementary Program Activities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effectLst/>
                <a:latin typeface="Calibri" panose="020F0502020204030204" pitchFamily="34" charset="0"/>
                <a:ea typeface="Calibri" panose="020F0502020204030204" pitchFamily="34" charset="0"/>
                <a:cs typeface="Calibri" panose="020F0502020204030204" pitchFamily="34" charset="0"/>
              </a:rPr>
              <a:t>b)</a:t>
            </a:r>
            <a:r>
              <a:rPr lang="en-US" sz="2000" dirty="0">
                <a:effectLst/>
                <a:latin typeface="Calibri" panose="020F0502020204030204" pitchFamily="34" charset="0"/>
                <a:ea typeface="Calibri" panose="020F0502020204030204" pitchFamily="34" charset="0"/>
                <a:cs typeface="Calibri" panose="020F0502020204030204" pitchFamily="34" charset="0"/>
              </a:rPr>
              <a:t> Supplementary Work Program and Budget proposals shall reflect changes and resources requirements associated with: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err="1">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 Activities which the Executive Director considers to be of the highest urgency and which could not have been foreseen at the time the initial Work Program and Budget proposals were prepared;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(ii) Activities mentioned in earlier Work Program and Budget proposals as items for which later submissions would be made; and/or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(iii) Inflation, mandatory salary scale adjustments, and currency fluctuations.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8495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Supplementary Budget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1728216"/>
          </a:xfrm>
          <a:solidFill>
            <a:schemeClr val="accent2">
              <a:lumMod val="20000"/>
              <a:lumOff val="80000"/>
            </a:schemeClr>
          </a:solidFill>
        </p:spPr>
        <p:txBody>
          <a:bodyPr>
            <a:noAutofit/>
          </a:bodyPr>
          <a:lstStyle/>
          <a:p>
            <a:r>
              <a:rPr lang="en-US" sz="2400" dirty="0">
                <a:latin typeface="+mj-lt"/>
              </a:rPr>
              <a:t>Where supplementary resources in excess of the approved Budget is required, the Executive Director shall submit a Supplementary Work Program and Budget to the Council with prior submissions to the MPSC for their recommendations on the adoption of the proposed budget. </a:t>
            </a:r>
          </a:p>
        </p:txBody>
      </p:sp>
    </p:spTree>
    <p:extLst>
      <p:ext uri="{BB962C8B-B14F-4D97-AF65-F5344CB8AC3E}">
        <p14:creationId xmlns:p14="http://schemas.microsoft.com/office/powerpoint/2010/main" val="3619456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Supplementary Budget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3438144"/>
          </a:xfrm>
          <a:solidFill>
            <a:schemeClr val="accent2">
              <a:lumMod val="20000"/>
              <a:lumOff val="80000"/>
            </a:schemeClr>
          </a:solidFill>
        </p:spPr>
        <p:txBody>
          <a:bodyPr>
            <a:noAutofit/>
          </a:bodyPr>
          <a:lstStyle/>
          <a:p>
            <a:r>
              <a:rPr lang="en-US" sz="2400" dirty="0">
                <a:latin typeface="+mj-lt"/>
              </a:rPr>
              <a:t>In accordance with Financial Regulation 3.3, the Executive Director may approve additions to the Sampled SCO’s portfolio of projects and scoping activities that can be accomplished within the approved Budget amount for the financial period. </a:t>
            </a:r>
          </a:p>
          <a:p>
            <a:r>
              <a:rPr lang="en-US" sz="2400" dirty="0">
                <a:latin typeface="+mj-lt"/>
              </a:rPr>
              <a:t>The Executive Director shall report on the progress of such additional projects and scoping activities to the MPSC and the Council.</a:t>
            </a:r>
          </a:p>
          <a:p>
            <a:r>
              <a:rPr lang="en-US" sz="2400" dirty="0">
                <a:latin typeface="+mj-lt"/>
              </a:rPr>
              <a:t>The table below presents the recommended timelines for the update of Budget revisions by the Finance Unit in order to facilitate efficient and effective implementation of Budgets.</a:t>
            </a:r>
          </a:p>
          <a:p>
            <a:endParaRPr lang="en-US" sz="2400" dirty="0">
              <a:latin typeface="+mj-lt"/>
            </a:endParaRPr>
          </a:p>
        </p:txBody>
      </p:sp>
    </p:spTree>
    <p:extLst>
      <p:ext uri="{BB962C8B-B14F-4D97-AF65-F5344CB8AC3E}">
        <p14:creationId xmlns:p14="http://schemas.microsoft.com/office/powerpoint/2010/main" val="250013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ion Budget 2021-22: Various types of budget"/>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856935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069848"/>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Supplementary Budget …</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6991295"/>
              </p:ext>
            </p:extLst>
          </p:nvPr>
        </p:nvGraphicFramePr>
        <p:xfrm>
          <a:off x="1352550" y="1581150"/>
          <a:ext cx="9483726" cy="4207000"/>
        </p:xfrm>
        <a:graphic>
          <a:graphicData uri="http://schemas.openxmlformats.org/drawingml/2006/table">
            <a:tbl>
              <a:tblPr firstRow="1" bandRow="1">
                <a:tableStyleId>{F5AB1C69-6EDB-4FF4-983F-18BD219EF322}</a:tableStyleId>
              </a:tblPr>
              <a:tblGrid>
                <a:gridCol w="4042410">
                  <a:extLst>
                    <a:ext uri="{9D8B030D-6E8A-4147-A177-3AD203B41FA5}">
                      <a16:colId xmlns:a16="http://schemas.microsoft.com/office/drawing/2014/main" val="20000"/>
                    </a:ext>
                  </a:extLst>
                </a:gridCol>
                <a:gridCol w="3291840">
                  <a:extLst>
                    <a:ext uri="{9D8B030D-6E8A-4147-A177-3AD203B41FA5}">
                      <a16:colId xmlns:a16="http://schemas.microsoft.com/office/drawing/2014/main" val="20001"/>
                    </a:ext>
                  </a:extLst>
                </a:gridCol>
                <a:gridCol w="2149476">
                  <a:extLst>
                    <a:ext uri="{9D8B030D-6E8A-4147-A177-3AD203B41FA5}">
                      <a16:colId xmlns:a16="http://schemas.microsoft.com/office/drawing/2014/main" val="20002"/>
                    </a:ext>
                  </a:extLst>
                </a:gridCol>
              </a:tblGrid>
              <a:tr h="841400">
                <a:tc>
                  <a:txBody>
                    <a:bodyPr/>
                    <a:lstStyle/>
                    <a:p>
                      <a:pPr marL="0" marR="0" algn="l">
                        <a:spcBef>
                          <a:spcPts val="0"/>
                        </a:spcBef>
                        <a:spcAft>
                          <a:spcPts val="0"/>
                        </a:spcAft>
                      </a:pPr>
                      <a:r>
                        <a:rPr lang="en-US" sz="2400" dirty="0">
                          <a:effectLst/>
                          <a:latin typeface="+mj-lt"/>
                        </a:rPr>
                        <a:t>Revision Type</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solidFill>
                      <a:schemeClr val="tx1">
                        <a:lumMod val="50000"/>
                        <a:lumOff val="50000"/>
                      </a:schemeClr>
                    </a:solidFill>
                  </a:tcPr>
                </a:tc>
                <a:tc>
                  <a:txBody>
                    <a:bodyPr/>
                    <a:lstStyle/>
                    <a:p>
                      <a:pPr marL="0" marR="0" algn="l">
                        <a:spcBef>
                          <a:spcPts val="0"/>
                        </a:spcBef>
                        <a:spcAft>
                          <a:spcPts val="0"/>
                        </a:spcAft>
                      </a:pPr>
                      <a:r>
                        <a:rPr lang="en-US" sz="2400" dirty="0">
                          <a:effectLst/>
                          <a:latin typeface="+mj-lt"/>
                        </a:rPr>
                        <a:t>Recommended Timeline(s)</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solidFill>
                      <a:schemeClr val="tx1">
                        <a:lumMod val="50000"/>
                        <a:lumOff val="50000"/>
                      </a:schemeClr>
                    </a:solidFill>
                  </a:tcPr>
                </a:tc>
                <a:tc>
                  <a:txBody>
                    <a:bodyPr/>
                    <a:lstStyle/>
                    <a:p>
                      <a:pPr marL="0" marR="0" algn="l">
                        <a:spcBef>
                          <a:spcPts val="0"/>
                        </a:spcBef>
                        <a:spcAft>
                          <a:spcPts val="0"/>
                        </a:spcAft>
                      </a:pPr>
                      <a:r>
                        <a:rPr lang="en-US" sz="2400" dirty="0">
                          <a:effectLst/>
                          <a:latin typeface="+mj-lt"/>
                        </a:rPr>
                        <a:t>Financial Regulations</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solidFill>
                      <a:schemeClr val="tx1">
                        <a:lumMod val="50000"/>
                        <a:lumOff val="50000"/>
                      </a:schemeClr>
                    </a:solidFill>
                  </a:tcPr>
                </a:tc>
                <a:extLst>
                  <a:ext uri="{0D108BD9-81ED-4DB2-BD59-A6C34878D82A}">
                    <a16:rowId xmlns:a16="http://schemas.microsoft.com/office/drawing/2014/main" val="10000"/>
                  </a:ext>
                </a:extLst>
              </a:tr>
              <a:tr h="841400">
                <a:tc>
                  <a:txBody>
                    <a:bodyPr/>
                    <a:lstStyle/>
                    <a:p>
                      <a:pPr marL="0" marR="0">
                        <a:spcBef>
                          <a:spcPts val="0"/>
                        </a:spcBef>
                        <a:spcAft>
                          <a:spcPts val="0"/>
                        </a:spcAft>
                      </a:pPr>
                      <a:r>
                        <a:rPr lang="en-US" sz="2400" dirty="0">
                          <a:effectLst/>
                          <a:latin typeface="+mj-lt"/>
                        </a:rPr>
                        <a:t>Additional Projects - Program Countries and Scoping</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dirty="0">
                          <a:effectLst/>
                          <a:latin typeface="+mj-lt"/>
                        </a:rPr>
                        <a:t>By end of 2nd Quarter</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400" dirty="0">
                          <a:effectLst/>
                          <a:latin typeface="+mj-lt"/>
                        </a:rPr>
                        <a:t>3.3, 5.6</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41400">
                <a:tc>
                  <a:txBody>
                    <a:bodyPr/>
                    <a:lstStyle/>
                    <a:p>
                      <a:pPr marL="0" marR="0">
                        <a:spcBef>
                          <a:spcPts val="0"/>
                        </a:spcBef>
                        <a:spcAft>
                          <a:spcPts val="0"/>
                        </a:spcAft>
                      </a:pPr>
                      <a:r>
                        <a:rPr lang="en-US" sz="2400">
                          <a:effectLst/>
                          <a:latin typeface="+mj-lt"/>
                        </a:rPr>
                        <a:t>Supplementary Budget</a:t>
                      </a:r>
                      <a:endParaRPr lang="en-US" sz="2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latin typeface="+mj-lt"/>
                        </a:rPr>
                        <a:t>By the end of the 1st Quarter</a:t>
                      </a:r>
                      <a:endParaRPr lang="en-US" sz="2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400" dirty="0">
                          <a:effectLst/>
                          <a:latin typeface="+mj-lt"/>
                        </a:rPr>
                        <a:t>3.7a) and b)</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41400">
                <a:tc>
                  <a:txBody>
                    <a:bodyPr/>
                    <a:lstStyle/>
                    <a:p>
                      <a:pPr marL="0" marR="0">
                        <a:spcBef>
                          <a:spcPts val="0"/>
                        </a:spcBef>
                        <a:spcAft>
                          <a:spcPts val="0"/>
                        </a:spcAft>
                      </a:pPr>
                      <a:r>
                        <a:rPr lang="en-US" sz="2400">
                          <a:effectLst/>
                          <a:latin typeface="+mj-lt"/>
                        </a:rPr>
                        <a:t>Revisions of Approved Budget within Division</a:t>
                      </a:r>
                      <a:endParaRPr lang="en-US" sz="2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latin typeface="+mj-lt"/>
                        </a:rPr>
                        <a:t>By end of 2nd Quarter</a:t>
                      </a:r>
                      <a:endParaRPr lang="en-US" sz="2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400" dirty="0">
                          <a:effectLst/>
                          <a:latin typeface="+mj-lt"/>
                        </a:rPr>
                        <a:t>5.6 b)</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841400">
                <a:tc>
                  <a:txBody>
                    <a:bodyPr/>
                    <a:lstStyle/>
                    <a:p>
                      <a:pPr marL="0" marR="0">
                        <a:spcBef>
                          <a:spcPts val="0"/>
                        </a:spcBef>
                        <a:spcAft>
                          <a:spcPts val="0"/>
                        </a:spcAft>
                      </a:pPr>
                      <a:r>
                        <a:rPr lang="en-US" sz="2400">
                          <a:effectLst/>
                          <a:latin typeface="+mj-lt"/>
                        </a:rPr>
                        <a:t>Revisions of Approved Budget between Divisions</a:t>
                      </a:r>
                      <a:endParaRPr lang="en-US" sz="2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dirty="0">
                          <a:effectLst/>
                          <a:latin typeface="+mj-lt"/>
                        </a:rPr>
                        <a:t>By end of 2nd Quarter</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400" dirty="0">
                          <a:effectLst/>
                          <a:latin typeface="+mj-lt"/>
                        </a:rPr>
                        <a:t>5.6 c)</a:t>
                      </a:r>
                    </a:p>
                    <a:p>
                      <a:pPr marL="0" marR="0" algn="l">
                        <a:spcBef>
                          <a:spcPts val="0"/>
                        </a:spcBef>
                        <a:spcAft>
                          <a:spcPts val="0"/>
                        </a:spcAft>
                      </a:pPr>
                      <a:r>
                        <a:rPr lang="en-US" sz="2400" dirty="0">
                          <a:effectLst/>
                          <a:latin typeface="+mj-lt"/>
                        </a:rPr>
                        <a:t> </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69617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1448" y="925312"/>
            <a:ext cx="7278624" cy="4031873"/>
          </a:xfrm>
          <a:prstGeom prst="rect">
            <a:avLst/>
          </a:prstGeom>
          <a:solidFill>
            <a:schemeClr val="bg1">
              <a:lumMod val="95000"/>
            </a:schemeClr>
          </a:solidFill>
        </p:spPr>
        <p:txBody>
          <a:bodyPr wrap="square">
            <a:spAutoFit/>
          </a:bodyPr>
          <a:lstStyle/>
          <a:p>
            <a:pPr algn="r"/>
            <a:r>
              <a:rPr lang="en-US" sz="1600" b="1" dirty="0">
                <a:effectLst/>
                <a:latin typeface="Calibri" panose="020F0502020204030204" pitchFamily="34" charset="0"/>
                <a:ea typeface="Calibri" panose="020F0502020204030204" pitchFamily="34" charset="0"/>
                <a:cs typeface="Calibri" panose="020F0502020204030204" pitchFamily="34" charset="0"/>
              </a:rPr>
              <a:t>Financial Regulations </a:t>
            </a: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Regulation 3.3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Additional Projects - Program Scoping </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The Executive Director may approve plans for additions to Sampled SCO’s portfolio of projects and scoping for possible new projects that can be accomplished within the approved Budget for the financial period and are aligned with Sampled CSO’s strategy. The Executive Director shall have the flexibility to deploy and redeploy resources within the approved Budget for the financial period within the provisions of Regulation 5.6. The Executive Director shall pursue the projects and scoping and report to the Management and Program Sub-Committee and the Council on their progress.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45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5144" y="561999"/>
            <a:ext cx="7598664" cy="5570756"/>
          </a:xfrm>
          <a:prstGeom prst="rect">
            <a:avLst/>
          </a:prstGeom>
          <a:solidFill>
            <a:schemeClr val="bg1">
              <a:lumMod val="95000"/>
            </a:schemeClr>
          </a:solidFill>
        </p:spPr>
        <p:txBody>
          <a:bodyPr wrap="square">
            <a:spAutoFit/>
          </a:bodyPr>
          <a:lstStyle/>
          <a:p>
            <a:pPr algn="r"/>
            <a:r>
              <a:rPr lang="en-US" sz="1600" b="1" dirty="0">
                <a:effectLst/>
                <a:latin typeface="Calibri" panose="020F0502020204030204" pitchFamily="34" charset="0"/>
                <a:ea typeface="Calibri" panose="020F0502020204030204" pitchFamily="34" charset="0"/>
                <a:cs typeface="Calibri" panose="020F0502020204030204" pitchFamily="34" charset="0"/>
              </a:rPr>
              <a:t>Financial Regulations </a:t>
            </a: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Regulation 3.7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Supplementary Program Activities </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 The Council may adopt a supplementary Work Program and Budget for the financial period. The Executive Director shall submit a supplementary Work Program and Budget whenever requested by the Council or where the Executive Director determines, after careful examination of available resources (and taking into account Regulation 5.6 concerning the transfer of funds), that there is a need for supplementary resources to support activities that could not have been envisaged at the time the initial Work Program and Budget was proposed or in respect to decisions taken by the Council. Such supplementary Work Program and Budgets shall be prepared and acted upon in a form and manner consistent with the Work Program and Budget for the financial period, including prior submissions to the Management and Program Sub-Committee.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173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12" y="1292412"/>
            <a:ext cx="7680960" cy="4031873"/>
          </a:xfrm>
          <a:prstGeom prst="rect">
            <a:avLst/>
          </a:prstGeom>
          <a:solidFill>
            <a:schemeClr val="bg1">
              <a:lumMod val="95000"/>
            </a:schemeClr>
          </a:solidFill>
        </p:spPr>
        <p:txBody>
          <a:bodyPr wrap="square">
            <a:spAutoFit/>
          </a:bodyPr>
          <a:lstStyle/>
          <a:p>
            <a:pPr algn="r"/>
            <a:r>
              <a:rPr lang="en-US" sz="1600" b="1" dirty="0">
                <a:effectLst/>
                <a:latin typeface="Calibri" panose="020F0502020204030204" pitchFamily="34" charset="0"/>
                <a:ea typeface="Calibri" panose="020F0502020204030204" pitchFamily="34" charset="0"/>
                <a:cs typeface="Calibri" panose="020F0502020204030204" pitchFamily="34" charset="0"/>
              </a:rPr>
              <a:t>Financial Regulations </a:t>
            </a: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Regulation 3.7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Supplementary Program Activities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b="1" dirty="0">
              <a:effectLst/>
              <a:latin typeface="Calibri" panose="020F0502020204030204" pitchFamily="34" charset="0"/>
              <a:ea typeface="Calibri" panose="020F0502020204030204" pitchFamily="34" charset="0"/>
              <a:cs typeface="Calibri" panose="020F0502020204030204" pitchFamily="34" charset="0"/>
            </a:endParaRPr>
          </a:p>
          <a:p>
            <a:r>
              <a:rPr lang="en-US" sz="2000" b="1" dirty="0">
                <a:effectLst/>
                <a:latin typeface="Calibri" panose="020F0502020204030204" pitchFamily="34" charset="0"/>
                <a:ea typeface="Calibri" panose="020F0502020204030204" pitchFamily="34" charset="0"/>
                <a:cs typeface="Calibri" panose="020F0502020204030204" pitchFamily="34" charset="0"/>
              </a:rPr>
              <a:t>b)</a:t>
            </a:r>
            <a:r>
              <a:rPr lang="en-US" sz="2000" dirty="0">
                <a:effectLst/>
                <a:latin typeface="Calibri" panose="020F0502020204030204" pitchFamily="34" charset="0"/>
                <a:ea typeface="Calibri" panose="020F0502020204030204" pitchFamily="34" charset="0"/>
                <a:cs typeface="Calibri" panose="020F0502020204030204" pitchFamily="34" charset="0"/>
              </a:rPr>
              <a:t> Supplementary Work Program and Budget proposals shall reflect changes and resources requirements associated with: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err="1">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 Activities which the Executive Director considers to be of the highest urgency and which could not have been foreseen at the time the initial Work Program and Budget proposals were prepared;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(ii) Activities mentioned in earlier Work Program and Budget proposals as items for which later submissions would be made; and/or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56845" marR="0">
              <a:spcBef>
                <a:spcPts val="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(iii) Inflation, mandatory salary scale adjustments, and currency fluctuations.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6343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7128" y="632704"/>
            <a:ext cx="8028432" cy="5016758"/>
          </a:xfrm>
          <a:prstGeom prst="rect">
            <a:avLst/>
          </a:prstGeom>
          <a:solidFill>
            <a:schemeClr val="bg1">
              <a:lumMod val="95000"/>
            </a:schemeClr>
          </a:solidFill>
        </p:spPr>
        <p:txBody>
          <a:bodyPr wrap="square">
            <a:spAutoFit/>
          </a:bodyPr>
          <a:lstStyle/>
          <a:p>
            <a:pPr algn="r"/>
            <a:r>
              <a:rPr lang="en-US" sz="1600" b="1" dirty="0">
                <a:effectLst/>
                <a:ea typeface="Calibri" panose="020F0502020204030204" pitchFamily="34" charset="0"/>
                <a:cs typeface="Calibri" panose="020F0502020204030204" pitchFamily="34" charset="0"/>
              </a:rPr>
              <a:t>Financial Regulations </a:t>
            </a:r>
          </a:p>
          <a:p>
            <a:endParaRPr lang="en-US" sz="2000" dirty="0"/>
          </a:p>
          <a:p>
            <a:r>
              <a:rPr lang="en-US" sz="2000" b="1" dirty="0">
                <a:solidFill>
                  <a:schemeClr val="accent1">
                    <a:lumMod val="50000"/>
                  </a:schemeClr>
                </a:solidFill>
              </a:rPr>
              <a:t>Regulation 5.6 </a:t>
            </a:r>
          </a:p>
          <a:p>
            <a:r>
              <a:rPr lang="en-US" sz="2000" b="1" dirty="0">
                <a:solidFill>
                  <a:schemeClr val="accent1">
                    <a:lumMod val="50000"/>
                  </a:schemeClr>
                </a:solidFill>
              </a:rPr>
              <a:t>Transfers between and within Budgets </a:t>
            </a:r>
          </a:p>
          <a:p>
            <a:endParaRPr lang="en-US" sz="2000" dirty="0"/>
          </a:p>
          <a:p>
            <a:pPr marL="342900" indent="-342900">
              <a:buAutoNum type="alphaLcParenR"/>
            </a:pPr>
            <a:r>
              <a:rPr lang="en-US" sz="2000" dirty="0"/>
              <a:t>The Executive Director may reallocate expenditures between different Program budgets, provided that the reallocation would not exceed the total amount of the approved Budget for the financial period. The Executive Director shall report such transfers to each of the Management and Program Sub-Committee and to the Council as part of the normal reporting on the Budget. </a:t>
            </a:r>
          </a:p>
          <a:p>
            <a:pPr marL="342900" indent="-342900">
              <a:buAutoNum type="alphaLcParenR"/>
            </a:pPr>
            <a:r>
              <a:rPr lang="en-US" sz="2000" dirty="0"/>
              <a:t>The Executive Director may reallocate expenditures within Program budgets. </a:t>
            </a:r>
          </a:p>
          <a:p>
            <a:pPr marL="342900" indent="-342900">
              <a:buAutoNum type="alphaLcParenR"/>
            </a:pPr>
            <a:r>
              <a:rPr lang="en-US" sz="2000" dirty="0"/>
              <a:t>The Executive Director shall have authority to effect any expenditure for any sum that was included in the approved Budget to cover unforeseen contingencies.</a:t>
            </a:r>
          </a:p>
        </p:txBody>
      </p:sp>
    </p:spTree>
    <p:extLst>
      <p:ext uri="{BB962C8B-B14F-4D97-AF65-F5344CB8AC3E}">
        <p14:creationId xmlns:p14="http://schemas.microsoft.com/office/powerpoint/2010/main" val="3506292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US" dirty="0">
                <a:solidFill>
                  <a:schemeClr val="bg1"/>
                </a:solidFill>
              </a:rPr>
              <a:t>Lesson Plans 3: Budget Implementation, Monitoring and Review</a:t>
            </a:r>
          </a:p>
        </p:txBody>
      </p:sp>
      <p:sp>
        <p:nvSpPr>
          <p:cNvPr id="3" name="Content Placeholder 2"/>
          <p:cNvSpPr>
            <a:spLocks noGrp="1"/>
          </p:cNvSpPr>
          <p:nvPr>
            <p:ph idx="1"/>
          </p:nvPr>
        </p:nvSpPr>
        <p:spPr>
          <a:xfrm>
            <a:off x="1353312" y="1865376"/>
            <a:ext cx="9482328" cy="2926080"/>
          </a:xfrm>
          <a:solidFill>
            <a:schemeClr val="accent2">
              <a:lumMod val="20000"/>
              <a:lumOff val="80000"/>
            </a:schemeClr>
          </a:solidFill>
        </p:spPr>
        <p:txBody>
          <a:bodyPr>
            <a:noAutofit/>
          </a:bodyPr>
          <a:lstStyle/>
          <a:p>
            <a:pPr lvl="0"/>
            <a:r>
              <a:rPr lang="en-US" sz="2600" b="1" dirty="0">
                <a:latin typeface="+mj-lt"/>
              </a:rPr>
              <a:t>Implementation and Monitoring: </a:t>
            </a:r>
            <a:r>
              <a:rPr lang="en-US" sz="2600" dirty="0">
                <a:latin typeface="+mj-lt"/>
              </a:rPr>
              <a:t>periodic reporting and reviews for compliance with approved budget including reporting requirements as per the Donor Agreement - Variance Report; Progress Report etc. </a:t>
            </a:r>
          </a:p>
          <a:p>
            <a:pPr lvl="0"/>
            <a:r>
              <a:rPr lang="en-US" sz="2600" b="1" dirty="0">
                <a:latin typeface="+mj-lt"/>
              </a:rPr>
              <a:t>Budget Revisions: </a:t>
            </a:r>
            <a:r>
              <a:rPr lang="en-US" sz="2600" dirty="0">
                <a:latin typeface="+mj-lt"/>
              </a:rPr>
              <a:t>changes in approved budget for successful delivery of work program through reallocation, realignment and rescheduling</a:t>
            </a:r>
          </a:p>
          <a:p>
            <a:pPr lvl="0"/>
            <a:r>
              <a:rPr lang="en-US" sz="2600" b="1" dirty="0">
                <a:latin typeface="+mj-lt"/>
              </a:rPr>
              <a:t>Supplementary Budget</a:t>
            </a:r>
          </a:p>
          <a:p>
            <a:pPr lvl="0"/>
            <a:endParaRPr lang="en-US" sz="2600" b="1" dirty="0">
              <a:latin typeface="+mj-lt"/>
            </a:endParaRPr>
          </a:p>
        </p:txBody>
      </p:sp>
    </p:spTree>
    <p:extLst>
      <p:ext uri="{BB962C8B-B14F-4D97-AF65-F5344CB8AC3E}">
        <p14:creationId xmlns:p14="http://schemas.microsoft.com/office/powerpoint/2010/main" val="356296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450846" y="2323211"/>
            <a:ext cx="1775460" cy="87630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Planning and Preparation</a:t>
            </a:r>
            <a:endParaRPr lang="en-US" sz="1400" dirty="0">
              <a:effectLst/>
              <a:ea typeface="Calibri" panose="020F0502020204030204" pitchFamily="34" charset="0"/>
              <a:cs typeface="Times New Roman" panose="02020603050405020304" pitchFamily="18" charset="0"/>
            </a:endParaRPr>
          </a:p>
        </p:txBody>
      </p:sp>
      <p:sp>
        <p:nvSpPr>
          <p:cNvPr id="11" name="Rounded Rectangle 10"/>
          <p:cNvSpPr/>
          <p:nvPr/>
        </p:nvSpPr>
        <p:spPr>
          <a:xfrm>
            <a:off x="4691126" y="2330831"/>
            <a:ext cx="1760220" cy="86106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Implementation and Monitoring</a:t>
            </a:r>
            <a:endParaRPr lang="en-US" sz="1400" dirty="0">
              <a:effectLst/>
              <a:ea typeface="Calibri" panose="020F0502020204030204" pitchFamily="34" charset="0"/>
              <a:cs typeface="Times New Roman" panose="02020603050405020304" pitchFamily="18" charset="0"/>
            </a:endParaRPr>
          </a:p>
        </p:txBody>
      </p:sp>
      <p:sp>
        <p:nvSpPr>
          <p:cNvPr id="12" name="Rounded Rectangle 11"/>
          <p:cNvSpPr/>
          <p:nvPr/>
        </p:nvSpPr>
        <p:spPr>
          <a:xfrm>
            <a:off x="6888226" y="2330831"/>
            <a:ext cx="1752600" cy="86106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Revisions</a:t>
            </a:r>
            <a:endParaRPr lang="en-US" sz="1400" dirty="0">
              <a:effectLst/>
              <a:ea typeface="Calibri" panose="020F0502020204030204" pitchFamily="34" charset="0"/>
              <a:cs typeface="Times New Roman" panose="02020603050405020304" pitchFamily="18" charset="0"/>
            </a:endParaRPr>
          </a:p>
        </p:txBody>
      </p:sp>
      <p:sp>
        <p:nvSpPr>
          <p:cNvPr id="13" name="Right Arrow 12"/>
          <p:cNvSpPr/>
          <p:nvPr/>
        </p:nvSpPr>
        <p:spPr>
          <a:xfrm>
            <a:off x="4287266" y="2429891"/>
            <a:ext cx="327660" cy="484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ight Arrow 13"/>
          <p:cNvSpPr/>
          <p:nvPr/>
        </p:nvSpPr>
        <p:spPr>
          <a:xfrm>
            <a:off x="6499606" y="2460371"/>
            <a:ext cx="327660" cy="484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p:nvSpPr>
        <p:spPr>
          <a:xfrm>
            <a:off x="3035808" y="3021711"/>
            <a:ext cx="1627378" cy="1714882"/>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dirty="0">
                <a:effectLst/>
                <a:ea typeface="Calibri" panose="020F0502020204030204" pitchFamily="34" charset="0"/>
                <a:cs typeface="Times New Roman" panose="02020603050405020304" pitchFamily="18" charset="0"/>
              </a:rPr>
              <a:t>•Preparation of planning directions •Preparation of budgets       •Approval of Budget</a:t>
            </a:r>
          </a:p>
        </p:txBody>
      </p:sp>
      <p:sp>
        <p:nvSpPr>
          <p:cNvPr id="16" name="Rounded Rectangle 15"/>
          <p:cNvSpPr/>
          <p:nvPr/>
        </p:nvSpPr>
        <p:spPr>
          <a:xfrm>
            <a:off x="5462016" y="3021710"/>
            <a:ext cx="1426210" cy="1714882"/>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a:effectLst/>
                <a:ea typeface="Calibri" panose="020F0502020204030204" pitchFamily="34" charset="0"/>
                <a:cs typeface="Times New Roman" panose="02020603050405020304" pitchFamily="18" charset="0"/>
              </a:rPr>
              <a:t>•Periodic reporting and reviews for compliance with approved Budget</a:t>
            </a:r>
          </a:p>
        </p:txBody>
      </p:sp>
      <p:sp>
        <p:nvSpPr>
          <p:cNvPr id="17" name="Rounded Rectangle 16"/>
          <p:cNvSpPr/>
          <p:nvPr/>
        </p:nvSpPr>
        <p:spPr>
          <a:xfrm>
            <a:off x="7558786" y="2940494"/>
            <a:ext cx="2188718" cy="1796098"/>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dirty="0">
                <a:effectLst/>
                <a:ea typeface="Calibri" panose="020F0502020204030204" pitchFamily="34" charset="0"/>
                <a:cs typeface="Times New Roman" panose="02020603050405020304" pitchFamily="18" charset="0"/>
              </a:rPr>
              <a:t>•Changes in approved Budget for successful delivery of Work Program through: •Reallocation •Realignment •Rescheduling</a:t>
            </a:r>
          </a:p>
        </p:txBody>
      </p:sp>
      <p:sp>
        <p:nvSpPr>
          <p:cNvPr id="18" name="Title 1"/>
          <p:cNvSpPr>
            <a:spLocks noGrp="1"/>
          </p:cNvSpPr>
          <p:nvPr>
            <p:ph type="title"/>
          </p:nvPr>
        </p:nvSpPr>
        <p:spPr>
          <a:solidFill>
            <a:schemeClr val="accent2">
              <a:lumMod val="75000"/>
            </a:schemeClr>
          </a:solidFill>
        </p:spPr>
        <p:txBody>
          <a:bodyPr>
            <a:normAutofit/>
          </a:bodyPr>
          <a:lstStyle/>
          <a:p>
            <a:r>
              <a:rPr lang="en-US" dirty="0">
                <a:solidFill>
                  <a:schemeClr val="bg1"/>
                </a:solidFill>
              </a:rPr>
              <a:t>Budgeting Framework… </a:t>
            </a:r>
          </a:p>
        </p:txBody>
      </p:sp>
    </p:spTree>
    <p:extLst>
      <p:ext uri="{BB962C8B-B14F-4D97-AF65-F5344CB8AC3E}">
        <p14:creationId xmlns:p14="http://schemas.microsoft.com/office/powerpoint/2010/main" val="2294893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664" y="493776"/>
            <a:ext cx="8677656"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2322576" y="1764792"/>
            <a:ext cx="7095744" cy="2203704"/>
          </a:xfrm>
          <a:solidFill>
            <a:schemeClr val="bg1">
              <a:lumMod val="95000"/>
            </a:schemeClr>
          </a:solidFill>
        </p:spPr>
        <p:txBody>
          <a:bodyPr>
            <a:noAutofit/>
          </a:bodyPr>
          <a:lstStyle/>
          <a:p>
            <a:pPr marL="0" indent="0" algn="r">
              <a:buNone/>
            </a:pPr>
            <a:r>
              <a:rPr lang="en-US" sz="1600" b="1" dirty="0"/>
              <a:t>Financial Regulations</a:t>
            </a:r>
          </a:p>
          <a:p>
            <a:pPr marL="0" indent="0">
              <a:buNone/>
            </a:pPr>
            <a:r>
              <a:rPr lang="en-US" sz="2000" b="1" dirty="0">
                <a:solidFill>
                  <a:schemeClr val="accent5">
                    <a:lumMod val="75000"/>
                  </a:schemeClr>
                </a:solidFill>
              </a:rPr>
              <a:t>Regulation 3.8                                                                                                                          </a:t>
            </a:r>
          </a:p>
          <a:p>
            <a:pPr marL="0" indent="0">
              <a:buNone/>
            </a:pPr>
            <a:r>
              <a:rPr lang="en-US" sz="2000" b="1" dirty="0">
                <a:solidFill>
                  <a:schemeClr val="accent5">
                    <a:lumMod val="75000"/>
                  </a:schemeClr>
                </a:solidFill>
              </a:rPr>
              <a:t>Budget Performance and Evaluation </a:t>
            </a:r>
          </a:p>
          <a:p>
            <a:pPr marL="0" indent="0">
              <a:buNone/>
            </a:pPr>
            <a:r>
              <a:rPr lang="en-US" sz="2000" dirty="0"/>
              <a:t>The Executive Director shall establish a system for measuring performance against the approved Work Program and Budget</a:t>
            </a:r>
          </a:p>
          <a:p>
            <a:pPr marL="0" indent="0">
              <a:buNone/>
            </a:pPr>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212272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2286000"/>
          </a:xfrm>
          <a:solidFill>
            <a:schemeClr val="accent2">
              <a:lumMod val="20000"/>
              <a:lumOff val="80000"/>
            </a:schemeClr>
          </a:solidFill>
        </p:spPr>
        <p:txBody>
          <a:bodyPr>
            <a:noAutofit/>
          </a:bodyPr>
          <a:lstStyle/>
          <a:p>
            <a:r>
              <a:rPr lang="en-US" sz="2400" dirty="0">
                <a:latin typeface="+mj-lt"/>
              </a:rPr>
              <a:t>The Finance Unit is responsible for overseeing and monitoring the administration of Budget appropriations to ensure that expenditures incurred remain within the structure approved by the Council. </a:t>
            </a:r>
          </a:p>
          <a:p>
            <a:r>
              <a:rPr lang="en-US" sz="2400" dirty="0">
                <a:latin typeface="+mj-lt"/>
              </a:rPr>
              <a:t>Coding shall be established to reflect the mappings of the structure at the sub-program, project or office level during Budget implementation.</a:t>
            </a:r>
          </a:p>
          <a:p>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884584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1645920"/>
          </a:xfrm>
          <a:solidFill>
            <a:schemeClr val="accent2">
              <a:lumMod val="20000"/>
              <a:lumOff val="80000"/>
            </a:schemeClr>
          </a:solidFill>
        </p:spPr>
        <p:txBody>
          <a:bodyPr>
            <a:noAutofit/>
          </a:bodyPr>
          <a:lstStyle/>
          <a:p>
            <a:r>
              <a:rPr lang="en-US" sz="2400" dirty="0">
                <a:latin typeface="+mj-lt"/>
              </a:rPr>
              <a:t>The Budget shall be monitored on a monthly basis for staff and non-staff expenditures. </a:t>
            </a:r>
          </a:p>
          <a:p>
            <a:r>
              <a:rPr lang="en-US" sz="2400" dirty="0">
                <a:latin typeface="+mj-lt"/>
              </a:rPr>
              <a:t>The Finance Unit shall prepare variance reports showing the actual achievement in a format consistent that of the approved Budget.</a:t>
            </a:r>
          </a:p>
          <a:p>
            <a:endParaRPr lang="en-US" sz="2400"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358798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2286000"/>
          </a:xfrm>
          <a:solidFill>
            <a:schemeClr val="accent2">
              <a:lumMod val="20000"/>
              <a:lumOff val="80000"/>
            </a:schemeClr>
          </a:solidFill>
        </p:spPr>
        <p:txBody>
          <a:bodyPr>
            <a:noAutofit/>
          </a:bodyPr>
          <a:lstStyle/>
          <a:p>
            <a:r>
              <a:rPr lang="en-US" sz="2400" dirty="0">
                <a:latin typeface="+mj-lt"/>
              </a:rPr>
              <a:t>The format of the variance reports shall be consistent with that of the original Budget and shall contain: </a:t>
            </a:r>
          </a:p>
          <a:p>
            <a:pPr marL="457200" lvl="1" indent="0">
              <a:buNone/>
            </a:pPr>
            <a:r>
              <a:rPr lang="en-US" sz="2000" dirty="0">
                <a:latin typeface="+mj-lt"/>
              </a:rPr>
              <a:t>a)    the Budget; </a:t>
            </a:r>
          </a:p>
          <a:p>
            <a:pPr marL="457200" lvl="1" indent="0">
              <a:buNone/>
            </a:pPr>
            <a:r>
              <a:rPr lang="en-US" sz="2000" dirty="0">
                <a:latin typeface="+mj-lt"/>
              </a:rPr>
              <a:t>b)    actual expenditure vis-à-vis the Budget; </a:t>
            </a:r>
          </a:p>
          <a:p>
            <a:pPr marL="457200" lvl="1" indent="0">
              <a:buNone/>
            </a:pPr>
            <a:r>
              <a:rPr lang="en-US" sz="2000" dirty="0">
                <a:latin typeface="+mj-lt"/>
              </a:rPr>
              <a:t>c)    variance (year to date); and </a:t>
            </a:r>
          </a:p>
          <a:p>
            <a:pPr marL="457200" lvl="1" indent="0">
              <a:buNone/>
            </a:pPr>
            <a:r>
              <a:rPr lang="en-US" sz="2000" dirty="0">
                <a:latin typeface="+mj-lt"/>
              </a:rPr>
              <a:t>d)    forecast for the remaining period of the year. </a:t>
            </a:r>
          </a:p>
          <a:p>
            <a:pPr marL="0" indent="0">
              <a:buNone/>
            </a:pPr>
            <a:endParaRPr lang="en-US" sz="2400" dirty="0">
              <a:latin typeface="+mj-lt"/>
            </a:endParaRPr>
          </a:p>
          <a:p>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2388540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41832"/>
          </a:xfrm>
          <a:solidFill>
            <a:schemeClr val="accent2">
              <a:lumMod val="75000"/>
            </a:schemeClr>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 </a:t>
            </a:r>
            <a:br>
              <a:rPr lang="en-US" dirty="0">
                <a:solidFill>
                  <a:schemeClr val="bg1"/>
                </a:solidFill>
              </a:rPr>
            </a:br>
            <a:r>
              <a:rPr lang="en-US" dirty="0">
                <a:solidFill>
                  <a:schemeClr val="bg1"/>
                </a:solidFill>
              </a:rPr>
              <a:t>Implementation and Monitoring…</a:t>
            </a:r>
            <a:br>
              <a:rPr lang="en-US" dirty="0">
                <a:solidFill>
                  <a:schemeClr val="bg1"/>
                </a:solidFill>
              </a:rPr>
            </a:br>
            <a:br>
              <a:rPr lang="en-US"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353312" y="1581912"/>
            <a:ext cx="9482328" cy="2679192"/>
          </a:xfrm>
          <a:solidFill>
            <a:schemeClr val="accent2">
              <a:lumMod val="20000"/>
              <a:lumOff val="80000"/>
            </a:schemeClr>
          </a:solidFill>
        </p:spPr>
        <p:txBody>
          <a:bodyPr>
            <a:noAutofit/>
          </a:bodyPr>
          <a:lstStyle/>
          <a:p>
            <a:r>
              <a:rPr lang="en-US" sz="2400" dirty="0">
                <a:latin typeface="+mj-lt"/>
              </a:rPr>
              <a:t>The Finance Unit shall alert the officer with authority over the budget for the respective organization unit or project if unusual patterns of expenditure occur – e.g. sudden increase in expenditures for one particular object, over-spending in another object, or no expenditure or under-expenditures for yet another object. </a:t>
            </a:r>
          </a:p>
          <a:p>
            <a:r>
              <a:rPr lang="en-US" sz="2400" dirty="0">
                <a:latin typeface="+mj-lt"/>
              </a:rPr>
              <a:t>If necessary, the Finance should draw the attention of Program Managers to identify the corrective measures needed. </a:t>
            </a:r>
          </a:p>
          <a:p>
            <a:pPr marL="0" indent="0">
              <a:buNone/>
            </a:pPr>
            <a:endParaRPr lang="en-US" sz="2400" dirty="0">
              <a:latin typeface="+mj-lt"/>
            </a:endParaRPr>
          </a:p>
          <a:p>
            <a:endParaRPr lang="en-US" sz="2400" b="1" dirty="0">
              <a:latin typeface="+mj-lt"/>
            </a:endParaRPr>
          </a:p>
          <a:p>
            <a:endParaRPr lang="en-US" sz="2400" b="1" dirty="0">
              <a:latin typeface="+mj-lt"/>
            </a:endParaRPr>
          </a:p>
          <a:p>
            <a:endParaRPr lang="en-US" sz="2400" b="1" dirty="0">
              <a:latin typeface="+mj-lt"/>
            </a:endParaRPr>
          </a:p>
          <a:p>
            <a:pPr marL="0" lvl="0" indent="0">
              <a:buNone/>
            </a:pPr>
            <a:endParaRPr lang="en-US" sz="2600" b="1" dirty="0">
              <a:latin typeface="+mj-lt"/>
            </a:endParaRPr>
          </a:p>
        </p:txBody>
      </p:sp>
    </p:spTree>
    <p:extLst>
      <p:ext uri="{BB962C8B-B14F-4D97-AF65-F5344CB8AC3E}">
        <p14:creationId xmlns:p14="http://schemas.microsoft.com/office/powerpoint/2010/main" val="2324533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1583</Words>
  <Application>Microsoft Office PowerPoint</Application>
  <PresentationFormat>Widescreen</PresentationFormat>
  <Paragraphs>138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Workshop on                      Strengthening Financial Management of Civil Society Organizations </vt:lpstr>
      <vt:lpstr>PowerPoint Presentation</vt:lpstr>
      <vt:lpstr>Lesson Plans 3: Budget Implementation, Monitoring and Review</vt:lpstr>
      <vt:lpstr>Budgeting Framework… </vt:lpstr>
      <vt:lpstr>      Implementation and Monitoring    </vt:lpstr>
      <vt:lpstr>      Implementation and Monitoring…    </vt:lpstr>
      <vt:lpstr>      Implementation and Monitoring…    </vt:lpstr>
      <vt:lpstr>      Implementation and Monitoring…    </vt:lpstr>
      <vt:lpstr>      Implementation and Monitoring…    </vt:lpstr>
      <vt:lpstr>      Implementation and Monitoring…    </vt:lpstr>
      <vt:lpstr>      Budget Revisions…     </vt:lpstr>
      <vt:lpstr>      Budget Revisions…     </vt:lpstr>
      <vt:lpstr>      Budget Revisions…     </vt:lpstr>
      <vt:lpstr>      Budget Revisions…     </vt:lpstr>
      <vt:lpstr>      Supplementary Budget     </vt:lpstr>
      <vt:lpstr>PowerPoint Presentation</vt:lpstr>
      <vt:lpstr>PowerPoint Presentation</vt:lpstr>
      <vt:lpstr>      Supplementary Budget …    </vt:lpstr>
      <vt:lpstr>      Supplementary Budget …    </vt:lpstr>
      <vt:lpstr>      Supplementary Budget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Financial Management of Civil Society Organizations </dc:title>
  <dc:creator>DELL</dc:creator>
  <cp:lastModifiedBy>Microsoft account</cp:lastModifiedBy>
  <cp:revision>14</cp:revision>
  <dcterms:created xsi:type="dcterms:W3CDTF">2021-08-30T09:20:43Z</dcterms:created>
  <dcterms:modified xsi:type="dcterms:W3CDTF">2022-06-07T06:07:15Z</dcterms:modified>
</cp:coreProperties>
</file>