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0" r:id="rId4"/>
    <p:sldId id="261" r:id="rId5"/>
    <p:sldId id="259" r:id="rId6"/>
    <p:sldId id="262" r:id="rId7"/>
    <p:sldId id="283" r:id="rId8"/>
    <p:sldId id="284" r:id="rId9"/>
    <p:sldId id="285" r:id="rId10"/>
    <p:sldId id="291" r:id="rId11"/>
    <p:sldId id="286" r:id="rId12"/>
    <p:sldId id="287" r:id="rId13"/>
    <p:sldId id="288" r:id="rId14"/>
    <p:sldId id="289" r:id="rId15"/>
    <p:sldId id="290" r:id="rId16"/>
    <p:sldId id="292" r:id="rId17"/>
    <p:sldId id="297" r:id="rId18"/>
    <p:sldId id="296" r:id="rId19"/>
    <p:sldId id="29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45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11539BD-CCD3-45D3-8816-F2EAFE1CC62D}"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721895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539BD-CCD3-45D3-8816-F2EAFE1CC62D}"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257513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539BD-CCD3-45D3-8816-F2EAFE1CC62D}"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3917495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539BD-CCD3-45D3-8816-F2EAFE1CC62D}"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4185310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1539BD-CCD3-45D3-8816-F2EAFE1CC62D}"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2981573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1539BD-CCD3-45D3-8816-F2EAFE1CC62D}"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126458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1539BD-CCD3-45D3-8816-F2EAFE1CC62D}"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214827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1539BD-CCD3-45D3-8816-F2EAFE1CC62D}"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316625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539BD-CCD3-45D3-8816-F2EAFE1CC62D}"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59029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1539BD-CCD3-45D3-8816-F2EAFE1CC62D}"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200238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1539BD-CCD3-45D3-8816-F2EAFE1CC62D}"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AF47C-3B8D-4A98-B4A6-18F79B2EF452}" type="slidenum">
              <a:rPr lang="en-US" smtClean="0"/>
              <a:t>‹#›</a:t>
            </a:fld>
            <a:endParaRPr lang="en-US"/>
          </a:p>
        </p:txBody>
      </p:sp>
    </p:spTree>
    <p:extLst>
      <p:ext uri="{BB962C8B-B14F-4D97-AF65-F5344CB8AC3E}">
        <p14:creationId xmlns:p14="http://schemas.microsoft.com/office/powerpoint/2010/main" val="369678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539BD-CCD3-45D3-8816-F2EAFE1CC62D}" type="datetimeFigureOut">
              <a:rPr lang="en-US" smtClean="0"/>
              <a:t>6/6/2022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AF47C-3B8D-4A98-B4A6-18F79B2EF452}" type="slidenum">
              <a:rPr lang="en-US" smtClean="0"/>
              <a:t>‹#›</a:t>
            </a:fld>
            <a:endParaRPr lang="en-US"/>
          </a:p>
        </p:txBody>
      </p:sp>
    </p:spTree>
    <p:extLst>
      <p:ext uri="{BB962C8B-B14F-4D97-AF65-F5344CB8AC3E}">
        <p14:creationId xmlns:p14="http://schemas.microsoft.com/office/powerpoint/2010/main" val="1940625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FM2%20-%20Finance%20Regulation%20of%20CSO.docx" TargetMode="External"/><Relationship Id="rId2" Type="http://schemas.openxmlformats.org/officeDocument/2006/relationships/hyperlink" Target="FM2%20-%20Finacial%20Planning%20&amp;%20Budeting.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FM2%20-%20Budgeting%20Template.xlsx" TargetMode="External"/><Relationship Id="rId2" Type="http://schemas.openxmlformats.org/officeDocument/2006/relationships/hyperlink" Target="FM2%20-10%20step%20annual%20budgeting%20checklist.pdf" TargetMode="External"/><Relationship Id="rId1" Type="http://schemas.openxmlformats.org/officeDocument/2006/relationships/slideLayout" Target="../slideLayouts/slideLayout2.xml"/><Relationship Id="rId5" Type="http://schemas.openxmlformats.org/officeDocument/2006/relationships/hyperlink" Target="FM2)%20Sample%20multiple%20program%20line%20item%20budget.pdf" TargetMode="External"/><Relationship Id="rId4" Type="http://schemas.openxmlformats.org/officeDocument/2006/relationships/hyperlink" Target="FM2%20-%20Cash%20Flow%20Projection%20Template.xl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M2%20-%20Finance%20Regulation%20of%20CSO.docx" TargetMode="External"/><Relationship Id="rId2" Type="http://schemas.openxmlformats.org/officeDocument/2006/relationships/hyperlink" Target="FM2%20-%20Finacial%20Planning%20&amp;%20Budeting.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317690"/>
            <a:ext cx="9250680" cy="3385630"/>
          </a:xfrm>
          <a:solidFill>
            <a:schemeClr val="accent2">
              <a:lumMod val="75000"/>
            </a:schemeClr>
          </a:solidFill>
        </p:spPr>
        <p:txBody>
          <a:bodyPr>
            <a:normAutofit/>
          </a:bodyPr>
          <a:lstStyle/>
          <a:p>
            <a:r>
              <a:rPr lang="en-US" sz="5400" dirty="0">
                <a:solidFill>
                  <a:schemeClr val="bg1"/>
                </a:solidFill>
              </a:rPr>
              <a:t>Workshop on                      Strengthening Financial Management of Civil Society Organizations </a:t>
            </a:r>
          </a:p>
        </p:txBody>
      </p:sp>
      <p:sp>
        <p:nvSpPr>
          <p:cNvPr id="3" name="Subtitle 2"/>
          <p:cNvSpPr>
            <a:spLocks noGrp="1"/>
          </p:cNvSpPr>
          <p:nvPr>
            <p:ph type="subTitle" idx="1"/>
          </p:nvPr>
        </p:nvSpPr>
        <p:spPr>
          <a:xfrm>
            <a:off x="1417320" y="3813048"/>
            <a:ext cx="9250680" cy="1984248"/>
          </a:xfrm>
          <a:solidFill>
            <a:schemeClr val="accent2">
              <a:lumMod val="20000"/>
              <a:lumOff val="80000"/>
            </a:schemeClr>
          </a:solidFill>
        </p:spPr>
        <p:txBody>
          <a:bodyPr>
            <a:normAutofit/>
          </a:bodyPr>
          <a:lstStyle/>
          <a:p>
            <a:endParaRPr lang="en-US" dirty="0">
              <a:latin typeface="+mj-lt"/>
            </a:endParaRPr>
          </a:p>
          <a:p>
            <a:r>
              <a:rPr lang="en-US" b="1" dirty="0">
                <a:latin typeface="+mj-lt"/>
              </a:rPr>
              <a:t>August 25 – September 27, 2021 </a:t>
            </a:r>
          </a:p>
          <a:p>
            <a:r>
              <a:rPr lang="en-US" b="1" dirty="0">
                <a:latin typeface="+mj-lt"/>
              </a:rPr>
              <a:t>27 Lesson Hours  in 17 Days                                                                                    (Through Virtual Meeting – Zoom Technology)</a:t>
            </a:r>
          </a:p>
          <a:p>
            <a:pPr algn="l"/>
            <a:endParaRPr lang="en-US" dirty="0">
              <a:solidFill>
                <a:srgbClr val="002060"/>
              </a:solidFill>
              <a:latin typeface="+mj-lt"/>
            </a:endParaRPr>
          </a:p>
          <a:p>
            <a:pPr algn="l"/>
            <a:endParaRPr lang="en-US" dirty="0">
              <a:latin typeface="+mj-lt"/>
            </a:endParaRPr>
          </a:p>
        </p:txBody>
      </p:sp>
    </p:spTree>
    <p:extLst>
      <p:ext uri="{BB962C8B-B14F-4D97-AF65-F5344CB8AC3E}">
        <p14:creationId xmlns:p14="http://schemas.microsoft.com/office/powerpoint/2010/main" val="1103052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450846" y="2323211"/>
            <a:ext cx="1775460" cy="87630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Planning and Preparation</a:t>
            </a:r>
            <a:endParaRPr lang="en-US" sz="1400" dirty="0">
              <a:effectLst/>
              <a:ea typeface="Calibri" panose="020F0502020204030204" pitchFamily="34" charset="0"/>
              <a:cs typeface="Times New Roman" panose="02020603050405020304" pitchFamily="18" charset="0"/>
            </a:endParaRPr>
          </a:p>
        </p:txBody>
      </p:sp>
      <p:sp>
        <p:nvSpPr>
          <p:cNvPr id="11" name="Rounded Rectangle 10"/>
          <p:cNvSpPr/>
          <p:nvPr/>
        </p:nvSpPr>
        <p:spPr>
          <a:xfrm>
            <a:off x="4691126" y="2330831"/>
            <a:ext cx="1760220" cy="86106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Implementation and Monitoring</a:t>
            </a:r>
            <a:endParaRPr lang="en-US" sz="1400" dirty="0">
              <a:effectLst/>
              <a:ea typeface="Calibri" panose="020F0502020204030204" pitchFamily="34" charset="0"/>
              <a:cs typeface="Times New Roman" panose="02020603050405020304" pitchFamily="18" charset="0"/>
            </a:endParaRPr>
          </a:p>
        </p:txBody>
      </p:sp>
      <p:sp>
        <p:nvSpPr>
          <p:cNvPr id="12" name="Rounded Rectangle 11"/>
          <p:cNvSpPr/>
          <p:nvPr/>
        </p:nvSpPr>
        <p:spPr>
          <a:xfrm>
            <a:off x="6888226" y="2330831"/>
            <a:ext cx="1752600" cy="861060"/>
          </a:xfrm>
          <a:prstGeom prst="round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400" b="1" dirty="0">
                <a:effectLst/>
                <a:ea typeface="Calibri" panose="020F0502020204030204" pitchFamily="34" charset="0"/>
                <a:cs typeface="Times New Roman" panose="02020603050405020304" pitchFamily="18" charset="0"/>
              </a:rPr>
              <a:t>Revisions</a:t>
            </a:r>
            <a:endParaRPr lang="en-US" sz="1400" dirty="0">
              <a:effectLst/>
              <a:ea typeface="Calibri" panose="020F0502020204030204" pitchFamily="34" charset="0"/>
              <a:cs typeface="Times New Roman" panose="02020603050405020304" pitchFamily="18" charset="0"/>
            </a:endParaRPr>
          </a:p>
        </p:txBody>
      </p:sp>
      <p:sp>
        <p:nvSpPr>
          <p:cNvPr id="13" name="Right Arrow 12"/>
          <p:cNvSpPr/>
          <p:nvPr/>
        </p:nvSpPr>
        <p:spPr>
          <a:xfrm>
            <a:off x="4287266" y="2429891"/>
            <a:ext cx="327660" cy="484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ight Arrow 13"/>
          <p:cNvSpPr/>
          <p:nvPr/>
        </p:nvSpPr>
        <p:spPr>
          <a:xfrm>
            <a:off x="6499606" y="2460371"/>
            <a:ext cx="327660" cy="4845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p:nvSpPr>
        <p:spPr>
          <a:xfrm>
            <a:off x="3035808" y="3021711"/>
            <a:ext cx="1627378" cy="1714882"/>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dirty="0">
                <a:effectLst/>
                <a:ea typeface="Calibri" panose="020F0502020204030204" pitchFamily="34" charset="0"/>
                <a:cs typeface="Times New Roman" panose="02020603050405020304" pitchFamily="18" charset="0"/>
              </a:rPr>
              <a:t>•Preparation of planning directions •Preparation of budgets       •Approval of Budget</a:t>
            </a:r>
          </a:p>
        </p:txBody>
      </p:sp>
      <p:sp>
        <p:nvSpPr>
          <p:cNvPr id="16" name="Rounded Rectangle 15"/>
          <p:cNvSpPr/>
          <p:nvPr/>
        </p:nvSpPr>
        <p:spPr>
          <a:xfrm>
            <a:off x="5462016" y="3021710"/>
            <a:ext cx="1426210" cy="1714882"/>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a:effectLst/>
                <a:ea typeface="Calibri" panose="020F0502020204030204" pitchFamily="34" charset="0"/>
                <a:cs typeface="Times New Roman" panose="02020603050405020304" pitchFamily="18" charset="0"/>
              </a:rPr>
              <a:t>•Periodic reporting and reviews for compliance with approved Budget</a:t>
            </a:r>
          </a:p>
        </p:txBody>
      </p:sp>
      <p:sp>
        <p:nvSpPr>
          <p:cNvPr id="17" name="Rounded Rectangle 16"/>
          <p:cNvSpPr/>
          <p:nvPr/>
        </p:nvSpPr>
        <p:spPr>
          <a:xfrm>
            <a:off x="7558786" y="2940494"/>
            <a:ext cx="2188718" cy="1796098"/>
          </a:xfrm>
          <a:prstGeom prst="roundRect">
            <a:avLst/>
          </a:prstGeom>
          <a:solidFill>
            <a:schemeClr val="accent4">
              <a:lumMod val="20000"/>
              <a:lumOff val="80000"/>
            </a:schemeClr>
          </a:solidFill>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07000"/>
              </a:lnSpc>
              <a:spcBef>
                <a:spcPts val="0"/>
              </a:spcBef>
              <a:spcAft>
                <a:spcPts val="800"/>
              </a:spcAft>
            </a:pPr>
            <a:r>
              <a:rPr lang="en-US" sz="1400" dirty="0">
                <a:effectLst/>
                <a:ea typeface="Calibri" panose="020F0502020204030204" pitchFamily="34" charset="0"/>
                <a:cs typeface="Times New Roman" panose="02020603050405020304" pitchFamily="18" charset="0"/>
              </a:rPr>
              <a:t>•Changes in approved Budget for successful delivery of Work Program through: •Reallocation •Realignment •Rescheduling</a:t>
            </a:r>
          </a:p>
        </p:txBody>
      </p:sp>
      <p:sp>
        <p:nvSpPr>
          <p:cNvPr id="18" name="Title 1"/>
          <p:cNvSpPr>
            <a:spLocks noGrp="1"/>
          </p:cNvSpPr>
          <p:nvPr>
            <p:ph type="title"/>
          </p:nvPr>
        </p:nvSpPr>
        <p:spPr>
          <a:solidFill>
            <a:schemeClr val="accent2">
              <a:lumMod val="75000"/>
            </a:schemeClr>
          </a:solidFill>
        </p:spPr>
        <p:txBody>
          <a:bodyPr>
            <a:normAutofit/>
          </a:bodyPr>
          <a:lstStyle/>
          <a:p>
            <a:r>
              <a:rPr lang="en-US" dirty="0">
                <a:solidFill>
                  <a:schemeClr val="bg1"/>
                </a:solidFill>
              </a:rPr>
              <a:t>Budgeting Framework… </a:t>
            </a:r>
          </a:p>
        </p:txBody>
      </p:sp>
    </p:spTree>
    <p:extLst>
      <p:ext uri="{BB962C8B-B14F-4D97-AF65-F5344CB8AC3E}">
        <p14:creationId xmlns:p14="http://schemas.microsoft.com/office/powerpoint/2010/main" val="548511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sz="4000" dirty="0">
                <a:solidFill>
                  <a:schemeClr val="bg1"/>
                </a:solidFill>
              </a:rPr>
              <a:t>Budget Planning and Preparation Process </a:t>
            </a:r>
          </a:p>
        </p:txBody>
      </p:sp>
      <p:sp>
        <p:nvSpPr>
          <p:cNvPr id="3" name="Content Placeholder 2"/>
          <p:cNvSpPr>
            <a:spLocks noGrp="1"/>
          </p:cNvSpPr>
          <p:nvPr>
            <p:ph idx="1"/>
          </p:nvPr>
        </p:nvSpPr>
        <p:spPr>
          <a:xfrm>
            <a:off x="1353312" y="1545336"/>
            <a:ext cx="9482328" cy="2779776"/>
          </a:xfrm>
          <a:solidFill>
            <a:schemeClr val="accent2">
              <a:lumMod val="20000"/>
              <a:lumOff val="80000"/>
            </a:schemeClr>
          </a:solidFill>
        </p:spPr>
        <p:txBody>
          <a:bodyPr>
            <a:noAutofit/>
          </a:bodyPr>
          <a:lstStyle/>
          <a:p>
            <a:r>
              <a:rPr lang="en-US" sz="2600" dirty="0">
                <a:latin typeface="+mj-lt"/>
              </a:rPr>
              <a:t>The planning directions should indicate </a:t>
            </a:r>
          </a:p>
          <a:p>
            <a:pPr marL="971550" lvl="1" indent="-514350">
              <a:buFont typeface="+mj-lt"/>
              <a:buAutoNum type="romanUcPeriod"/>
            </a:pPr>
            <a:r>
              <a:rPr lang="en-US" dirty="0">
                <a:latin typeface="+mj-lt"/>
              </a:rPr>
              <a:t>the programmatic and operational priority areas that will either build on achievements of prior period or reflect new directions in context of mid-term strategic plan, and </a:t>
            </a:r>
          </a:p>
          <a:p>
            <a:pPr marL="971550" lvl="1" indent="-514350">
              <a:buFont typeface="+mj-lt"/>
              <a:buAutoNum type="romanUcPeriod"/>
            </a:pPr>
            <a:r>
              <a:rPr lang="en-US" dirty="0">
                <a:latin typeface="+mj-lt"/>
              </a:rPr>
              <a:t>the timelines for the milestones. </a:t>
            </a:r>
          </a:p>
          <a:p>
            <a:r>
              <a:rPr lang="en-US" sz="2600" dirty="0">
                <a:latin typeface="+mj-lt"/>
              </a:rPr>
              <a:t>This will provide the basis of “top-down” organization-wide planning. </a:t>
            </a:r>
          </a:p>
        </p:txBody>
      </p:sp>
    </p:spTree>
    <p:extLst>
      <p:ext uri="{BB962C8B-B14F-4D97-AF65-F5344CB8AC3E}">
        <p14:creationId xmlns:p14="http://schemas.microsoft.com/office/powerpoint/2010/main" val="2692401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sz="4000" dirty="0">
                <a:solidFill>
                  <a:schemeClr val="bg1"/>
                </a:solidFill>
              </a:rPr>
              <a:t>Budget Planning and Preparation Process… </a:t>
            </a:r>
          </a:p>
        </p:txBody>
      </p:sp>
      <p:sp>
        <p:nvSpPr>
          <p:cNvPr id="3" name="Content Placeholder 2"/>
          <p:cNvSpPr>
            <a:spLocks noGrp="1"/>
          </p:cNvSpPr>
          <p:nvPr>
            <p:ph idx="1"/>
          </p:nvPr>
        </p:nvSpPr>
        <p:spPr>
          <a:xfrm>
            <a:off x="1353312" y="1545336"/>
            <a:ext cx="9482328" cy="2569464"/>
          </a:xfrm>
          <a:solidFill>
            <a:schemeClr val="accent2">
              <a:lumMod val="20000"/>
              <a:lumOff val="80000"/>
            </a:schemeClr>
          </a:solidFill>
        </p:spPr>
        <p:txBody>
          <a:bodyPr>
            <a:noAutofit/>
          </a:bodyPr>
          <a:lstStyle/>
          <a:p>
            <a:r>
              <a:rPr lang="en-US" sz="2400" dirty="0">
                <a:latin typeface="+mj-lt"/>
              </a:rPr>
              <a:t>Budgeting guidelines and related templates shall provide instruction on how to arrive at best possible budget estimates for priorities identified in the planning directions.</a:t>
            </a:r>
          </a:p>
          <a:p>
            <a:r>
              <a:rPr lang="en-US" sz="2400" dirty="0">
                <a:latin typeface="+mj-lt"/>
              </a:rPr>
              <a:t>The planning directions and budgeting guidelines will be used by the respective organizational units in preparation and submission of their budgets following a “bottom up” and integrated budget preparation process within a given budgetary ceiling.</a:t>
            </a:r>
          </a:p>
          <a:p>
            <a:endParaRPr lang="en-US" sz="2400" dirty="0">
              <a:latin typeface="+mj-lt"/>
            </a:endParaRPr>
          </a:p>
        </p:txBody>
      </p:sp>
    </p:spTree>
    <p:extLst>
      <p:ext uri="{BB962C8B-B14F-4D97-AF65-F5344CB8AC3E}">
        <p14:creationId xmlns:p14="http://schemas.microsoft.com/office/powerpoint/2010/main" val="217332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sz="4000" dirty="0">
                <a:solidFill>
                  <a:schemeClr val="bg1"/>
                </a:solidFill>
              </a:rPr>
              <a:t>Budget Planning and Preparation Process… </a:t>
            </a:r>
          </a:p>
        </p:txBody>
      </p:sp>
      <p:sp>
        <p:nvSpPr>
          <p:cNvPr id="3" name="Content Placeholder 2"/>
          <p:cNvSpPr>
            <a:spLocks noGrp="1"/>
          </p:cNvSpPr>
          <p:nvPr>
            <p:ph idx="1"/>
          </p:nvPr>
        </p:nvSpPr>
        <p:spPr>
          <a:xfrm>
            <a:off x="1353312" y="1545336"/>
            <a:ext cx="9482328" cy="4206240"/>
          </a:xfrm>
          <a:solidFill>
            <a:schemeClr val="accent2">
              <a:lumMod val="20000"/>
              <a:lumOff val="80000"/>
            </a:schemeClr>
          </a:solidFill>
        </p:spPr>
        <p:txBody>
          <a:bodyPr>
            <a:noAutofit/>
          </a:bodyPr>
          <a:lstStyle/>
          <a:p>
            <a:r>
              <a:rPr lang="en-US" sz="2400" dirty="0">
                <a:latin typeface="+mj-lt"/>
              </a:rPr>
              <a:t>The Work Program and Budget (WPB) shall be prepared for the biennium, and each year of the Budget shall follow the Sampled CSO’s financial year in accordance to the Financial Regulations. </a:t>
            </a:r>
          </a:p>
          <a:p>
            <a:r>
              <a:rPr lang="en-US" sz="2400" dirty="0">
                <a:latin typeface="+mj-lt"/>
              </a:rPr>
              <a:t>Budgeting for earmarked projects should also follow the Sampled CSO’s financial year, notwithstanding whether the beneficiaries and/or donor has a different financial year. </a:t>
            </a:r>
          </a:p>
          <a:p>
            <a:r>
              <a:rPr lang="en-US" sz="2400" dirty="0">
                <a:latin typeface="+mj-lt"/>
              </a:rPr>
              <a:t>Supplementary budget that starts in the middle of one financial year and continue into the next financial year should also follow the Sampled CSO’s financial year. Such a budget should be split to match the financial year within which the related activities fall. </a:t>
            </a:r>
          </a:p>
        </p:txBody>
      </p:sp>
    </p:spTree>
    <p:extLst>
      <p:ext uri="{BB962C8B-B14F-4D97-AF65-F5344CB8AC3E}">
        <p14:creationId xmlns:p14="http://schemas.microsoft.com/office/powerpoint/2010/main" val="4102522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sz="4000" dirty="0">
                <a:solidFill>
                  <a:schemeClr val="bg1"/>
                </a:solidFill>
              </a:rPr>
              <a:t>Budget Planning and Preparation Process… </a:t>
            </a:r>
          </a:p>
        </p:txBody>
      </p:sp>
      <p:sp>
        <p:nvSpPr>
          <p:cNvPr id="3" name="Content Placeholder 2"/>
          <p:cNvSpPr>
            <a:spLocks noGrp="1"/>
          </p:cNvSpPr>
          <p:nvPr>
            <p:ph idx="1"/>
          </p:nvPr>
        </p:nvSpPr>
        <p:spPr>
          <a:xfrm>
            <a:off x="1353312" y="1545336"/>
            <a:ext cx="9482328" cy="3026664"/>
          </a:xfrm>
          <a:solidFill>
            <a:schemeClr val="accent2">
              <a:lumMod val="20000"/>
              <a:lumOff val="80000"/>
            </a:schemeClr>
          </a:solidFill>
        </p:spPr>
        <p:txBody>
          <a:bodyPr>
            <a:noAutofit/>
          </a:bodyPr>
          <a:lstStyle/>
          <a:p>
            <a:r>
              <a:rPr lang="en-US" sz="2400" dirty="0">
                <a:latin typeface="+mj-lt"/>
              </a:rPr>
              <a:t>All Budgets shall be prepared and maintained in the functional currency of the Sampled CSO, which is the Sri Lankan Rupees (“LKR”). The LKR shall also be the functional currency for earmarked projects, even if the earmarked contribution is provided in a foreign currency. </a:t>
            </a:r>
          </a:p>
          <a:p>
            <a:r>
              <a:rPr lang="en-US" sz="2400" dirty="0">
                <a:latin typeface="+mj-lt"/>
              </a:rPr>
              <a:t>The diagram below shows the key steps of the budget planning and preparation process from the issuance of planning directions and guidelines to the approval of the Budget by the Governing Body or the Council.</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642173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06539"/>
          </a:xfrm>
          <a:solidFill>
            <a:schemeClr val="accent1">
              <a:lumMod val="50000"/>
            </a:schemeClr>
          </a:solidFill>
        </p:spPr>
        <p:txBody>
          <a:bodyPr>
            <a:normAutofit fontScale="90000"/>
          </a:bodyPr>
          <a:lstStyle/>
          <a:p>
            <a:pPr algn="ctr"/>
            <a:br>
              <a:rPr lang="en-US" b="1" dirty="0">
                <a:solidFill>
                  <a:schemeClr val="bg1"/>
                </a:solidFill>
              </a:rPr>
            </a:br>
            <a:r>
              <a:rPr lang="en-US" sz="4000" b="1" dirty="0">
                <a:solidFill>
                  <a:schemeClr val="bg1"/>
                </a:solidFill>
              </a:rPr>
              <a:t>BIENNIUM BUDGET PREPARATION                                              FLOWCHART PROCESSES	OF SAMPLED CSO</a:t>
            </a:r>
            <a:br>
              <a:rPr lang="en-US" dirty="0">
                <a:solidFill>
                  <a:schemeClr val="bg1"/>
                </a:solidFill>
              </a:rPr>
            </a:br>
            <a:endParaRPr lang="en-US" dirty="0">
              <a:solidFill>
                <a:schemeClr val="bg1"/>
              </a:solidFill>
            </a:endParaRPr>
          </a:p>
        </p:txBody>
      </p:sp>
      <p:sp>
        <p:nvSpPr>
          <p:cNvPr id="3" name="Rectangle 2"/>
          <p:cNvSpPr/>
          <p:nvPr/>
        </p:nvSpPr>
        <p:spPr>
          <a:xfrm>
            <a:off x="2575751" y="1582098"/>
            <a:ext cx="2560320" cy="695424"/>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algn="ctr">
              <a:spcBef>
                <a:spcPts val="0"/>
              </a:spcBef>
              <a:spcAft>
                <a:spcPts val="0"/>
              </a:spcAft>
            </a:pPr>
            <a:endParaRPr lang="en-US" sz="1200" b="1" dirty="0">
              <a:effectLst/>
              <a:ea typeface="Calibri" panose="020F0502020204030204" pitchFamily="34" charset="0"/>
              <a:cs typeface="Calibri" panose="020F0502020204030204" pitchFamily="34" charset="0"/>
            </a:endParaRPr>
          </a:p>
          <a:p>
            <a:pPr marL="228600" marR="0" algn="ctr">
              <a:spcBef>
                <a:spcPts val="0"/>
              </a:spcBef>
              <a:spcAft>
                <a:spcPts val="0"/>
              </a:spcAft>
            </a:pPr>
            <a:r>
              <a:rPr lang="en-US" sz="1200" b="1" dirty="0">
                <a:effectLst/>
                <a:ea typeface="Calibri" panose="020F0502020204030204" pitchFamily="34" charset="0"/>
                <a:cs typeface="Calibri" panose="020F0502020204030204" pitchFamily="34" charset="0"/>
              </a:rPr>
              <a:t>Issuance of Budget Guideline and Planning Direction to Divisions</a:t>
            </a:r>
            <a:endParaRPr lang="en-US" sz="1200" b="1" dirty="0">
              <a:effectLst/>
              <a:ea typeface="Calibri" panose="020F0502020204030204" pitchFamily="34" charset="0"/>
              <a:cs typeface="Times New Roman" panose="02020603050405020304" pitchFamily="18" charset="0"/>
            </a:endParaRP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4" name="Rectangle 3"/>
          <p:cNvSpPr/>
          <p:nvPr/>
        </p:nvSpPr>
        <p:spPr>
          <a:xfrm>
            <a:off x="2575751" y="2497120"/>
            <a:ext cx="2552700" cy="541020"/>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Issuance of Budget Ceilings with Division</a:t>
            </a:r>
          </a:p>
        </p:txBody>
      </p:sp>
      <p:sp>
        <p:nvSpPr>
          <p:cNvPr id="5" name="Rectangle 4"/>
          <p:cNvSpPr/>
          <p:nvPr/>
        </p:nvSpPr>
        <p:spPr>
          <a:xfrm>
            <a:off x="2575751" y="3257738"/>
            <a:ext cx="2552700" cy="662561"/>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algn="ctr">
              <a:spcBef>
                <a:spcPts val="0"/>
              </a:spcBef>
              <a:spcAft>
                <a:spcPts val="0"/>
              </a:spcAft>
            </a:pPr>
            <a:r>
              <a:rPr lang="en-US" sz="1200" b="1" dirty="0">
                <a:effectLst/>
                <a:ea typeface="Calibri" panose="020F0502020204030204" pitchFamily="34" charset="0"/>
                <a:cs typeface="Times New Roman" panose="02020603050405020304" pitchFamily="18" charset="0"/>
              </a:rPr>
              <a:t>Preparation of WPB at Project and Unit level</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9" name="Rectangle 8"/>
          <p:cNvSpPr/>
          <p:nvPr/>
        </p:nvSpPr>
        <p:spPr>
          <a:xfrm>
            <a:off x="2450402" y="5595939"/>
            <a:ext cx="2552700" cy="621029"/>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algn="ctr">
              <a:spcBef>
                <a:spcPts val="0"/>
              </a:spcBef>
              <a:spcAft>
                <a:spcPts val="0"/>
              </a:spcAft>
            </a:pPr>
            <a:r>
              <a:rPr lang="en-US" sz="1200" b="1" dirty="0">
                <a:effectLst/>
                <a:ea typeface="Calibri" panose="020F0502020204030204" pitchFamily="34" charset="0"/>
                <a:cs typeface="Times New Roman" panose="02020603050405020304" pitchFamily="18" charset="0"/>
              </a:rPr>
              <a:t>Preliminary Review of                   Submission</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10" name="Rectangle 9"/>
          <p:cNvSpPr/>
          <p:nvPr/>
        </p:nvSpPr>
        <p:spPr>
          <a:xfrm>
            <a:off x="7423404" y="1536192"/>
            <a:ext cx="2552700" cy="466103"/>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endParaRPr lang="en-US" sz="1200" b="1"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dirty="0">
                <a:effectLst/>
                <a:ea typeface="Calibri" panose="020F0502020204030204" pitchFamily="34" charset="0"/>
                <a:cs typeface="Times New Roman" panose="02020603050405020304" pitchFamily="18" charset="0"/>
              </a:rPr>
              <a:t>Consolidation of First Draft of WPB</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11" name="Rectangle 10"/>
          <p:cNvSpPr/>
          <p:nvPr/>
        </p:nvSpPr>
        <p:spPr>
          <a:xfrm>
            <a:off x="7423404" y="2338672"/>
            <a:ext cx="2552700" cy="359853"/>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800"/>
              </a:spcAft>
            </a:pPr>
            <a:r>
              <a:rPr lang="en-US" sz="1200" b="1">
                <a:effectLst/>
                <a:ea typeface="Calibri" panose="020F0502020204030204" pitchFamily="34" charset="0"/>
                <a:cs typeface="Times New Roman" panose="02020603050405020304" pitchFamily="18" charset="0"/>
              </a:rPr>
              <a:t>Mid-Term Review </a:t>
            </a:r>
          </a:p>
        </p:txBody>
      </p:sp>
      <p:sp>
        <p:nvSpPr>
          <p:cNvPr id="12" name="Rectangle 11"/>
          <p:cNvSpPr/>
          <p:nvPr/>
        </p:nvSpPr>
        <p:spPr>
          <a:xfrm>
            <a:off x="7423404" y="2953512"/>
            <a:ext cx="2552700" cy="454771"/>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algn="ctr">
              <a:spcBef>
                <a:spcPts val="0"/>
              </a:spcBef>
              <a:spcAft>
                <a:spcPts val="0"/>
              </a:spcAft>
            </a:pPr>
            <a:r>
              <a:rPr lang="en-US" sz="1200" b="1" dirty="0">
                <a:effectLst/>
                <a:ea typeface="Calibri" panose="020F0502020204030204" pitchFamily="34" charset="0"/>
                <a:cs typeface="Times New Roman" panose="02020603050405020304" pitchFamily="18" charset="0"/>
              </a:rPr>
              <a:t>           Final Consolidation</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13" name="Rectangle 12"/>
          <p:cNvSpPr/>
          <p:nvPr/>
        </p:nvSpPr>
        <p:spPr>
          <a:xfrm>
            <a:off x="7423404" y="3663270"/>
            <a:ext cx="2552700" cy="627504"/>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Submission of proposed WPB to MPCS for review by ED </a:t>
            </a:r>
          </a:p>
        </p:txBody>
      </p:sp>
      <p:sp>
        <p:nvSpPr>
          <p:cNvPr id="14" name="Rectangle 13"/>
          <p:cNvSpPr/>
          <p:nvPr/>
        </p:nvSpPr>
        <p:spPr>
          <a:xfrm>
            <a:off x="7423404" y="4626864"/>
            <a:ext cx="2552700" cy="603695"/>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marR="0" algn="ctr">
              <a:spcBef>
                <a:spcPts val="0"/>
              </a:spcBef>
              <a:spcAft>
                <a:spcPts val="0"/>
              </a:spcAft>
            </a:pPr>
            <a:endParaRPr lang="en-US" sz="1200" b="1" dirty="0">
              <a:effectLst/>
              <a:ea typeface="Calibri" panose="020F0502020204030204" pitchFamily="34" charset="0"/>
              <a:cs typeface="Times New Roman" panose="02020603050405020304" pitchFamily="18" charset="0"/>
            </a:endParaRPr>
          </a:p>
          <a:p>
            <a:pPr marL="228600" marR="0" algn="ctr">
              <a:spcBef>
                <a:spcPts val="0"/>
              </a:spcBef>
              <a:spcAft>
                <a:spcPts val="0"/>
              </a:spcAft>
            </a:pPr>
            <a:r>
              <a:rPr lang="en-US" sz="1200" b="1" dirty="0">
                <a:effectLst/>
                <a:ea typeface="Calibri" panose="020F0502020204030204" pitchFamily="34" charset="0"/>
                <a:cs typeface="Times New Roman" panose="02020603050405020304" pitchFamily="18" charset="0"/>
              </a:rPr>
              <a:t>Submission of proposed WPB to Governing Body or Council</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15" name="Rectangle 14"/>
          <p:cNvSpPr/>
          <p:nvPr/>
        </p:nvSpPr>
        <p:spPr>
          <a:xfrm>
            <a:off x="7423404" y="5566649"/>
            <a:ext cx="2552700" cy="569928"/>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Approval of proposed WPB by Governing Body or Council</a:t>
            </a:r>
          </a:p>
        </p:txBody>
      </p:sp>
      <p:sp>
        <p:nvSpPr>
          <p:cNvPr id="16" name="Rectangle 15"/>
          <p:cNvSpPr/>
          <p:nvPr/>
        </p:nvSpPr>
        <p:spPr>
          <a:xfrm>
            <a:off x="874967" y="4285679"/>
            <a:ext cx="2560320" cy="944880"/>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tabLst>
                <a:tab pos="2914650" algn="l"/>
              </a:tabLst>
            </a:pPr>
            <a:endParaRPr lang="en-US" sz="1200" b="1" dirty="0">
              <a:effectLst/>
              <a:ea typeface="Calibri" panose="020F0502020204030204" pitchFamily="34" charset="0"/>
              <a:cs typeface="Times New Roman" panose="02020603050405020304" pitchFamily="18" charset="0"/>
            </a:endParaRPr>
          </a:p>
          <a:p>
            <a:pPr marL="0" marR="0" algn="ctr">
              <a:spcBef>
                <a:spcPts val="0"/>
              </a:spcBef>
              <a:spcAft>
                <a:spcPts val="0"/>
              </a:spcAft>
              <a:tabLst>
                <a:tab pos="2914650" algn="l"/>
              </a:tabLst>
            </a:pPr>
            <a:r>
              <a:rPr lang="en-US" sz="1200" b="1" dirty="0">
                <a:effectLst/>
                <a:ea typeface="Calibri" panose="020F0502020204030204" pitchFamily="34" charset="0"/>
                <a:cs typeface="Times New Roman" panose="02020603050405020304" pitchFamily="18" charset="0"/>
              </a:rPr>
              <a:t>Provision of budgeted amounts scheduling, compliance with planning directions, Donor Agreement based on feedback from the M&amp;E Unit</a:t>
            </a:r>
          </a:p>
          <a:p>
            <a:pPr marL="0" marR="0" algn="ctr">
              <a:spcBef>
                <a:spcPts val="0"/>
              </a:spcBef>
              <a:spcAft>
                <a:spcPts val="800"/>
              </a:spcAft>
            </a:pPr>
            <a:r>
              <a:rPr lang="en-US" sz="1200" b="1" dirty="0">
                <a:effectLst/>
                <a:ea typeface="Calibri" panose="020F0502020204030204" pitchFamily="34" charset="0"/>
                <a:cs typeface="Times New Roman" panose="02020603050405020304" pitchFamily="18" charset="0"/>
              </a:rPr>
              <a:t> </a:t>
            </a:r>
          </a:p>
        </p:txBody>
      </p:sp>
      <p:sp>
        <p:nvSpPr>
          <p:cNvPr id="17" name="Rectangle 16"/>
          <p:cNvSpPr/>
          <p:nvPr/>
        </p:nvSpPr>
        <p:spPr>
          <a:xfrm>
            <a:off x="4196906" y="4287965"/>
            <a:ext cx="2552700" cy="944880"/>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b="1">
                <a:effectLst/>
                <a:ea typeface="Calibri" panose="020F0502020204030204" pitchFamily="34" charset="0"/>
                <a:cs typeface="Times New Roman" panose="02020603050405020304" pitchFamily="18" charset="0"/>
              </a:rPr>
              <a:t>Revision of qualitative and quantitative details based on feedback from OED (Strategy Issues) and Corporate Division</a:t>
            </a:r>
          </a:p>
        </p:txBody>
      </p:sp>
      <p:sp>
        <p:nvSpPr>
          <p:cNvPr id="18" name="Down Arrow 17"/>
          <p:cNvSpPr/>
          <p:nvPr/>
        </p:nvSpPr>
        <p:spPr>
          <a:xfrm>
            <a:off x="3472434" y="2239469"/>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8375904" y="2664017"/>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8394954" y="2019368"/>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3534918" y="2964938"/>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8457438" y="5230559"/>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8375904" y="4264389"/>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8375904" y="3361326"/>
            <a:ext cx="484632" cy="3019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3554730" y="3920299"/>
            <a:ext cx="484632" cy="1612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3554730" y="6216968"/>
            <a:ext cx="484632" cy="1746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394954" y="1342928"/>
            <a:ext cx="484632" cy="1835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endCxn id="5" idx="1"/>
          </p:cNvCxnSpPr>
          <p:nvPr/>
        </p:nvCxnSpPr>
        <p:spPr>
          <a:xfrm flipV="1">
            <a:off x="1609344" y="3589019"/>
            <a:ext cx="966407" cy="6753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flipH="1" flipV="1">
            <a:off x="5136071" y="3538728"/>
            <a:ext cx="935545" cy="725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a:stCxn id="9" idx="1"/>
          </p:cNvCxnSpPr>
          <p:nvPr/>
        </p:nvCxnSpPr>
        <p:spPr>
          <a:xfrm flipH="1" flipV="1">
            <a:off x="1451800" y="5230559"/>
            <a:ext cx="998602" cy="675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p:cNvCxnSpPr>
            <a:stCxn id="9" idx="3"/>
          </p:cNvCxnSpPr>
          <p:nvPr/>
        </p:nvCxnSpPr>
        <p:spPr>
          <a:xfrm flipV="1">
            <a:off x="5003102" y="5230559"/>
            <a:ext cx="1196530" cy="675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0572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sz="4000" dirty="0">
                <a:solidFill>
                  <a:schemeClr val="bg1"/>
                </a:solidFill>
              </a:rPr>
              <a:t>Budget Planning and Preparation Process… </a:t>
            </a:r>
          </a:p>
        </p:txBody>
      </p:sp>
      <p:sp>
        <p:nvSpPr>
          <p:cNvPr id="3" name="Content Placeholder 2"/>
          <p:cNvSpPr>
            <a:spLocks noGrp="1"/>
          </p:cNvSpPr>
          <p:nvPr>
            <p:ph idx="1"/>
          </p:nvPr>
        </p:nvSpPr>
        <p:spPr>
          <a:xfrm>
            <a:off x="1353312" y="1545336"/>
            <a:ext cx="9482328" cy="3493008"/>
          </a:xfrm>
          <a:solidFill>
            <a:schemeClr val="accent2">
              <a:lumMod val="20000"/>
              <a:lumOff val="80000"/>
            </a:schemeClr>
          </a:solidFill>
        </p:spPr>
        <p:txBody>
          <a:bodyPr>
            <a:noAutofit/>
          </a:bodyPr>
          <a:lstStyle/>
          <a:p>
            <a:r>
              <a:rPr lang="en-US" sz="2400" dirty="0">
                <a:latin typeface="+mj-lt"/>
              </a:rPr>
              <a:t>The presentation and content of the draft Work Program and Budget should be in accordance to Regulations of 3.2 of the Financial Regulations of Sampled CSO</a:t>
            </a:r>
          </a:p>
          <a:p>
            <a:r>
              <a:rPr lang="en-US" sz="2400" dirty="0">
                <a:latin typeface="+mj-lt"/>
              </a:rPr>
              <a:t>The financial period in respect of the budget for the purpose of both the proposed utilization of resources and the incurring of and accounting for expenditures shall consist of two calendar years starting from 1 January of one year until 31 December of the subsequent year. </a:t>
            </a:r>
          </a:p>
          <a:p>
            <a:endParaRPr lang="en-US" sz="2400" dirty="0">
              <a:latin typeface="+mj-lt"/>
            </a:endParaRPr>
          </a:p>
          <a:p>
            <a:endParaRPr lang="en-US" sz="2400" dirty="0">
              <a:latin typeface="+mj-lt"/>
            </a:endParaRPr>
          </a:p>
          <a:p>
            <a:endParaRPr lang="en-US" sz="2400" dirty="0">
              <a:latin typeface="+mj-lt"/>
            </a:endParaRPr>
          </a:p>
        </p:txBody>
      </p:sp>
      <p:sp>
        <p:nvSpPr>
          <p:cNvPr id="4" name="Right Arrow 3">
            <a:hlinkClick r:id="rId2" action="ppaction://hlinkpres?slideindex=1&amp;slidetitle="/>
          </p:cNvPr>
          <p:cNvSpPr/>
          <p:nvPr/>
        </p:nvSpPr>
        <p:spPr>
          <a:xfrm>
            <a:off x="5687568" y="4123944"/>
            <a:ext cx="4956048" cy="731520"/>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mj-lt"/>
              </a:rPr>
              <a:t>Financial </a:t>
            </a:r>
            <a:r>
              <a:rPr lang="en-US" sz="2400" dirty="0">
                <a:latin typeface="+mj-lt"/>
                <a:hlinkClick r:id="rId3" action="ppaction://hlinkfile"/>
              </a:rPr>
              <a:t>Regulations</a:t>
            </a:r>
            <a:r>
              <a:rPr lang="en-US" sz="2400" dirty="0">
                <a:latin typeface="+mj-lt"/>
              </a:rPr>
              <a:t> of Sampled CSO</a:t>
            </a:r>
          </a:p>
        </p:txBody>
      </p:sp>
    </p:spTree>
    <p:extLst>
      <p:ext uri="{BB962C8B-B14F-4D97-AF65-F5344CB8AC3E}">
        <p14:creationId xmlns:p14="http://schemas.microsoft.com/office/powerpoint/2010/main" val="182097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692" y="502920"/>
            <a:ext cx="10259568" cy="1106424"/>
          </a:xfrm>
          <a:solidFill>
            <a:srgbClr val="002060"/>
          </a:solidFill>
        </p:spPr>
        <p:txBody>
          <a:bodyPr>
            <a:normAutofit fontScale="90000"/>
          </a:bodyPr>
          <a:lstStyle/>
          <a:p>
            <a:r>
              <a:rPr lang="en-US" sz="4000" dirty="0">
                <a:solidFill>
                  <a:schemeClr val="bg1"/>
                </a:solidFill>
                <a:latin typeface="+mn-lt"/>
              </a:rPr>
              <a:t>Regulations of 3.2 of the Financial Regulations of Sampled CSO</a:t>
            </a:r>
          </a:p>
        </p:txBody>
      </p:sp>
      <p:sp>
        <p:nvSpPr>
          <p:cNvPr id="3" name="Content Placeholder 2"/>
          <p:cNvSpPr>
            <a:spLocks noGrp="1"/>
          </p:cNvSpPr>
          <p:nvPr>
            <p:ph idx="1"/>
          </p:nvPr>
        </p:nvSpPr>
        <p:spPr>
          <a:xfrm>
            <a:off x="964692" y="1609344"/>
            <a:ext cx="10259568" cy="3493008"/>
          </a:xfrm>
          <a:solidFill>
            <a:schemeClr val="bg1">
              <a:lumMod val="95000"/>
            </a:schemeClr>
          </a:solidFill>
        </p:spPr>
        <p:txBody>
          <a:bodyPr>
            <a:noAutofit/>
          </a:bodyPr>
          <a:lstStyle/>
          <a:p>
            <a:pPr marL="0" indent="0">
              <a:buNone/>
            </a:pPr>
            <a:r>
              <a:rPr lang="en-US" sz="1800" b="1" dirty="0"/>
              <a:t>a)</a:t>
            </a:r>
            <a:r>
              <a:rPr lang="en-US" sz="1800" dirty="0"/>
              <a:t> The Budget estimates shall cover anticipated income and intended expenditures for the financial period to which they relate and shall be presented in Sri Lankan Rupees. </a:t>
            </a:r>
          </a:p>
          <a:p>
            <a:pPr marL="0" indent="0">
              <a:buNone/>
            </a:pPr>
            <a:r>
              <a:rPr lang="en-US" sz="1800" b="1" dirty="0"/>
              <a:t>b)</a:t>
            </a:r>
            <a:r>
              <a:rPr lang="en-US" sz="1800" dirty="0"/>
              <a:t> Sampled CSO’s activities shall be planned and managed by financial period. The budget estimates shall cover a financial period of two calendar years. </a:t>
            </a:r>
          </a:p>
          <a:p>
            <a:pPr marL="0" indent="0">
              <a:buNone/>
            </a:pPr>
            <a:r>
              <a:rPr lang="en-US" sz="1800" b="1" dirty="0"/>
              <a:t>c)</a:t>
            </a:r>
            <a:r>
              <a:rPr lang="en-US" sz="1800" dirty="0"/>
              <a:t> The Budget estimates shall be presented on a division-department basis and divided where necessary into programs and projects. </a:t>
            </a:r>
          </a:p>
          <a:p>
            <a:pPr marL="0" indent="0">
              <a:buNone/>
            </a:pPr>
            <a:r>
              <a:rPr lang="en-US" sz="1800" b="1" dirty="0"/>
              <a:t>d)</a:t>
            </a:r>
            <a:r>
              <a:rPr lang="en-US" sz="1800" dirty="0"/>
              <a:t> The Budget estimates shall be accompanied by the Work Program for the financial period showing the number of projects and programs and other operational activities expected to be financed during that financial period, an overview of past activities and an indication of priorities. It shall be accompanied by such information, annexes and explanatory statements as may be requested by the Council or as the Executive Director may deem appropriate, including details on the changes from the Budget of the previous financial period. </a:t>
            </a:r>
          </a:p>
          <a:p>
            <a:endParaRPr lang="en-US" sz="1800" dirty="0">
              <a:latin typeface="+mj-lt"/>
            </a:endParaRPr>
          </a:p>
        </p:txBody>
      </p:sp>
    </p:spTree>
    <p:extLst>
      <p:ext uri="{BB962C8B-B14F-4D97-AF65-F5344CB8AC3E}">
        <p14:creationId xmlns:p14="http://schemas.microsoft.com/office/powerpoint/2010/main" val="115352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4692" y="1627632"/>
            <a:ext cx="10259568" cy="3730752"/>
          </a:xfrm>
          <a:solidFill>
            <a:schemeClr val="bg1">
              <a:lumMod val="95000"/>
            </a:schemeClr>
          </a:solidFill>
        </p:spPr>
        <p:txBody>
          <a:bodyPr>
            <a:noAutofit/>
          </a:bodyPr>
          <a:lstStyle/>
          <a:p>
            <a:pPr marL="0" indent="0">
              <a:buNone/>
            </a:pPr>
            <a:r>
              <a:rPr lang="en-US" sz="1800" b="1" dirty="0"/>
              <a:t>e)</a:t>
            </a:r>
            <a:r>
              <a:rPr lang="en-US" sz="1800" dirty="0"/>
              <a:t> The draft Work Program and Budget shall comprise: </a:t>
            </a:r>
          </a:p>
          <a:p>
            <a:pPr marL="457200" lvl="1" indent="0">
              <a:buNone/>
            </a:pPr>
            <a:r>
              <a:rPr lang="en-US" sz="1800" dirty="0"/>
              <a:t>(</a:t>
            </a:r>
            <a:r>
              <a:rPr lang="en-US" sz="1800" dirty="0" err="1"/>
              <a:t>i</a:t>
            </a:r>
            <a:r>
              <a:rPr lang="en-US" sz="1800" dirty="0"/>
              <a:t>) an executive summary; </a:t>
            </a:r>
          </a:p>
          <a:p>
            <a:pPr marL="457200" lvl="1" indent="0">
              <a:buNone/>
            </a:pPr>
            <a:r>
              <a:rPr lang="en-US" sz="1800" dirty="0"/>
              <a:t>(ii) an introduction; </a:t>
            </a:r>
          </a:p>
          <a:p>
            <a:pPr marL="457200" lvl="1" indent="0">
              <a:buNone/>
            </a:pPr>
            <a:r>
              <a:rPr lang="en-US" sz="1800" dirty="0"/>
              <a:t>(iii) the Work Program of CSO for the financial period; </a:t>
            </a:r>
          </a:p>
          <a:p>
            <a:pPr marL="457200" lvl="1" indent="0">
              <a:buNone/>
            </a:pPr>
            <a:r>
              <a:rPr lang="en-US" sz="1800" dirty="0"/>
              <a:t>(iv) budget estimates for the financial period by: </a:t>
            </a:r>
          </a:p>
          <a:p>
            <a:pPr marL="457200" lvl="1" indent="0">
              <a:buNone/>
            </a:pPr>
            <a:r>
              <a:rPr lang="en-US" sz="1800" dirty="0"/>
              <a:t>	(1) expense category;           </a:t>
            </a:r>
          </a:p>
          <a:p>
            <a:pPr marL="457200" lvl="1" indent="0">
              <a:buNone/>
            </a:pPr>
            <a:r>
              <a:rPr lang="en-US" sz="1800" dirty="0"/>
              <a:t>	(2) Division-Department; </a:t>
            </a:r>
          </a:p>
          <a:p>
            <a:pPr marL="457200" lvl="1" indent="0">
              <a:buNone/>
            </a:pPr>
            <a:r>
              <a:rPr lang="en-US" sz="1800" dirty="0"/>
              <a:t>	(3) thematic area and </a:t>
            </a:r>
          </a:p>
          <a:p>
            <a:pPr marL="457200" lvl="1" indent="0">
              <a:buNone/>
            </a:pPr>
            <a:r>
              <a:rPr lang="en-US" sz="1800" dirty="0"/>
              <a:t>	(4) human resources plan; and </a:t>
            </a:r>
          </a:p>
          <a:p>
            <a:pPr marL="457200" lvl="1" indent="0">
              <a:buNone/>
            </a:pPr>
            <a:r>
              <a:rPr lang="en-US" sz="1800" dirty="0"/>
              <a:t>(v) Relevant tables, figures and explanatory statements on Budget estimates, revenue targets and posts. For purposes of comparison, figures for the approved Budget of the relevant preceding period(s) should be included beside the estimates for the current financial period.</a:t>
            </a:r>
          </a:p>
          <a:p>
            <a:endParaRPr lang="en-US" sz="1800" dirty="0"/>
          </a:p>
          <a:p>
            <a:endParaRPr lang="en-US" sz="1800" dirty="0"/>
          </a:p>
        </p:txBody>
      </p:sp>
      <p:sp>
        <p:nvSpPr>
          <p:cNvPr id="4" name="Title 1"/>
          <p:cNvSpPr txBox="1">
            <a:spLocks/>
          </p:cNvSpPr>
          <p:nvPr/>
        </p:nvSpPr>
        <p:spPr>
          <a:xfrm>
            <a:off x="964692" y="502920"/>
            <a:ext cx="10259568" cy="1106424"/>
          </a:xfrm>
          <a:prstGeom prst="rect">
            <a:avLst/>
          </a:prstGeom>
          <a:solidFill>
            <a:srgbClr val="002060"/>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solidFill>
                  <a:schemeClr val="bg1"/>
                </a:solidFill>
                <a:latin typeface="+mn-lt"/>
              </a:rPr>
              <a:t>Regulations of 3.2 of the Financial Regulations of Sampled CSO…</a:t>
            </a:r>
          </a:p>
        </p:txBody>
      </p:sp>
    </p:spTree>
    <p:extLst>
      <p:ext uri="{BB962C8B-B14F-4D97-AF65-F5344CB8AC3E}">
        <p14:creationId xmlns:p14="http://schemas.microsoft.com/office/powerpoint/2010/main" val="3377254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17933521"/>
              </p:ext>
            </p:extLst>
          </p:nvPr>
        </p:nvGraphicFramePr>
        <p:xfrm>
          <a:off x="219456" y="801574"/>
          <a:ext cx="11768327" cy="5818682"/>
        </p:xfrm>
        <a:graphic>
          <a:graphicData uri="http://schemas.openxmlformats.org/drawingml/2006/table">
            <a:tbl>
              <a:tblPr firstRow="1" firstCol="1" bandRow="1">
                <a:tableStyleId>{5C22544A-7EE6-4342-B048-85BDC9FD1C3A}</a:tableStyleId>
              </a:tblPr>
              <a:tblGrid>
                <a:gridCol w="1590569">
                  <a:extLst>
                    <a:ext uri="{9D8B030D-6E8A-4147-A177-3AD203B41FA5}">
                      <a16:colId xmlns:a16="http://schemas.microsoft.com/office/drawing/2014/main" val="20000"/>
                    </a:ext>
                  </a:extLst>
                </a:gridCol>
                <a:gridCol w="1563610">
                  <a:extLst>
                    <a:ext uri="{9D8B030D-6E8A-4147-A177-3AD203B41FA5}">
                      <a16:colId xmlns:a16="http://schemas.microsoft.com/office/drawing/2014/main" val="20001"/>
                    </a:ext>
                  </a:extLst>
                </a:gridCol>
                <a:gridCol w="5400746">
                  <a:extLst>
                    <a:ext uri="{9D8B030D-6E8A-4147-A177-3AD203B41FA5}">
                      <a16:colId xmlns:a16="http://schemas.microsoft.com/office/drawing/2014/main" val="20002"/>
                    </a:ext>
                  </a:extLst>
                </a:gridCol>
                <a:gridCol w="1508062">
                  <a:extLst>
                    <a:ext uri="{9D8B030D-6E8A-4147-A177-3AD203B41FA5}">
                      <a16:colId xmlns:a16="http://schemas.microsoft.com/office/drawing/2014/main" val="20003"/>
                    </a:ext>
                  </a:extLst>
                </a:gridCol>
                <a:gridCol w="1705340">
                  <a:extLst>
                    <a:ext uri="{9D8B030D-6E8A-4147-A177-3AD203B41FA5}">
                      <a16:colId xmlns:a16="http://schemas.microsoft.com/office/drawing/2014/main" val="20004"/>
                    </a:ext>
                  </a:extLst>
                </a:gridCol>
              </a:tblGrid>
              <a:tr h="403673">
                <a:tc rowSpan="2">
                  <a:txBody>
                    <a:bodyPr/>
                    <a:lstStyle/>
                    <a:p>
                      <a:pPr marL="0" marR="0" algn="l">
                        <a:lnSpc>
                          <a:spcPct val="100000"/>
                        </a:lnSpc>
                        <a:spcBef>
                          <a:spcPts val="0"/>
                        </a:spcBef>
                        <a:spcAft>
                          <a:spcPts val="0"/>
                        </a:spcAft>
                      </a:pPr>
                      <a:endParaRPr lang="en-US" sz="1600" b="1" dirty="0">
                        <a:solidFill>
                          <a:schemeClr val="tx1"/>
                        </a:solidFill>
                        <a:effectLst/>
                        <a:latin typeface="+mj-lt"/>
                      </a:endParaRPr>
                    </a:p>
                    <a:p>
                      <a:pPr marL="0" marR="0" algn="ctr">
                        <a:lnSpc>
                          <a:spcPct val="100000"/>
                        </a:lnSpc>
                        <a:spcBef>
                          <a:spcPts val="0"/>
                        </a:spcBef>
                        <a:spcAft>
                          <a:spcPts val="0"/>
                        </a:spcAft>
                      </a:pPr>
                      <a:r>
                        <a:rPr lang="en-US" sz="1600" b="1" dirty="0">
                          <a:solidFill>
                            <a:schemeClr val="tx1"/>
                          </a:solidFill>
                          <a:effectLst/>
                          <a:latin typeface="+mj-lt"/>
                        </a:rPr>
                        <a:t>Roles</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gridSpan="2">
                  <a:txBody>
                    <a:bodyPr/>
                    <a:lstStyle/>
                    <a:p>
                      <a:pPr marL="0" marR="0" algn="ctr">
                        <a:lnSpc>
                          <a:spcPct val="100000"/>
                        </a:lnSpc>
                        <a:spcBef>
                          <a:spcPts val="0"/>
                        </a:spcBef>
                        <a:spcAft>
                          <a:spcPts val="0"/>
                        </a:spcAft>
                      </a:pPr>
                      <a:r>
                        <a:rPr lang="en-US" sz="1600" b="1" dirty="0">
                          <a:solidFill>
                            <a:schemeClr val="tx1"/>
                          </a:solidFill>
                          <a:effectLst/>
                          <a:latin typeface="+mj-lt"/>
                        </a:rPr>
                        <a:t>Internal</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hMerge="1">
                  <a:txBody>
                    <a:bodyPr/>
                    <a:lstStyle/>
                    <a:p>
                      <a:endParaRPr lang="en-US"/>
                    </a:p>
                  </a:txBody>
                  <a:tcPr/>
                </a:tc>
                <a:tc gridSpan="2">
                  <a:txBody>
                    <a:bodyPr/>
                    <a:lstStyle/>
                    <a:p>
                      <a:pPr marL="0" marR="0" algn="ctr">
                        <a:lnSpc>
                          <a:spcPct val="100000"/>
                        </a:lnSpc>
                        <a:spcBef>
                          <a:spcPts val="0"/>
                        </a:spcBef>
                        <a:spcAft>
                          <a:spcPts val="0"/>
                        </a:spcAft>
                      </a:pPr>
                      <a:r>
                        <a:rPr lang="en-US" sz="1600" b="1" dirty="0">
                          <a:solidFill>
                            <a:schemeClr val="tx1"/>
                          </a:solidFill>
                          <a:effectLst/>
                          <a:latin typeface="+mj-lt"/>
                        </a:rPr>
                        <a:t>External</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val="10000"/>
                  </a:ext>
                </a:extLst>
              </a:tr>
              <a:tr h="407284">
                <a:tc vMerge="1">
                  <a:txBody>
                    <a:bodyPr/>
                    <a:lstStyle/>
                    <a:p>
                      <a:endParaRPr lang="en-US"/>
                    </a:p>
                  </a:txBody>
                  <a:tcPr/>
                </a:tc>
                <a:tc>
                  <a:txBody>
                    <a:bodyPr/>
                    <a:lstStyle/>
                    <a:p>
                      <a:pPr marL="0" marR="0" algn="ctr">
                        <a:lnSpc>
                          <a:spcPct val="100000"/>
                        </a:lnSpc>
                        <a:spcBef>
                          <a:spcPts val="0"/>
                        </a:spcBef>
                        <a:spcAft>
                          <a:spcPts val="0"/>
                        </a:spcAft>
                      </a:pPr>
                      <a:r>
                        <a:rPr lang="en-US" sz="1600" b="1" dirty="0">
                          <a:solidFill>
                            <a:schemeClr val="tx1"/>
                          </a:solidFill>
                          <a:effectLst/>
                          <a:latin typeface="+mj-lt"/>
                        </a:rPr>
                        <a:t>Title</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a:txBody>
                    <a:bodyPr/>
                    <a:lstStyle/>
                    <a:p>
                      <a:pPr marL="0" marR="0" algn="ctr">
                        <a:lnSpc>
                          <a:spcPct val="100000"/>
                        </a:lnSpc>
                        <a:spcBef>
                          <a:spcPts val="0"/>
                        </a:spcBef>
                        <a:spcAft>
                          <a:spcPts val="0"/>
                        </a:spcAft>
                      </a:pPr>
                      <a:r>
                        <a:rPr lang="en-US" sz="1600" b="1" dirty="0">
                          <a:solidFill>
                            <a:schemeClr val="tx1"/>
                          </a:solidFill>
                          <a:effectLst/>
                          <a:latin typeface="+mj-lt"/>
                        </a:rPr>
                        <a:t>Responsibilities</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a:txBody>
                    <a:bodyPr/>
                    <a:lstStyle/>
                    <a:p>
                      <a:pPr marL="0" marR="0" algn="ctr">
                        <a:lnSpc>
                          <a:spcPct val="100000"/>
                        </a:lnSpc>
                        <a:spcBef>
                          <a:spcPts val="0"/>
                        </a:spcBef>
                        <a:spcAft>
                          <a:spcPts val="0"/>
                        </a:spcAft>
                      </a:pPr>
                      <a:r>
                        <a:rPr lang="en-US" sz="1600" b="1" dirty="0">
                          <a:solidFill>
                            <a:schemeClr val="tx1"/>
                          </a:solidFill>
                          <a:effectLst/>
                          <a:latin typeface="+mj-lt"/>
                        </a:rPr>
                        <a:t>Title</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tc>
                  <a:txBody>
                    <a:bodyPr/>
                    <a:lstStyle/>
                    <a:p>
                      <a:pPr marL="0" marR="0" algn="ctr">
                        <a:lnSpc>
                          <a:spcPct val="100000"/>
                        </a:lnSpc>
                        <a:spcBef>
                          <a:spcPts val="0"/>
                        </a:spcBef>
                        <a:spcAft>
                          <a:spcPts val="0"/>
                        </a:spcAft>
                      </a:pPr>
                      <a:r>
                        <a:rPr lang="en-US" sz="1600" b="1" dirty="0">
                          <a:solidFill>
                            <a:schemeClr val="tx1"/>
                          </a:solidFill>
                          <a:effectLst/>
                          <a:latin typeface="+mj-lt"/>
                        </a:rPr>
                        <a:t>Responsibilities</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4">
                        <a:lumMod val="60000"/>
                        <a:lumOff val="40000"/>
                      </a:schemeClr>
                    </a:solidFill>
                  </a:tcPr>
                </a:tc>
                <a:extLst>
                  <a:ext uri="{0D108BD9-81ED-4DB2-BD59-A6C34878D82A}">
                    <a16:rowId xmlns:a16="http://schemas.microsoft.com/office/drawing/2014/main" val="10001"/>
                  </a:ext>
                </a:extLst>
              </a:tr>
              <a:tr h="591173">
                <a:tc>
                  <a:txBody>
                    <a:bodyPr/>
                    <a:lstStyle/>
                    <a:p>
                      <a:pPr marL="0" marR="0" algn="l">
                        <a:lnSpc>
                          <a:spcPct val="100000"/>
                        </a:lnSpc>
                        <a:spcBef>
                          <a:spcPts val="0"/>
                        </a:spcBef>
                        <a:spcAft>
                          <a:spcPts val="0"/>
                        </a:spcAft>
                      </a:pPr>
                      <a:r>
                        <a:rPr lang="en-US" sz="1200" b="1" dirty="0">
                          <a:solidFill>
                            <a:schemeClr val="tx1"/>
                          </a:solidFill>
                          <a:effectLst/>
                          <a:latin typeface="+mj-lt"/>
                        </a:rPr>
                        <a:t>Approval</a:t>
                      </a:r>
                      <a:endParaRPr lang="en-US" sz="12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1">
                        <a:lumMod val="20000"/>
                        <a:lumOff val="80000"/>
                      </a:schemeClr>
                    </a:solidFill>
                  </a:tcPr>
                </a:tc>
                <a:tc>
                  <a:txBody>
                    <a:bodyPr/>
                    <a:lstStyle/>
                    <a:p>
                      <a:pPr marL="0" marR="0">
                        <a:lnSpc>
                          <a:spcPct val="100000"/>
                        </a:lnSpc>
                        <a:spcBef>
                          <a:spcPts val="0"/>
                        </a:spcBef>
                        <a:spcAft>
                          <a:spcPts val="0"/>
                        </a:spcAft>
                      </a:pPr>
                      <a:r>
                        <a:rPr lang="en-US" sz="1200" b="1" dirty="0">
                          <a:effectLst/>
                          <a:latin typeface="+mj-lt"/>
                        </a:rPr>
                        <a:t>Executive Director (ED)</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Responsible for sign-off on the Budget before it is presented to the Governing Body or the Council.</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b="1" dirty="0">
                          <a:effectLst/>
                          <a:latin typeface="+mj-lt"/>
                        </a:rPr>
                        <a:t>Governing Body or the Council.</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Final approving authority of the Budget before submission to council</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2"/>
                  </a:ext>
                </a:extLst>
              </a:tr>
              <a:tr h="585216">
                <a:tc rowSpan="4">
                  <a:txBody>
                    <a:bodyPr/>
                    <a:lstStyle/>
                    <a:p>
                      <a:pPr marL="0" marR="0" algn="l">
                        <a:lnSpc>
                          <a:spcPct val="100000"/>
                        </a:lnSpc>
                        <a:spcBef>
                          <a:spcPts val="0"/>
                        </a:spcBef>
                        <a:spcAft>
                          <a:spcPts val="0"/>
                        </a:spcAft>
                      </a:pPr>
                      <a:r>
                        <a:rPr lang="en-US" sz="1200" b="1" dirty="0">
                          <a:solidFill>
                            <a:schemeClr val="tx1"/>
                          </a:solidFill>
                          <a:effectLst/>
                          <a:latin typeface="+mj-lt"/>
                        </a:rPr>
                        <a:t>Processing the Budget Preparing and  Coordination</a:t>
                      </a:r>
                      <a:endParaRPr lang="en-US" sz="12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1">
                        <a:lumMod val="20000"/>
                        <a:lumOff val="80000"/>
                      </a:schemeClr>
                    </a:solidFill>
                  </a:tcPr>
                </a:tc>
                <a:tc>
                  <a:txBody>
                    <a:bodyPr/>
                    <a:lstStyle/>
                    <a:p>
                      <a:pPr marL="0" marR="0">
                        <a:lnSpc>
                          <a:spcPct val="100000"/>
                        </a:lnSpc>
                        <a:spcBef>
                          <a:spcPts val="0"/>
                        </a:spcBef>
                        <a:spcAft>
                          <a:spcPts val="0"/>
                        </a:spcAft>
                      </a:pPr>
                      <a:r>
                        <a:rPr lang="en-US" sz="1200" b="1" dirty="0">
                          <a:effectLst/>
                          <a:latin typeface="+mj-lt"/>
                        </a:rPr>
                        <a:t>Finance Unit (Finance)</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Responsible for the accounting and finance activities across the organization. Finance Unit is also responsible for uploading, administering, monitoring and reporting of the Budget.</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b="1" dirty="0">
                          <a:effectLst/>
                          <a:latin typeface="+mj-lt"/>
                        </a:rPr>
                        <a:t> </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3"/>
                  </a:ext>
                </a:extLst>
              </a:tr>
              <a:tr h="530352">
                <a:tc vMerge="1">
                  <a:txBody>
                    <a:bodyPr/>
                    <a:lstStyle/>
                    <a:p>
                      <a:endParaRPr lang="en-US"/>
                    </a:p>
                  </a:txBody>
                  <a:tcPr/>
                </a:tc>
                <a:tc>
                  <a:txBody>
                    <a:bodyPr/>
                    <a:lstStyle/>
                    <a:p>
                      <a:pPr marL="0" marR="0">
                        <a:lnSpc>
                          <a:spcPct val="100000"/>
                        </a:lnSpc>
                        <a:spcBef>
                          <a:spcPts val="0"/>
                        </a:spcBef>
                        <a:spcAft>
                          <a:spcPts val="0"/>
                        </a:spcAft>
                      </a:pPr>
                      <a:r>
                        <a:rPr lang="en-US" sz="1200" b="1" dirty="0">
                          <a:effectLst/>
                          <a:latin typeface="+mj-lt"/>
                        </a:rPr>
                        <a:t>Human Resources Unit (HR)</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Responsible for providing necessary information about established posts, new posts, and reclassification and redeployment of established posts to ensure proper review of post level and other related requirements.</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b="1" dirty="0">
                          <a:effectLst/>
                          <a:latin typeface="+mj-lt"/>
                        </a:rPr>
                        <a:t> </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4"/>
                  </a:ext>
                </a:extLst>
              </a:tr>
              <a:tr h="941832">
                <a:tc vMerge="1">
                  <a:txBody>
                    <a:bodyPr/>
                    <a:lstStyle/>
                    <a:p>
                      <a:endParaRPr lang="en-US"/>
                    </a:p>
                  </a:txBody>
                  <a:tcPr/>
                </a:tc>
                <a:tc>
                  <a:txBody>
                    <a:bodyPr/>
                    <a:lstStyle/>
                    <a:p>
                      <a:pPr marL="0" marR="0">
                        <a:lnSpc>
                          <a:spcPct val="100000"/>
                        </a:lnSpc>
                        <a:spcBef>
                          <a:spcPts val="0"/>
                        </a:spcBef>
                        <a:spcAft>
                          <a:spcPts val="0"/>
                        </a:spcAft>
                      </a:pPr>
                      <a:r>
                        <a:rPr lang="en-US" sz="1200" b="1" dirty="0">
                          <a:effectLst/>
                          <a:latin typeface="+mj-lt"/>
                        </a:rPr>
                        <a:t>Monitoring  and Evaluation Unit (M&amp;E)</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Responsible for </a:t>
                      </a:r>
                    </a:p>
                    <a:p>
                      <a:pPr marL="102870" marR="0">
                        <a:lnSpc>
                          <a:spcPct val="100000"/>
                        </a:lnSpc>
                        <a:spcBef>
                          <a:spcPts val="0"/>
                        </a:spcBef>
                        <a:spcAft>
                          <a:spcPts val="0"/>
                        </a:spcAft>
                      </a:pPr>
                      <a:r>
                        <a:rPr lang="en-US" sz="1200" dirty="0">
                          <a:effectLst/>
                          <a:latin typeface="+mj-lt"/>
                        </a:rPr>
                        <a:t>• Ensuring the programmatic priority areas are well incorporated in the Work Program and Budget at the budget planning and preparation stage </a:t>
                      </a:r>
                    </a:p>
                    <a:p>
                      <a:pPr marL="102870" marR="0">
                        <a:lnSpc>
                          <a:spcPct val="100000"/>
                        </a:lnSpc>
                        <a:spcBef>
                          <a:spcPts val="0"/>
                        </a:spcBef>
                        <a:spcAft>
                          <a:spcPts val="0"/>
                        </a:spcAft>
                      </a:pPr>
                      <a:r>
                        <a:rPr lang="en-US" sz="1200" dirty="0">
                          <a:effectLst/>
                          <a:latin typeface="+mj-lt"/>
                        </a:rPr>
                        <a:t>• The monitoring and Evaluation activities in project level and organizational level in coordination with the relevant Programmatic Division</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b="1" dirty="0">
                          <a:effectLst/>
                          <a:latin typeface="+mj-lt"/>
                        </a:rPr>
                        <a:t> </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5"/>
                  </a:ext>
                </a:extLst>
              </a:tr>
              <a:tr h="438912">
                <a:tc vMerge="1">
                  <a:txBody>
                    <a:bodyPr/>
                    <a:lstStyle/>
                    <a:p>
                      <a:endParaRPr lang="en-US"/>
                    </a:p>
                  </a:txBody>
                  <a:tcPr/>
                </a:tc>
                <a:tc>
                  <a:txBody>
                    <a:bodyPr/>
                    <a:lstStyle/>
                    <a:p>
                      <a:pPr marL="0" marR="0">
                        <a:lnSpc>
                          <a:spcPct val="100000"/>
                        </a:lnSpc>
                        <a:spcBef>
                          <a:spcPts val="0"/>
                        </a:spcBef>
                        <a:spcAft>
                          <a:spcPts val="0"/>
                        </a:spcAft>
                      </a:pPr>
                      <a:r>
                        <a:rPr lang="en-US" sz="1200" b="1" dirty="0">
                          <a:effectLst/>
                          <a:latin typeface="+mj-lt"/>
                        </a:rPr>
                        <a:t>Office of the Executive Director (OED)</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dirty="0">
                          <a:effectLst/>
                          <a:latin typeface="+mj-lt"/>
                        </a:rPr>
                        <a:t>Responsible for leading the planning and preparation of Work Program and Budget for the budget period.</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b="1" dirty="0">
                          <a:effectLst/>
                          <a:latin typeface="+mj-lt"/>
                        </a:rPr>
                        <a:t> </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6"/>
                  </a:ext>
                </a:extLst>
              </a:tr>
              <a:tr h="448056">
                <a:tc rowSpan="3">
                  <a:txBody>
                    <a:bodyPr/>
                    <a:lstStyle/>
                    <a:p>
                      <a:pPr marL="0" marR="0">
                        <a:lnSpc>
                          <a:spcPct val="100000"/>
                        </a:lnSpc>
                        <a:spcBef>
                          <a:spcPts val="0"/>
                        </a:spcBef>
                        <a:spcAft>
                          <a:spcPts val="0"/>
                        </a:spcAft>
                      </a:pPr>
                      <a:r>
                        <a:rPr lang="en-US" sz="1200" b="1" dirty="0">
                          <a:solidFill>
                            <a:schemeClr val="tx1"/>
                          </a:solidFill>
                          <a:effectLst/>
                          <a:latin typeface="+mj-lt"/>
                        </a:rPr>
                        <a:t>Recommendation</a:t>
                      </a:r>
                      <a:endParaRPr lang="en-US" sz="1200" b="1" dirty="0">
                        <a:solidFill>
                          <a:schemeClr val="tx1"/>
                        </a:solidFill>
                        <a:effectLst/>
                        <a:latin typeface="+mj-lt"/>
                        <a:ea typeface="Calibri" panose="020F0502020204030204" pitchFamily="34" charset="0"/>
                        <a:cs typeface="Times New Roman" panose="02020603050405020304" pitchFamily="18" charset="0"/>
                      </a:endParaRPr>
                    </a:p>
                  </a:txBody>
                  <a:tcPr marL="29510" marR="29510" marT="0" marB="0">
                    <a:solidFill>
                      <a:schemeClr val="accent1">
                        <a:lumMod val="20000"/>
                        <a:lumOff val="80000"/>
                      </a:schemeClr>
                    </a:solidFill>
                  </a:tcPr>
                </a:tc>
                <a:tc>
                  <a:txBody>
                    <a:bodyPr/>
                    <a:lstStyle/>
                    <a:p>
                      <a:pPr marL="0" marR="0">
                        <a:lnSpc>
                          <a:spcPct val="100000"/>
                        </a:lnSpc>
                        <a:spcBef>
                          <a:spcPts val="0"/>
                        </a:spcBef>
                        <a:spcAft>
                          <a:spcPts val="0"/>
                        </a:spcAft>
                      </a:pPr>
                      <a:r>
                        <a:rPr lang="en-US" sz="1200" b="1" dirty="0">
                          <a:effectLst/>
                          <a:latin typeface="+mj-lt"/>
                        </a:rPr>
                        <a:t>Division Head (DH)</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a:txBody>
                    <a:bodyPr/>
                    <a:lstStyle/>
                    <a:p>
                      <a:pPr marL="0" marR="0">
                        <a:lnSpc>
                          <a:spcPct val="100000"/>
                        </a:lnSpc>
                        <a:spcBef>
                          <a:spcPts val="0"/>
                        </a:spcBef>
                        <a:spcAft>
                          <a:spcPts val="0"/>
                        </a:spcAft>
                      </a:pPr>
                      <a:r>
                        <a:rPr lang="en-US" sz="1200">
                          <a:effectLst/>
                          <a:latin typeface="+mj-lt"/>
                        </a:rPr>
                        <a:t>The official responsible for the formulation and delivery of a program, sub-program and project within the (CSO’s Name) Strategic Plan.</a:t>
                      </a:r>
                      <a:endParaRPr lang="en-US" sz="1200">
                        <a:effectLst/>
                        <a:latin typeface="+mj-lt"/>
                        <a:ea typeface="Calibri" panose="020F0502020204030204" pitchFamily="34" charset="0"/>
                        <a:cs typeface="Times New Roman" panose="02020603050405020304" pitchFamily="18" charset="0"/>
                      </a:endParaRPr>
                    </a:p>
                  </a:txBody>
                  <a:tcPr marL="29510" marR="29510" marT="0" marB="0"/>
                </a:tc>
                <a:tc rowSpan="3">
                  <a:txBody>
                    <a:bodyPr/>
                    <a:lstStyle/>
                    <a:p>
                      <a:pPr marL="0" marR="0">
                        <a:lnSpc>
                          <a:spcPct val="100000"/>
                        </a:lnSpc>
                        <a:spcBef>
                          <a:spcPts val="0"/>
                        </a:spcBef>
                        <a:spcAft>
                          <a:spcPts val="0"/>
                        </a:spcAft>
                      </a:pPr>
                      <a:r>
                        <a:rPr lang="en-US" sz="1200" b="1" dirty="0">
                          <a:effectLst/>
                          <a:latin typeface="+mj-lt"/>
                        </a:rPr>
                        <a:t>Management and Program Sub-Committee (MPSC) 3.5.3</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rowSpan="2">
                  <a:txBody>
                    <a:bodyPr/>
                    <a:lstStyle/>
                    <a:p>
                      <a:pPr marL="0" marR="0">
                        <a:lnSpc>
                          <a:spcPct val="100000"/>
                        </a:lnSpc>
                        <a:spcBef>
                          <a:spcPts val="0"/>
                        </a:spcBef>
                        <a:spcAft>
                          <a:spcPts val="0"/>
                        </a:spcAft>
                      </a:pPr>
                      <a:r>
                        <a:rPr lang="en-US" sz="1200" dirty="0">
                          <a:effectLst/>
                          <a:latin typeface="+mj-lt"/>
                        </a:rPr>
                        <a:t>Assist the Council in carrying out its responsibilities in overseeing the (CSO’s Name) by review the budget.</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7"/>
                  </a:ext>
                </a:extLst>
              </a:tr>
              <a:tr h="220764">
                <a:tc vMerge="1">
                  <a:txBody>
                    <a:bodyPr/>
                    <a:lstStyle/>
                    <a:p>
                      <a:endParaRPr lang="en-US"/>
                    </a:p>
                  </a:txBody>
                  <a:tcPr/>
                </a:tc>
                <a:tc rowSpan="2">
                  <a:txBody>
                    <a:bodyPr/>
                    <a:lstStyle/>
                    <a:p>
                      <a:pPr marL="0" marR="0">
                        <a:lnSpc>
                          <a:spcPct val="100000"/>
                        </a:lnSpc>
                        <a:spcBef>
                          <a:spcPts val="0"/>
                        </a:spcBef>
                        <a:spcAft>
                          <a:spcPts val="0"/>
                        </a:spcAft>
                      </a:pPr>
                      <a:r>
                        <a:rPr lang="en-US" sz="1200" b="1" dirty="0">
                          <a:effectLst/>
                          <a:latin typeface="+mj-lt"/>
                        </a:rPr>
                        <a:t>Project Manager (PM)</a:t>
                      </a:r>
                      <a:endParaRPr lang="en-US" sz="1200" b="1" dirty="0">
                        <a:effectLst/>
                        <a:latin typeface="+mj-lt"/>
                        <a:ea typeface="Calibri" panose="020F0502020204030204" pitchFamily="34" charset="0"/>
                        <a:cs typeface="Times New Roman" panose="02020603050405020304" pitchFamily="18" charset="0"/>
                      </a:endParaRPr>
                    </a:p>
                  </a:txBody>
                  <a:tcPr marL="29510" marR="29510" marT="0" marB="0"/>
                </a:tc>
                <a:tc rowSpan="2">
                  <a:txBody>
                    <a:bodyPr/>
                    <a:lstStyle/>
                    <a:p>
                      <a:pPr marL="0" marR="0">
                        <a:lnSpc>
                          <a:spcPct val="100000"/>
                        </a:lnSpc>
                        <a:spcBef>
                          <a:spcPts val="0"/>
                        </a:spcBef>
                        <a:spcAft>
                          <a:spcPts val="0"/>
                        </a:spcAft>
                      </a:pPr>
                      <a:r>
                        <a:rPr lang="en-US" sz="1200" dirty="0">
                          <a:effectLst/>
                          <a:latin typeface="+mj-lt"/>
                        </a:rPr>
                        <a:t>Responsible for formulation and delivery of a project authorized by the Division Head as well as preparation of any prerequisites for Budget preparation and implementation</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8"/>
                  </a:ext>
                </a:extLst>
              </a:tr>
              <a:tr h="804672">
                <a:tc vMerge="1">
                  <a:txBody>
                    <a:bodyPr/>
                    <a:lstStyle/>
                    <a:p>
                      <a:endParaRPr lang="en-US"/>
                    </a:p>
                  </a:txBody>
                  <a:tcPr/>
                </a:tc>
                <a:tc vMerge="1">
                  <a:txBody>
                    <a:bodyPr/>
                    <a:lstStyle/>
                    <a:p>
                      <a:pPr marL="0" marR="0">
                        <a:spcBef>
                          <a:spcPts val="0"/>
                        </a:spcBef>
                        <a:spcAft>
                          <a:spcPts val="0"/>
                        </a:spcAft>
                      </a:pP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29510" marR="29510" marT="0" marB="0"/>
                </a:tc>
                <a:tc vMerge="1">
                  <a:txBody>
                    <a:bodyPr/>
                    <a:lstStyle/>
                    <a:p>
                      <a:pPr marL="0" marR="0">
                        <a:spcBef>
                          <a:spcPts val="0"/>
                        </a:spcBef>
                        <a:spcAft>
                          <a:spcPts val="0"/>
                        </a:spcAft>
                      </a:pP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29510" marR="29510" marT="0" marB="0"/>
                </a:tc>
                <a:tc vMerge="1">
                  <a:txBody>
                    <a:bodyPr/>
                    <a:lstStyle/>
                    <a:p>
                      <a:endParaRPr lang="en-US"/>
                    </a:p>
                  </a:txBody>
                  <a:tcPr/>
                </a:tc>
                <a:tc>
                  <a:txBody>
                    <a:bodyPr/>
                    <a:lstStyle/>
                    <a:p>
                      <a:pPr marL="0" marR="0">
                        <a:lnSpc>
                          <a:spcPct val="100000"/>
                        </a:lnSpc>
                        <a:spcBef>
                          <a:spcPts val="0"/>
                        </a:spcBef>
                        <a:spcAft>
                          <a:spcPts val="0"/>
                        </a:spcAft>
                      </a:pPr>
                      <a:r>
                        <a:rPr lang="en-US" sz="1200" dirty="0">
                          <a:effectLst/>
                          <a:latin typeface="+mj-lt"/>
                        </a:rPr>
                        <a:t>Recommend approval for supplementary and revised budgets</a:t>
                      </a:r>
                      <a:endParaRPr lang="en-US" sz="1200" dirty="0">
                        <a:effectLst/>
                        <a:latin typeface="+mj-lt"/>
                        <a:ea typeface="Calibri" panose="020F0502020204030204" pitchFamily="34" charset="0"/>
                        <a:cs typeface="Times New Roman" panose="02020603050405020304" pitchFamily="18" charset="0"/>
                      </a:endParaRPr>
                    </a:p>
                  </a:txBody>
                  <a:tcPr marL="29510" marR="29510" marT="0" marB="0"/>
                </a:tc>
                <a:extLst>
                  <a:ext uri="{0D108BD9-81ED-4DB2-BD59-A6C34878D82A}">
                    <a16:rowId xmlns:a16="http://schemas.microsoft.com/office/drawing/2014/main" val="10009"/>
                  </a:ext>
                </a:extLst>
              </a:tr>
            </a:tbl>
          </a:graphicData>
        </a:graphic>
      </p:graphicFrame>
      <p:sp>
        <p:nvSpPr>
          <p:cNvPr id="3" name="Rectangle 2"/>
          <p:cNvSpPr/>
          <p:nvPr/>
        </p:nvSpPr>
        <p:spPr>
          <a:xfrm>
            <a:off x="210312" y="165637"/>
            <a:ext cx="11759184" cy="587853"/>
          </a:xfrm>
          <a:prstGeom prst="rect">
            <a:avLst/>
          </a:prstGeom>
          <a:solidFill>
            <a:schemeClr val="accent2">
              <a:lumMod val="75000"/>
            </a:schemeClr>
          </a:solidFill>
        </p:spPr>
        <p:txBody>
          <a:bodyPr wrap="square">
            <a:spAutoFit/>
          </a:bodyPr>
          <a:lstStyle/>
          <a:p>
            <a:pPr marL="228600" marR="0" algn="ctr">
              <a:lnSpc>
                <a:spcPct val="115000"/>
              </a:lnSpc>
              <a:spcBef>
                <a:spcPts val="0"/>
              </a:spcBef>
              <a:spcAft>
                <a:spcPts val="0"/>
              </a:spcAft>
            </a:pPr>
            <a:r>
              <a:rPr lang="en-US" sz="2800" b="1" dirty="0">
                <a:solidFill>
                  <a:schemeClr val="bg1"/>
                </a:solidFill>
                <a:latin typeface="+mj-lt"/>
                <a:ea typeface="Calibri" panose="020F0502020204030204" pitchFamily="34" charset="0"/>
                <a:cs typeface="Times New Roman" panose="02020603050405020304" pitchFamily="18" charset="0"/>
              </a:rPr>
              <a:t>The roles and responsibilities for the planning and preparation of Budgets </a:t>
            </a:r>
            <a:endParaRPr lang="en-US" sz="2800" b="1" dirty="0">
              <a:solidFill>
                <a:schemeClr val="bg1"/>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6648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ion Budget 2021-22: Various types of budget"/>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1907989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641080"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892807"/>
            <a:ext cx="8641080" cy="3081529"/>
          </a:xfrm>
          <a:solidFill>
            <a:schemeClr val="accent2">
              <a:lumMod val="20000"/>
              <a:lumOff val="80000"/>
            </a:schemeClr>
          </a:solidFill>
        </p:spPr>
        <p:txBody>
          <a:bodyPr>
            <a:normAutofit lnSpcReduction="10000"/>
          </a:bodyPr>
          <a:lstStyle/>
          <a:p>
            <a:pPr marL="0" indent="0">
              <a:buNone/>
            </a:pPr>
            <a:r>
              <a:rPr lang="en-US" dirty="0">
                <a:latin typeface="+mj-lt"/>
              </a:rPr>
              <a:t>1) </a:t>
            </a:r>
            <a:r>
              <a:rPr lang="en-US" b="1" dirty="0">
                <a:latin typeface="+mj-lt"/>
              </a:rPr>
              <a:t>Use a template.</a:t>
            </a:r>
            <a:r>
              <a:rPr lang="en-US" dirty="0">
                <a:latin typeface="+mj-lt"/>
              </a:rPr>
              <a:t> Begin with a general template that defines your main revenue sources and contains basic expense line items such as personnel costs (salaries, benefits, bonus), office expenses (rent, utilities, copying, supplies), travel (airfare, hotel, meals), etc. You can build out the line items in greater detail as you continue to develop your budget, but starting with these will give you a good start.</a:t>
            </a:r>
          </a:p>
        </p:txBody>
      </p:sp>
    </p:spTree>
    <p:extLst>
      <p:ext uri="{BB962C8B-B14F-4D97-AF65-F5344CB8AC3E}">
        <p14:creationId xmlns:p14="http://schemas.microsoft.com/office/powerpoint/2010/main" val="2662909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10424160"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746503"/>
            <a:ext cx="6129528" cy="2880360"/>
          </a:xfrm>
          <a:solidFill>
            <a:schemeClr val="accent2">
              <a:lumMod val="20000"/>
              <a:lumOff val="80000"/>
            </a:schemeClr>
          </a:solidFill>
        </p:spPr>
        <p:txBody>
          <a:bodyPr>
            <a:normAutofit/>
          </a:bodyPr>
          <a:lstStyle/>
          <a:p>
            <a:pPr marL="0" indent="0">
              <a:buNone/>
            </a:pPr>
            <a:r>
              <a:rPr lang="en-US" dirty="0">
                <a:latin typeface="+mj-lt"/>
              </a:rPr>
              <a:t>2) </a:t>
            </a:r>
            <a:r>
              <a:rPr lang="en-US" b="1" dirty="0">
                <a:latin typeface="+mj-lt"/>
              </a:rPr>
              <a:t>Minimize your line items.</a:t>
            </a:r>
            <a:r>
              <a:rPr lang="en-US" dirty="0">
                <a:latin typeface="+mj-lt"/>
              </a:rPr>
              <a:t> Avoid adding too many line items or making them too specific. This can cause your budget to become overly complicated and lengthy, and it reduce the flexibility you have in allocating funds and costs throughout the year.</a:t>
            </a:r>
          </a:p>
          <a:p>
            <a:endParaRPr lang="en-US" dirty="0">
              <a:latin typeface="+mj-lt"/>
            </a:endParaRPr>
          </a:p>
        </p:txBody>
      </p:sp>
      <p:pic>
        <p:nvPicPr>
          <p:cNvPr id="4" name="Picture 3" descr="https://www.strivetogether.org/wp-content/uploads/2017/07/nonprofits-budget-blog-pic2-1024x680.jpg"/>
          <p:cNvPicPr/>
          <p:nvPr/>
        </p:nvPicPr>
        <p:blipFill>
          <a:blip r:embed="rId2">
            <a:extLst>
              <a:ext uri="{28A0092B-C50C-407E-A947-70E740481C1C}">
                <a14:useLocalDpi xmlns:a14="http://schemas.microsoft.com/office/drawing/2010/main" val="0"/>
              </a:ext>
            </a:extLst>
          </a:blip>
          <a:srcRect/>
          <a:stretch>
            <a:fillRect/>
          </a:stretch>
        </p:blipFill>
        <p:spPr bwMode="auto">
          <a:xfrm>
            <a:off x="7427976" y="365124"/>
            <a:ext cx="4764024" cy="4261739"/>
          </a:xfrm>
          <a:prstGeom prst="rect">
            <a:avLst/>
          </a:prstGeom>
          <a:noFill/>
          <a:ln>
            <a:noFill/>
          </a:ln>
        </p:spPr>
      </p:pic>
    </p:spTree>
    <p:extLst>
      <p:ext uri="{BB962C8B-B14F-4D97-AF65-F5344CB8AC3E}">
        <p14:creationId xmlns:p14="http://schemas.microsoft.com/office/powerpoint/2010/main" val="1852423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705088"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709927"/>
            <a:ext cx="8705088" cy="3410713"/>
          </a:xfrm>
          <a:solidFill>
            <a:schemeClr val="accent2">
              <a:lumMod val="20000"/>
              <a:lumOff val="80000"/>
            </a:schemeClr>
          </a:solidFill>
        </p:spPr>
        <p:txBody>
          <a:bodyPr>
            <a:normAutofit lnSpcReduction="10000"/>
          </a:bodyPr>
          <a:lstStyle/>
          <a:p>
            <a:pPr marL="0" indent="0">
              <a:buNone/>
            </a:pPr>
            <a:r>
              <a:rPr lang="en-US" dirty="0">
                <a:latin typeface="+mj-lt"/>
              </a:rPr>
              <a:t>3) </a:t>
            </a:r>
            <a:r>
              <a:rPr lang="en-US" b="1" dirty="0">
                <a:latin typeface="+mj-lt"/>
              </a:rPr>
              <a:t>Budget by month.</a:t>
            </a:r>
            <a:r>
              <a:rPr lang="en-US" dirty="0">
                <a:latin typeface="+mj-lt"/>
              </a:rPr>
              <a:t> Use a format that allows you to budget your activity per month of your fiscal year, rather than on an overall annual basis. This allows you to track your monthly progress accurately and foresee any realignments that may be needed earlier, so you can reallocate funds or plan to raise more revenue if needed. Additionally, focusing on shorter time periods helps break down the specific activities that will occur per month and account for special events, one-time costs, etc.</a:t>
            </a:r>
          </a:p>
        </p:txBody>
      </p:sp>
    </p:spTree>
    <p:extLst>
      <p:ext uri="{BB962C8B-B14F-4D97-AF65-F5344CB8AC3E}">
        <p14:creationId xmlns:p14="http://schemas.microsoft.com/office/powerpoint/2010/main" val="2999520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686800"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686800" cy="2295145"/>
          </a:xfrm>
          <a:solidFill>
            <a:schemeClr val="accent2">
              <a:lumMod val="20000"/>
              <a:lumOff val="80000"/>
            </a:schemeClr>
          </a:solidFill>
        </p:spPr>
        <p:txBody>
          <a:bodyPr>
            <a:normAutofit/>
          </a:bodyPr>
          <a:lstStyle/>
          <a:p>
            <a:pPr marL="0" indent="0">
              <a:buNone/>
            </a:pPr>
            <a:r>
              <a:rPr lang="en-US" dirty="0">
                <a:latin typeface="+mj-lt"/>
              </a:rPr>
              <a:t>4) </a:t>
            </a:r>
            <a:r>
              <a:rPr lang="en-US" b="1" dirty="0">
                <a:latin typeface="+mj-lt"/>
              </a:rPr>
              <a:t>Create an annual total.</a:t>
            </a:r>
            <a:r>
              <a:rPr lang="en-US" dirty="0">
                <a:latin typeface="+mj-lt"/>
              </a:rPr>
              <a:t> Include an overall annual column to roll each monthly estimate up to and budget on a year-to-date basis. Having the overall view along with the month-to-date view will allow you to measure progress against the overall goal as you move through the fiscal year.</a:t>
            </a:r>
          </a:p>
          <a:p>
            <a:endParaRPr lang="en-US" dirty="0">
              <a:latin typeface="+mj-lt"/>
            </a:endParaRPr>
          </a:p>
        </p:txBody>
      </p:sp>
    </p:spTree>
    <p:extLst>
      <p:ext uri="{BB962C8B-B14F-4D97-AF65-F5344CB8AC3E}">
        <p14:creationId xmlns:p14="http://schemas.microsoft.com/office/powerpoint/2010/main" val="3554887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2304289"/>
          </a:xfrm>
          <a:solidFill>
            <a:schemeClr val="accent2">
              <a:lumMod val="20000"/>
              <a:lumOff val="80000"/>
            </a:schemeClr>
          </a:solidFill>
        </p:spPr>
        <p:txBody>
          <a:bodyPr>
            <a:normAutofit/>
          </a:bodyPr>
          <a:lstStyle/>
          <a:p>
            <a:pPr marL="0" indent="0">
              <a:buNone/>
            </a:pPr>
            <a:r>
              <a:rPr lang="en-US" dirty="0">
                <a:latin typeface="+mj-lt"/>
              </a:rPr>
              <a:t>5) </a:t>
            </a:r>
            <a:r>
              <a:rPr lang="en-US" b="1" dirty="0">
                <a:latin typeface="+mj-lt"/>
              </a:rPr>
              <a:t>Account for inflation.</a:t>
            </a:r>
            <a:r>
              <a:rPr lang="en-US" dirty="0">
                <a:latin typeface="+mj-lt"/>
              </a:rPr>
              <a:t> Use prior year results as an estimate to begin from. Be sure to account for inflation (roughly 3 percent) for the following year. When creating a multi-year budget, account for inflation on each line item, over each year</a:t>
            </a:r>
          </a:p>
        </p:txBody>
      </p:sp>
    </p:spTree>
    <p:extLst>
      <p:ext uri="{BB962C8B-B14F-4D97-AF65-F5344CB8AC3E}">
        <p14:creationId xmlns:p14="http://schemas.microsoft.com/office/powerpoint/2010/main" val="2372886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2807209"/>
          </a:xfrm>
          <a:solidFill>
            <a:schemeClr val="accent2">
              <a:lumMod val="20000"/>
              <a:lumOff val="80000"/>
            </a:schemeClr>
          </a:solidFill>
        </p:spPr>
        <p:txBody>
          <a:bodyPr>
            <a:normAutofit/>
          </a:bodyPr>
          <a:lstStyle/>
          <a:p>
            <a:pPr marL="0" indent="0">
              <a:buNone/>
            </a:pPr>
            <a:r>
              <a:rPr lang="en-US" dirty="0">
                <a:latin typeface="+mj-lt"/>
              </a:rPr>
              <a:t>6) </a:t>
            </a:r>
            <a:r>
              <a:rPr lang="en-US" b="1" dirty="0">
                <a:latin typeface="+mj-lt"/>
              </a:rPr>
              <a:t>Consider your fixed and necessary costs first.</a:t>
            </a:r>
            <a:r>
              <a:rPr lang="en-US" dirty="0">
                <a:latin typeface="+mj-lt"/>
              </a:rPr>
              <a:t> Start with fixed costs you know you will have regardless of activity level and that you need to cover such as rent, utilities, salaries and insurance and then build in the variable costs. Have a list of the “nice to haves” that you can add into your budget if you have projected funds left over after all the necessary expenses are covered.</a:t>
            </a:r>
          </a:p>
          <a:p>
            <a:pPr marL="0" indent="0">
              <a:buNone/>
            </a:pPr>
            <a:endParaRPr lang="en-US" dirty="0">
              <a:latin typeface="+mj-lt"/>
            </a:endParaRPr>
          </a:p>
        </p:txBody>
      </p:sp>
    </p:spTree>
    <p:extLst>
      <p:ext uri="{BB962C8B-B14F-4D97-AF65-F5344CB8AC3E}">
        <p14:creationId xmlns:p14="http://schemas.microsoft.com/office/powerpoint/2010/main" val="4074886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2889505"/>
          </a:xfrm>
          <a:solidFill>
            <a:schemeClr val="accent2">
              <a:lumMod val="20000"/>
              <a:lumOff val="80000"/>
            </a:schemeClr>
          </a:solidFill>
        </p:spPr>
        <p:txBody>
          <a:bodyPr>
            <a:normAutofit/>
          </a:bodyPr>
          <a:lstStyle/>
          <a:p>
            <a:pPr marL="0" indent="0">
              <a:buNone/>
            </a:pPr>
            <a:r>
              <a:rPr lang="en-US" dirty="0">
                <a:latin typeface="+mj-lt"/>
              </a:rPr>
              <a:t>6) </a:t>
            </a:r>
            <a:r>
              <a:rPr lang="en-US" b="1" dirty="0">
                <a:latin typeface="+mj-lt"/>
              </a:rPr>
              <a:t>Consider your fixed and necessary costs first.</a:t>
            </a:r>
            <a:r>
              <a:rPr lang="en-US" dirty="0">
                <a:latin typeface="+mj-lt"/>
              </a:rPr>
              <a:t> Start with fixed costs you know you will have regardless of activity level and that you need to cover such as rent, utilities, salaries and insurance and then build in the variable costs. Have a list of the “nice to haves” that you can add into your budget if you have projected funds left over after all the necessary expenses are covered.</a:t>
            </a:r>
          </a:p>
          <a:p>
            <a:pPr marL="0" indent="0">
              <a:buNone/>
            </a:pPr>
            <a:endParaRPr lang="en-US" dirty="0">
              <a:latin typeface="+mj-lt"/>
            </a:endParaRPr>
          </a:p>
        </p:txBody>
      </p:sp>
    </p:spTree>
    <p:extLst>
      <p:ext uri="{BB962C8B-B14F-4D97-AF65-F5344CB8AC3E}">
        <p14:creationId xmlns:p14="http://schemas.microsoft.com/office/powerpoint/2010/main" val="1600337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2340865"/>
          </a:xfrm>
          <a:solidFill>
            <a:schemeClr val="accent2">
              <a:lumMod val="20000"/>
              <a:lumOff val="80000"/>
            </a:schemeClr>
          </a:solidFill>
        </p:spPr>
        <p:txBody>
          <a:bodyPr>
            <a:normAutofit/>
          </a:bodyPr>
          <a:lstStyle/>
          <a:p>
            <a:pPr marL="0" indent="0">
              <a:buNone/>
            </a:pPr>
            <a:r>
              <a:rPr lang="en-US" dirty="0">
                <a:latin typeface="+mj-lt"/>
              </a:rPr>
              <a:t>7) </a:t>
            </a:r>
            <a:r>
              <a:rPr lang="en-US" b="1" dirty="0">
                <a:latin typeface="+mj-lt"/>
              </a:rPr>
              <a:t>Divide annual costs out by month.</a:t>
            </a:r>
            <a:r>
              <a:rPr lang="en-US" dirty="0">
                <a:latin typeface="+mj-lt"/>
              </a:rPr>
              <a:t> For line items that are easy to estimate on an annual basis and are relatively consistent, divide the annual amount by the number of months left in your fiscal year to arrive at your monthly amount.</a:t>
            </a:r>
          </a:p>
          <a:p>
            <a:pPr marL="0" indent="0">
              <a:buNone/>
            </a:pPr>
            <a:endParaRPr lang="en-US" dirty="0">
              <a:latin typeface="+mj-lt"/>
            </a:endParaRPr>
          </a:p>
        </p:txBody>
      </p:sp>
    </p:spTree>
    <p:extLst>
      <p:ext uri="{BB962C8B-B14F-4D97-AF65-F5344CB8AC3E}">
        <p14:creationId xmlns:p14="http://schemas.microsoft.com/office/powerpoint/2010/main" val="77230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0"/>
            <a:ext cx="6748272" cy="1691639"/>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6748272" cy="3310129"/>
          </a:xfrm>
          <a:solidFill>
            <a:schemeClr val="accent2">
              <a:lumMod val="20000"/>
              <a:lumOff val="80000"/>
            </a:schemeClr>
          </a:solidFill>
        </p:spPr>
        <p:txBody>
          <a:bodyPr>
            <a:normAutofit fontScale="92500"/>
          </a:bodyPr>
          <a:lstStyle/>
          <a:p>
            <a:pPr marL="0" indent="0">
              <a:buNone/>
            </a:pPr>
            <a:r>
              <a:rPr lang="en-US" dirty="0">
                <a:latin typeface="+mj-lt"/>
              </a:rPr>
              <a:t>8) </a:t>
            </a:r>
            <a:r>
              <a:rPr lang="en-US" b="1" dirty="0">
                <a:latin typeface="+mj-lt"/>
              </a:rPr>
              <a:t>Account for timing inconsistencies.</a:t>
            </a:r>
            <a:r>
              <a:rPr lang="en-US" dirty="0">
                <a:latin typeface="+mj-lt"/>
              </a:rPr>
              <a:t> Consider seasonality and timing of when revenue and expenses will come in and out, such as for events, annual appeal revenue drives, large gifts, etc. Make sure to understand the months that may have more revenue coming in or more expenses going out so you can plan to pay certain expenses when you have the cash or reserve enough cash to cover those expenses later.</a:t>
            </a:r>
          </a:p>
          <a:p>
            <a:pPr marL="0" indent="0">
              <a:buNone/>
            </a:pPr>
            <a:endParaRPr lang="en-US" dirty="0">
              <a:latin typeface="+mj-lt"/>
            </a:endParaRPr>
          </a:p>
        </p:txBody>
      </p:sp>
      <p:pic>
        <p:nvPicPr>
          <p:cNvPr id="4" name="Picture 3" descr="https://www.strivetogether.org/wp-content/uploads/2017/07/nonprofits-budget-blog-pic3-1024x81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6720" y="0"/>
            <a:ext cx="4145280" cy="5001768"/>
          </a:xfrm>
          <a:prstGeom prst="rect">
            <a:avLst/>
          </a:prstGeom>
          <a:noFill/>
          <a:ln>
            <a:noFill/>
          </a:ln>
        </p:spPr>
      </p:pic>
    </p:spTree>
    <p:extLst>
      <p:ext uri="{BB962C8B-B14F-4D97-AF65-F5344CB8AC3E}">
        <p14:creationId xmlns:p14="http://schemas.microsoft.com/office/powerpoint/2010/main" val="1106141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2898649"/>
          </a:xfrm>
          <a:solidFill>
            <a:schemeClr val="accent2">
              <a:lumMod val="20000"/>
              <a:lumOff val="80000"/>
            </a:schemeClr>
          </a:solidFill>
        </p:spPr>
        <p:txBody>
          <a:bodyPr>
            <a:normAutofit/>
          </a:bodyPr>
          <a:lstStyle/>
          <a:p>
            <a:pPr marL="0" indent="0">
              <a:buNone/>
            </a:pPr>
            <a:r>
              <a:rPr lang="en-US" dirty="0">
                <a:latin typeface="+mj-lt"/>
              </a:rPr>
              <a:t>9) </a:t>
            </a:r>
            <a:r>
              <a:rPr lang="en-US" b="1" dirty="0">
                <a:latin typeface="+mj-lt"/>
              </a:rPr>
              <a:t>Use prepopulated templates.</a:t>
            </a:r>
            <a:r>
              <a:rPr lang="en-US" dirty="0">
                <a:latin typeface="+mj-lt"/>
              </a:rPr>
              <a:t> Create tools such as general templates to help develop estimates for areas where revenue or expenses are consistent and repetitive such as travel or revenue proposals. For example, assign an average value for flights ($600), hotel stay per night ($250), per diem per day for food ($50), taxi/transportation ($50), etc., to quickly calculate trip costs throughout the year. </a:t>
            </a:r>
          </a:p>
        </p:txBody>
      </p:sp>
    </p:spTree>
    <p:extLst>
      <p:ext uri="{BB962C8B-B14F-4D97-AF65-F5344CB8AC3E}">
        <p14:creationId xmlns:p14="http://schemas.microsoft.com/office/powerpoint/2010/main" val="32357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685800"/>
            <a:ext cx="9250680" cy="2103120"/>
          </a:xfrm>
          <a:solidFill>
            <a:schemeClr val="accent2">
              <a:lumMod val="75000"/>
            </a:schemeClr>
          </a:solidFill>
        </p:spPr>
        <p:txBody>
          <a:bodyPr>
            <a:normAutofit/>
          </a:bodyPr>
          <a:lstStyle/>
          <a:p>
            <a:r>
              <a:rPr lang="en-US" sz="4800" dirty="0">
                <a:solidFill>
                  <a:schemeClr val="bg1"/>
                </a:solidFill>
              </a:rPr>
              <a:t>Financial Management </a:t>
            </a:r>
            <a:br>
              <a:rPr lang="en-US" sz="4000" dirty="0">
                <a:solidFill>
                  <a:schemeClr val="bg1"/>
                </a:solidFill>
              </a:rPr>
            </a:br>
            <a:r>
              <a:rPr lang="en-US" sz="4000" dirty="0">
                <a:solidFill>
                  <a:schemeClr val="bg1"/>
                </a:solidFill>
              </a:rPr>
              <a:t>Module 2: </a:t>
            </a:r>
            <a:br>
              <a:rPr lang="en-US" sz="4000" dirty="0">
                <a:solidFill>
                  <a:schemeClr val="bg1"/>
                </a:solidFill>
              </a:rPr>
            </a:br>
            <a:r>
              <a:rPr lang="en-US" sz="4000" dirty="0">
                <a:solidFill>
                  <a:schemeClr val="bg1"/>
                </a:solidFill>
              </a:rPr>
              <a:t>Financial Planning and Budgeting  </a:t>
            </a:r>
          </a:p>
        </p:txBody>
      </p:sp>
      <p:sp>
        <p:nvSpPr>
          <p:cNvPr id="3" name="Subtitle 2"/>
          <p:cNvSpPr>
            <a:spLocks noGrp="1"/>
          </p:cNvSpPr>
          <p:nvPr>
            <p:ph type="subTitle" idx="1"/>
          </p:nvPr>
        </p:nvSpPr>
        <p:spPr>
          <a:xfrm>
            <a:off x="1417320" y="2916936"/>
            <a:ext cx="9250680" cy="3118104"/>
          </a:xfrm>
          <a:solidFill>
            <a:schemeClr val="accent2">
              <a:lumMod val="20000"/>
              <a:lumOff val="80000"/>
            </a:schemeClr>
          </a:solidFill>
        </p:spPr>
        <p:txBody>
          <a:bodyPr>
            <a:normAutofit/>
          </a:bodyPr>
          <a:lstStyle/>
          <a:p>
            <a:pPr algn="l"/>
            <a:r>
              <a:rPr lang="en-US" sz="2800" b="1" dirty="0">
                <a:latin typeface="+mj-lt"/>
              </a:rPr>
              <a:t>About This Module </a:t>
            </a:r>
          </a:p>
          <a:p>
            <a:pPr algn="l"/>
            <a:r>
              <a:rPr lang="en-US" dirty="0">
                <a:latin typeface="+mj-lt"/>
              </a:rPr>
              <a:t>The financial planning and budgeting module of this workshop is designed, you to learn about strategic and collaborative budget process or ‘bottom up” and integrated budget preparation process to ensure that resources are being used most effectively to meet your mission or goals and that your organization remains sustainable and accountable to its stakeholders.​​ </a:t>
            </a:r>
          </a:p>
        </p:txBody>
      </p:sp>
    </p:spTree>
    <p:extLst>
      <p:ext uri="{BB962C8B-B14F-4D97-AF65-F5344CB8AC3E}">
        <p14:creationId xmlns:p14="http://schemas.microsoft.com/office/powerpoint/2010/main" val="1980249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235075"/>
          </a:xfrm>
          <a:solidFill>
            <a:schemeClr val="accent2">
              <a:lumMod val="75000"/>
            </a:schemeClr>
          </a:solidFill>
        </p:spPr>
        <p:txBody>
          <a:bodyPr>
            <a:normAutofit/>
          </a:bodyPr>
          <a:lstStyle/>
          <a:p>
            <a:r>
              <a:rPr lang="en-US" sz="4000" b="1" kern="1800" spc="30" dirty="0">
                <a:solidFill>
                  <a:schemeClr val="bg1"/>
                </a:solidFill>
                <a:effectLst/>
                <a:ea typeface="Times New Roman" panose="02020603050405020304" pitchFamily="18" charset="0"/>
                <a:cs typeface="Helvetica" panose="020B0604020202020204" pitchFamily="34" charset="0"/>
              </a:rPr>
              <a:t>10 Tips for Creating </a:t>
            </a:r>
            <a:r>
              <a:rPr lang="en-US" sz="4000" b="1" kern="1800" spc="30" dirty="0">
                <a:solidFill>
                  <a:schemeClr val="bg1"/>
                </a:solidFill>
                <a:ea typeface="Times New Roman" panose="02020603050405020304" pitchFamily="18" charset="0"/>
                <a:cs typeface="Helvetica" panose="020B0604020202020204" pitchFamily="34" charset="0"/>
              </a:rPr>
              <a:t>B</a:t>
            </a:r>
            <a:r>
              <a:rPr lang="en-US" sz="4000" b="1" kern="1800" spc="30" dirty="0">
                <a:solidFill>
                  <a:schemeClr val="bg1"/>
                </a:solidFill>
                <a:effectLst/>
                <a:ea typeface="Times New Roman" panose="02020603050405020304" pitchFamily="18" charset="0"/>
                <a:cs typeface="Helvetica" panose="020B0604020202020204" pitchFamily="34" charset="0"/>
              </a:rPr>
              <a:t>udgets at Nonprofit </a:t>
            </a:r>
            <a:r>
              <a:rPr lang="en-US" sz="4000" b="1" kern="1800" spc="30" dirty="0">
                <a:solidFill>
                  <a:schemeClr val="bg1"/>
                </a:solidFill>
                <a:ea typeface="Times New Roman" panose="02020603050405020304" pitchFamily="18" charset="0"/>
                <a:cs typeface="Helvetica" panose="020B0604020202020204" pitchFamily="34" charset="0"/>
              </a:rPr>
              <a:t>O</a:t>
            </a:r>
            <a:r>
              <a:rPr lang="en-US" sz="4000" b="1" kern="1800" spc="30" dirty="0">
                <a:solidFill>
                  <a:schemeClr val="bg1"/>
                </a:solidFill>
                <a:effectLst/>
                <a:ea typeface="Times New Roman" panose="02020603050405020304" pitchFamily="18" charset="0"/>
                <a:cs typeface="Helvetica" panose="020B0604020202020204" pitchFamily="34" charset="0"/>
              </a:rPr>
              <a:t>rganizations</a:t>
            </a:r>
            <a:endParaRPr lang="en-US" sz="4000" dirty="0">
              <a:solidFill>
                <a:schemeClr val="bg1"/>
              </a:solidFill>
            </a:endParaRPr>
          </a:p>
        </p:txBody>
      </p:sp>
      <p:sp>
        <p:nvSpPr>
          <p:cNvPr id="3" name="Content Placeholder 2"/>
          <p:cNvSpPr>
            <a:spLocks noGrp="1"/>
          </p:cNvSpPr>
          <p:nvPr>
            <p:ph idx="1"/>
          </p:nvPr>
        </p:nvSpPr>
        <p:spPr>
          <a:xfrm>
            <a:off x="1298448" y="1691639"/>
            <a:ext cx="8805672" cy="3200401"/>
          </a:xfrm>
          <a:solidFill>
            <a:schemeClr val="accent2">
              <a:lumMod val="20000"/>
              <a:lumOff val="80000"/>
            </a:schemeClr>
          </a:solidFill>
        </p:spPr>
        <p:txBody>
          <a:bodyPr>
            <a:normAutofit/>
          </a:bodyPr>
          <a:lstStyle/>
          <a:p>
            <a:pPr marL="0" indent="0">
              <a:buNone/>
            </a:pPr>
            <a:r>
              <a:rPr lang="en-US" dirty="0">
                <a:latin typeface="+mj-lt"/>
              </a:rPr>
              <a:t>10) </a:t>
            </a:r>
            <a:r>
              <a:rPr lang="en-US" b="1" dirty="0">
                <a:latin typeface="+mj-lt"/>
              </a:rPr>
              <a:t>Calculate dependent line items from known costs.</a:t>
            </a:r>
            <a:r>
              <a:rPr lang="en-US" dirty="0">
                <a:latin typeface="+mj-lt"/>
              </a:rPr>
              <a:t> Use known values to budget for other related estimates, such as personnel costs. You can create a detailed personnel tab of your budget by listing each employee’s base salary for the year and calculating bonuses, benefits/taxes, etc., as a percentage of the known salary. A standard rule of thumb is to include a 3 to 5 percent bonus and benefits costs at a rate of 25 to 30 percent of each employee’s salary.</a:t>
            </a:r>
          </a:p>
          <a:p>
            <a:pPr marL="0" indent="0">
              <a:buNone/>
            </a:pPr>
            <a:endParaRPr lang="en-US" dirty="0">
              <a:latin typeface="+mj-lt"/>
            </a:endParaRPr>
          </a:p>
        </p:txBody>
      </p:sp>
    </p:spTree>
    <p:extLst>
      <p:ext uri="{BB962C8B-B14F-4D97-AF65-F5344CB8AC3E}">
        <p14:creationId xmlns:p14="http://schemas.microsoft.com/office/powerpoint/2010/main" val="1395124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spcAft>
                <a:spcPts val="1950"/>
              </a:spcAft>
            </a:pPr>
            <a:r>
              <a:rPr lang="en-US" sz="4800" b="0" dirty="0">
                <a:solidFill>
                  <a:schemeClr val="bg1"/>
                </a:solidFill>
                <a:effectLst/>
                <a:latin typeface="Arial" panose="020B0604020202020204" pitchFamily="34" charset="0"/>
                <a:ea typeface="Times New Roman" panose="02020603050405020304" pitchFamily="18" charset="0"/>
              </a:rPr>
              <a:t>Budgeting: A 10-Step Checklist</a:t>
            </a:r>
          </a:p>
          <a:p>
            <a:pPr lvl="3"/>
            <a:r>
              <a:rPr lang="en-US" sz="3200" dirty="0">
                <a:solidFill>
                  <a:schemeClr val="bg1"/>
                </a:solidFill>
                <a:effectLst/>
                <a:latin typeface="Arial" panose="020B0604020202020204" pitchFamily="34" charset="0"/>
                <a:ea typeface="Times New Roman" panose="02020603050405020304" pitchFamily="18" charset="0"/>
              </a:rPr>
              <a:t>A budget is a planning tool that reflects an                             organization’s programs, mission, and strategic plan.                            This 10-step budgeting checklist helps guide the                       budgeting process, which typically should begin                                    at least three months before the end of the                                        fiscal year to ensure that the budget is approved                                    by the board of directors before the                                                             start of the new year.</a:t>
            </a:r>
            <a:endParaRPr lang="en-US" sz="32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10941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061339"/>
          </a:xfrm>
          <a:solidFill>
            <a:schemeClr val="accent2">
              <a:lumMod val="75000"/>
            </a:schemeClr>
          </a:solidFill>
        </p:spPr>
        <p:txBody>
          <a:bodyPr>
            <a:normAutofit fontScale="90000"/>
          </a:bodyPr>
          <a:lstStyle/>
          <a:p>
            <a:br>
              <a:rPr lang="en-US" sz="4000" b="0" dirty="0">
                <a:solidFill>
                  <a:schemeClr val="bg1"/>
                </a:solidFill>
                <a:effectLst/>
                <a:latin typeface="Arial" panose="020B0604020202020204" pitchFamily="34" charset="0"/>
                <a:ea typeface="Times New Roman" panose="02020603050405020304" pitchFamily="18" charset="0"/>
              </a:rPr>
            </a:br>
            <a:r>
              <a:rPr lang="en-US" sz="4000" b="0" dirty="0">
                <a:solidFill>
                  <a:schemeClr val="bg1"/>
                </a:solidFill>
                <a:effectLst/>
                <a:latin typeface="Arial" panose="020B0604020202020204" pitchFamily="34" charset="0"/>
                <a:ea typeface="Times New Roman" panose="02020603050405020304" pitchFamily="18" charset="0"/>
              </a:rPr>
              <a:t>Budgeting: A 10-Step Checklist</a:t>
            </a:r>
            <a:br>
              <a:rPr lang="en-US" sz="4000" b="1" dirty="0">
                <a:effectLst/>
                <a:latin typeface="Times New Roman" panose="02020603050405020304" pitchFamily="18" charset="0"/>
                <a:ea typeface="Times New Roman" panose="02020603050405020304" pitchFamily="18" charset="0"/>
              </a:rPr>
            </a:br>
            <a:endParaRPr lang="en-US" sz="4000" dirty="0">
              <a:solidFill>
                <a:schemeClr val="bg1"/>
              </a:solidFill>
            </a:endParaRPr>
          </a:p>
        </p:txBody>
      </p:sp>
      <p:sp>
        <p:nvSpPr>
          <p:cNvPr id="3" name="Content Placeholder 2"/>
          <p:cNvSpPr>
            <a:spLocks noGrp="1"/>
          </p:cNvSpPr>
          <p:nvPr>
            <p:ph idx="1"/>
          </p:nvPr>
        </p:nvSpPr>
        <p:spPr>
          <a:xfrm>
            <a:off x="1298448" y="1499617"/>
            <a:ext cx="8805672" cy="2944367"/>
          </a:xfrm>
          <a:solidFill>
            <a:schemeClr val="accent2">
              <a:lumMod val="20000"/>
              <a:lumOff val="80000"/>
            </a:schemeClr>
          </a:solidFill>
        </p:spPr>
        <p:txBody>
          <a:bodyPr>
            <a:normAutofit fontScale="92500" lnSpcReduction="10000"/>
          </a:bodyPr>
          <a:lstStyle/>
          <a:p>
            <a:pPr marL="0" indent="0">
              <a:buNone/>
            </a:pPr>
            <a:r>
              <a:rPr lang="en-US" b="1" dirty="0">
                <a:latin typeface="+mj-lt"/>
              </a:rPr>
              <a:t>1. Determine timeline</a:t>
            </a:r>
          </a:p>
          <a:p>
            <a:pPr lvl="1"/>
            <a:r>
              <a:rPr lang="en-US" dirty="0">
                <a:latin typeface="+mj-lt"/>
              </a:rPr>
              <a:t>Set target date for board approval</a:t>
            </a:r>
          </a:p>
          <a:p>
            <a:pPr lvl="1"/>
            <a:r>
              <a:rPr lang="en-US" dirty="0">
                <a:latin typeface="+mj-lt"/>
              </a:rPr>
              <a:t>Allow time for each step and for review and discussion</a:t>
            </a:r>
          </a:p>
          <a:p>
            <a:pPr lvl="1"/>
            <a:r>
              <a:rPr lang="en-US" dirty="0">
                <a:latin typeface="+mj-lt"/>
              </a:rPr>
              <a:t>Approve before beginning of fiscal year beginning of fiscal year</a:t>
            </a:r>
          </a:p>
          <a:p>
            <a:pPr marL="0" indent="0">
              <a:buNone/>
            </a:pPr>
            <a:r>
              <a:rPr lang="en-US" b="1" dirty="0">
                <a:latin typeface="+mj-lt"/>
              </a:rPr>
              <a:t>2. Agree on goals</a:t>
            </a:r>
          </a:p>
          <a:p>
            <a:pPr lvl="1"/>
            <a:r>
              <a:rPr lang="en-US" dirty="0">
                <a:latin typeface="+mj-lt"/>
              </a:rPr>
              <a:t>Prioritize program delivery goals</a:t>
            </a:r>
          </a:p>
          <a:p>
            <a:pPr lvl="1"/>
            <a:r>
              <a:rPr lang="en-US" dirty="0">
                <a:latin typeface="+mj-lt"/>
              </a:rPr>
              <a:t>Set organizational financial goals</a:t>
            </a:r>
          </a:p>
          <a:p>
            <a:pPr lvl="1"/>
            <a:r>
              <a:rPr lang="en-US" dirty="0">
                <a:latin typeface="+mj-lt"/>
              </a:rPr>
              <a:t>Clarify annual goals from strategic plan</a:t>
            </a:r>
          </a:p>
          <a:p>
            <a:pPr marL="0" indent="0">
              <a:buNone/>
            </a:pPr>
            <a:endParaRPr lang="en-US" dirty="0">
              <a:latin typeface="+mj-lt"/>
            </a:endParaRPr>
          </a:p>
        </p:txBody>
      </p:sp>
    </p:spTree>
    <p:extLst>
      <p:ext uri="{BB962C8B-B14F-4D97-AF65-F5344CB8AC3E}">
        <p14:creationId xmlns:p14="http://schemas.microsoft.com/office/powerpoint/2010/main" val="22784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061339"/>
          </a:xfrm>
          <a:solidFill>
            <a:schemeClr val="accent2">
              <a:lumMod val="75000"/>
            </a:schemeClr>
          </a:solidFill>
        </p:spPr>
        <p:txBody>
          <a:bodyPr>
            <a:normAutofit fontScale="90000"/>
          </a:bodyPr>
          <a:lstStyle/>
          <a:p>
            <a:br>
              <a:rPr lang="en-US" sz="4000" b="0" dirty="0">
                <a:solidFill>
                  <a:schemeClr val="bg1"/>
                </a:solidFill>
                <a:effectLst/>
                <a:latin typeface="Arial" panose="020B0604020202020204" pitchFamily="34" charset="0"/>
                <a:ea typeface="Times New Roman" panose="02020603050405020304" pitchFamily="18" charset="0"/>
              </a:rPr>
            </a:br>
            <a:r>
              <a:rPr lang="en-US" sz="4000" b="0" dirty="0">
                <a:solidFill>
                  <a:schemeClr val="bg1"/>
                </a:solidFill>
                <a:effectLst/>
                <a:latin typeface="Arial" panose="020B0604020202020204" pitchFamily="34" charset="0"/>
                <a:ea typeface="Times New Roman" panose="02020603050405020304" pitchFamily="18" charset="0"/>
              </a:rPr>
              <a:t>Budgeting: A 10-Step Checklist</a:t>
            </a:r>
            <a:br>
              <a:rPr lang="en-US" sz="4000" b="1" dirty="0">
                <a:effectLst/>
                <a:latin typeface="Times New Roman" panose="02020603050405020304" pitchFamily="18" charset="0"/>
                <a:ea typeface="Times New Roman" panose="02020603050405020304" pitchFamily="18" charset="0"/>
              </a:rPr>
            </a:br>
            <a:endParaRPr lang="en-US" sz="4000" dirty="0">
              <a:solidFill>
                <a:schemeClr val="bg1"/>
              </a:solidFill>
            </a:endParaRPr>
          </a:p>
        </p:txBody>
      </p:sp>
      <p:sp>
        <p:nvSpPr>
          <p:cNvPr id="3" name="Content Placeholder 2"/>
          <p:cNvSpPr>
            <a:spLocks noGrp="1"/>
          </p:cNvSpPr>
          <p:nvPr>
            <p:ph idx="1"/>
          </p:nvPr>
        </p:nvSpPr>
        <p:spPr>
          <a:xfrm>
            <a:off x="1298448" y="1527048"/>
            <a:ext cx="8805672" cy="3108960"/>
          </a:xfrm>
          <a:solidFill>
            <a:schemeClr val="accent2">
              <a:lumMod val="20000"/>
              <a:lumOff val="80000"/>
            </a:schemeClr>
          </a:solidFill>
        </p:spPr>
        <p:txBody>
          <a:bodyPr>
            <a:normAutofit fontScale="92500" lnSpcReduction="20000"/>
          </a:bodyPr>
          <a:lstStyle/>
          <a:p>
            <a:pPr marL="0" indent="0">
              <a:buNone/>
            </a:pPr>
            <a:r>
              <a:rPr lang="en-US" b="1" dirty="0">
                <a:latin typeface="+mj-lt"/>
              </a:rPr>
              <a:t>3. Understand current financial status</a:t>
            </a:r>
          </a:p>
          <a:p>
            <a:pPr lvl="1"/>
            <a:r>
              <a:rPr lang="en-US" dirty="0">
                <a:latin typeface="+mj-lt"/>
              </a:rPr>
              <a:t>Review current year income and expense compared to budget</a:t>
            </a:r>
          </a:p>
          <a:p>
            <a:pPr lvl="1"/>
            <a:r>
              <a:rPr lang="en-US" dirty="0">
                <a:latin typeface="+mj-lt"/>
              </a:rPr>
              <a:t>Forecast to the end of the year</a:t>
            </a:r>
          </a:p>
          <a:p>
            <a:pPr lvl="1"/>
            <a:r>
              <a:rPr lang="en-US" dirty="0">
                <a:latin typeface="+mj-lt"/>
              </a:rPr>
              <a:t>Analyze and understand any variances</a:t>
            </a:r>
          </a:p>
          <a:p>
            <a:pPr marL="0" indent="0">
              <a:buNone/>
            </a:pPr>
            <a:r>
              <a:rPr lang="en-US" b="1" dirty="0">
                <a:latin typeface="+mj-lt"/>
              </a:rPr>
              <a:t>4. Agree on budget approach</a:t>
            </a:r>
          </a:p>
          <a:p>
            <a:pPr lvl="1"/>
            <a:r>
              <a:rPr lang="en-US" dirty="0">
                <a:latin typeface="+mj-lt"/>
              </a:rPr>
              <a:t>Assign roles and responsibilities</a:t>
            </a:r>
          </a:p>
          <a:p>
            <a:pPr lvl="1"/>
            <a:r>
              <a:rPr lang="en-US" dirty="0">
                <a:latin typeface="+mj-lt"/>
              </a:rPr>
              <a:t>Agree on authority to make decisions</a:t>
            </a:r>
          </a:p>
          <a:p>
            <a:pPr lvl="1"/>
            <a:r>
              <a:rPr lang="en-US" dirty="0">
                <a:latin typeface="+mj-lt"/>
              </a:rPr>
              <a:t>Agree on how much uncertainty can be included (how many unknowns)</a:t>
            </a:r>
          </a:p>
          <a:p>
            <a:pPr marL="457200" lvl="1" indent="0">
              <a:buNone/>
            </a:pPr>
            <a:endParaRPr lang="en-US" dirty="0">
              <a:latin typeface="+mj-lt"/>
            </a:endParaRPr>
          </a:p>
        </p:txBody>
      </p:sp>
    </p:spTree>
    <p:extLst>
      <p:ext uri="{BB962C8B-B14F-4D97-AF65-F5344CB8AC3E}">
        <p14:creationId xmlns:p14="http://schemas.microsoft.com/office/powerpoint/2010/main" val="709554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061339"/>
          </a:xfrm>
          <a:solidFill>
            <a:schemeClr val="accent2">
              <a:lumMod val="75000"/>
            </a:schemeClr>
          </a:solidFill>
        </p:spPr>
        <p:txBody>
          <a:bodyPr>
            <a:normAutofit fontScale="90000"/>
          </a:bodyPr>
          <a:lstStyle/>
          <a:p>
            <a:br>
              <a:rPr lang="en-US" sz="4000" b="0" dirty="0">
                <a:solidFill>
                  <a:schemeClr val="bg1"/>
                </a:solidFill>
                <a:effectLst/>
                <a:latin typeface="Arial" panose="020B0604020202020204" pitchFamily="34" charset="0"/>
                <a:ea typeface="Times New Roman" panose="02020603050405020304" pitchFamily="18" charset="0"/>
              </a:rPr>
            </a:br>
            <a:r>
              <a:rPr lang="en-US" sz="4000" b="0" dirty="0">
                <a:solidFill>
                  <a:schemeClr val="bg1"/>
                </a:solidFill>
                <a:effectLst/>
                <a:latin typeface="Arial" panose="020B0604020202020204" pitchFamily="34" charset="0"/>
                <a:ea typeface="Times New Roman" panose="02020603050405020304" pitchFamily="18" charset="0"/>
              </a:rPr>
              <a:t>Budgeting: A 10-Step Checklist</a:t>
            </a:r>
            <a:br>
              <a:rPr lang="en-US" sz="4000" b="1" dirty="0">
                <a:effectLst/>
                <a:latin typeface="Times New Roman" panose="02020603050405020304" pitchFamily="18" charset="0"/>
                <a:ea typeface="Times New Roman" panose="02020603050405020304" pitchFamily="18" charset="0"/>
              </a:rPr>
            </a:br>
            <a:endParaRPr lang="en-US" sz="4000" dirty="0">
              <a:solidFill>
                <a:schemeClr val="bg1"/>
              </a:solidFill>
            </a:endParaRPr>
          </a:p>
        </p:txBody>
      </p:sp>
      <p:sp>
        <p:nvSpPr>
          <p:cNvPr id="3" name="Content Placeholder 2"/>
          <p:cNvSpPr>
            <a:spLocks noGrp="1"/>
          </p:cNvSpPr>
          <p:nvPr>
            <p:ph idx="1"/>
          </p:nvPr>
        </p:nvSpPr>
        <p:spPr>
          <a:xfrm>
            <a:off x="1298448" y="1527048"/>
            <a:ext cx="8805672" cy="2761488"/>
          </a:xfrm>
          <a:solidFill>
            <a:schemeClr val="accent2">
              <a:lumMod val="20000"/>
              <a:lumOff val="80000"/>
            </a:schemeClr>
          </a:solidFill>
        </p:spPr>
        <p:txBody>
          <a:bodyPr>
            <a:normAutofit lnSpcReduction="10000"/>
          </a:bodyPr>
          <a:lstStyle/>
          <a:p>
            <a:pPr marL="0" indent="0">
              <a:buNone/>
            </a:pPr>
            <a:r>
              <a:rPr lang="en-US" b="1" dirty="0">
                <a:latin typeface="+mj-lt"/>
              </a:rPr>
              <a:t>5. Develop draft expense budget</a:t>
            </a:r>
            <a:endParaRPr lang="en-US" sz="2000" b="1" dirty="0">
              <a:latin typeface="+mj-lt"/>
            </a:endParaRPr>
          </a:p>
          <a:p>
            <a:pPr lvl="1"/>
            <a:r>
              <a:rPr lang="en-US" dirty="0">
                <a:latin typeface="+mj-lt"/>
              </a:rPr>
              <a:t>Determine costs (expenses) to reach program goals</a:t>
            </a:r>
          </a:p>
          <a:p>
            <a:pPr lvl="1"/>
            <a:r>
              <a:rPr lang="en-US" dirty="0">
                <a:latin typeface="+mj-lt"/>
              </a:rPr>
              <a:t>Determine costs to reach organizational and strategic goals</a:t>
            </a:r>
          </a:p>
          <a:p>
            <a:pPr marL="0" indent="0">
              <a:buNone/>
            </a:pPr>
            <a:r>
              <a:rPr lang="en-US" b="1" dirty="0">
                <a:latin typeface="+mj-lt"/>
              </a:rPr>
              <a:t>6. Develop draft income budget</a:t>
            </a:r>
            <a:endParaRPr lang="en-US" sz="2000" b="1" dirty="0">
              <a:latin typeface="+mj-lt"/>
            </a:endParaRPr>
          </a:p>
          <a:p>
            <a:pPr lvl="1"/>
            <a:r>
              <a:rPr lang="en-US" dirty="0">
                <a:latin typeface="+mj-lt"/>
              </a:rPr>
              <a:t>Project income based on current fundraising and revenue activities</a:t>
            </a:r>
          </a:p>
          <a:p>
            <a:pPr lvl="1"/>
            <a:r>
              <a:rPr lang="en-US" dirty="0">
                <a:latin typeface="+mj-lt"/>
              </a:rPr>
              <a:t>Project new income based on new activities</a:t>
            </a:r>
          </a:p>
          <a:p>
            <a:pPr marL="457200" lvl="1" indent="0">
              <a:buNone/>
            </a:pPr>
            <a:endParaRPr lang="en-US" dirty="0">
              <a:latin typeface="+mj-lt"/>
            </a:endParaRPr>
          </a:p>
        </p:txBody>
      </p:sp>
    </p:spTree>
    <p:extLst>
      <p:ext uri="{BB962C8B-B14F-4D97-AF65-F5344CB8AC3E}">
        <p14:creationId xmlns:p14="http://schemas.microsoft.com/office/powerpoint/2010/main" val="26336493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061339"/>
          </a:xfrm>
          <a:solidFill>
            <a:schemeClr val="accent2">
              <a:lumMod val="75000"/>
            </a:schemeClr>
          </a:solidFill>
        </p:spPr>
        <p:txBody>
          <a:bodyPr>
            <a:normAutofit fontScale="90000"/>
          </a:bodyPr>
          <a:lstStyle/>
          <a:p>
            <a:br>
              <a:rPr lang="en-US" sz="4000" b="0" dirty="0">
                <a:solidFill>
                  <a:schemeClr val="bg1"/>
                </a:solidFill>
                <a:effectLst/>
                <a:latin typeface="Arial" panose="020B0604020202020204" pitchFamily="34" charset="0"/>
                <a:ea typeface="Times New Roman" panose="02020603050405020304" pitchFamily="18" charset="0"/>
              </a:rPr>
            </a:br>
            <a:r>
              <a:rPr lang="en-US" sz="4000" b="0" dirty="0">
                <a:solidFill>
                  <a:schemeClr val="bg1"/>
                </a:solidFill>
                <a:effectLst/>
                <a:latin typeface="Arial" panose="020B0604020202020204" pitchFamily="34" charset="0"/>
                <a:ea typeface="Times New Roman" panose="02020603050405020304" pitchFamily="18" charset="0"/>
              </a:rPr>
              <a:t>Budgeting: A 10-Step Checklist</a:t>
            </a:r>
            <a:br>
              <a:rPr lang="en-US" sz="4000" b="1" dirty="0">
                <a:effectLst/>
                <a:latin typeface="Times New Roman" panose="02020603050405020304" pitchFamily="18" charset="0"/>
                <a:ea typeface="Times New Roman" panose="02020603050405020304" pitchFamily="18" charset="0"/>
              </a:rPr>
            </a:br>
            <a:endParaRPr lang="en-US" sz="4000" dirty="0">
              <a:solidFill>
                <a:schemeClr val="bg1"/>
              </a:solidFill>
            </a:endParaRPr>
          </a:p>
        </p:txBody>
      </p:sp>
      <p:sp>
        <p:nvSpPr>
          <p:cNvPr id="3" name="Content Placeholder 2"/>
          <p:cNvSpPr>
            <a:spLocks noGrp="1"/>
          </p:cNvSpPr>
          <p:nvPr>
            <p:ph idx="1"/>
          </p:nvPr>
        </p:nvSpPr>
        <p:spPr>
          <a:xfrm>
            <a:off x="1298448" y="1527048"/>
            <a:ext cx="8805672" cy="3163824"/>
          </a:xfrm>
          <a:solidFill>
            <a:schemeClr val="accent2">
              <a:lumMod val="20000"/>
              <a:lumOff val="80000"/>
            </a:schemeClr>
          </a:solidFill>
        </p:spPr>
        <p:txBody>
          <a:bodyPr>
            <a:normAutofit fontScale="92500" lnSpcReduction="10000"/>
          </a:bodyPr>
          <a:lstStyle/>
          <a:p>
            <a:pPr marL="0" indent="0">
              <a:buNone/>
            </a:pPr>
            <a:r>
              <a:rPr lang="en-US" b="1" dirty="0">
                <a:latin typeface="+mj-lt"/>
              </a:rPr>
              <a:t>7. Review draft budget</a:t>
            </a:r>
            <a:endParaRPr lang="en-US" sz="2000" b="1" dirty="0">
              <a:latin typeface="+mj-lt"/>
            </a:endParaRPr>
          </a:p>
          <a:p>
            <a:pPr lvl="1"/>
            <a:r>
              <a:rPr lang="en-US" dirty="0">
                <a:latin typeface="+mj-lt"/>
              </a:rPr>
              <a:t>Verify that the draft meets program and organizational goals</a:t>
            </a:r>
          </a:p>
          <a:p>
            <a:pPr lvl="1"/>
            <a:r>
              <a:rPr lang="en-US" dirty="0">
                <a:latin typeface="+mj-lt"/>
              </a:rPr>
              <a:t>Review and discuss all assumptions</a:t>
            </a:r>
          </a:p>
          <a:p>
            <a:pPr lvl="1"/>
            <a:r>
              <a:rPr lang="en-US" dirty="0">
                <a:latin typeface="+mj-lt"/>
              </a:rPr>
              <a:t>Make adjustments, based on goals and capacity, to match income and expenses</a:t>
            </a:r>
          </a:p>
          <a:p>
            <a:pPr lvl="1"/>
            <a:r>
              <a:rPr lang="en-US" dirty="0">
                <a:latin typeface="+mj-lt"/>
              </a:rPr>
              <a:t>Review final draft for all goals and objectives</a:t>
            </a:r>
          </a:p>
          <a:p>
            <a:pPr marL="0" indent="0">
              <a:buNone/>
            </a:pPr>
            <a:r>
              <a:rPr lang="en-US" b="1" dirty="0">
                <a:latin typeface="+mj-lt"/>
              </a:rPr>
              <a:t>8. Approve budget</a:t>
            </a:r>
            <a:endParaRPr lang="en-US" sz="2000" b="1" dirty="0">
              <a:latin typeface="+mj-lt"/>
            </a:endParaRPr>
          </a:p>
          <a:p>
            <a:pPr lvl="1"/>
            <a:r>
              <a:rPr lang="en-US" dirty="0">
                <a:latin typeface="+mj-lt"/>
              </a:rPr>
              <a:t>Present to any committees as needed</a:t>
            </a:r>
          </a:p>
          <a:p>
            <a:pPr lvl="1"/>
            <a:r>
              <a:rPr lang="en-US" dirty="0">
                <a:latin typeface="+mj-lt"/>
              </a:rPr>
              <a:t>Present to the board for approval</a:t>
            </a:r>
          </a:p>
          <a:p>
            <a:pPr marL="457200" lvl="1" indent="0">
              <a:buNone/>
            </a:pPr>
            <a:endParaRPr lang="en-US" dirty="0">
              <a:latin typeface="+mj-lt"/>
            </a:endParaRPr>
          </a:p>
        </p:txBody>
      </p:sp>
    </p:spTree>
    <p:extLst>
      <p:ext uri="{BB962C8B-B14F-4D97-AF65-F5344CB8AC3E}">
        <p14:creationId xmlns:p14="http://schemas.microsoft.com/office/powerpoint/2010/main" val="445257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448" y="365125"/>
            <a:ext cx="8805672" cy="1061339"/>
          </a:xfrm>
          <a:solidFill>
            <a:schemeClr val="accent2">
              <a:lumMod val="75000"/>
            </a:schemeClr>
          </a:solidFill>
        </p:spPr>
        <p:txBody>
          <a:bodyPr>
            <a:normAutofit fontScale="90000"/>
          </a:bodyPr>
          <a:lstStyle/>
          <a:p>
            <a:br>
              <a:rPr lang="en-US" sz="4000" b="0" dirty="0">
                <a:solidFill>
                  <a:schemeClr val="bg1"/>
                </a:solidFill>
                <a:effectLst/>
                <a:latin typeface="Arial" panose="020B0604020202020204" pitchFamily="34" charset="0"/>
                <a:ea typeface="Times New Roman" panose="02020603050405020304" pitchFamily="18" charset="0"/>
              </a:rPr>
            </a:br>
            <a:r>
              <a:rPr lang="en-US" sz="4000" b="0" dirty="0">
                <a:solidFill>
                  <a:schemeClr val="bg1"/>
                </a:solidFill>
                <a:effectLst/>
                <a:latin typeface="Arial" panose="020B0604020202020204" pitchFamily="34" charset="0"/>
                <a:ea typeface="Times New Roman" panose="02020603050405020304" pitchFamily="18" charset="0"/>
              </a:rPr>
              <a:t>Budgeting: A 10-Step Checklist</a:t>
            </a:r>
            <a:br>
              <a:rPr lang="en-US" sz="4000" b="1" dirty="0">
                <a:effectLst/>
                <a:latin typeface="Times New Roman" panose="02020603050405020304" pitchFamily="18" charset="0"/>
                <a:ea typeface="Times New Roman" panose="02020603050405020304" pitchFamily="18" charset="0"/>
              </a:rPr>
            </a:br>
            <a:endParaRPr lang="en-US" sz="4000" dirty="0">
              <a:solidFill>
                <a:schemeClr val="bg1"/>
              </a:solidFill>
            </a:endParaRPr>
          </a:p>
        </p:txBody>
      </p:sp>
      <p:sp>
        <p:nvSpPr>
          <p:cNvPr id="3" name="Content Placeholder 2"/>
          <p:cNvSpPr>
            <a:spLocks noGrp="1"/>
          </p:cNvSpPr>
          <p:nvPr>
            <p:ph idx="1"/>
          </p:nvPr>
        </p:nvSpPr>
        <p:spPr>
          <a:xfrm>
            <a:off x="1298448" y="1426464"/>
            <a:ext cx="8805672" cy="2304288"/>
          </a:xfrm>
          <a:solidFill>
            <a:schemeClr val="accent2">
              <a:lumMod val="20000"/>
              <a:lumOff val="80000"/>
            </a:schemeClr>
          </a:solidFill>
        </p:spPr>
        <p:txBody>
          <a:bodyPr>
            <a:normAutofit fontScale="85000" lnSpcReduction="20000"/>
          </a:bodyPr>
          <a:lstStyle/>
          <a:p>
            <a:pPr marL="0" indent="0">
              <a:buNone/>
            </a:pPr>
            <a:r>
              <a:rPr lang="en-US" b="1" dirty="0">
                <a:latin typeface="+mj-lt"/>
              </a:rPr>
              <a:t>9. Document budget decisions</a:t>
            </a:r>
            <a:endParaRPr lang="en-US" sz="2000" b="1" dirty="0">
              <a:latin typeface="+mj-lt"/>
            </a:endParaRPr>
          </a:p>
          <a:p>
            <a:pPr lvl="1"/>
            <a:r>
              <a:rPr lang="en-US" dirty="0">
                <a:latin typeface="+mj-lt"/>
              </a:rPr>
              <a:t>Create a consolidated budget spreadsheet and file</a:t>
            </a:r>
          </a:p>
          <a:p>
            <a:pPr lvl="1"/>
            <a:r>
              <a:rPr lang="en-US" dirty="0">
                <a:latin typeface="+mj-lt"/>
              </a:rPr>
              <a:t>Write down all assumptions</a:t>
            </a:r>
          </a:p>
          <a:p>
            <a:pPr marL="0" indent="0">
              <a:buNone/>
            </a:pPr>
            <a:r>
              <a:rPr lang="en-US" b="1" dirty="0">
                <a:latin typeface="+mj-lt"/>
              </a:rPr>
              <a:t>10. Implement budget</a:t>
            </a:r>
            <a:endParaRPr lang="en-US" sz="2000" b="1" dirty="0">
              <a:latin typeface="+mj-lt"/>
            </a:endParaRPr>
          </a:p>
          <a:p>
            <a:pPr lvl="1"/>
            <a:r>
              <a:rPr lang="en-US" dirty="0">
                <a:latin typeface="+mj-lt"/>
              </a:rPr>
              <a:t>Assign management responsibilities</a:t>
            </a:r>
          </a:p>
          <a:p>
            <a:pPr lvl="1"/>
            <a:r>
              <a:rPr lang="en-US" dirty="0">
                <a:latin typeface="+mj-lt"/>
              </a:rPr>
              <a:t>Incorporate into accounting system</a:t>
            </a:r>
          </a:p>
          <a:p>
            <a:pPr lvl="1"/>
            <a:r>
              <a:rPr lang="en-US" dirty="0">
                <a:latin typeface="+mj-lt"/>
              </a:rPr>
              <a:t>Monitor and respond to changes as needed</a:t>
            </a:r>
          </a:p>
          <a:p>
            <a:pPr lvl="1"/>
            <a:endParaRPr lang="en-US" dirty="0">
              <a:latin typeface="+mj-lt"/>
            </a:endParaRPr>
          </a:p>
          <a:p>
            <a:pPr marL="457200" lvl="1" indent="0">
              <a:buNone/>
            </a:pPr>
            <a:endParaRPr lang="en-US" dirty="0">
              <a:latin typeface="+mj-lt"/>
            </a:endParaRPr>
          </a:p>
          <a:p>
            <a:pPr lvl="1"/>
            <a:endParaRPr lang="en-US" dirty="0">
              <a:latin typeface="+mj-lt"/>
            </a:endParaRPr>
          </a:p>
          <a:p>
            <a:pPr marL="457200" lvl="1" indent="0">
              <a:buNone/>
            </a:pPr>
            <a:endParaRPr lang="en-US" dirty="0">
              <a:latin typeface="+mj-lt"/>
            </a:endParaRPr>
          </a:p>
        </p:txBody>
      </p:sp>
      <p:sp>
        <p:nvSpPr>
          <p:cNvPr id="4" name="Right Arrow 3"/>
          <p:cNvSpPr/>
          <p:nvPr/>
        </p:nvSpPr>
        <p:spPr>
          <a:xfrm>
            <a:off x="8906256" y="3044953"/>
            <a:ext cx="1124712" cy="612647"/>
          </a:xfrm>
          <a:prstGeom prst="rightArrow">
            <a:avLst/>
          </a:prstGeom>
          <a:solidFill>
            <a:schemeClr val="accent4">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hlinkClick r:id="rId2" action="ppaction://hlinkfile"/>
              </a:rPr>
              <a:t>Checklist</a:t>
            </a:r>
            <a:endParaRPr lang="en-US" sz="1600" dirty="0"/>
          </a:p>
        </p:txBody>
      </p:sp>
      <p:sp>
        <p:nvSpPr>
          <p:cNvPr id="5" name="Right Arrow 4">
            <a:hlinkClick r:id="rId3" action="ppaction://hlinkfile"/>
          </p:cNvPr>
          <p:cNvSpPr/>
          <p:nvPr/>
        </p:nvSpPr>
        <p:spPr>
          <a:xfrm>
            <a:off x="1298448" y="3913632"/>
            <a:ext cx="383133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Spreadsheet – Budgeting </a:t>
            </a:r>
            <a:r>
              <a:rPr lang="en-US" dirty="0">
                <a:hlinkClick r:id="rId3" action="ppaction://hlinkfile"/>
              </a:rPr>
              <a:t>Template</a:t>
            </a:r>
            <a:r>
              <a:rPr lang="en-US" dirty="0"/>
              <a:t> </a:t>
            </a:r>
          </a:p>
        </p:txBody>
      </p:sp>
      <p:sp>
        <p:nvSpPr>
          <p:cNvPr id="6" name="Right Arrow 5">
            <a:hlinkClick r:id="rId4" action="ppaction://hlinkfile"/>
          </p:cNvPr>
          <p:cNvSpPr/>
          <p:nvPr/>
        </p:nvSpPr>
        <p:spPr>
          <a:xfrm>
            <a:off x="1298448" y="4549775"/>
            <a:ext cx="42336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Cash Flow Projection Template</a:t>
            </a:r>
          </a:p>
        </p:txBody>
      </p:sp>
      <p:sp>
        <p:nvSpPr>
          <p:cNvPr id="7" name="Right Arrow 6"/>
          <p:cNvSpPr/>
          <p:nvPr/>
        </p:nvSpPr>
        <p:spPr>
          <a:xfrm>
            <a:off x="1298448" y="5217287"/>
            <a:ext cx="46360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Sample Multi-Program Line </a:t>
            </a:r>
            <a:r>
              <a:rPr lang="en-US" dirty="0">
                <a:hlinkClick r:id="rId5" action="ppaction://hlinkfile"/>
              </a:rPr>
              <a:t>Item</a:t>
            </a:r>
            <a:r>
              <a:rPr lang="en-US" dirty="0"/>
              <a:t> Budget</a:t>
            </a:r>
          </a:p>
        </p:txBody>
      </p:sp>
    </p:spTree>
    <p:extLst>
      <p:ext uri="{BB962C8B-B14F-4D97-AF65-F5344CB8AC3E}">
        <p14:creationId xmlns:p14="http://schemas.microsoft.com/office/powerpoint/2010/main" val="1469211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7320" y="557784"/>
            <a:ext cx="9250680" cy="1837944"/>
          </a:xfrm>
          <a:solidFill>
            <a:schemeClr val="accent2">
              <a:lumMod val="75000"/>
            </a:schemeClr>
          </a:solidFill>
        </p:spPr>
        <p:txBody>
          <a:bodyPr>
            <a:normAutofit fontScale="90000"/>
          </a:bodyPr>
          <a:lstStyle/>
          <a:p>
            <a:r>
              <a:rPr lang="en-US" sz="4800" dirty="0">
                <a:solidFill>
                  <a:schemeClr val="bg1"/>
                </a:solidFill>
              </a:rPr>
              <a:t>Financial Management </a:t>
            </a:r>
            <a:br>
              <a:rPr lang="en-US" sz="4000" dirty="0">
                <a:solidFill>
                  <a:schemeClr val="bg1"/>
                </a:solidFill>
              </a:rPr>
            </a:br>
            <a:r>
              <a:rPr lang="en-US" sz="4400" dirty="0">
                <a:solidFill>
                  <a:schemeClr val="bg1"/>
                </a:solidFill>
              </a:rPr>
              <a:t>Module 2: </a:t>
            </a:r>
            <a:br>
              <a:rPr lang="en-US" sz="4400" dirty="0">
                <a:solidFill>
                  <a:schemeClr val="bg1"/>
                </a:solidFill>
              </a:rPr>
            </a:br>
            <a:r>
              <a:rPr lang="en-US" sz="4400" dirty="0">
                <a:solidFill>
                  <a:schemeClr val="bg1"/>
                </a:solidFill>
              </a:rPr>
              <a:t>Financial Planning and Budgeting  </a:t>
            </a:r>
          </a:p>
        </p:txBody>
      </p:sp>
      <p:sp>
        <p:nvSpPr>
          <p:cNvPr id="3" name="Subtitle 2"/>
          <p:cNvSpPr>
            <a:spLocks noGrp="1"/>
          </p:cNvSpPr>
          <p:nvPr>
            <p:ph type="subTitle" idx="1"/>
          </p:nvPr>
        </p:nvSpPr>
        <p:spPr>
          <a:xfrm>
            <a:off x="1417320" y="2523744"/>
            <a:ext cx="9250680" cy="3401568"/>
          </a:xfrm>
          <a:solidFill>
            <a:schemeClr val="accent2">
              <a:lumMod val="20000"/>
              <a:lumOff val="80000"/>
            </a:schemeClr>
          </a:solidFill>
        </p:spPr>
        <p:txBody>
          <a:bodyPr>
            <a:normAutofit/>
          </a:bodyPr>
          <a:lstStyle/>
          <a:p>
            <a:pPr algn="l"/>
            <a:r>
              <a:rPr lang="en-US" sz="2800" b="1" dirty="0">
                <a:latin typeface="+mj-lt"/>
              </a:rPr>
              <a:t>About This Module… </a:t>
            </a:r>
            <a:endParaRPr lang="en-US" sz="2800" dirty="0">
              <a:latin typeface="+mj-lt"/>
            </a:endParaRPr>
          </a:p>
          <a:p>
            <a:pPr algn="l"/>
            <a:r>
              <a:rPr lang="en-US" dirty="0">
                <a:latin typeface="+mj-lt"/>
              </a:rPr>
              <a:t>This module will provide a framework for evaluating the performance of managers in meeting individual and sub-project level targets. Management can measure progress against the original plan, making adjustments where necessary.  It controls income and expenditure and informs remedial action when there is deviation from the plan. </a:t>
            </a:r>
          </a:p>
          <a:p>
            <a:pPr algn="l"/>
            <a:r>
              <a:rPr lang="en-US" dirty="0">
                <a:latin typeface="+mj-lt"/>
              </a:rPr>
              <a:t>The tools and guidance introduced through this module can help you to set up, revise or realign existing finance planning and budgeting system, process or practice.</a:t>
            </a:r>
          </a:p>
          <a:p>
            <a:pPr algn="l"/>
            <a:endParaRPr lang="en-US" dirty="0">
              <a:latin typeface="+mj-lt"/>
            </a:endParaRPr>
          </a:p>
        </p:txBody>
      </p:sp>
    </p:spTree>
    <p:extLst>
      <p:ext uri="{BB962C8B-B14F-4D97-AF65-F5344CB8AC3E}">
        <p14:creationId xmlns:p14="http://schemas.microsoft.com/office/powerpoint/2010/main" val="4231558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US" dirty="0">
                <a:solidFill>
                  <a:schemeClr val="bg1"/>
                </a:solidFill>
              </a:rPr>
              <a:t>Lesson Plans 2: Finance Planning and Budgeting Process </a:t>
            </a:r>
          </a:p>
        </p:txBody>
      </p:sp>
      <p:sp>
        <p:nvSpPr>
          <p:cNvPr id="3" name="Content Placeholder 2"/>
          <p:cNvSpPr>
            <a:spLocks noGrp="1"/>
          </p:cNvSpPr>
          <p:nvPr>
            <p:ph idx="1"/>
          </p:nvPr>
        </p:nvSpPr>
        <p:spPr>
          <a:xfrm>
            <a:off x="1353312" y="1865376"/>
            <a:ext cx="9482328" cy="3063240"/>
          </a:xfrm>
          <a:solidFill>
            <a:schemeClr val="accent2">
              <a:lumMod val="20000"/>
              <a:lumOff val="80000"/>
            </a:schemeClr>
          </a:solidFill>
        </p:spPr>
        <p:txBody>
          <a:bodyPr>
            <a:normAutofit/>
          </a:bodyPr>
          <a:lstStyle/>
          <a:p>
            <a:pPr lvl="0"/>
            <a:r>
              <a:rPr lang="en-US" sz="2600" b="1" dirty="0">
                <a:latin typeface="+mj-lt"/>
              </a:rPr>
              <a:t>Introduction: </a:t>
            </a:r>
            <a:r>
              <a:rPr lang="en-US" sz="2600" dirty="0">
                <a:latin typeface="+mj-lt"/>
              </a:rPr>
              <a:t>overview, policy framework and the planning process </a:t>
            </a:r>
          </a:p>
          <a:p>
            <a:pPr lvl="0"/>
            <a:r>
              <a:rPr lang="en-US" sz="2600" b="1" dirty="0">
                <a:latin typeface="+mj-lt"/>
              </a:rPr>
              <a:t>Budgeting Framework: </a:t>
            </a:r>
            <a:r>
              <a:rPr lang="en-US" sz="2600" dirty="0">
                <a:latin typeface="+mj-lt"/>
              </a:rPr>
              <a:t>excel spreadsheet workbook designed to allow users to clearly identify the linkages between all elements of a plan is to provide a structure for developing an integrated plan and budget</a:t>
            </a:r>
          </a:p>
          <a:p>
            <a:pPr lvl="0"/>
            <a:r>
              <a:rPr lang="en-US" sz="2600" b="1" dirty="0">
                <a:latin typeface="+mj-lt"/>
              </a:rPr>
              <a:t>Budget Planning and Preparation Process:  </a:t>
            </a:r>
            <a:r>
              <a:rPr lang="en-US" sz="2600" dirty="0">
                <a:latin typeface="+mj-lt"/>
              </a:rPr>
              <a:t>preparation of planning directions; preparation of budgets; and approval of budget</a:t>
            </a:r>
          </a:p>
          <a:p>
            <a:endParaRPr lang="en-US" dirty="0">
              <a:latin typeface="+mj-lt"/>
            </a:endParaRPr>
          </a:p>
        </p:txBody>
      </p:sp>
    </p:spTree>
    <p:extLst>
      <p:ext uri="{BB962C8B-B14F-4D97-AF65-F5344CB8AC3E}">
        <p14:creationId xmlns:p14="http://schemas.microsoft.com/office/powerpoint/2010/main" val="467449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US" dirty="0">
                <a:solidFill>
                  <a:schemeClr val="bg1"/>
                </a:solidFill>
              </a:rPr>
              <a:t>Lesson Plans 3: Budget Implementation, Monitoring and Review…</a:t>
            </a:r>
          </a:p>
        </p:txBody>
      </p:sp>
      <p:sp>
        <p:nvSpPr>
          <p:cNvPr id="3" name="Content Placeholder 2"/>
          <p:cNvSpPr>
            <a:spLocks noGrp="1"/>
          </p:cNvSpPr>
          <p:nvPr>
            <p:ph idx="1"/>
          </p:nvPr>
        </p:nvSpPr>
        <p:spPr>
          <a:xfrm>
            <a:off x="1353312" y="1865376"/>
            <a:ext cx="9482328" cy="2926080"/>
          </a:xfrm>
          <a:solidFill>
            <a:schemeClr val="accent2">
              <a:lumMod val="20000"/>
              <a:lumOff val="80000"/>
            </a:schemeClr>
          </a:solidFill>
        </p:spPr>
        <p:txBody>
          <a:bodyPr>
            <a:noAutofit/>
          </a:bodyPr>
          <a:lstStyle/>
          <a:p>
            <a:pPr lvl="0"/>
            <a:r>
              <a:rPr lang="en-US" sz="2600" b="1" dirty="0">
                <a:latin typeface="+mj-lt"/>
              </a:rPr>
              <a:t>Implementation and Monitoring: </a:t>
            </a:r>
            <a:r>
              <a:rPr lang="en-US" sz="2600" dirty="0">
                <a:latin typeface="+mj-lt"/>
              </a:rPr>
              <a:t>periodic reporting and reviews for compliance with approved budget including reporting requirements as per the Donor Agreement - Variance Report; Progress Report etc. </a:t>
            </a:r>
          </a:p>
          <a:p>
            <a:pPr lvl="0"/>
            <a:r>
              <a:rPr lang="en-US" sz="2600" b="1" dirty="0">
                <a:latin typeface="+mj-lt"/>
              </a:rPr>
              <a:t>Budget Revisions: </a:t>
            </a:r>
            <a:r>
              <a:rPr lang="en-US" sz="2600" dirty="0">
                <a:latin typeface="+mj-lt"/>
              </a:rPr>
              <a:t>changes in approved budget for successful delivery of work program through reallocation, realignment and rescheduling</a:t>
            </a:r>
          </a:p>
          <a:p>
            <a:pPr lvl="0"/>
            <a:r>
              <a:rPr lang="en-US" sz="2600" b="1" dirty="0">
                <a:latin typeface="+mj-lt"/>
              </a:rPr>
              <a:t>Supplementary Budget</a:t>
            </a:r>
          </a:p>
          <a:p>
            <a:pPr lvl="0"/>
            <a:endParaRPr lang="en-US" sz="2600" b="1" dirty="0">
              <a:latin typeface="+mj-lt"/>
            </a:endParaRPr>
          </a:p>
        </p:txBody>
      </p:sp>
    </p:spTree>
    <p:extLst>
      <p:ext uri="{BB962C8B-B14F-4D97-AF65-F5344CB8AC3E}">
        <p14:creationId xmlns:p14="http://schemas.microsoft.com/office/powerpoint/2010/main" val="2293066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dirty="0">
                <a:solidFill>
                  <a:schemeClr val="bg1"/>
                </a:solidFill>
              </a:rPr>
              <a:t>Budgeting Framework </a:t>
            </a:r>
          </a:p>
        </p:txBody>
      </p:sp>
      <p:sp>
        <p:nvSpPr>
          <p:cNvPr id="3" name="Content Placeholder 2"/>
          <p:cNvSpPr>
            <a:spLocks noGrp="1"/>
          </p:cNvSpPr>
          <p:nvPr>
            <p:ph idx="1"/>
          </p:nvPr>
        </p:nvSpPr>
        <p:spPr>
          <a:xfrm>
            <a:off x="1353312" y="1545336"/>
            <a:ext cx="9482328" cy="2926080"/>
          </a:xfrm>
          <a:solidFill>
            <a:schemeClr val="accent2">
              <a:lumMod val="20000"/>
              <a:lumOff val="80000"/>
            </a:schemeClr>
          </a:solidFill>
        </p:spPr>
        <p:txBody>
          <a:bodyPr>
            <a:noAutofit/>
          </a:bodyPr>
          <a:lstStyle/>
          <a:p>
            <a:r>
              <a:rPr lang="en-US" sz="2400" dirty="0">
                <a:latin typeface="+mj-lt"/>
              </a:rPr>
              <a:t>Planning directions to be established by Sampled CSO’s management in relation to each Budget period. </a:t>
            </a:r>
          </a:p>
          <a:p>
            <a:r>
              <a:rPr lang="en-US" sz="2400" dirty="0">
                <a:latin typeface="+mj-lt"/>
              </a:rPr>
              <a:t>The planning directions will provide guidance for the preparation of the Work Program and Budget (WPB) for each biennium budget. </a:t>
            </a:r>
          </a:p>
          <a:p>
            <a:r>
              <a:rPr lang="en-US" sz="2400" dirty="0">
                <a:latin typeface="+mj-lt"/>
              </a:rPr>
              <a:t>Personnel should adhere to the principles and approaches of the planning directions in undertaking the preparation of the WPB of Sampled CSO</a:t>
            </a:r>
          </a:p>
          <a:p>
            <a:pPr lvl="0"/>
            <a:endParaRPr lang="en-US" sz="2600" b="1" dirty="0">
              <a:latin typeface="+mj-lt"/>
            </a:endParaRPr>
          </a:p>
        </p:txBody>
      </p:sp>
    </p:spTree>
    <p:extLst>
      <p:ext uri="{BB962C8B-B14F-4D97-AF65-F5344CB8AC3E}">
        <p14:creationId xmlns:p14="http://schemas.microsoft.com/office/powerpoint/2010/main" val="249033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dirty="0">
                <a:solidFill>
                  <a:schemeClr val="bg1"/>
                </a:solidFill>
              </a:rPr>
              <a:t>Budgeting Framework… </a:t>
            </a:r>
          </a:p>
        </p:txBody>
      </p:sp>
      <p:sp>
        <p:nvSpPr>
          <p:cNvPr id="3" name="Content Placeholder 2"/>
          <p:cNvSpPr>
            <a:spLocks noGrp="1"/>
          </p:cNvSpPr>
          <p:nvPr>
            <p:ph idx="1"/>
          </p:nvPr>
        </p:nvSpPr>
        <p:spPr>
          <a:xfrm>
            <a:off x="1353312" y="1545336"/>
            <a:ext cx="9482328" cy="3456432"/>
          </a:xfrm>
          <a:solidFill>
            <a:schemeClr val="accent2">
              <a:lumMod val="20000"/>
              <a:lumOff val="80000"/>
            </a:schemeClr>
          </a:solidFill>
        </p:spPr>
        <p:txBody>
          <a:bodyPr>
            <a:noAutofit/>
          </a:bodyPr>
          <a:lstStyle/>
          <a:p>
            <a:r>
              <a:rPr lang="en-US" sz="2400" dirty="0">
                <a:latin typeface="+mj-lt"/>
              </a:rPr>
              <a:t>Budgeting activities should aim to produce a coherent results-based Work Program and Budget (WPB) that incorporates programmatic and operational priorities of sampled CSO over the Budget period that are in line with the framework and guidance set out in the planning directions through: </a:t>
            </a:r>
          </a:p>
          <a:p>
            <a:pPr marL="457200" lvl="1" indent="0">
              <a:buNone/>
            </a:pPr>
            <a:r>
              <a:rPr lang="en-US" sz="2200" dirty="0">
                <a:latin typeface="+mj-lt"/>
              </a:rPr>
              <a:t>a)   Activities that support decision making for achieving better accountability through integration between strategic planning and budgeting throughout the organization </a:t>
            </a:r>
          </a:p>
          <a:p>
            <a:pPr marL="457200" lvl="1" indent="0">
              <a:buNone/>
            </a:pPr>
            <a:r>
              <a:rPr lang="en-US" sz="2200" dirty="0">
                <a:latin typeface="+mj-lt"/>
              </a:rPr>
              <a:t>b)   Facilitation of flexibility in the adjustment of budget-related activities to match changes in strategic and operational priorities direction. </a:t>
            </a:r>
          </a:p>
        </p:txBody>
      </p:sp>
    </p:spTree>
    <p:extLst>
      <p:ext uri="{BB962C8B-B14F-4D97-AF65-F5344CB8AC3E}">
        <p14:creationId xmlns:p14="http://schemas.microsoft.com/office/powerpoint/2010/main" val="1920935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896112"/>
          </a:xfrm>
          <a:solidFill>
            <a:schemeClr val="accent2">
              <a:lumMod val="75000"/>
            </a:schemeClr>
          </a:solidFill>
        </p:spPr>
        <p:txBody>
          <a:bodyPr>
            <a:normAutofit/>
          </a:bodyPr>
          <a:lstStyle/>
          <a:p>
            <a:r>
              <a:rPr lang="en-US" dirty="0">
                <a:solidFill>
                  <a:schemeClr val="bg1"/>
                </a:solidFill>
              </a:rPr>
              <a:t>Budgeting Framework… </a:t>
            </a:r>
          </a:p>
        </p:txBody>
      </p:sp>
      <p:sp>
        <p:nvSpPr>
          <p:cNvPr id="3" name="Content Placeholder 2"/>
          <p:cNvSpPr>
            <a:spLocks noGrp="1"/>
          </p:cNvSpPr>
          <p:nvPr>
            <p:ph idx="1"/>
          </p:nvPr>
        </p:nvSpPr>
        <p:spPr>
          <a:xfrm>
            <a:off x="1353312" y="1545336"/>
            <a:ext cx="9482328" cy="3950208"/>
          </a:xfrm>
          <a:solidFill>
            <a:schemeClr val="accent2">
              <a:lumMod val="20000"/>
              <a:lumOff val="80000"/>
            </a:schemeClr>
          </a:solidFill>
        </p:spPr>
        <p:txBody>
          <a:bodyPr>
            <a:noAutofit/>
          </a:bodyPr>
          <a:lstStyle/>
          <a:p>
            <a:r>
              <a:rPr lang="en-US" sz="2400" dirty="0">
                <a:latin typeface="+mj-lt"/>
              </a:rPr>
              <a:t>This includes the budget planning process, periodic reviews, reallocation of resources and the application of systems and processes. </a:t>
            </a:r>
          </a:p>
          <a:p>
            <a:pPr lvl="0"/>
            <a:r>
              <a:rPr lang="en-US" sz="2400" dirty="0">
                <a:latin typeface="+mj-lt"/>
              </a:rPr>
              <a:t>Budgeting activities should be carried out in accordance with the </a:t>
            </a:r>
            <a:r>
              <a:rPr lang="en-US" sz="2400" b="1" dirty="0">
                <a:latin typeface="+mj-lt"/>
              </a:rPr>
              <a:t>Article 3</a:t>
            </a:r>
            <a:r>
              <a:rPr lang="en-US" sz="2400" dirty="0">
                <a:latin typeface="+mj-lt"/>
              </a:rPr>
              <a:t> of Financial Regulations of Sampled CSO, and should reflect congruence with the existing organizational structures so as to enhance accountability. </a:t>
            </a:r>
            <a:endParaRPr lang="en-US" sz="2600" b="1" dirty="0">
              <a:latin typeface="+mj-lt"/>
            </a:endParaRPr>
          </a:p>
        </p:txBody>
      </p:sp>
      <p:sp>
        <p:nvSpPr>
          <p:cNvPr id="4" name="Right Arrow 3">
            <a:hlinkClick r:id="rId2" action="ppaction://hlinkpres?slideindex=1&amp;slidetitle="/>
          </p:cNvPr>
          <p:cNvSpPr/>
          <p:nvPr/>
        </p:nvSpPr>
        <p:spPr>
          <a:xfrm>
            <a:off x="5157216" y="3858768"/>
            <a:ext cx="5440680" cy="731520"/>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mj-lt"/>
              </a:rPr>
              <a:t>Financial </a:t>
            </a:r>
            <a:r>
              <a:rPr lang="en-US" sz="2400" dirty="0">
                <a:latin typeface="+mj-lt"/>
                <a:hlinkClick r:id="rId3" action="ppaction://hlinkfile"/>
              </a:rPr>
              <a:t>Regulations</a:t>
            </a:r>
            <a:r>
              <a:rPr lang="en-US" sz="2400" dirty="0">
                <a:latin typeface="+mj-lt"/>
              </a:rPr>
              <a:t> of Sampled CSO</a:t>
            </a:r>
          </a:p>
        </p:txBody>
      </p:sp>
    </p:spTree>
    <p:extLst>
      <p:ext uri="{BB962C8B-B14F-4D97-AF65-F5344CB8AC3E}">
        <p14:creationId xmlns:p14="http://schemas.microsoft.com/office/powerpoint/2010/main" val="3164808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2000</Words>
  <Application>Microsoft Office PowerPoint</Application>
  <PresentationFormat>Widescreen</PresentationFormat>
  <Paragraphs>211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Workshop on                      Strengthening Financial Management of Civil Society Organizations </vt:lpstr>
      <vt:lpstr>PowerPoint Presentation</vt:lpstr>
      <vt:lpstr>Financial Management  Module 2:  Financial Planning and Budgeting  </vt:lpstr>
      <vt:lpstr>Financial Management  Module 2:  Financial Planning and Budgeting  </vt:lpstr>
      <vt:lpstr>Lesson Plans 2: Finance Planning and Budgeting Process </vt:lpstr>
      <vt:lpstr>Lesson Plans 3: Budget Implementation, Monitoring and Review…</vt:lpstr>
      <vt:lpstr>Budgeting Framework </vt:lpstr>
      <vt:lpstr>Budgeting Framework… </vt:lpstr>
      <vt:lpstr>Budgeting Framework… </vt:lpstr>
      <vt:lpstr>Budgeting Framework… </vt:lpstr>
      <vt:lpstr>Budget Planning and Preparation Process </vt:lpstr>
      <vt:lpstr>Budget Planning and Preparation Process… </vt:lpstr>
      <vt:lpstr>Budget Planning and Preparation Process… </vt:lpstr>
      <vt:lpstr>Budget Planning and Preparation Process… </vt:lpstr>
      <vt:lpstr> BIENNIUM BUDGET PREPARATION                                              FLOWCHART PROCESSES OF SAMPLED CSO </vt:lpstr>
      <vt:lpstr>Budget Planning and Preparation Process… </vt:lpstr>
      <vt:lpstr>Regulations of 3.2 of the Financial Regulations of Sampled CSO</vt:lpstr>
      <vt:lpstr>PowerPoint Presentation</vt:lpstr>
      <vt:lpstr>PowerPoint Presentation</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10 Tips for Creating Budgets at Nonprofit Organizations</vt:lpstr>
      <vt:lpstr>PowerPoint Presentation</vt:lpstr>
      <vt:lpstr> Budgeting: A 10-Step Checklist </vt:lpstr>
      <vt:lpstr> Budgeting: A 10-Step Checklist </vt:lpstr>
      <vt:lpstr> Budgeting: A 10-Step Checklist </vt:lpstr>
      <vt:lpstr> Budgeting: A 10-Step Checklist </vt:lpstr>
      <vt:lpstr> Budgeting: A 10-Step Checklist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Financial Management of Civil Society Organizations </dc:title>
  <dc:creator>Microsoft account</dc:creator>
  <cp:lastModifiedBy>DELL</cp:lastModifiedBy>
  <cp:revision>37</cp:revision>
  <dcterms:created xsi:type="dcterms:W3CDTF">2021-08-27T04:54:34Z</dcterms:created>
  <dcterms:modified xsi:type="dcterms:W3CDTF">2022-06-07T05:31:32Z</dcterms:modified>
</cp:coreProperties>
</file>