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258" r:id="rId3"/>
    <p:sldId id="257" r:id="rId4"/>
    <p:sldId id="259" r:id="rId5"/>
    <p:sldId id="265" r:id="rId6"/>
    <p:sldId id="260" r:id="rId7"/>
    <p:sldId id="266" r:id="rId8"/>
    <p:sldId id="264" r:id="rId9"/>
    <p:sldId id="267" r:id="rId10"/>
    <p:sldId id="261" r:id="rId11"/>
    <p:sldId id="262" r:id="rId12"/>
    <p:sldId id="271" r:id="rId13"/>
    <p:sldId id="272" r:id="rId14"/>
    <p:sldId id="273" r:id="rId15"/>
    <p:sldId id="274" r:id="rId16"/>
    <p:sldId id="276" r:id="rId17"/>
    <p:sldId id="277" r:id="rId18"/>
    <p:sldId id="278" r:id="rId19"/>
    <p:sldId id="279" r:id="rId20"/>
    <p:sldId id="280" r:id="rId21"/>
    <p:sldId id="281" r:id="rId22"/>
    <p:sldId id="282" r:id="rId23"/>
    <p:sldId id="283" r:id="rId24"/>
    <p:sldId id="284" r:id="rId25"/>
    <p:sldId id="288" r:id="rId26"/>
    <p:sldId id="285" r:id="rId27"/>
    <p:sldId id="286" r:id="rId28"/>
    <p:sldId id="287" r:id="rId29"/>
    <p:sldId id="289" r:id="rId30"/>
    <p:sldId id="290" r:id="rId31"/>
    <p:sldId id="291" r:id="rId32"/>
    <p:sldId id="292" r:id="rId33"/>
    <p:sldId id="293" r:id="rId34"/>
    <p:sldId id="294" r:id="rId35"/>
    <p:sldId id="295" r:id="rId36"/>
    <p:sldId id="297" r:id="rId37"/>
    <p:sldId id="296"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16" r:id="rId56"/>
    <p:sldId id="315" r:id="rId57"/>
    <p:sldId id="317" r:id="rId58"/>
    <p:sldId id="318" r:id="rId59"/>
    <p:sldId id="319" r:id="rId60"/>
    <p:sldId id="324" r:id="rId61"/>
    <p:sldId id="320" r:id="rId62"/>
    <p:sldId id="321" r:id="rId63"/>
    <p:sldId id="322" r:id="rId64"/>
    <p:sldId id="323" r:id="rId65"/>
    <p:sldId id="325" r:id="rId66"/>
    <p:sldId id="326"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5333" autoAdjust="0"/>
  </p:normalViewPr>
  <p:slideViewPr>
    <p:cSldViewPr snapToGrid="0">
      <p:cViewPr varScale="1">
        <p:scale>
          <a:sx n="76" d="100"/>
          <a:sy n="76" d="100"/>
        </p:scale>
        <p:origin x="43" y="53"/>
      </p:cViewPr>
      <p:guideLst/>
    </p:cSldViewPr>
  </p:slideViewPr>
  <p:outlineViewPr>
    <p:cViewPr>
      <p:scale>
        <a:sx n="33" d="100"/>
        <a:sy n="33" d="100"/>
      </p:scale>
      <p:origin x="0" y="-47347"/>
    </p:cViewPr>
  </p:outlineViewPr>
  <p:notesTextViewPr>
    <p:cViewPr>
      <p:scale>
        <a:sx n="1" d="1"/>
        <a:sy n="1" d="1"/>
      </p:scale>
      <p:origin x="0" y="0"/>
    </p:cViewPr>
  </p:notesTextViewPr>
  <p:sorterViewPr>
    <p:cViewPr>
      <p:scale>
        <a:sx n="100" d="100"/>
        <a:sy n="100" d="100"/>
      </p:scale>
      <p:origin x="0" y="-1701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4DC6E5-C31B-4907-9A38-ABDF4B58499C}" type="datetimeFigureOut">
              <a:rPr lang="en-US" smtClean="0"/>
              <a:t>6/6/2022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AC4AD8-F0ED-43A6-8285-2AA278AC4AE0}" type="slidenum">
              <a:rPr lang="en-US" smtClean="0"/>
              <a:t>‹#›</a:t>
            </a:fld>
            <a:endParaRPr lang="en-US"/>
          </a:p>
        </p:txBody>
      </p:sp>
    </p:spTree>
    <p:extLst>
      <p:ext uri="{BB962C8B-B14F-4D97-AF65-F5344CB8AC3E}">
        <p14:creationId xmlns:p14="http://schemas.microsoft.com/office/powerpoint/2010/main" val="4074747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14</a:t>
            </a:fld>
            <a:endParaRPr lang="en-US"/>
          </a:p>
        </p:txBody>
      </p:sp>
    </p:spTree>
    <p:extLst>
      <p:ext uri="{BB962C8B-B14F-4D97-AF65-F5344CB8AC3E}">
        <p14:creationId xmlns:p14="http://schemas.microsoft.com/office/powerpoint/2010/main" val="3643700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33</a:t>
            </a:fld>
            <a:endParaRPr lang="en-US"/>
          </a:p>
        </p:txBody>
      </p:sp>
    </p:spTree>
    <p:extLst>
      <p:ext uri="{BB962C8B-B14F-4D97-AF65-F5344CB8AC3E}">
        <p14:creationId xmlns:p14="http://schemas.microsoft.com/office/powerpoint/2010/main" val="1691275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34</a:t>
            </a:fld>
            <a:endParaRPr lang="en-US"/>
          </a:p>
        </p:txBody>
      </p:sp>
    </p:spTree>
    <p:extLst>
      <p:ext uri="{BB962C8B-B14F-4D97-AF65-F5344CB8AC3E}">
        <p14:creationId xmlns:p14="http://schemas.microsoft.com/office/powerpoint/2010/main" val="9741301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35</a:t>
            </a:fld>
            <a:endParaRPr lang="en-US"/>
          </a:p>
        </p:txBody>
      </p:sp>
    </p:spTree>
    <p:extLst>
      <p:ext uri="{BB962C8B-B14F-4D97-AF65-F5344CB8AC3E}">
        <p14:creationId xmlns:p14="http://schemas.microsoft.com/office/powerpoint/2010/main" val="2978444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36</a:t>
            </a:fld>
            <a:endParaRPr lang="en-US"/>
          </a:p>
        </p:txBody>
      </p:sp>
    </p:spTree>
    <p:extLst>
      <p:ext uri="{BB962C8B-B14F-4D97-AF65-F5344CB8AC3E}">
        <p14:creationId xmlns:p14="http://schemas.microsoft.com/office/powerpoint/2010/main" val="33062754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37</a:t>
            </a:fld>
            <a:endParaRPr lang="en-US"/>
          </a:p>
        </p:txBody>
      </p:sp>
    </p:spTree>
    <p:extLst>
      <p:ext uri="{BB962C8B-B14F-4D97-AF65-F5344CB8AC3E}">
        <p14:creationId xmlns:p14="http://schemas.microsoft.com/office/powerpoint/2010/main" val="5691605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38</a:t>
            </a:fld>
            <a:endParaRPr lang="en-US"/>
          </a:p>
        </p:txBody>
      </p:sp>
    </p:spTree>
    <p:extLst>
      <p:ext uri="{BB962C8B-B14F-4D97-AF65-F5344CB8AC3E}">
        <p14:creationId xmlns:p14="http://schemas.microsoft.com/office/powerpoint/2010/main" val="1277069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39</a:t>
            </a:fld>
            <a:endParaRPr lang="en-US"/>
          </a:p>
        </p:txBody>
      </p:sp>
    </p:spTree>
    <p:extLst>
      <p:ext uri="{BB962C8B-B14F-4D97-AF65-F5344CB8AC3E}">
        <p14:creationId xmlns:p14="http://schemas.microsoft.com/office/powerpoint/2010/main" val="25899756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40</a:t>
            </a:fld>
            <a:endParaRPr lang="en-US"/>
          </a:p>
        </p:txBody>
      </p:sp>
    </p:spTree>
    <p:extLst>
      <p:ext uri="{BB962C8B-B14F-4D97-AF65-F5344CB8AC3E}">
        <p14:creationId xmlns:p14="http://schemas.microsoft.com/office/powerpoint/2010/main" val="42162379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41</a:t>
            </a:fld>
            <a:endParaRPr lang="en-US"/>
          </a:p>
        </p:txBody>
      </p:sp>
    </p:spTree>
    <p:extLst>
      <p:ext uri="{BB962C8B-B14F-4D97-AF65-F5344CB8AC3E}">
        <p14:creationId xmlns:p14="http://schemas.microsoft.com/office/powerpoint/2010/main" val="2901621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42</a:t>
            </a:fld>
            <a:endParaRPr lang="en-US"/>
          </a:p>
        </p:txBody>
      </p:sp>
    </p:spTree>
    <p:extLst>
      <p:ext uri="{BB962C8B-B14F-4D97-AF65-F5344CB8AC3E}">
        <p14:creationId xmlns:p14="http://schemas.microsoft.com/office/powerpoint/2010/main" val="731218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25</a:t>
            </a:fld>
            <a:endParaRPr lang="en-US"/>
          </a:p>
        </p:txBody>
      </p:sp>
    </p:spTree>
    <p:extLst>
      <p:ext uri="{BB962C8B-B14F-4D97-AF65-F5344CB8AC3E}">
        <p14:creationId xmlns:p14="http://schemas.microsoft.com/office/powerpoint/2010/main" val="6825397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43</a:t>
            </a:fld>
            <a:endParaRPr lang="en-US"/>
          </a:p>
        </p:txBody>
      </p:sp>
    </p:spTree>
    <p:extLst>
      <p:ext uri="{BB962C8B-B14F-4D97-AF65-F5344CB8AC3E}">
        <p14:creationId xmlns:p14="http://schemas.microsoft.com/office/powerpoint/2010/main" val="2121402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44</a:t>
            </a:fld>
            <a:endParaRPr lang="en-US"/>
          </a:p>
        </p:txBody>
      </p:sp>
    </p:spTree>
    <p:extLst>
      <p:ext uri="{BB962C8B-B14F-4D97-AF65-F5344CB8AC3E}">
        <p14:creationId xmlns:p14="http://schemas.microsoft.com/office/powerpoint/2010/main" val="2838330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45</a:t>
            </a:fld>
            <a:endParaRPr lang="en-US"/>
          </a:p>
        </p:txBody>
      </p:sp>
    </p:spTree>
    <p:extLst>
      <p:ext uri="{BB962C8B-B14F-4D97-AF65-F5344CB8AC3E}">
        <p14:creationId xmlns:p14="http://schemas.microsoft.com/office/powerpoint/2010/main" val="35955488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46</a:t>
            </a:fld>
            <a:endParaRPr lang="en-US"/>
          </a:p>
        </p:txBody>
      </p:sp>
    </p:spTree>
    <p:extLst>
      <p:ext uri="{BB962C8B-B14F-4D97-AF65-F5344CB8AC3E}">
        <p14:creationId xmlns:p14="http://schemas.microsoft.com/office/powerpoint/2010/main" val="12306202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47</a:t>
            </a:fld>
            <a:endParaRPr lang="en-US"/>
          </a:p>
        </p:txBody>
      </p:sp>
    </p:spTree>
    <p:extLst>
      <p:ext uri="{BB962C8B-B14F-4D97-AF65-F5344CB8AC3E}">
        <p14:creationId xmlns:p14="http://schemas.microsoft.com/office/powerpoint/2010/main" val="22708396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48</a:t>
            </a:fld>
            <a:endParaRPr lang="en-US"/>
          </a:p>
        </p:txBody>
      </p:sp>
    </p:spTree>
    <p:extLst>
      <p:ext uri="{BB962C8B-B14F-4D97-AF65-F5344CB8AC3E}">
        <p14:creationId xmlns:p14="http://schemas.microsoft.com/office/powerpoint/2010/main" val="3326840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49</a:t>
            </a:fld>
            <a:endParaRPr lang="en-US"/>
          </a:p>
        </p:txBody>
      </p:sp>
    </p:spTree>
    <p:extLst>
      <p:ext uri="{BB962C8B-B14F-4D97-AF65-F5344CB8AC3E}">
        <p14:creationId xmlns:p14="http://schemas.microsoft.com/office/powerpoint/2010/main" val="38724617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50</a:t>
            </a:fld>
            <a:endParaRPr lang="en-US"/>
          </a:p>
        </p:txBody>
      </p:sp>
    </p:spTree>
    <p:extLst>
      <p:ext uri="{BB962C8B-B14F-4D97-AF65-F5344CB8AC3E}">
        <p14:creationId xmlns:p14="http://schemas.microsoft.com/office/powerpoint/2010/main" val="11365287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51</a:t>
            </a:fld>
            <a:endParaRPr lang="en-US"/>
          </a:p>
        </p:txBody>
      </p:sp>
    </p:spTree>
    <p:extLst>
      <p:ext uri="{BB962C8B-B14F-4D97-AF65-F5344CB8AC3E}">
        <p14:creationId xmlns:p14="http://schemas.microsoft.com/office/powerpoint/2010/main" val="26092470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52</a:t>
            </a:fld>
            <a:endParaRPr lang="en-US"/>
          </a:p>
        </p:txBody>
      </p:sp>
    </p:spTree>
    <p:extLst>
      <p:ext uri="{BB962C8B-B14F-4D97-AF65-F5344CB8AC3E}">
        <p14:creationId xmlns:p14="http://schemas.microsoft.com/office/powerpoint/2010/main" val="3829876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26</a:t>
            </a:fld>
            <a:endParaRPr lang="en-US"/>
          </a:p>
        </p:txBody>
      </p:sp>
    </p:spTree>
    <p:extLst>
      <p:ext uri="{BB962C8B-B14F-4D97-AF65-F5344CB8AC3E}">
        <p14:creationId xmlns:p14="http://schemas.microsoft.com/office/powerpoint/2010/main" val="26990901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53</a:t>
            </a:fld>
            <a:endParaRPr lang="en-US"/>
          </a:p>
        </p:txBody>
      </p:sp>
    </p:spTree>
    <p:extLst>
      <p:ext uri="{BB962C8B-B14F-4D97-AF65-F5344CB8AC3E}">
        <p14:creationId xmlns:p14="http://schemas.microsoft.com/office/powerpoint/2010/main" val="39731253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54</a:t>
            </a:fld>
            <a:endParaRPr lang="en-US"/>
          </a:p>
        </p:txBody>
      </p:sp>
    </p:spTree>
    <p:extLst>
      <p:ext uri="{BB962C8B-B14F-4D97-AF65-F5344CB8AC3E}">
        <p14:creationId xmlns:p14="http://schemas.microsoft.com/office/powerpoint/2010/main" val="13698572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55</a:t>
            </a:fld>
            <a:endParaRPr lang="en-US"/>
          </a:p>
        </p:txBody>
      </p:sp>
    </p:spTree>
    <p:extLst>
      <p:ext uri="{BB962C8B-B14F-4D97-AF65-F5344CB8AC3E}">
        <p14:creationId xmlns:p14="http://schemas.microsoft.com/office/powerpoint/2010/main" val="8193943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56</a:t>
            </a:fld>
            <a:endParaRPr lang="en-US"/>
          </a:p>
        </p:txBody>
      </p:sp>
    </p:spTree>
    <p:extLst>
      <p:ext uri="{BB962C8B-B14F-4D97-AF65-F5344CB8AC3E}">
        <p14:creationId xmlns:p14="http://schemas.microsoft.com/office/powerpoint/2010/main" val="6686924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57</a:t>
            </a:fld>
            <a:endParaRPr lang="en-US"/>
          </a:p>
        </p:txBody>
      </p:sp>
    </p:spTree>
    <p:extLst>
      <p:ext uri="{BB962C8B-B14F-4D97-AF65-F5344CB8AC3E}">
        <p14:creationId xmlns:p14="http://schemas.microsoft.com/office/powerpoint/2010/main" val="2143823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58</a:t>
            </a:fld>
            <a:endParaRPr lang="en-US"/>
          </a:p>
        </p:txBody>
      </p:sp>
    </p:spTree>
    <p:extLst>
      <p:ext uri="{BB962C8B-B14F-4D97-AF65-F5344CB8AC3E}">
        <p14:creationId xmlns:p14="http://schemas.microsoft.com/office/powerpoint/2010/main" val="13067191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59</a:t>
            </a:fld>
            <a:endParaRPr lang="en-US"/>
          </a:p>
        </p:txBody>
      </p:sp>
    </p:spTree>
    <p:extLst>
      <p:ext uri="{BB962C8B-B14F-4D97-AF65-F5344CB8AC3E}">
        <p14:creationId xmlns:p14="http://schemas.microsoft.com/office/powerpoint/2010/main" val="16748445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60</a:t>
            </a:fld>
            <a:endParaRPr lang="en-US"/>
          </a:p>
        </p:txBody>
      </p:sp>
    </p:spTree>
    <p:extLst>
      <p:ext uri="{BB962C8B-B14F-4D97-AF65-F5344CB8AC3E}">
        <p14:creationId xmlns:p14="http://schemas.microsoft.com/office/powerpoint/2010/main" val="17774493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61</a:t>
            </a:fld>
            <a:endParaRPr lang="en-US"/>
          </a:p>
        </p:txBody>
      </p:sp>
    </p:spTree>
    <p:extLst>
      <p:ext uri="{BB962C8B-B14F-4D97-AF65-F5344CB8AC3E}">
        <p14:creationId xmlns:p14="http://schemas.microsoft.com/office/powerpoint/2010/main" val="11646538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62</a:t>
            </a:fld>
            <a:endParaRPr lang="en-US"/>
          </a:p>
        </p:txBody>
      </p:sp>
    </p:spTree>
    <p:extLst>
      <p:ext uri="{BB962C8B-B14F-4D97-AF65-F5344CB8AC3E}">
        <p14:creationId xmlns:p14="http://schemas.microsoft.com/office/powerpoint/2010/main" val="2316134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27</a:t>
            </a:fld>
            <a:endParaRPr lang="en-US"/>
          </a:p>
        </p:txBody>
      </p:sp>
    </p:spTree>
    <p:extLst>
      <p:ext uri="{BB962C8B-B14F-4D97-AF65-F5344CB8AC3E}">
        <p14:creationId xmlns:p14="http://schemas.microsoft.com/office/powerpoint/2010/main" val="193733410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63</a:t>
            </a:fld>
            <a:endParaRPr lang="en-US"/>
          </a:p>
        </p:txBody>
      </p:sp>
    </p:spTree>
    <p:extLst>
      <p:ext uri="{BB962C8B-B14F-4D97-AF65-F5344CB8AC3E}">
        <p14:creationId xmlns:p14="http://schemas.microsoft.com/office/powerpoint/2010/main" val="254431229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64</a:t>
            </a:fld>
            <a:endParaRPr lang="en-US"/>
          </a:p>
        </p:txBody>
      </p:sp>
    </p:spTree>
    <p:extLst>
      <p:ext uri="{BB962C8B-B14F-4D97-AF65-F5344CB8AC3E}">
        <p14:creationId xmlns:p14="http://schemas.microsoft.com/office/powerpoint/2010/main" val="24522687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65</a:t>
            </a:fld>
            <a:endParaRPr lang="en-US"/>
          </a:p>
        </p:txBody>
      </p:sp>
    </p:spTree>
    <p:extLst>
      <p:ext uri="{BB962C8B-B14F-4D97-AF65-F5344CB8AC3E}">
        <p14:creationId xmlns:p14="http://schemas.microsoft.com/office/powerpoint/2010/main" val="14610870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66</a:t>
            </a:fld>
            <a:endParaRPr lang="en-US"/>
          </a:p>
        </p:txBody>
      </p:sp>
    </p:spTree>
    <p:extLst>
      <p:ext uri="{BB962C8B-B14F-4D97-AF65-F5344CB8AC3E}">
        <p14:creationId xmlns:p14="http://schemas.microsoft.com/office/powerpoint/2010/main" val="1585392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28</a:t>
            </a:fld>
            <a:endParaRPr lang="en-US"/>
          </a:p>
        </p:txBody>
      </p:sp>
    </p:spTree>
    <p:extLst>
      <p:ext uri="{BB962C8B-B14F-4D97-AF65-F5344CB8AC3E}">
        <p14:creationId xmlns:p14="http://schemas.microsoft.com/office/powerpoint/2010/main" val="3893360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29</a:t>
            </a:fld>
            <a:endParaRPr lang="en-US"/>
          </a:p>
        </p:txBody>
      </p:sp>
    </p:spTree>
    <p:extLst>
      <p:ext uri="{BB962C8B-B14F-4D97-AF65-F5344CB8AC3E}">
        <p14:creationId xmlns:p14="http://schemas.microsoft.com/office/powerpoint/2010/main" val="4179719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30</a:t>
            </a:fld>
            <a:endParaRPr lang="en-US"/>
          </a:p>
        </p:txBody>
      </p:sp>
    </p:spTree>
    <p:extLst>
      <p:ext uri="{BB962C8B-B14F-4D97-AF65-F5344CB8AC3E}">
        <p14:creationId xmlns:p14="http://schemas.microsoft.com/office/powerpoint/2010/main" val="3188149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31</a:t>
            </a:fld>
            <a:endParaRPr lang="en-US"/>
          </a:p>
        </p:txBody>
      </p:sp>
    </p:spTree>
    <p:extLst>
      <p:ext uri="{BB962C8B-B14F-4D97-AF65-F5344CB8AC3E}">
        <p14:creationId xmlns:p14="http://schemas.microsoft.com/office/powerpoint/2010/main" val="2224555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AC4AD8-F0ED-43A6-8285-2AA278AC4AE0}" type="slidenum">
              <a:rPr lang="en-US" smtClean="0"/>
              <a:t>32</a:t>
            </a:fld>
            <a:endParaRPr lang="en-US"/>
          </a:p>
        </p:txBody>
      </p:sp>
    </p:spTree>
    <p:extLst>
      <p:ext uri="{BB962C8B-B14F-4D97-AF65-F5344CB8AC3E}">
        <p14:creationId xmlns:p14="http://schemas.microsoft.com/office/powerpoint/2010/main" val="762799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3611679-696C-4A9B-BE56-1C4C4D198664}"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7F9E6-FD80-41D2-95BF-039E39DFC37E}" type="slidenum">
              <a:rPr lang="en-US" smtClean="0"/>
              <a:t>‹#›</a:t>
            </a:fld>
            <a:endParaRPr lang="en-US"/>
          </a:p>
        </p:txBody>
      </p:sp>
    </p:spTree>
    <p:extLst>
      <p:ext uri="{BB962C8B-B14F-4D97-AF65-F5344CB8AC3E}">
        <p14:creationId xmlns:p14="http://schemas.microsoft.com/office/powerpoint/2010/main" val="4201349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611679-696C-4A9B-BE56-1C4C4D198664}"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7F9E6-FD80-41D2-95BF-039E39DFC37E}" type="slidenum">
              <a:rPr lang="en-US" smtClean="0"/>
              <a:t>‹#›</a:t>
            </a:fld>
            <a:endParaRPr lang="en-US"/>
          </a:p>
        </p:txBody>
      </p:sp>
    </p:spTree>
    <p:extLst>
      <p:ext uri="{BB962C8B-B14F-4D97-AF65-F5344CB8AC3E}">
        <p14:creationId xmlns:p14="http://schemas.microsoft.com/office/powerpoint/2010/main" val="2309195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611679-696C-4A9B-BE56-1C4C4D198664}"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7F9E6-FD80-41D2-95BF-039E39DFC37E}" type="slidenum">
              <a:rPr lang="en-US" smtClean="0"/>
              <a:t>‹#›</a:t>
            </a:fld>
            <a:endParaRPr lang="en-US"/>
          </a:p>
        </p:txBody>
      </p:sp>
    </p:spTree>
    <p:extLst>
      <p:ext uri="{BB962C8B-B14F-4D97-AF65-F5344CB8AC3E}">
        <p14:creationId xmlns:p14="http://schemas.microsoft.com/office/powerpoint/2010/main" val="3956338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611679-696C-4A9B-BE56-1C4C4D198664}"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7F9E6-FD80-41D2-95BF-039E39DFC37E}" type="slidenum">
              <a:rPr lang="en-US" smtClean="0"/>
              <a:t>‹#›</a:t>
            </a:fld>
            <a:endParaRPr lang="en-US"/>
          </a:p>
        </p:txBody>
      </p:sp>
    </p:spTree>
    <p:extLst>
      <p:ext uri="{BB962C8B-B14F-4D97-AF65-F5344CB8AC3E}">
        <p14:creationId xmlns:p14="http://schemas.microsoft.com/office/powerpoint/2010/main" val="301702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611679-696C-4A9B-BE56-1C4C4D198664}"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7F9E6-FD80-41D2-95BF-039E39DFC37E}" type="slidenum">
              <a:rPr lang="en-US" smtClean="0"/>
              <a:t>‹#›</a:t>
            </a:fld>
            <a:endParaRPr lang="en-US"/>
          </a:p>
        </p:txBody>
      </p:sp>
    </p:spTree>
    <p:extLst>
      <p:ext uri="{BB962C8B-B14F-4D97-AF65-F5344CB8AC3E}">
        <p14:creationId xmlns:p14="http://schemas.microsoft.com/office/powerpoint/2010/main" val="4171419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611679-696C-4A9B-BE56-1C4C4D198664}"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7F9E6-FD80-41D2-95BF-039E39DFC37E}" type="slidenum">
              <a:rPr lang="en-US" smtClean="0"/>
              <a:t>‹#›</a:t>
            </a:fld>
            <a:endParaRPr lang="en-US"/>
          </a:p>
        </p:txBody>
      </p:sp>
    </p:spTree>
    <p:extLst>
      <p:ext uri="{BB962C8B-B14F-4D97-AF65-F5344CB8AC3E}">
        <p14:creationId xmlns:p14="http://schemas.microsoft.com/office/powerpoint/2010/main" val="999870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611679-696C-4A9B-BE56-1C4C4D198664}" type="datetimeFigureOut">
              <a:rPr lang="en-US" smtClean="0"/>
              <a:t>6/6/2022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47F9E6-FD80-41D2-95BF-039E39DFC37E}" type="slidenum">
              <a:rPr lang="en-US" smtClean="0"/>
              <a:t>‹#›</a:t>
            </a:fld>
            <a:endParaRPr lang="en-US"/>
          </a:p>
        </p:txBody>
      </p:sp>
    </p:spTree>
    <p:extLst>
      <p:ext uri="{BB962C8B-B14F-4D97-AF65-F5344CB8AC3E}">
        <p14:creationId xmlns:p14="http://schemas.microsoft.com/office/powerpoint/2010/main" val="3918414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611679-696C-4A9B-BE56-1C4C4D198664}" type="datetimeFigureOut">
              <a:rPr lang="en-US" smtClean="0"/>
              <a:t>6/6/2022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47F9E6-FD80-41D2-95BF-039E39DFC37E}" type="slidenum">
              <a:rPr lang="en-US" smtClean="0"/>
              <a:t>‹#›</a:t>
            </a:fld>
            <a:endParaRPr lang="en-US"/>
          </a:p>
        </p:txBody>
      </p:sp>
    </p:spTree>
    <p:extLst>
      <p:ext uri="{BB962C8B-B14F-4D97-AF65-F5344CB8AC3E}">
        <p14:creationId xmlns:p14="http://schemas.microsoft.com/office/powerpoint/2010/main" val="667679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11679-696C-4A9B-BE56-1C4C4D198664}" type="datetimeFigureOut">
              <a:rPr lang="en-US" smtClean="0"/>
              <a:t>6/6/2022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47F9E6-FD80-41D2-95BF-039E39DFC37E}" type="slidenum">
              <a:rPr lang="en-US" smtClean="0"/>
              <a:t>‹#›</a:t>
            </a:fld>
            <a:endParaRPr lang="en-US"/>
          </a:p>
        </p:txBody>
      </p:sp>
    </p:spTree>
    <p:extLst>
      <p:ext uri="{BB962C8B-B14F-4D97-AF65-F5344CB8AC3E}">
        <p14:creationId xmlns:p14="http://schemas.microsoft.com/office/powerpoint/2010/main" val="2480278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611679-696C-4A9B-BE56-1C4C4D198664}"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7F9E6-FD80-41D2-95BF-039E39DFC37E}" type="slidenum">
              <a:rPr lang="en-US" smtClean="0"/>
              <a:t>‹#›</a:t>
            </a:fld>
            <a:endParaRPr lang="en-US"/>
          </a:p>
        </p:txBody>
      </p:sp>
    </p:spTree>
    <p:extLst>
      <p:ext uri="{BB962C8B-B14F-4D97-AF65-F5344CB8AC3E}">
        <p14:creationId xmlns:p14="http://schemas.microsoft.com/office/powerpoint/2010/main" val="530962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611679-696C-4A9B-BE56-1C4C4D198664}"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7F9E6-FD80-41D2-95BF-039E39DFC37E}" type="slidenum">
              <a:rPr lang="en-US" smtClean="0"/>
              <a:t>‹#›</a:t>
            </a:fld>
            <a:endParaRPr lang="en-US"/>
          </a:p>
        </p:txBody>
      </p:sp>
    </p:spTree>
    <p:extLst>
      <p:ext uri="{BB962C8B-B14F-4D97-AF65-F5344CB8AC3E}">
        <p14:creationId xmlns:p14="http://schemas.microsoft.com/office/powerpoint/2010/main" val="2365070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611679-696C-4A9B-BE56-1C4C4D198664}" type="datetimeFigureOut">
              <a:rPr lang="en-US" smtClean="0"/>
              <a:t>6/6/2022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47F9E6-FD80-41D2-95BF-039E39DFC37E}" type="slidenum">
              <a:rPr lang="en-US" smtClean="0"/>
              <a:t>‹#›</a:t>
            </a:fld>
            <a:endParaRPr lang="en-US"/>
          </a:p>
        </p:txBody>
      </p:sp>
    </p:spTree>
    <p:extLst>
      <p:ext uri="{BB962C8B-B14F-4D97-AF65-F5344CB8AC3E}">
        <p14:creationId xmlns:p14="http://schemas.microsoft.com/office/powerpoint/2010/main" val="4007616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FM1%20-%20Table%20of%20Contents%20of%20Finance%20Manual.doc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Drafting%20-%20Finance%20Policy%20and%20Procedure%20Manual.docx"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5657" y="858415"/>
            <a:ext cx="9797143" cy="2598015"/>
          </a:xfrm>
          <a:solidFill>
            <a:srgbClr val="002060"/>
          </a:solidFill>
        </p:spPr>
        <p:txBody>
          <a:bodyPr>
            <a:normAutofit/>
          </a:bodyPr>
          <a:lstStyle/>
          <a:p>
            <a:r>
              <a:rPr lang="en-US" sz="5400" dirty="0">
                <a:solidFill>
                  <a:schemeClr val="bg1"/>
                </a:solidFill>
              </a:rPr>
              <a:t>ORGANIZATIONAL                                  FINANCIAL &amp; HR MANAGMENT DEVELOPMENT</a:t>
            </a:r>
          </a:p>
        </p:txBody>
      </p:sp>
      <p:sp>
        <p:nvSpPr>
          <p:cNvPr id="3" name="Subtitle 2"/>
          <p:cNvSpPr>
            <a:spLocks noGrp="1"/>
          </p:cNvSpPr>
          <p:nvPr>
            <p:ph type="subTitle" idx="1"/>
          </p:nvPr>
        </p:nvSpPr>
        <p:spPr>
          <a:xfrm>
            <a:off x="1175657" y="3610948"/>
            <a:ext cx="9797143" cy="2771192"/>
          </a:xfrm>
          <a:solidFill>
            <a:schemeClr val="tx2">
              <a:lumMod val="20000"/>
              <a:lumOff val="80000"/>
            </a:schemeClr>
          </a:solidFill>
        </p:spPr>
        <p:txBody>
          <a:bodyPr>
            <a:normAutofit/>
          </a:bodyPr>
          <a:lstStyle/>
          <a:p>
            <a:pPr algn="l"/>
            <a:endParaRPr lang="en-US" b="1" dirty="0">
              <a:solidFill>
                <a:srgbClr val="002060"/>
              </a:solidFill>
              <a:latin typeface="+mj-lt"/>
            </a:endParaRPr>
          </a:p>
          <a:p>
            <a:r>
              <a:rPr lang="en-US" dirty="0" err="1">
                <a:solidFill>
                  <a:srgbClr val="002060"/>
                </a:solidFill>
                <a:latin typeface="+mj-lt"/>
              </a:rPr>
              <a:t>Jagath</a:t>
            </a:r>
            <a:r>
              <a:rPr lang="en-US" dirty="0">
                <a:solidFill>
                  <a:srgbClr val="002060"/>
                </a:solidFill>
                <a:latin typeface="+mj-lt"/>
              </a:rPr>
              <a:t> </a:t>
            </a:r>
            <a:r>
              <a:rPr lang="en-US" dirty="0" err="1">
                <a:solidFill>
                  <a:srgbClr val="002060"/>
                </a:solidFill>
                <a:latin typeface="+mj-lt"/>
              </a:rPr>
              <a:t>Karunathilaka</a:t>
            </a:r>
            <a:r>
              <a:rPr lang="en-US" dirty="0">
                <a:solidFill>
                  <a:srgbClr val="002060"/>
                </a:solidFill>
                <a:latin typeface="+mj-lt"/>
              </a:rPr>
              <a:t> -                                                                                                 Consultant, Financial and HR Management   </a:t>
            </a:r>
          </a:p>
          <a:p>
            <a:endParaRPr lang="en-US" sz="2000" b="1" dirty="0">
              <a:solidFill>
                <a:srgbClr val="002060"/>
              </a:solidFill>
              <a:latin typeface="+mj-lt"/>
            </a:endParaRPr>
          </a:p>
          <a:p>
            <a:r>
              <a:rPr lang="en-US" sz="2800" b="1" dirty="0">
                <a:solidFill>
                  <a:srgbClr val="002060"/>
                </a:solidFill>
                <a:latin typeface="+mj-lt"/>
              </a:rPr>
              <a:t>SKPA Organizational Capacity Development Consultancy Project                                                                                                                             Coordinated by Sri Lanka Family Planning Association </a:t>
            </a:r>
          </a:p>
          <a:p>
            <a:pPr algn="l"/>
            <a:endParaRPr lang="en-US" sz="3200" dirty="0">
              <a:solidFill>
                <a:srgbClr val="002060"/>
              </a:solidFill>
              <a:latin typeface="+mj-lt"/>
            </a:endParaRPr>
          </a:p>
        </p:txBody>
      </p:sp>
    </p:spTree>
    <p:extLst>
      <p:ext uri="{BB962C8B-B14F-4D97-AF65-F5344CB8AC3E}">
        <p14:creationId xmlns:p14="http://schemas.microsoft.com/office/powerpoint/2010/main" val="3720363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864" y="740663"/>
            <a:ext cx="10021824" cy="1084961"/>
          </a:xfrm>
          <a:solidFill>
            <a:srgbClr val="002060"/>
          </a:solidFill>
        </p:spPr>
        <p:txBody>
          <a:bodyPr>
            <a:normAutofit/>
          </a:bodyPr>
          <a:lstStyle/>
          <a:p>
            <a:r>
              <a:rPr lang="en-US" dirty="0">
                <a:solidFill>
                  <a:schemeClr val="bg1"/>
                </a:solidFill>
              </a:rPr>
              <a:t> Management Functions </a:t>
            </a:r>
          </a:p>
        </p:txBody>
      </p:sp>
      <p:sp>
        <p:nvSpPr>
          <p:cNvPr id="3" name="Content Placeholder 2"/>
          <p:cNvSpPr>
            <a:spLocks noGrp="1"/>
          </p:cNvSpPr>
          <p:nvPr>
            <p:ph idx="1"/>
          </p:nvPr>
        </p:nvSpPr>
        <p:spPr>
          <a:xfrm>
            <a:off x="1197864" y="1962785"/>
            <a:ext cx="10021824" cy="4191127"/>
          </a:xfrm>
          <a:solidFill>
            <a:schemeClr val="tx2">
              <a:lumMod val="20000"/>
              <a:lumOff val="80000"/>
            </a:schemeClr>
          </a:solidFill>
        </p:spPr>
        <p:txBody>
          <a:bodyPr>
            <a:normAutofit lnSpcReduction="10000"/>
          </a:bodyPr>
          <a:lstStyle/>
          <a:p>
            <a:r>
              <a:rPr lang="en-US" dirty="0">
                <a:solidFill>
                  <a:srgbClr val="002060"/>
                </a:solidFill>
                <a:latin typeface="+mj-lt"/>
              </a:rPr>
              <a:t>Functions leading to liquidity and profitability</a:t>
            </a:r>
          </a:p>
          <a:p>
            <a:r>
              <a:rPr lang="en-US" dirty="0">
                <a:solidFill>
                  <a:srgbClr val="002060"/>
                </a:solidFill>
                <a:latin typeface="+mj-lt"/>
              </a:rPr>
              <a:t>Financial manager operates to distinct roles</a:t>
            </a:r>
          </a:p>
          <a:p>
            <a:pPr lvl="1"/>
            <a:r>
              <a:rPr lang="en-US" dirty="0">
                <a:solidFill>
                  <a:srgbClr val="002060"/>
                </a:solidFill>
                <a:latin typeface="+mj-lt"/>
              </a:rPr>
              <a:t>One role is a manager, a decision maker, a participant on the corporate team trying to maximize the value of the firm over the long run</a:t>
            </a:r>
          </a:p>
          <a:p>
            <a:pPr lvl="1"/>
            <a:r>
              <a:rPr lang="en-US" dirty="0">
                <a:solidFill>
                  <a:srgbClr val="002060"/>
                </a:solidFill>
                <a:latin typeface="+mj-lt"/>
              </a:rPr>
              <a:t>The other role is a specialized staff officer, an expert on financial matters and money markets, an individual with specific knowledge and skills in the area of money management </a:t>
            </a:r>
          </a:p>
          <a:p>
            <a:r>
              <a:rPr lang="en-US" dirty="0">
                <a:solidFill>
                  <a:srgbClr val="002060"/>
                </a:solidFill>
                <a:latin typeface="+mj-lt"/>
              </a:rPr>
              <a:t>These two roles are recognized in two categories of functions performed by the finance manager.  These are </a:t>
            </a:r>
          </a:p>
          <a:p>
            <a:pPr lvl="1"/>
            <a:r>
              <a:rPr lang="en-US" dirty="0">
                <a:solidFill>
                  <a:srgbClr val="002060"/>
                </a:solidFill>
                <a:latin typeface="+mj-lt"/>
              </a:rPr>
              <a:t>Managing Assets</a:t>
            </a:r>
          </a:p>
          <a:p>
            <a:pPr lvl="1"/>
            <a:r>
              <a:rPr lang="en-US" dirty="0">
                <a:solidFill>
                  <a:srgbClr val="002060"/>
                </a:solidFill>
                <a:latin typeface="+mj-lt"/>
              </a:rPr>
              <a:t>Managing funds</a:t>
            </a:r>
          </a:p>
          <a:p>
            <a:endParaRPr lang="en-US" dirty="0">
              <a:latin typeface="+mj-lt"/>
            </a:endParaRPr>
          </a:p>
        </p:txBody>
      </p:sp>
    </p:spTree>
    <p:extLst>
      <p:ext uri="{BB962C8B-B14F-4D97-AF65-F5344CB8AC3E}">
        <p14:creationId xmlns:p14="http://schemas.microsoft.com/office/powerpoint/2010/main" val="1353973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7676" y="1115569"/>
            <a:ext cx="9756648" cy="1133855"/>
          </a:xfrm>
          <a:solidFill>
            <a:srgbClr val="002060"/>
          </a:solidFill>
        </p:spPr>
        <p:txBody>
          <a:bodyPr>
            <a:normAutofit/>
          </a:bodyPr>
          <a:lstStyle/>
          <a:p>
            <a:r>
              <a:rPr lang="en-US" dirty="0">
                <a:solidFill>
                  <a:schemeClr val="bg1"/>
                </a:solidFill>
              </a:rPr>
              <a:t> Management Functions… </a:t>
            </a:r>
          </a:p>
        </p:txBody>
      </p:sp>
      <p:sp>
        <p:nvSpPr>
          <p:cNvPr id="3" name="Content Placeholder 2"/>
          <p:cNvSpPr>
            <a:spLocks noGrp="1"/>
          </p:cNvSpPr>
          <p:nvPr>
            <p:ph idx="1"/>
          </p:nvPr>
        </p:nvSpPr>
        <p:spPr>
          <a:xfrm>
            <a:off x="1217676" y="2429129"/>
            <a:ext cx="9756648" cy="3505327"/>
          </a:xfrm>
          <a:solidFill>
            <a:schemeClr val="tx2">
              <a:lumMod val="20000"/>
              <a:lumOff val="80000"/>
            </a:schemeClr>
          </a:solidFill>
        </p:spPr>
        <p:txBody>
          <a:bodyPr>
            <a:normAutofit/>
          </a:bodyPr>
          <a:lstStyle/>
          <a:p>
            <a:r>
              <a:rPr lang="en-US" b="1" dirty="0">
                <a:solidFill>
                  <a:srgbClr val="002060"/>
                </a:solidFill>
                <a:latin typeface="+mj-lt"/>
              </a:rPr>
              <a:t>Managing assets </a:t>
            </a:r>
            <a:r>
              <a:rPr lang="en-US" dirty="0">
                <a:solidFill>
                  <a:srgbClr val="002060"/>
                </a:solidFill>
                <a:latin typeface="+mj-lt"/>
              </a:rPr>
              <a:t>– Assets are the resources by which the firm is able to conduct business.  The term assets include buildings, machinery, vehicles, inventory, money and other resources owned or leased by the firm.</a:t>
            </a:r>
          </a:p>
          <a:p>
            <a:r>
              <a:rPr lang="en-US" b="1" dirty="0">
                <a:solidFill>
                  <a:srgbClr val="002060"/>
                </a:solidFill>
                <a:latin typeface="+mj-lt"/>
              </a:rPr>
              <a:t>Managing funds </a:t>
            </a:r>
            <a:r>
              <a:rPr lang="en-US" dirty="0">
                <a:solidFill>
                  <a:srgbClr val="002060"/>
                </a:solidFill>
                <a:latin typeface="+mj-lt"/>
              </a:rPr>
              <a:t>– Funds may be viewed as liquid assets of the firm.  The term funds include cash held by the firm, money borrowed by the firm, and money gained from purchases of common stocks.</a:t>
            </a:r>
          </a:p>
          <a:p>
            <a:endParaRPr lang="en-US" dirty="0">
              <a:latin typeface="+mj-lt"/>
            </a:endParaRPr>
          </a:p>
          <a:p>
            <a:endParaRPr lang="en-US" dirty="0">
              <a:latin typeface="+mj-lt"/>
            </a:endParaRPr>
          </a:p>
        </p:txBody>
      </p:sp>
    </p:spTree>
    <p:extLst>
      <p:ext uri="{BB962C8B-B14F-4D97-AF65-F5344CB8AC3E}">
        <p14:creationId xmlns:p14="http://schemas.microsoft.com/office/powerpoint/2010/main" val="1938667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0391" y="763675"/>
            <a:ext cx="9370925" cy="894304"/>
          </a:xfrm>
          <a:solidFill>
            <a:srgbClr val="002060"/>
          </a:solidFill>
        </p:spPr>
        <p:txBody>
          <a:bodyPr>
            <a:noAutofit/>
          </a:bodyPr>
          <a:lstStyle/>
          <a:p>
            <a:pPr>
              <a:lnSpc>
                <a:spcPct val="115000"/>
              </a:lnSpc>
              <a:spcBef>
                <a:spcPts val="0"/>
              </a:spcBef>
            </a:pPr>
            <a:r>
              <a:rPr lang="en-US" sz="3600" b="1" dirty="0">
                <a:solidFill>
                  <a:schemeClr val="bg1"/>
                </a:solidFill>
              </a:rPr>
              <a:t>Module 1: Financial Manual – Lesson Plan</a:t>
            </a:r>
            <a:r>
              <a:rPr lang="en-US" sz="2800" b="1" dirty="0">
                <a:solidFill>
                  <a:schemeClr val="bg1"/>
                </a:solidFill>
              </a:rPr>
              <a:t> </a:t>
            </a:r>
          </a:p>
        </p:txBody>
      </p:sp>
      <p:sp>
        <p:nvSpPr>
          <p:cNvPr id="3" name="Content Placeholder 2"/>
          <p:cNvSpPr>
            <a:spLocks noGrp="1"/>
          </p:cNvSpPr>
          <p:nvPr>
            <p:ph idx="1"/>
          </p:nvPr>
        </p:nvSpPr>
        <p:spPr>
          <a:xfrm>
            <a:off x="1380391" y="1818751"/>
            <a:ext cx="9370925" cy="4220307"/>
          </a:xfrm>
          <a:solidFill>
            <a:schemeClr val="accent3">
              <a:lumMod val="20000"/>
              <a:lumOff val="80000"/>
            </a:schemeClr>
          </a:solidFill>
        </p:spPr>
        <p:txBody>
          <a:bodyPr>
            <a:normAutofit fontScale="77500" lnSpcReduction="20000"/>
          </a:bodyPr>
          <a:lstStyle/>
          <a:p>
            <a:pPr marL="0" indent="0" fontAlgn="t">
              <a:buNone/>
            </a:pPr>
            <a:r>
              <a:rPr lang="en-US" sz="3300" b="1" dirty="0">
                <a:solidFill>
                  <a:srgbClr val="002060"/>
                </a:solidFill>
                <a:latin typeface="+mj-lt"/>
              </a:rPr>
              <a:t>About This Module </a:t>
            </a:r>
          </a:p>
          <a:p>
            <a:pPr fontAlgn="t"/>
            <a:r>
              <a:rPr lang="en-US" sz="3100" dirty="0">
                <a:solidFill>
                  <a:srgbClr val="002060"/>
                </a:solidFill>
                <a:latin typeface="+mj-lt"/>
              </a:rPr>
              <a:t>The finance manual describes an organization’s financial systems and procedures. </a:t>
            </a:r>
          </a:p>
          <a:p>
            <a:pPr fontAlgn="t"/>
            <a:r>
              <a:rPr lang="en-US" sz="3100" dirty="0">
                <a:solidFill>
                  <a:srgbClr val="002060"/>
                </a:solidFill>
                <a:latin typeface="+mj-lt"/>
              </a:rPr>
              <a:t>This module is designed, you to learn about its purpose and how it helps program and finance staff to understand their responsibilities for financial management, and how finance systems and procedures fit together. </a:t>
            </a:r>
          </a:p>
          <a:p>
            <a:pPr fontAlgn="t"/>
            <a:r>
              <a:rPr lang="en-US" sz="3100" dirty="0">
                <a:solidFill>
                  <a:srgbClr val="002060"/>
                </a:solidFill>
                <a:latin typeface="+mj-lt"/>
              </a:rPr>
              <a:t>This module will discuss how best it would arrange covering all aspects of finance management relevant to non-profit motive organizations, starting from overview, policy framework and procedural guidelines with relevant templates references.  </a:t>
            </a:r>
          </a:p>
          <a:p>
            <a:pPr fontAlgn="t"/>
            <a:r>
              <a:rPr lang="en-US" sz="3100" dirty="0">
                <a:solidFill>
                  <a:srgbClr val="002060"/>
                </a:solidFill>
                <a:latin typeface="+mj-lt"/>
              </a:rPr>
              <a:t>The policy framework and the templates references discussed  through this module can help you to review existing policy write ups or document </a:t>
            </a:r>
          </a:p>
        </p:txBody>
      </p:sp>
    </p:spTree>
    <p:extLst>
      <p:ext uri="{BB962C8B-B14F-4D97-AF65-F5344CB8AC3E}">
        <p14:creationId xmlns:p14="http://schemas.microsoft.com/office/powerpoint/2010/main" val="3546807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270" y="663190"/>
            <a:ext cx="9998110" cy="1034981"/>
          </a:xfrm>
          <a:solidFill>
            <a:srgbClr val="002060"/>
          </a:solidFill>
        </p:spPr>
        <p:txBody>
          <a:bodyPr>
            <a:normAutofit/>
          </a:bodyPr>
          <a:lstStyle/>
          <a:p>
            <a:r>
              <a:rPr lang="en-US" sz="3200" b="1" dirty="0">
                <a:solidFill>
                  <a:schemeClr val="bg1"/>
                </a:solidFill>
                <a:effectLst/>
              </a:rPr>
              <a:t>Financial Manual: Introduction – Overview and the Policy Framework </a:t>
            </a:r>
            <a:endParaRPr lang="en-US" sz="3200" dirty="0"/>
          </a:p>
        </p:txBody>
      </p:sp>
      <p:sp>
        <p:nvSpPr>
          <p:cNvPr id="3" name="Content Placeholder 2"/>
          <p:cNvSpPr>
            <a:spLocks noGrp="1"/>
          </p:cNvSpPr>
          <p:nvPr>
            <p:ph idx="1"/>
          </p:nvPr>
        </p:nvSpPr>
        <p:spPr>
          <a:xfrm>
            <a:off x="1095270" y="1698171"/>
            <a:ext cx="9998110" cy="4374208"/>
          </a:xfrm>
          <a:solidFill>
            <a:schemeClr val="accent3">
              <a:lumMod val="20000"/>
              <a:lumOff val="80000"/>
            </a:schemeClr>
          </a:solidFill>
        </p:spPr>
        <p:txBody>
          <a:bodyPr>
            <a:normAutofit fontScale="92500" lnSpcReduction="20000"/>
          </a:bodyPr>
          <a:lstStyle/>
          <a:p>
            <a:pPr marL="342900" marR="0" lvl="0" indent="-342900">
              <a:lnSpc>
                <a:spcPct val="115000"/>
              </a:lnSpc>
              <a:spcBef>
                <a:spcPts val="0"/>
              </a:spcBef>
              <a:spcAft>
                <a:spcPts val="0"/>
              </a:spcAft>
              <a:buFont typeface="Wingdings" panose="05000000000000000000" pitchFamily="2" charset="2"/>
              <a:buChar char=""/>
            </a:pPr>
            <a:r>
              <a:rPr lang="en-US" sz="2400" b="1" dirty="0">
                <a:solidFill>
                  <a:srgbClr val="002060"/>
                </a:solidFill>
                <a:latin typeface="+mj-lt"/>
              </a:rPr>
              <a:t>Implementation and Compliance:  </a:t>
            </a:r>
          </a:p>
          <a:p>
            <a:pPr marL="800100" lvl="1" indent="-342900">
              <a:lnSpc>
                <a:spcPct val="115000"/>
              </a:lnSpc>
              <a:spcBef>
                <a:spcPts val="0"/>
              </a:spcBef>
            </a:pPr>
            <a:r>
              <a:rPr lang="en-US" dirty="0">
                <a:solidFill>
                  <a:srgbClr val="002060"/>
                </a:solidFill>
                <a:latin typeface="+mj-lt"/>
              </a:rPr>
              <a:t>Sri Lanka Statement of Recommended Practice for Not-for-Profit Organizations (NPOs) (including Non-Governmental Organizations - NGOs) </a:t>
            </a:r>
          </a:p>
          <a:p>
            <a:pPr marL="800100" lvl="1" indent="-342900">
              <a:lnSpc>
                <a:spcPct val="115000"/>
              </a:lnSpc>
              <a:spcBef>
                <a:spcPts val="0"/>
              </a:spcBef>
            </a:pPr>
            <a:r>
              <a:rPr lang="en-US" dirty="0">
                <a:solidFill>
                  <a:srgbClr val="002060"/>
                </a:solidFill>
                <a:latin typeface="+mj-lt"/>
              </a:rPr>
              <a:t>Accounting policies, principles and standards to comply with the requirements stipulated by the Sri Lanka Accounting Standards (SLFRS Framework) to prepare and present their financial statements. </a:t>
            </a:r>
          </a:p>
          <a:p>
            <a:pPr marL="342900" marR="0" lvl="0" indent="-342900">
              <a:lnSpc>
                <a:spcPct val="115000"/>
              </a:lnSpc>
              <a:spcBef>
                <a:spcPts val="0"/>
              </a:spcBef>
              <a:spcAft>
                <a:spcPts val="0"/>
              </a:spcAft>
              <a:buFont typeface="Wingdings" panose="05000000000000000000" pitchFamily="2" charset="2"/>
              <a:buChar char=""/>
            </a:pPr>
            <a:r>
              <a:rPr lang="en-US" sz="2400" b="1" dirty="0">
                <a:solidFill>
                  <a:srgbClr val="002060"/>
                </a:solidFill>
                <a:latin typeface="+mj-lt"/>
              </a:rPr>
              <a:t>Budgeting Framework : </a:t>
            </a:r>
          </a:p>
          <a:p>
            <a:pPr marL="800100" lvl="1" indent="-342900">
              <a:lnSpc>
                <a:spcPct val="115000"/>
              </a:lnSpc>
              <a:spcBef>
                <a:spcPts val="0"/>
              </a:spcBef>
            </a:pPr>
            <a:r>
              <a:rPr lang="en-US" dirty="0">
                <a:solidFill>
                  <a:srgbClr val="002060"/>
                </a:solidFill>
                <a:latin typeface="+mj-lt"/>
              </a:rPr>
              <a:t>Preparation of cash flows to forecast funds of future operation - appropriate budgets </a:t>
            </a:r>
            <a:r>
              <a:rPr lang="en-US" spc="40" dirty="0">
                <a:solidFill>
                  <a:srgbClr val="002060"/>
                </a:solidFill>
                <a:latin typeface="+mj-lt"/>
              </a:rPr>
              <a:t>tools to be used to plan of building the next budget </a:t>
            </a:r>
            <a:r>
              <a:rPr lang="en-US" dirty="0">
                <a:solidFill>
                  <a:srgbClr val="002060"/>
                </a:solidFill>
                <a:latin typeface="+mj-lt"/>
              </a:rPr>
              <a:t>at NPOs </a:t>
            </a:r>
          </a:p>
          <a:p>
            <a:pPr marL="342900" marR="0" lvl="0" indent="-342900">
              <a:lnSpc>
                <a:spcPct val="115000"/>
              </a:lnSpc>
              <a:spcBef>
                <a:spcPts val="0"/>
              </a:spcBef>
              <a:spcAft>
                <a:spcPts val="0"/>
              </a:spcAft>
              <a:buFont typeface="Wingdings" panose="05000000000000000000" pitchFamily="2" charset="2"/>
              <a:buChar char=""/>
            </a:pPr>
            <a:r>
              <a:rPr lang="en-US" sz="2400" b="1" dirty="0">
                <a:solidFill>
                  <a:srgbClr val="002060"/>
                </a:solidFill>
                <a:latin typeface="+mj-lt"/>
              </a:rPr>
              <a:t>Finance operations: </a:t>
            </a:r>
          </a:p>
          <a:p>
            <a:pPr marL="800100" lvl="1" indent="-342900">
              <a:lnSpc>
                <a:spcPct val="115000"/>
              </a:lnSpc>
              <a:spcBef>
                <a:spcPts val="0"/>
              </a:spcBef>
            </a:pPr>
            <a:r>
              <a:rPr lang="en-US" dirty="0">
                <a:solidFill>
                  <a:srgbClr val="002060"/>
                </a:solidFill>
                <a:latin typeface="+mj-lt"/>
              </a:rPr>
              <a:t>Finance delegation, finance discipline, petty cash payment, revue collection, debt recovery, payment of advances, managing assets and inventory, opening up and operating a bank account, payment to employees and suppliers etc.  </a:t>
            </a:r>
          </a:p>
          <a:p>
            <a:endParaRPr lang="en-US" dirty="0">
              <a:latin typeface="+mj-lt"/>
            </a:endParaRPr>
          </a:p>
        </p:txBody>
      </p:sp>
    </p:spTree>
    <p:extLst>
      <p:ext uri="{BB962C8B-B14F-4D97-AF65-F5344CB8AC3E}">
        <p14:creationId xmlns:p14="http://schemas.microsoft.com/office/powerpoint/2010/main" val="1907106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57978"/>
            <a:ext cx="10515600" cy="4662435"/>
          </a:xfrm>
          <a:solidFill>
            <a:schemeClr val="accent3">
              <a:lumMod val="20000"/>
              <a:lumOff val="80000"/>
            </a:schemeClr>
          </a:solidFill>
        </p:spPr>
        <p:txBody>
          <a:bodyPr>
            <a:normAutofit fontScale="92500" lnSpcReduction="20000"/>
          </a:bodyPr>
          <a:lstStyle/>
          <a:p>
            <a:pPr marL="342900" marR="0" lvl="0" indent="-342900">
              <a:lnSpc>
                <a:spcPct val="115000"/>
              </a:lnSpc>
              <a:spcBef>
                <a:spcPts val="0"/>
              </a:spcBef>
              <a:spcAft>
                <a:spcPts val="0"/>
              </a:spcAft>
              <a:buFont typeface="Wingdings" panose="05000000000000000000" pitchFamily="2" charset="2"/>
              <a:buChar char=""/>
            </a:pPr>
            <a:r>
              <a:rPr lang="en-US" sz="2400" b="1" dirty="0">
                <a:solidFill>
                  <a:srgbClr val="002060"/>
                </a:solidFill>
                <a:latin typeface="+mj-lt"/>
              </a:rPr>
              <a:t>Basic accounting system: </a:t>
            </a:r>
          </a:p>
          <a:p>
            <a:pPr marL="800100" lvl="1" indent="-342900">
              <a:lnSpc>
                <a:spcPct val="115000"/>
              </a:lnSpc>
              <a:spcBef>
                <a:spcPts val="0"/>
              </a:spcBef>
            </a:pPr>
            <a:r>
              <a:rPr lang="en-US" dirty="0">
                <a:solidFill>
                  <a:srgbClr val="002060"/>
                </a:solidFill>
                <a:latin typeface="+mj-lt"/>
              </a:rPr>
              <a:t>A formal accounting system for record keeping and producing reliable financial statements that </a:t>
            </a:r>
            <a:r>
              <a:rPr lang="en-US" spc="25" dirty="0">
                <a:solidFill>
                  <a:srgbClr val="002060"/>
                </a:solidFill>
                <a:latin typeface="+mj-lt"/>
              </a:rPr>
              <a:t>shows how to set up and operate a double entry accounting system, create journal entries, and record information in a General Ledger.</a:t>
            </a:r>
            <a:endParaRPr lang="en-US" dirty="0">
              <a:solidFill>
                <a:srgbClr val="002060"/>
              </a:solidFill>
              <a:latin typeface="+mj-lt"/>
            </a:endParaRPr>
          </a:p>
          <a:p>
            <a:pPr marL="342900" marR="0" lvl="0" indent="-342900">
              <a:lnSpc>
                <a:spcPct val="115000"/>
              </a:lnSpc>
              <a:spcBef>
                <a:spcPts val="0"/>
              </a:spcBef>
              <a:spcAft>
                <a:spcPts val="0"/>
              </a:spcAft>
              <a:buFont typeface="Wingdings" panose="05000000000000000000" pitchFamily="2" charset="2"/>
              <a:buChar char=""/>
            </a:pPr>
            <a:r>
              <a:rPr lang="en-US" sz="2400" b="1" dirty="0">
                <a:solidFill>
                  <a:srgbClr val="002060"/>
                </a:solidFill>
                <a:latin typeface="+mj-lt"/>
              </a:rPr>
              <a:t>Standard reporting requirements: </a:t>
            </a:r>
          </a:p>
          <a:p>
            <a:pPr marL="800100" lvl="1" indent="-342900">
              <a:lnSpc>
                <a:spcPct val="115000"/>
              </a:lnSpc>
              <a:spcBef>
                <a:spcPts val="0"/>
              </a:spcBef>
            </a:pPr>
            <a:r>
              <a:rPr lang="en-US" dirty="0">
                <a:solidFill>
                  <a:srgbClr val="002060"/>
                </a:solidFill>
                <a:latin typeface="+mj-lt"/>
              </a:rPr>
              <a:t>In accordance with IFRS accounting standards and Sri Lanka Statement of Recommended Practice for Not-for-Profit Organizations (including Non-Governmental Organizations)</a:t>
            </a:r>
          </a:p>
          <a:p>
            <a:pPr marL="342900" marR="0" lvl="0" indent="-342900">
              <a:lnSpc>
                <a:spcPct val="115000"/>
              </a:lnSpc>
              <a:spcBef>
                <a:spcPts val="0"/>
              </a:spcBef>
              <a:spcAft>
                <a:spcPts val="0"/>
              </a:spcAft>
              <a:buFont typeface="Wingdings" panose="05000000000000000000" pitchFamily="2" charset="2"/>
              <a:buChar char=""/>
            </a:pPr>
            <a:r>
              <a:rPr lang="en-US" sz="2400" b="1" dirty="0">
                <a:solidFill>
                  <a:srgbClr val="002060"/>
                </a:solidFill>
                <a:latin typeface="+mj-lt"/>
              </a:rPr>
              <a:t>Audit process include internal audits and requirements on external audits </a:t>
            </a:r>
          </a:p>
          <a:p>
            <a:pPr marL="800100" lvl="1" indent="-342900">
              <a:lnSpc>
                <a:spcPct val="115000"/>
              </a:lnSpc>
              <a:spcBef>
                <a:spcPts val="0"/>
              </a:spcBef>
            </a:pPr>
            <a:r>
              <a:rPr lang="en-US" dirty="0">
                <a:solidFill>
                  <a:srgbClr val="002060"/>
                </a:solidFill>
                <a:latin typeface="+mj-lt"/>
              </a:rPr>
              <a:t>Internal audit functions and appointment of external auditor </a:t>
            </a:r>
          </a:p>
          <a:p>
            <a:pPr marL="342900" marR="0" lvl="0" indent="-342900">
              <a:lnSpc>
                <a:spcPct val="115000"/>
              </a:lnSpc>
              <a:spcBef>
                <a:spcPts val="0"/>
              </a:spcBef>
              <a:spcAft>
                <a:spcPts val="0"/>
              </a:spcAft>
              <a:buFont typeface="Wingdings" panose="05000000000000000000" pitchFamily="2" charset="2"/>
              <a:buChar char=""/>
            </a:pPr>
            <a:r>
              <a:rPr lang="en-US" sz="2400" b="1" dirty="0">
                <a:solidFill>
                  <a:srgbClr val="002060"/>
                </a:solidFill>
                <a:latin typeface="+mj-lt"/>
              </a:rPr>
              <a:t>Procurement procedure: </a:t>
            </a:r>
          </a:p>
          <a:p>
            <a:pPr marL="800100" lvl="1" indent="-342900">
              <a:lnSpc>
                <a:spcPct val="115000"/>
              </a:lnSpc>
              <a:spcBef>
                <a:spcPts val="0"/>
              </a:spcBef>
            </a:pPr>
            <a:r>
              <a:rPr lang="en-US" dirty="0">
                <a:solidFill>
                  <a:srgbClr val="002060"/>
                </a:solidFill>
                <a:latin typeface="+mj-lt"/>
              </a:rPr>
              <a:t>The framework for procurement of goods and services and selection of consultants </a:t>
            </a:r>
          </a:p>
          <a:p>
            <a:pPr marL="342900" marR="0" lvl="0" indent="-342900">
              <a:lnSpc>
                <a:spcPct val="115000"/>
              </a:lnSpc>
              <a:spcBef>
                <a:spcPts val="0"/>
              </a:spcBef>
              <a:spcAft>
                <a:spcPts val="0"/>
              </a:spcAft>
              <a:buFont typeface="Wingdings" panose="05000000000000000000" pitchFamily="2" charset="2"/>
              <a:buChar char=""/>
            </a:pPr>
            <a:r>
              <a:rPr lang="en-US" sz="2400" b="1" dirty="0">
                <a:solidFill>
                  <a:srgbClr val="002060"/>
                </a:solidFill>
                <a:latin typeface="+mj-lt"/>
              </a:rPr>
              <a:t>Key area of responsibility of Finance Manager or Accountant in a CSO </a:t>
            </a:r>
          </a:p>
          <a:p>
            <a:pPr marL="0" marR="0" indent="0">
              <a:lnSpc>
                <a:spcPct val="115000"/>
              </a:lnSpc>
              <a:spcBef>
                <a:spcPts val="0"/>
              </a:spcBef>
              <a:spcAft>
                <a:spcPts val="0"/>
              </a:spcAft>
              <a:buNone/>
            </a:pPr>
            <a:r>
              <a:rPr lang="en-US" sz="2400" b="1" i="1" dirty="0">
                <a:solidFill>
                  <a:srgbClr val="002060"/>
                </a:solidFill>
                <a:latin typeface="+mj-lt"/>
              </a:rPr>
              <a:t>Refer Annex I: </a:t>
            </a:r>
            <a:r>
              <a:rPr lang="en-US" sz="2400" i="1" dirty="0">
                <a:solidFill>
                  <a:srgbClr val="002060"/>
                </a:solidFill>
                <a:latin typeface="+mj-lt"/>
              </a:rPr>
              <a:t>For sample Table of Contents of the Finance Manual</a:t>
            </a:r>
            <a:endParaRPr lang="en-US" sz="2400" i="1" dirty="0">
              <a:solidFill>
                <a:srgbClr val="002060"/>
              </a:solidFill>
              <a:latin typeface="+mj-lt"/>
              <a:ea typeface="Calibri" panose="020F0502020204030204" pitchFamily="34" charset="0"/>
              <a:cs typeface="Times New Roman" panose="02020603050405020304" pitchFamily="18" charset="0"/>
            </a:endParaRPr>
          </a:p>
          <a:p>
            <a:endParaRPr lang="en-US" dirty="0">
              <a:latin typeface="+mj-lt"/>
            </a:endParaRPr>
          </a:p>
        </p:txBody>
      </p:sp>
      <p:sp>
        <p:nvSpPr>
          <p:cNvPr id="6" name="Title 1"/>
          <p:cNvSpPr>
            <a:spLocks noGrp="1"/>
          </p:cNvSpPr>
          <p:nvPr>
            <p:ph type="title"/>
          </p:nvPr>
        </p:nvSpPr>
        <p:spPr>
          <a:xfrm>
            <a:off x="838200" y="365126"/>
            <a:ext cx="10515600" cy="1162224"/>
          </a:xfrm>
          <a:solidFill>
            <a:srgbClr val="002060"/>
          </a:solidFill>
        </p:spPr>
        <p:txBody>
          <a:bodyPr>
            <a:normAutofit/>
          </a:bodyPr>
          <a:lstStyle/>
          <a:p>
            <a:r>
              <a:rPr lang="en-US" sz="3200" b="1" dirty="0">
                <a:solidFill>
                  <a:schemeClr val="bg1"/>
                </a:solidFill>
                <a:effectLst/>
              </a:rPr>
              <a:t>Financial Manual: Introduction – Overview and the Policy Framework …</a:t>
            </a:r>
            <a:endParaRPr lang="en-US" sz="3200" dirty="0"/>
          </a:p>
        </p:txBody>
      </p:sp>
      <p:sp>
        <p:nvSpPr>
          <p:cNvPr id="7" name="Right Arrow 6">
            <a:hlinkClick r:id="rId3" action="ppaction://hlinkfile"/>
          </p:cNvPr>
          <p:cNvSpPr/>
          <p:nvPr/>
        </p:nvSpPr>
        <p:spPr>
          <a:xfrm>
            <a:off x="9083710" y="5697417"/>
            <a:ext cx="2069960" cy="512465"/>
          </a:xfrm>
          <a:prstGeom prst="rightArrow">
            <a:avLst>
              <a:gd name="adj1" fmla="val 50000"/>
              <a:gd name="adj2" fmla="val 59878"/>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Table of Contents </a:t>
            </a:r>
          </a:p>
        </p:txBody>
      </p:sp>
    </p:spTree>
    <p:extLst>
      <p:ext uri="{BB962C8B-B14F-4D97-AF65-F5344CB8AC3E}">
        <p14:creationId xmlns:p14="http://schemas.microsoft.com/office/powerpoint/2010/main" val="3984585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7253" y="940415"/>
            <a:ext cx="9324870" cy="1200329"/>
          </a:xfrm>
          <a:prstGeom prst="rect">
            <a:avLst/>
          </a:prstGeom>
          <a:solidFill>
            <a:srgbClr val="002060"/>
          </a:solidFill>
        </p:spPr>
        <p:txBody>
          <a:bodyPr wrap="square">
            <a:spAutoFit/>
          </a:bodyPr>
          <a:lstStyle/>
          <a:p>
            <a:r>
              <a:rPr lang="en-US" sz="2400" b="1" dirty="0">
                <a:solidFill>
                  <a:schemeClr val="bg1"/>
                </a:solidFill>
                <a:latin typeface="+mj-lt"/>
              </a:rPr>
              <a:t>Sri Lanka Statement of Recommended Practice for Not-for-Profit </a:t>
            </a:r>
            <a:r>
              <a:rPr lang="en-US" sz="2400" b="1" dirty="0" err="1">
                <a:solidFill>
                  <a:schemeClr val="bg1"/>
                </a:solidFill>
                <a:latin typeface="+mj-lt"/>
              </a:rPr>
              <a:t>Organisations</a:t>
            </a:r>
            <a:r>
              <a:rPr lang="en-US" sz="2400" b="1" dirty="0">
                <a:solidFill>
                  <a:schemeClr val="bg1"/>
                </a:solidFill>
                <a:latin typeface="+mj-lt"/>
              </a:rPr>
              <a:t> (including Non-Governmental </a:t>
            </a:r>
            <a:r>
              <a:rPr lang="en-US" sz="2400" b="1" dirty="0" err="1">
                <a:solidFill>
                  <a:schemeClr val="bg1"/>
                </a:solidFill>
                <a:latin typeface="+mj-lt"/>
              </a:rPr>
              <a:t>Organisations</a:t>
            </a:r>
            <a:r>
              <a:rPr lang="en-US" sz="2400" b="1" dirty="0">
                <a:solidFill>
                  <a:schemeClr val="bg1"/>
                </a:solidFill>
                <a:latin typeface="+mj-lt"/>
              </a:rPr>
              <a:t>) (SL </a:t>
            </a:r>
            <a:r>
              <a:rPr lang="en-US" sz="2400" b="1" dirty="0" err="1">
                <a:solidFill>
                  <a:schemeClr val="bg1"/>
                </a:solidFill>
                <a:latin typeface="+mj-lt"/>
              </a:rPr>
              <a:t>SoRP</a:t>
            </a:r>
            <a:r>
              <a:rPr lang="en-US" sz="2400" b="1" dirty="0">
                <a:solidFill>
                  <a:schemeClr val="bg1"/>
                </a:solidFill>
                <a:latin typeface="+mj-lt"/>
              </a:rPr>
              <a:t> – NPOs [including NGOs])</a:t>
            </a:r>
          </a:p>
        </p:txBody>
      </p:sp>
      <p:sp>
        <p:nvSpPr>
          <p:cNvPr id="3" name="Rectangle 2"/>
          <p:cNvSpPr/>
          <p:nvPr/>
        </p:nvSpPr>
        <p:spPr>
          <a:xfrm>
            <a:off x="1507253" y="2290465"/>
            <a:ext cx="9324870" cy="3785652"/>
          </a:xfrm>
          <a:prstGeom prst="rect">
            <a:avLst/>
          </a:prstGeom>
          <a:solidFill>
            <a:schemeClr val="tx2">
              <a:lumMod val="20000"/>
              <a:lumOff val="80000"/>
            </a:schemeClr>
          </a:solidFill>
        </p:spPr>
        <p:txBody>
          <a:bodyPr wrap="square">
            <a:spAutoFit/>
          </a:bodyPr>
          <a:lstStyle/>
          <a:p>
            <a:r>
              <a:rPr lang="en-US" sz="2400" b="1" dirty="0">
                <a:solidFill>
                  <a:srgbClr val="002060"/>
                </a:solidFill>
                <a:latin typeface="+mj-lt"/>
              </a:rPr>
              <a:t>Rationale of the SL </a:t>
            </a:r>
            <a:r>
              <a:rPr lang="en-US" sz="2400" b="1" dirty="0" err="1">
                <a:solidFill>
                  <a:srgbClr val="002060"/>
                </a:solidFill>
                <a:latin typeface="+mj-lt"/>
              </a:rPr>
              <a:t>SoRP</a:t>
            </a:r>
            <a:endParaRPr lang="en-US" sz="2400" b="1" dirty="0">
              <a:solidFill>
                <a:srgbClr val="002060"/>
              </a:solidFill>
              <a:latin typeface="+mj-lt"/>
            </a:endParaRPr>
          </a:p>
          <a:p>
            <a:r>
              <a:rPr lang="en-US" sz="2400" b="1" dirty="0">
                <a:solidFill>
                  <a:srgbClr val="002060"/>
                </a:solidFill>
                <a:latin typeface="+mj-lt"/>
              </a:rPr>
              <a:t>1) </a:t>
            </a:r>
            <a:r>
              <a:rPr lang="en-US" sz="2400" dirty="0">
                <a:solidFill>
                  <a:srgbClr val="002060"/>
                </a:solidFill>
                <a:latin typeface="+mj-lt"/>
              </a:rPr>
              <a:t>The objective of the Institute of Chartered Accountants of Sri Lanka (CA Sri Lanka) in setting up the SL </a:t>
            </a:r>
            <a:r>
              <a:rPr lang="en-US" sz="2400" dirty="0" err="1">
                <a:solidFill>
                  <a:srgbClr val="002060"/>
                </a:solidFill>
                <a:latin typeface="+mj-lt"/>
              </a:rPr>
              <a:t>SoRP</a:t>
            </a:r>
            <a:r>
              <a:rPr lang="en-US" sz="2400" dirty="0">
                <a:solidFill>
                  <a:srgbClr val="002060"/>
                </a:solidFill>
                <a:latin typeface="+mj-lt"/>
              </a:rPr>
              <a:t> for NPOs is to assist those who are responsible for the preparation of the financial statements, to improve the quality of financial reporting by NPOs, thereby providing adequate information to the users of the financial statements. The intention is also to reduce the diversity that exists among NPOs in accounting practice and presentation. It is recommended that all NPOs follow this SL </a:t>
            </a:r>
            <a:r>
              <a:rPr lang="en-US" sz="2400" dirty="0" err="1">
                <a:solidFill>
                  <a:srgbClr val="002060"/>
                </a:solidFill>
                <a:latin typeface="+mj-lt"/>
              </a:rPr>
              <a:t>SoRP</a:t>
            </a:r>
            <a:r>
              <a:rPr lang="en-US" sz="2400" dirty="0">
                <a:solidFill>
                  <a:srgbClr val="002060"/>
                </a:solidFill>
                <a:latin typeface="+mj-lt"/>
              </a:rPr>
              <a:t> in order that their financial statements provide a true and fair view of the state of affairs of their organizations. </a:t>
            </a:r>
          </a:p>
        </p:txBody>
      </p:sp>
    </p:spTree>
    <p:extLst>
      <p:ext uri="{BB962C8B-B14F-4D97-AF65-F5344CB8AC3E}">
        <p14:creationId xmlns:p14="http://schemas.microsoft.com/office/powerpoint/2010/main" val="2887855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6673" y="940415"/>
            <a:ext cx="9314822" cy="1200329"/>
          </a:xfrm>
          <a:prstGeom prst="rect">
            <a:avLst/>
          </a:prstGeom>
          <a:solidFill>
            <a:srgbClr val="002060"/>
          </a:solidFill>
        </p:spPr>
        <p:txBody>
          <a:bodyPr wrap="square">
            <a:spAutoFit/>
          </a:bodyPr>
          <a:lstStyle/>
          <a:p>
            <a:r>
              <a:rPr lang="en-US" sz="2400" b="1" dirty="0">
                <a:solidFill>
                  <a:schemeClr val="bg1"/>
                </a:solidFill>
                <a:latin typeface="+mj-lt"/>
              </a:rPr>
              <a:t>Sri Lanka Statement of Recommended Practice for Not-for-Profit </a:t>
            </a:r>
            <a:r>
              <a:rPr lang="en-US" sz="2400" b="1" dirty="0" err="1">
                <a:solidFill>
                  <a:schemeClr val="bg1"/>
                </a:solidFill>
                <a:latin typeface="+mj-lt"/>
              </a:rPr>
              <a:t>Organisations</a:t>
            </a:r>
            <a:r>
              <a:rPr lang="en-US" sz="2400" b="1" dirty="0">
                <a:solidFill>
                  <a:schemeClr val="bg1"/>
                </a:solidFill>
                <a:latin typeface="+mj-lt"/>
              </a:rPr>
              <a:t> (including Non-Governmental </a:t>
            </a:r>
            <a:r>
              <a:rPr lang="en-US" sz="2400" b="1" dirty="0" err="1">
                <a:solidFill>
                  <a:schemeClr val="bg1"/>
                </a:solidFill>
                <a:latin typeface="+mj-lt"/>
              </a:rPr>
              <a:t>Organisations</a:t>
            </a:r>
            <a:r>
              <a:rPr lang="en-US" sz="2400" b="1" dirty="0">
                <a:solidFill>
                  <a:schemeClr val="bg1"/>
                </a:solidFill>
                <a:latin typeface="+mj-lt"/>
              </a:rPr>
              <a:t>) (SL </a:t>
            </a:r>
            <a:r>
              <a:rPr lang="en-US" sz="2400" b="1" dirty="0" err="1">
                <a:solidFill>
                  <a:schemeClr val="bg1"/>
                </a:solidFill>
                <a:latin typeface="+mj-lt"/>
              </a:rPr>
              <a:t>SoRP</a:t>
            </a:r>
            <a:r>
              <a:rPr lang="en-US" sz="2400" b="1" dirty="0">
                <a:solidFill>
                  <a:schemeClr val="bg1"/>
                </a:solidFill>
                <a:latin typeface="+mj-lt"/>
              </a:rPr>
              <a:t> – NPOs [including NGOs])…</a:t>
            </a:r>
          </a:p>
        </p:txBody>
      </p:sp>
      <p:sp>
        <p:nvSpPr>
          <p:cNvPr id="3" name="Rectangle 2"/>
          <p:cNvSpPr/>
          <p:nvPr/>
        </p:nvSpPr>
        <p:spPr>
          <a:xfrm>
            <a:off x="1386673" y="2298085"/>
            <a:ext cx="9314822" cy="2677656"/>
          </a:xfrm>
          <a:prstGeom prst="rect">
            <a:avLst/>
          </a:prstGeom>
          <a:solidFill>
            <a:schemeClr val="tx2">
              <a:lumMod val="20000"/>
              <a:lumOff val="80000"/>
            </a:schemeClr>
          </a:solidFill>
        </p:spPr>
        <p:txBody>
          <a:bodyPr wrap="square">
            <a:spAutoFit/>
          </a:bodyPr>
          <a:lstStyle/>
          <a:p>
            <a:r>
              <a:rPr lang="en-US" sz="2400" b="1" dirty="0">
                <a:solidFill>
                  <a:srgbClr val="002060"/>
                </a:solidFill>
                <a:latin typeface="+mj-lt"/>
              </a:rPr>
              <a:t>Rationale of the SL </a:t>
            </a:r>
            <a:r>
              <a:rPr lang="en-US" sz="2400" b="1" dirty="0" err="1">
                <a:solidFill>
                  <a:srgbClr val="002060"/>
                </a:solidFill>
                <a:latin typeface="+mj-lt"/>
              </a:rPr>
              <a:t>SoRP</a:t>
            </a:r>
            <a:r>
              <a:rPr lang="en-US" sz="2400" b="1" dirty="0">
                <a:solidFill>
                  <a:srgbClr val="002060"/>
                </a:solidFill>
                <a:latin typeface="+mj-lt"/>
              </a:rPr>
              <a:t>…</a:t>
            </a:r>
          </a:p>
          <a:p>
            <a:r>
              <a:rPr lang="en-US" sz="2400" b="1" dirty="0">
                <a:solidFill>
                  <a:srgbClr val="002060"/>
                </a:solidFill>
                <a:latin typeface="+mj-lt"/>
              </a:rPr>
              <a:t>2) </a:t>
            </a:r>
            <a:r>
              <a:rPr lang="en-US" sz="2400" dirty="0">
                <a:solidFill>
                  <a:srgbClr val="002060"/>
                </a:solidFill>
                <a:latin typeface="+mj-lt"/>
              </a:rPr>
              <a:t>With full convergence to International Financial Reporting Standards (IFRS) with effect from 1 January 2012, the existing SL </a:t>
            </a:r>
            <a:r>
              <a:rPr lang="en-US" sz="2400" dirty="0" err="1">
                <a:solidFill>
                  <a:srgbClr val="002060"/>
                </a:solidFill>
                <a:latin typeface="+mj-lt"/>
              </a:rPr>
              <a:t>SoRP</a:t>
            </a:r>
            <a:r>
              <a:rPr lang="en-US" sz="2400" dirty="0">
                <a:solidFill>
                  <a:srgbClr val="002060"/>
                </a:solidFill>
                <a:latin typeface="+mj-lt"/>
              </a:rPr>
              <a:t> for NPOs issued in 2005 which became operative from 1 April 2006 requires revisions as it was based on Sri Lanka Accounting Standards (SLASs) applicable in 2006. Therefore, CA Sri Lanka decided to revise the existing SL </a:t>
            </a:r>
            <a:r>
              <a:rPr lang="en-US" sz="2400" dirty="0" err="1">
                <a:solidFill>
                  <a:srgbClr val="002060"/>
                </a:solidFill>
                <a:latin typeface="+mj-lt"/>
              </a:rPr>
              <a:t>SoRP</a:t>
            </a:r>
            <a:r>
              <a:rPr lang="en-US" sz="2400" dirty="0">
                <a:solidFill>
                  <a:srgbClr val="002060"/>
                </a:solidFill>
                <a:latin typeface="+mj-lt"/>
              </a:rPr>
              <a:t> to be in line with IFRS based new Sri Lanka Accounting Standards. </a:t>
            </a:r>
          </a:p>
        </p:txBody>
      </p:sp>
    </p:spTree>
    <p:extLst>
      <p:ext uri="{BB962C8B-B14F-4D97-AF65-F5344CB8AC3E}">
        <p14:creationId xmlns:p14="http://schemas.microsoft.com/office/powerpoint/2010/main" val="2785529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7349" y="940415"/>
            <a:ext cx="9133952" cy="1200329"/>
          </a:xfrm>
          <a:prstGeom prst="rect">
            <a:avLst/>
          </a:prstGeom>
          <a:solidFill>
            <a:srgbClr val="002060"/>
          </a:solidFill>
        </p:spPr>
        <p:txBody>
          <a:bodyPr wrap="square">
            <a:spAutoFit/>
          </a:bodyPr>
          <a:lstStyle/>
          <a:p>
            <a:r>
              <a:rPr lang="en-US" sz="2400" b="1" dirty="0">
                <a:solidFill>
                  <a:schemeClr val="bg1"/>
                </a:solidFill>
                <a:latin typeface="+mj-lt"/>
              </a:rPr>
              <a:t>Sri Lanka Statement of Recommended Practice for Not-for-Profit </a:t>
            </a:r>
            <a:r>
              <a:rPr lang="en-US" sz="2400" b="1" dirty="0" err="1">
                <a:solidFill>
                  <a:schemeClr val="bg1"/>
                </a:solidFill>
                <a:latin typeface="+mj-lt"/>
              </a:rPr>
              <a:t>Organisations</a:t>
            </a:r>
            <a:r>
              <a:rPr lang="en-US" sz="2400" b="1" dirty="0">
                <a:solidFill>
                  <a:schemeClr val="bg1"/>
                </a:solidFill>
                <a:latin typeface="+mj-lt"/>
              </a:rPr>
              <a:t> (including Non-Governmental </a:t>
            </a:r>
            <a:r>
              <a:rPr lang="en-US" sz="2400" b="1" dirty="0" err="1">
                <a:solidFill>
                  <a:schemeClr val="bg1"/>
                </a:solidFill>
                <a:latin typeface="+mj-lt"/>
              </a:rPr>
              <a:t>Organisations</a:t>
            </a:r>
            <a:r>
              <a:rPr lang="en-US" sz="2400" b="1" dirty="0">
                <a:solidFill>
                  <a:schemeClr val="bg1"/>
                </a:solidFill>
                <a:latin typeface="+mj-lt"/>
              </a:rPr>
              <a:t>)                       (SL </a:t>
            </a:r>
            <a:r>
              <a:rPr lang="en-US" sz="2400" b="1" dirty="0" err="1">
                <a:solidFill>
                  <a:schemeClr val="bg1"/>
                </a:solidFill>
                <a:latin typeface="+mj-lt"/>
              </a:rPr>
              <a:t>SoRP</a:t>
            </a:r>
            <a:r>
              <a:rPr lang="en-US" sz="2400" b="1" dirty="0">
                <a:solidFill>
                  <a:schemeClr val="bg1"/>
                </a:solidFill>
                <a:latin typeface="+mj-lt"/>
              </a:rPr>
              <a:t> – NPOs [including NGOs])…</a:t>
            </a:r>
          </a:p>
        </p:txBody>
      </p:sp>
      <p:sp>
        <p:nvSpPr>
          <p:cNvPr id="3" name="Rectangle 2"/>
          <p:cNvSpPr/>
          <p:nvPr/>
        </p:nvSpPr>
        <p:spPr>
          <a:xfrm>
            <a:off x="1527349" y="2298085"/>
            <a:ext cx="9133952" cy="3046988"/>
          </a:xfrm>
          <a:prstGeom prst="rect">
            <a:avLst/>
          </a:prstGeom>
          <a:solidFill>
            <a:schemeClr val="tx2">
              <a:lumMod val="20000"/>
              <a:lumOff val="80000"/>
            </a:schemeClr>
          </a:solidFill>
        </p:spPr>
        <p:txBody>
          <a:bodyPr wrap="square">
            <a:spAutoFit/>
          </a:bodyPr>
          <a:lstStyle/>
          <a:p>
            <a:r>
              <a:rPr lang="en-US" sz="2400" b="1" dirty="0">
                <a:solidFill>
                  <a:srgbClr val="002060"/>
                </a:solidFill>
                <a:latin typeface="+mj-lt"/>
              </a:rPr>
              <a:t>Rationale of the SL </a:t>
            </a:r>
            <a:r>
              <a:rPr lang="en-US" sz="2400" b="1" dirty="0" err="1">
                <a:solidFill>
                  <a:srgbClr val="002060"/>
                </a:solidFill>
                <a:latin typeface="+mj-lt"/>
              </a:rPr>
              <a:t>SoRP</a:t>
            </a:r>
            <a:r>
              <a:rPr lang="en-US" sz="2400" b="1" dirty="0">
                <a:solidFill>
                  <a:srgbClr val="002060"/>
                </a:solidFill>
                <a:latin typeface="+mj-lt"/>
              </a:rPr>
              <a:t>…</a:t>
            </a:r>
          </a:p>
          <a:p>
            <a:r>
              <a:rPr lang="en-US" sz="2400" b="1" dirty="0">
                <a:solidFill>
                  <a:srgbClr val="002060"/>
                </a:solidFill>
                <a:latin typeface="+mj-lt"/>
              </a:rPr>
              <a:t>3) </a:t>
            </a:r>
            <a:r>
              <a:rPr lang="en-US" sz="2400" dirty="0">
                <a:solidFill>
                  <a:srgbClr val="002060"/>
                </a:solidFill>
                <a:latin typeface="+mj-lt"/>
              </a:rPr>
              <a:t>This SL </a:t>
            </a:r>
            <a:r>
              <a:rPr lang="en-US" sz="2400" dirty="0" err="1">
                <a:solidFill>
                  <a:srgbClr val="002060"/>
                </a:solidFill>
                <a:latin typeface="+mj-lt"/>
              </a:rPr>
              <a:t>SoRP</a:t>
            </a:r>
            <a:r>
              <a:rPr lang="en-US" sz="2400" dirty="0">
                <a:solidFill>
                  <a:srgbClr val="002060"/>
                </a:solidFill>
                <a:latin typeface="+mj-lt"/>
              </a:rPr>
              <a:t> is intended to apply to all NPOs operating in Sri Lanka, regardless of their size, or complexity. </a:t>
            </a:r>
          </a:p>
          <a:p>
            <a:r>
              <a:rPr lang="en-US" sz="2400" b="1" dirty="0">
                <a:solidFill>
                  <a:srgbClr val="002060"/>
                </a:solidFill>
                <a:latin typeface="+mj-lt"/>
              </a:rPr>
              <a:t>4) </a:t>
            </a:r>
            <a:r>
              <a:rPr lang="en-US" sz="2400" dirty="0">
                <a:solidFill>
                  <a:srgbClr val="002060"/>
                </a:solidFill>
                <a:latin typeface="+mj-lt"/>
              </a:rPr>
              <a:t>It provides the basis for the preparation of accrual based financial statements to give a true and fair view. </a:t>
            </a:r>
          </a:p>
          <a:p>
            <a:r>
              <a:rPr lang="en-US" sz="2400" b="1" dirty="0">
                <a:solidFill>
                  <a:srgbClr val="002060"/>
                </a:solidFill>
                <a:latin typeface="+mj-lt"/>
              </a:rPr>
              <a:t>5) </a:t>
            </a:r>
            <a:r>
              <a:rPr lang="en-US" sz="2400" dirty="0">
                <a:solidFill>
                  <a:srgbClr val="002060"/>
                </a:solidFill>
                <a:latin typeface="+mj-lt"/>
              </a:rPr>
              <a:t>NPOs have to comply only with those standards, which apply to them. NPOs may safely ignore the standards dealing with matters, which do not apply to the activities of their own NPO.</a:t>
            </a:r>
          </a:p>
        </p:txBody>
      </p:sp>
    </p:spTree>
    <p:extLst>
      <p:ext uri="{BB962C8B-B14F-4D97-AF65-F5344CB8AC3E}">
        <p14:creationId xmlns:p14="http://schemas.microsoft.com/office/powerpoint/2010/main" val="60706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9740" y="940415"/>
            <a:ext cx="8732520" cy="1200329"/>
          </a:xfrm>
          <a:prstGeom prst="rect">
            <a:avLst/>
          </a:prstGeom>
          <a:solidFill>
            <a:srgbClr val="002060"/>
          </a:solidFill>
        </p:spPr>
        <p:txBody>
          <a:bodyPr wrap="square">
            <a:spAutoFit/>
          </a:bodyPr>
          <a:lstStyle/>
          <a:p>
            <a:r>
              <a:rPr lang="en-US" sz="2400" b="1" dirty="0">
                <a:solidFill>
                  <a:schemeClr val="bg1"/>
                </a:solidFill>
                <a:latin typeface="+mj-lt"/>
              </a:rPr>
              <a:t>Sri Lanka Statement of Recommended Practice for Not-for-Profit </a:t>
            </a:r>
            <a:r>
              <a:rPr lang="en-US" sz="2400" b="1" dirty="0" err="1">
                <a:solidFill>
                  <a:schemeClr val="bg1"/>
                </a:solidFill>
                <a:latin typeface="+mj-lt"/>
              </a:rPr>
              <a:t>Organisations</a:t>
            </a:r>
            <a:r>
              <a:rPr lang="en-US" sz="2400" b="1" dirty="0">
                <a:solidFill>
                  <a:schemeClr val="bg1"/>
                </a:solidFill>
                <a:latin typeface="+mj-lt"/>
              </a:rPr>
              <a:t> (including Non-Governmental </a:t>
            </a:r>
            <a:r>
              <a:rPr lang="en-US" sz="2400" b="1" dirty="0" err="1">
                <a:solidFill>
                  <a:schemeClr val="bg1"/>
                </a:solidFill>
                <a:latin typeface="+mj-lt"/>
              </a:rPr>
              <a:t>Organisations</a:t>
            </a:r>
            <a:r>
              <a:rPr lang="en-US" sz="2400" b="1" dirty="0">
                <a:solidFill>
                  <a:schemeClr val="bg1"/>
                </a:solidFill>
                <a:latin typeface="+mj-lt"/>
              </a:rPr>
              <a:t>)                       (SL </a:t>
            </a:r>
            <a:r>
              <a:rPr lang="en-US" sz="2400" b="1" dirty="0" err="1">
                <a:solidFill>
                  <a:schemeClr val="bg1"/>
                </a:solidFill>
                <a:latin typeface="+mj-lt"/>
              </a:rPr>
              <a:t>SoRP</a:t>
            </a:r>
            <a:r>
              <a:rPr lang="en-US" sz="2400" b="1" dirty="0">
                <a:solidFill>
                  <a:schemeClr val="bg1"/>
                </a:solidFill>
                <a:latin typeface="+mj-lt"/>
              </a:rPr>
              <a:t> – NPOs [including NGOs])…</a:t>
            </a:r>
          </a:p>
        </p:txBody>
      </p:sp>
      <p:sp>
        <p:nvSpPr>
          <p:cNvPr id="3" name="Rectangle 2"/>
          <p:cNvSpPr/>
          <p:nvPr/>
        </p:nvSpPr>
        <p:spPr>
          <a:xfrm>
            <a:off x="1729740" y="2298085"/>
            <a:ext cx="8732520" cy="3046988"/>
          </a:xfrm>
          <a:prstGeom prst="rect">
            <a:avLst/>
          </a:prstGeom>
          <a:solidFill>
            <a:schemeClr val="tx2">
              <a:lumMod val="20000"/>
              <a:lumOff val="80000"/>
            </a:schemeClr>
          </a:solidFill>
        </p:spPr>
        <p:txBody>
          <a:bodyPr wrap="square">
            <a:spAutoFit/>
          </a:bodyPr>
          <a:lstStyle/>
          <a:p>
            <a:r>
              <a:rPr lang="en-US" sz="2400" b="1" dirty="0">
                <a:solidFill>
                  <a:srgbClr val="002060"/>
                </a:solidFill>
                <a:latin typeface="+mj-lt"/>
              </a:rPr>
              <a:t>Rationale of the SL </a:t>
            </a:r>
            <a:r>
              <a:rPr lang="en-US" sz="2400" b="1" dirty="0" err="1">
                <a:solidFill>
                  <a:srgbClr val="002060"/>
                </a:solidFill>
                <a:latin typeface="+mj-lt"/>
              </a:rPr>
              <a:t>SoRP</a:t>
            </a:r>
            <a:r>
              <a:rPr lang="en-US" sz="2400" b="1" dirty="0">
                <a:solidFill>
                  <a:srgbClr val="002060"/>
                </a:solidFill>
                <a:latin typeface="+mj-lt"/>
              </a:rPr>
              <a:t>…</a:t>
            </a:r>
          </a:p>
          <a:p>
            <a:r>
              <a:rPr lang="en-US" sz="2400" b="1" dirty="0">
                <a:solidFill>
                  <a:srgbClr val="002060"/>
                </a:solidFill>
                <a:latin typeface="+mj-lt"/>
              </a:rPr>
              <a:t>6) </a:t>
            </a:r>
            <a:r>
              <a:rPr lang="en-US" sz="2400" dirty="0">
                <a:solidFill>
                  <a:srgbClr val="002060"/>
                </a:solidFill>
                <a:latin typeface="+mj-lt"/>
              </a:rPr>
              <a:t>All NPOs are required to comply with the requirements stipulated by the Sri Lanka Accounting Standards (SLFRS Framework) to prepare and present their financial statements. SLFRS Framework comprises full SLFRSs (comprehensive set of SLFRSs including IFRIC and SIC pronouncements) and SLFRS for SMEs (Sri Lanka Accounting Standard for Small and Medium – sized Entities). All NPOs with public accountability should comply with full SLFRSs.</a:t>
            </a:r>
          </a:p>
        </p:txBody>
      </p:sp>
    </p:spTree>
    <p:extLst>
      <p:ext uri="{BB962C8B-B14F-4D97-AF65-F5344CB8AC3E}">
        <p14:creationId xmlns:p14="http://schemas.microsoft.com/office/powerpoint/2010/main" val="2364495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7688" y="940415"/>
            <a:ext cx="9023420" cy="1200329"/>
          </a:xfrm>
          <a:prstGeom prst="rect">
            <a:avLst/>
          </a:prstGeom>
          <a:solidFill>
            <a:srgbClr val="002060"/>
          </a:solidFill>
        </p:spPr>
        <p:txBody>
          <a:bodyPr wrap="square">
            <a:spAutoFit/>
          </a:bodyPr>
          <a:lstStyle/>
          <a:p>
            <a:r>
              <a:rPr lang="en-US" sz="2400" b="1" dirty="0">
                <a:solidFill>
                  <a:schemeClr val="bg1"/>
                </a:solidFill>
                <a:latin typeface="+mj-lt"/>
              </a:rPr>
              <a:t>Sri Lanka Statement of Recommended Practice for Not-for-Profit </a:t>
            </a:r>
            <a:r>
              <a:rPr lang="en-US" sz="2400" b="1" dirty="0" err="1">
                <a:solidFill>
                  <a:schemeClr val="bg1"/>
                </a:solidFill>
                <a:latin typeface="+mj-lt"/>
              </a:rPr>
              <a:t>Organisations</a:t>
            </a:r>
            <a:r>
              <a:rPr lang="en-US" sz="2400" b="1" dirty="0">
                <a:solidFill>
                  <a:schemeClr val="bg1"/>
                </a:solidFill>
                <a:latin typeface="+mj-lt"/>
              </a:rPr>
              <a:t> (including Non-Governmental </a:t>
            </a:r>
            <a:r>
              <a:rPr lang="en-US" sz="2400" b="1" dirty="0" err="1">
                <a:solidFill>
                  <a:schemeClr val="bg1"/>
                </a:solidFill>
                <a:latin typeface="+mj-lt"/>
              </a:rPr>
              <a:t>Organisations</a:t>
            </a:r>
            <a:r>
              <a:rPr lang="en-US" sz="2400" b="1" dirty="0">
                <a:solidFill>
                  <a:schemeClr val="bg1"/>
                </a:solidFill>
                <a:latin typeface="+mj-lt"/>
              </a:rPr>
              <a:t>)                       (SL </a:t>
            </a:r>
            <a:r>
              <a:rPr lang="en-US" sz="2400" b="1" dirty="0" err="1">
                <a:solidFill>
                  <a:schemeClr val="bg1"/>
                </a:solidFill>
                <a:latin typeface="+mj-lt"/>
              </a:rPr>
              <a:t>SoRP</a:t>
            </a:r>
            <a:r>
              <a:rPr lang="en-US" sz="2400" b="1" dirty="0">
                <a:solidFill>
                  <a:schemeClr val="bg1"/>
                </a:solidFill>
                <a:latin typeface="+mj-lt"/>
              </a:rPr>
              <a:t> – NPOs [including NGOs])…</a:t>
            </a:r>
          </a:p>
        </p:txBody>
      </p:sp>
      <p:sp>
        <p:nvSpPr>
          <p:cNvPr id="3" name="Rectangle 2"/>
          <p:cNvSpPr/>
          <p:nvPr/>
        </p:nvSpPr>
        <p:spPr>
          <a:xfrm>
            <a:off x="1597688" y="2298085"/>
            <a:ext cx="9023420" cy="2308324"/>
          </a:xfrm>
          <a:prstGeom prst="rect">
            <a:avLst/>
          </a:prstGeom>
          <a:solidFill>
            <a:schemeClr val="tx2">
              <a:lumMod val="20000"/>
              <a:lumOff val="80000"/>
            </a:schemeClr>
          </a:solidFill>
        </p:spPr>
        <p:txBody>
          <a:bodyPr wrap="square">
            <a:spAutoFit/>
          </a:bodyPr>
          <a:lstStyle/>
          <a:p>
            <a:r>
              <a:rPr lang="en-US" sz="2400" b="1" dirty="0">
                <a:solidFill>
                  <a:srgbClr val="002060"/>
                </a:solidFill>
                <a:latin typeface="+mj-lt"/>
              </a:rPr>
              <a:t>Rationale of the SL </a:t>
            </a:r>
            <a:r>
              <a:rPr lang="en-US" sz="2400" b="1" dirty="0" err="1">
                <a:solidFill>
                  <a:srgbClr val="002060"/>
                </a:solidFill>
                <a:latin typeface="+mj-lt"/>
              </a:rPr>
              <a:t>SoRP</a:t>
            </a:r>
            <a:r>
              <a:rPr lang="en-US" sz="2400" b="1" dirty="0">
                <a:solidFill>
                  <a:srgbClr val="002060"/>
                </a:solidFill>
                <a:latin typeface="+mj-lt"/>
              </a:rPr>
              <a:t>…</a:t>
            </a:r>
          </a:p>
          <a:p>
            <a:r>
              <a:rPr lang="en-US" sz="2400" b="1" dirty="0">
                <a:solidFill>
                  <a:srgbClr val="002060"/>
                </a:solidFill>
                <a:latin typeface="+mj-lt"/>
              </a:rPr>
              <a:t>7) </a:t>
            </a:r>
            <a:r>
              <a:rPr lang="en-US" sz="2400" dirty="0">
                <a:solidFill>
                  <a:srgbClr val="002060"/>
                </a:solidFill>
                <a:latin typeface="+mj-lt"/>
              </a:rPr>
              <a:t>Additional specific provisions for NPOs which should be read in conjunction with the applicable set of Sri Lanka Accounting Standards are given in Section 4 of this SL </a:t>
            </a:r>
            <a:r>
              <a:rPr lang="en-US" sz="2400" dirty="0" err="1">
                <a:solidFill>
                  <a:srgbClr val="002060"/>
                </a:solidFill>
                <a:latin typeface="+mj-lt"/>
              </a:rPr>
              <a:t>SoRP</a:t>
            </a:r>
            <a:r>
              <a:rPr lang="en-US" sz="2400" dirty="0">
                <a:solidFill>
                  <a:srgbClr val="002060"/>
                </a:solidFill>
                <a:latin typeface="+mj-lt"/>
              </a:rPr>
              <a:t>. </a:t>
            </a:r>
          </a:p>
          <a:p>
            <a:r>
              <a:rPr lang="en-US" sz="2400" b="1" dirty="0">
                <a:solidFill>
                  <a:srgbClr val="002060"/>
                </a:solidFill>
                <a:latin typeface="+mj-lt"/>
              </a:rPr>
              <a:t>8)  </a:t>
            </a:r>
            <a:r>
              <a:rPr lang="en-US" sz="2400" dirty="0">
                <a:solidFill>
                  <a:srgbClr val="002060"/>
                </a:solidFill>
                <a:latin typeface="+mj-lt"/>
              </a:rPr>
              <a:t>Each provision included in this SL </a:t>
            </a:r>
            <a:r>
              <a:rPr lang="en-US" sz="2400" dirty="0" err="1">
                <a:solidFill>
                  <a:srgbClr val="002060"/>
                </a:solidFill>
                <a:latin typeface="+mj-lt"/>
              </a:rPr>
              <a:t>SoRP</a:t>
            </a:r>
            <a:r>
              <a:rPr lang="en-US" sz="2400" dirty="0">
                <a:solidFill>
                  <a:srgbClr val="002060"/>
                </a:solidFill>
                <a:latin typeface="+mj-lt"/>
              </a:rPr>
              <a:t> should be considered in the context of its relevance and what is material to any particular NPO.</a:t>
            </a:r>
          </a:p>
        </p:txBody>
      </p:sp>
    </p:spTree>
    <p:extLst>
      <p:ext uri="{BB962C8B-B14F-4D97-AF65-F5344CB8AC3E}">
        <p14:creationId xmlns:p14="http://schemas.microsoft.com/office/powerpoint/2010/main" val="2773909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7320" y="317690"/>
            <a:ext cx="9250680" cy="3385630"/>
          </a:xfrm>
          <a:solidFill>
            <a:srgbClr val="002060"/>
          </a:solidFill>
        </p:spPr>
        <p:txBody>
          <a:bodyPr>
            <a:normAutofit/>
          </a:bodyPr>
          <a:lstStyle/>
          <a:p>
            <a:r>
              <a:rPr lang="en-US" sz="5400" dirty="0">
                <a:solidFill>
                  <a:schemeClr val="bg1"/>
                </a:solidFill>
              </a:rPr>
              <a:t>Workshop on                      Strengthening Financial Management of Civil Society Organizations </a:t>
            </a:r>
          </a:p>
        </p:txBody>
      </p:sp>
      <p:sp>
        <p:nvSpPr>
          <p:cNvPr id="3" name="Subtitle 2"/>
          <p:cNvSpPr>
            <a:spLocks noGrp="1"/>
          </p:cNvSpPr>
          <p:nvPr>
            <p:ph type="subTitle" idx="1"/>
          </p:nvPr>
        </p:nvSpPr>
        <p:spPr>
          <a:xfrm>
            <a:off x="1417320" y="3941064"/>
            <a:ext cx="9250680" cy="1984248"/>
          </a:xfrm>
          <a:solidFill>
            <a:schemeClr val="tx2">
              <a:lumMod val="20000"/>
              <a:lumOff val="80000"/>
            </a:schemeClr>
          </a:solidFill>
        </p:spPr>
        <p:txBody>
          <a:bodyPr>
            <a:normAutofit/>
          </a:bodyPr>
          <a:lstStyle/>
          <a:p>
            <a:endParaRPr lang="en-US" dirty="0">
              <a:latin typeface="+mj-lt"/>
            </a:endParaRPr>
          </a:p>
          <a:p>
            <a:r>
              <a:rPr lang="en-US" b="1" dirty="0">
                <a:solidFill>
                  <a:srgbClr val="002060"/>
                </a:solidFill>
                <a:latin typeface="+mj-lt"/>
              </a:rPr>
              <a:t>August 25 – September 27, 2021 </a:t>
            </a:r>
          </a:p>
          <a:p>
            <a:r>
              <a:rPr lang="en-US" b="1" dirty="0">
                <a:solidFill>
                  <a:srgbClr val="002060"/>
                </a:solidFill>
                <a:latin typeface="+mj-lt"/>
              </a:rPr>
              <a:t>27 Lesson Hours  in 17 Days                                                                                    (Through Virtual Meeting – Zoom Technology)</a:t>
            </a:r>
          </a:p>
          <a:p>
            <a:pPr algn="l"/>
            <a:endParaRPr lang="en-US" dirty="0">
              <a:solidFill>
                <a:srgbClr val="002060"/>
              </a:solidFill>
              <a:latin typeface="+mj-lt"/>
            </a:endParaRPr>
          </a:p>
          <a:p>
            <a:pPr algn="l"/>
            <a:endParaRPr lang="en-US" dirty="0">
              <a:latin typeface="+mj-lt"/>
            </a:endParaRPr>
          </a:p>
        </p:txBody>
      </p:sp>
    </p:spTree>
    <p:extLst>
      <p:ext uri="{BB962C8B-B14F-4D97-AF65-F5344CB8AC3E}">
        <p14:creationId xmlns:p14="http://schemas.microsoft.com/office/powerpoint/2010/main" val="3868986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7785" y="940415"/>
            <a:ext cx="9053564" cy="1200329"/>
          </a:xfrm>
          <a:prstGeom prst="rect">
            <a:avLst/>
          </a:prstGeom>
          <a:solidFill>
            <a:srgbClr val="002060"/>
          </a:solidFill>
        </p:spPr>
        <p:txBody>
          <a:bodyPr wrap="square">
            <a:spAutoFit/>
          </a:bodyPr>
          <a:lstStyle/>
          <a:p>
            <a:r>
              <a:rPr lang="en-US" sz="2400" b="1" dirty="0">
                <a:solidFill>
                  <a:schemeClr val="bg1"/>
                </a:solidFill>
                <a:latin typeface="+mj-lt"/>
              </a:rPr>
              <a:t>Sri Lanka Statement of Recommended Practice for Not-for-Profit </a:t>
            </a:r>
            <a:r>
              <a:rPr lang="en-US" sz="2400" b="1" dirty="0" err="1">
                <a:solidFill>
                  <a:schemeClr val="bg1"/>
                </a:solidFill>
                <a:latin typeface="+mj-lt"/>
              </a:rPr>
              <a:t>Organisations</a:t>
            </a:r>
            <a:r>
              <a:rPr lang="en-US" sz="2400" b="1" dirty="0">
                <a:solidFill>
                  <a:schemeClr val="bg1"/>
                </a:solidFill>
                <a:latin typeface="+mj-lt"/>
              </a:rPr>
              <a:t> (including Non-Governmental </a:t>
            </a:r>
            <a:r>
              <a:rPr lang="en-US" sz="2400" b="1" dirty="0" err="1">
                <a:solidFill>
                  <a:schemeClr val="bg1"/>
                </a:solidFill>
                <a:latin typeface="+mj-lt"/>
              </a:rPr>
              <a:t>Organisations</a:t>
            </a:r>
            <a:r>
              <a:rPr lang="en-US" sz="2400" b="1" dirty="0">
                <a:solidFill>
                  <a:schemeClr val="bg1"/>
                </a:solidFill>
                <a:latin typeface="+mj-lt"/>
              </a:rPr>
              <a:t>) (SL </a:t>
            </a:r>
            <a:r>
              <a:rPr lang="en-US" sz="2400" b="1" dirty="0" err="1">
                <a:solidFill>
                  <a:schemeClr val="bg1"/>
                </a:solidFill>
                <a:latin typeface="+mj-lt"/>
              </a:rPr>
              <a:t>SoRP</a:t>
            </a:r>
            <a:r>
              <a:rPr lang="en-US" sz="2400" b="1" dirty="0">
                <a:solidFill>
                  <a:schemeClr val="bg1"/>
                </a:solidFill>
                <a:latin typeface="+mj-lt"/>
              </a:rPr>
              <a:t> – NPOs [including NGOs])…</a:t>
            </a:r>
          </a:p>
        </p:txBody>
      </p:sp>
      <p:sp>
        <p:nvSpPr>
          <p:cNvPr id="3" name="Rectangle 2"/>
          <p:cNvSpPr/>
          <p:nvPr/>
        </p:nvSpPr>
        <p:spPr>
          <a:xfrm>
            <a:off x="1617785" y="2252365"/>
            <a:ext cx="9053564" cy="2677656"/>
          </a:xfrm>
          <a:prstGeom prst="rect">
            <a:avLst/>
          </a:prstGeom>
          <a:solidFill>
            <a:schemeClr val="tx2">
              <a:lumMod val="20000"/>
              <a:lumOff val="80000"/>
            </a:schemeClr>
          </a:solidFill>
        </p:spPr>
        <p:txBody>
          <a:bodyPr wrap="square">
            <a:spAutoFit/>
          </a:bodyPr>
          <a:lstStyle/>
          <a:p>
            <a:r>
              <a:rPr lang="en-US" sz="2400" b="1" dirty="0">
                <a:solidFill>
                  <a:srgbClr val="002060"/>
                </a:solidFill>
                <a:latin typeface="+mj-lt"/>
              </a:rPr>
              <a:t>Introduction: </a:t>
            </a:r>
          </a:p>
          <a:p>
            <a:r>
              <a:rPr lang="en-US" sz="2400" dirty="0">
                <a:solidFill>
                  <a:srgbClr val="002060"/>
                </a:solidFill>
                <a:latin typeface="+mj-lt"/>
              </a:rPr>
              <a:t>All over the world, Not-for-Profit </a:t>
            </a:r>
            <a:r>
              <a:rPr lang="en-US" sz="2400" dirty="0" err="1">
                <a:solidFill>
                  <a:srgbClr val="002060"/>
                </a:solidFill>
                <a:latin typeface="+mj-lt"/>
              </a:rPr>
              <a:t>Organisations</a:t>
            </a:r>
            <a:r>
              <a:rPr lang="en-US" sz="2400" dirty="0">
                <a:solidFill>
                  <a:srgbClr val="002060"/>
                </a:solidFill>
                <a:latin typeface="+mj-lt"/>
              </a:rPr>
              <a:t> (NPOs) play an important role in the socio economic process of the countries in which they operate. This is true not only in developing countries, but also in developed countries. NPOs in Sri Lanka are no exception. These </a:t>
            </a:r>
            <a:r>
              <a:rPr lang="en-US" sz="2400" dirty="0" err="1">
                <a:solidFill>
                  <a:srgbClr val="002060"/>
                </a:solidFill>
                <a:latin typeface="+mj-lt"/>
              </a:rPr>
              <a:t>organisations</a:t>
            </a:r>
            <a:r>
              <a:rPr lang="en-US" sz="2400" dirty="0">
                <a:solidFill>
                  <a:srgbClr val="002060"/>
                </a:solidFill>
                <a:latin typeface="+mj-lt"/>
              </a:rPr>
              <a:t> are important players in both the social and political spheres. </a:t>
            </a:r>
          </a:p>
        </p:txBody>
      </p:sp>
    </p:spTree>
    <p:extLst>
      <p:ext uri="{BB962C8B-B14F-4D97-AF65-F5344CB8AC3E}">
        <p14:creationId xmlns:p14="http://schemas.microsoft.com/office/powerpoint/2010/main" val="674013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8607" y="940415"/>
            <a:ext cx="8732017" cy="1200329"/>
          </a:xfrm>
          <a:prstGeom prst="rect">
            <a:avLst/>
          </a:prstGeom>
          <a:solidFill>
            <a:srgbClr val="002060"/>
          </a:solidFill>
        </p:spPr>
        <p:txBody>
          <a:bodyPr wrap="square">
            <a:spAutoFit/>
          </a:bodyPr>
          <a:lstStyle/>
          <a:p>
            <a:r>
              <a:rPr lang="en-US" sz="2400" b="1" dirty="0">
                <a:solidFill>
                  <a:schemeClr val="bg1"/>
                </a:solidFill>
                <a:latin typeface="+mj-lt"/>
              </a:rPr>
              <a:t>Sri Lanka Statement of Recommended Practice for Not-for-Profit </a:t>
            </a:r>
            <a:r>
              <a:rPr lang="en-US" sz="2400" b="1" dirty="0" err="1">
                <a:solidFill>
                  <a:schemeClr val="bg1"/>
                </a:solidFill>
                <a:latin typeface="+mj-lt"/>
              </a:rPr>
              <a:t>Organisations</a:t>
            </a:r>
            <a:r>
              <a:rPr lang="en-US" sz="2400" b="1" dirty="0">
                <a:solidFill>
                  <a:schemeClr val="bg1"/>
                </a:solidFill>
                <a:latin typeface="+mj-lt"/>
              </a:rPr>
              <a:t> (including Non-Governmental </a:t>
            </a:r>
            <a:r>
              <a:rPr lang="en-US" sz="2400" b="1" dirty="0" err="1">
                <a:solidFill>
                  <a:schemeClr val="bg1"/>
                </a:solidFill>
                <a:latin typeface="+mj-lt"/>
              </a:rPr>
              <a:t>Organisations</a:t>
            </a:r>
            <a:r>
              <a:rPr lang="en-US" sz="2400" b="1" dirty="0">
                <a:solidFill>
                  <a:schemeClr val="bg1"/>
                </a:solidFill>
                <a:latin typeface="+mj-lt"/>
              </a:rPr>
              <a:t>) (SL </a:t>
            </a:r>
            <a:r>
              <a:rPr lang="en-US" sz="2400" b="1" dirty="0" err="1">
                <a:solidFill>
                  <a:schemeClr val="bg1"/>
                </a:solidFill>
                <a:latin typeface="+mj-lt"/>
              </a:rPr>
              <a:t>SoRP</a:t>
            </a:r>
            <a:r>
              <a:rPr lang="en-US" sz="2400" b="1" dirty="0">
                <a:solidFill>
                  <a:schemeClr val="bg1"/>
                </a:solidFill>
                <a:latin typeface="+mj-lt"/>
              </a:rPr>
              <a:t> – NPOs [including NGOs])…</a:t>
            </a:r>
          </a:p>
        </p:txBody>
      </p:sp>
      <p:sp>
        <p:nvSpPr>
          <p:cNvPr id="3" name="Rectangle 2"/>
          <p:cNvSpPr/>
          <p:nvPr/>
        </p:nvSpPr>
        <p:spPr>
          <a:xfrm>
            <a:off x="1788607" y="2252365"/>
            <a:ext cx="8732017" cy="2308324"/>
          </a:xfrm>
          <a:prstGeom prst="rect">
            <a:avLst/>
          </a:prstGeom>
          <a:solidFill>
            <a:schemeClr val="tx2">
              <a:lumMod val="20000"/>
              <a:lumOff val="80000"/>
            </a:schemeClr>
          </a:solidFill>
        </p:spPr>
        <p:txBody>
          <a:bodyPr wrap="square">
            <a:spAutoFit/>
          </a:bodyPr>
          <a:lstStyle/>
          <a:p>
            <a:r>
              <a:rPr lang="en-US" sz="2400" b="1" dirty="0">
                <a:solidFill>
                  <a:srgbClr val="002060"/>
                </a:solidFill>
                <a:latin typeface="+mj-lt"/>
              </a:rPr>
              <a:t>Legal Framework: </a:t>
            </a:r>
          </a:p>
          <a:p>
            <a:r>
              <a:rPr lang="en-US" sz="2400" dirty="0">
                <a:solidFill>
                  <a:srgbClr val="002060"/>
                </a:solidFill>
                <a:latin typeface="+mj-lt"/>
              </a:rPr>
              <a:t>The magnitude of the funds channeled through these organizations creates considerable responsibility in terms of follow up, monitoring and accountability. Transparency thus becomes an important issue in Sri Lanka. Clear guidelines need to be provided to these organizations on how to conduct their affairs, including accounting and reporting. </a:t>
            </a:r>
          </a:p>
        </p:txBody>
      </p:sp>
    </p:spTree>
    <p:extLst>
      <p:ext uri="{BB962C8B-B14F-4D97-AF65-F5344CB8AC3E}">
        <p14:creationId xmlns:p14="http://schemas.microsoft.com/office/powerpoint/2010/main" val="277319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6334" y="940415"/>
            <a:ext cx="9455499" cy="1200329"/>
          </a:xfrm>
          <a:prstGeom prst="rect">
            <a:avLst/>
          </a:prstGeom>
          <a:solidFill>
            <a:srgbClr val="002060"/>
          </a:solidFill>
        </p:spPr>
        <p:txBody>
          <a:bodyPr wrap="square">
            <a:spAutoFit/>
          </a:bodyPr>
          <a:lstStyle/>
          <a:p>
            <a:r>
              <a:rPr lang="en-US" sz="2400" b="1" dirty="0">
                <a:solidFill>
                  <a:schemeClr val="bg1"/>
                </a:solidFill>
                <a:latin typeface="+mj-lt"/>
              </a:rPr>
              <a:t>Sri Lanka Statement of Recommended Practice for Not-for-Profit </a:t>
            </a:r>
            <a:r>
              <a:rPr lang="en-US" sz="2400" b="1" dirty="0" err="1">
                <a:solidFill>
                  <a:schemeClr val="bg1"/>
                </a:solidFill>
                <a:latin typeface="+mj-lt"/>
              </a:rPr>
              <a:t>Organisations</a:t>
            </a:r>
            <a:r>
              <a:rPr lang="en-US" sz="2400" b="1" dirty="0">
                <a:solidFill>
                  <a:schemeClr val="bg1"/>
                </a:solidFill>
                <a:latin typeface="+mj-lt"/>
              </a:rPr>
              <a:t> (including Non-Governmental </a:t>
            </a:r>
            <a:r>
              <a:rPr lang="en-US" sz="2400" b="1" dirty="0" err="1">
                <a:solidFill>
                  <a:schemeClr val="bg1"/>
                </a:solidFill>
                <a:latin typeface="+mj-lt"/>
              </a:rPr>
              <a:t>Organisations</a:t>
            </a:r>
            <a:r>
              <a:rPr lang="en-US" sz="2400" b="1" dirty="0">
                <a:solidFill>
                  <a:schemeClr val="bg1"/>
                </a:solidFill>
                <a:latin typeface="+mj-lt"/>
              </a:rPr>
              <a:t>) (SL </a:t>
            </a:r>
            <a:r>
              <a:rPr lang="en-US" sz="2400" b="1" dirty="0" err="1">
                <a:solidFill>
                  <a:schemeClr val="bg1"/>
                </a:solidFill>
                <a:latin typeface="+mj-lt"/>
              </a:rPr>
              <a:t>SoRP</a:t>
            </a:r>
            <a:r>
              <a:rPr lang="en-US" sz="2400" b="1" dirty="0">
                <a:solidFill>
                  <a:schemeClr val="bg1"/>
                </a:solidFill>
                <a:latin typeface="+mj-lt"/>
              </a:rPr>
              <a:t> – NPOs [including NGOs])…</a:t>
            </a:r>
          </a:p>
        </p:txBody>
      </p:sp>
      <p:sp>
        <p:nvSpPr>
          <p:cNvPr id="3" name="Rectangle 2"/>
          <p:cNvSpPr/>
          <p:nvPr/>
        </p:nvSpPr>
        <p:spPr>
          <a:xfrm>
            <a:off x="1316335" y="2252365"/>
            <a:ext cx="9455498" cy="3785652"/>
          </a:xfrm>
          <a:prstGeom prst="rect">
            <a:avLst/>
          </a:prstGeom>
          <a:solidFill>
            <a:schemeClr val="tx2">
              <a:lumMod val="20000"/>
              <a:lumOff val="80000"/>
            </a:schemeClr>
          </a:solidFill>
        </p:spPr>
        <p:txBody>
          <a:bodyPr wrap="square">
            <a:spAutoFit/>
          </a:bodyPr>
          <a:lstStyle/>
          <a:p>
            <a:r>
              <a:rPr lang="en-US" sz="2400" b="1" dirty="0">
                <a:solidFill>
                  <a:srgbClr val="002060"/>
                </a:solidFill>
                <a:latin typeface="+mj-lt"/>
              </a:rPr>
              <a:t>Legal Framework: </a:t>
            </a:r>
          </a:p>
          <a:p>
            <a:r>
              <a:rPr lang="en-US" sz="2400" b="1" dirty="0">
                <a:solidFill>
                  <a:srgbClr val="002060"/>
                </a:solidFill>
                <a:latin typeface="+mj-lt"/>
              </a:rPr>
              <a:t>1) </a:t>
            </a:r>
            <a:r>
              <a:rPr lang="en-US" sz="2400" dirty="0">
                <a:solidFill>
                  <a:srgbClr val="002060"/>
                </a:solidFill>
                <a:latin typeface="+mj-lt"/>
              </a:rPr>
              <a:t>The Voluntary Social Service Organization Act No. 31 of 1980 (the “VSSO Act”) requires all organizations, which receive government grants or require visas for expatriate staff to register under this Act. NPOs may also register as limited liability companies under the Companies Act No. 07 of 2007, as Trusts under the Trust Ordinance No. 17 of 1917, as Charities under the Inland Revenue Act No. 38 of 2000, as Approved Charities under the Inland Revenue Act No. 4 of 1963 or the Inland Revenue Act No. 28 of 1979 or under the Mutual Provident Societies Act No. 55 of 1949. An NPO can also be formed by an Act of Parliament.</a:t>
            </a:r>
          </a:p>
        </p:txBody>
      </p:sp>
    </p:spTree>
    <p:extLst>
      <p:ext uri="{BB962C8B-B14F-4D97-AF65-F5344CB8AC3E}">
        <p14:creationId xmlns:p14="http://schemas.microsoft.com/office/powerpoint/2010/main" val="1682650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6141" y="940415"/>
            <a:ext cx="9244483" cy="1200329"/>
          </a:xfrm>
          <a:prstGeom prst="rect">
            <a:avLst/>
          </a:prstGeom>
          <a:solidFill>
            <a:srgbClr val="002060"/>
          </a:solidFill>
        </p:spPr>
        <p:txBody>
          <a:bodyPr wrap="square">
            <a:spAutoFit/>
          </a:bodyPr>
          <a:lstStyle/>
          <a:p>
            <a:r>
              <a:rPr lang="en-US" sz="2400" b="1" dirty="0">
                <a:solidFill>
                  <a:schemeClr val="bg1"/>
                </a:solidFill>
                <a:latin typeface="+mj-lt"/>
              </a:rPr>
              <a:t>Sri Lanka Statement of Recommended Practice for Not-for-Profit </a:t>
            </a:r>
            <a:r>
              <a:rPr lang="en-US" sz="2400" b="1" dirty="0" err="1">
                <a:solidFill>
                  <a:schemeClr val="bg1"/>
                </a:solidFill>
                <a:latin typeface="+mj-lt"/>
              </a:rPr>
              <a:t>Organisations</a:t>
            </a:r>
            <a:r>
              <a:rPr lang="en-US" sz="2400" b="1" dirty="0">
                <a:solidFill>
                  <a:schemeClr val="bg1"/>
                </a:solidFill>
                <a:latin typeface="+mj-lt"/>
              </a:rPr>
              <a:t> (including Non-Governmental </a:t>
            </a:r>
            <a:r>
              <a:rPr lang="en-US" sz="2400" b="1" dirty="0" err="1">
                <a:solidFill>
                  <a:schemeClr val="bg1"/>
                </a:solidFill>
                <a:latin typeface="+mj-lt"/>
              </a:rPr>
              <a:t>Organisations</a:t>
            </a:r>
            <a:r>
              <a:rPr lang="en-US" sz="2400" b="1" dirty="0">
                <a:solidFill>
                  <a:schemeClr val="bg1"/>
                </a:solidFill>
                <a:latin typeface="+mj-lt"/>
              </a:rPr>
              <a:t>) (SL </a:t>
            </a:r>
            <a:r>
              <a:rPr lang="en-US" sz="2400" b="1" dirty="0" err="1">
                <a:solidFill>
                  <a:schemeClr val="bg1"/>
                </a:solidFill>
                <a:latin typeface="+mj-lt"/>
              </a:rPr>
              <a:t>SoRP</a:t>
            </a:r>
            <a:r>
              <a:rPr lang="en-US" sz="2400" b="1" dirty="0">
                <a:solidFill>
                  <a:schemeClr val="bg1"/>
                </a:solidFill>
                <a:latin typeface="+mj-lt"/>
              </a:rPr>
              <a:t> – NPOs [including NGOs])…</a:t>
            </a:r>
          </a:p>
        </p:txBody>
      </p:sp>
      <p:sp>
        <p:nvSpPr>
          <p:cNvPr id="3" name="Rectangle 2"/>
          <p:cNvSpPr/>
          <p:nvPr/>
        </p:nvSpPr>
        <p:spPr>
          <a:xfrm>
            <a:off x="1276141" y="2259985"/>
            <a:ext cx="9244483" cy="2308324"/>
          </a:xfrm>
          <a:prstGeom prst="rect">
            <a:avLst/>
          </a:prstGeom>
          <a:solidFill>
            <a:schemeClr val="tx2">
              <a:lumMod val="20000"/>
              <a:lumOff val="80000"/>
            </a:schemeClr>
          </a:solidFill>
        </p:spPr>
        <p:txBody>
          <a:bodyPr wrap="square">
            <a:spAutoFit/>
          </a:bodyPr>
          <a:lstStyle/>
          <a:p>
            <a:r>
              <a:rPr lang="en-US" sz="2400" b="1" dirty="0">
                <a:solidFill>
                  <a:srgbClr val="002060"/>
                </a:solidFill>
                <a:latin typeface="+mj-lt"/>
              </a:rPr>
              <a:t>Legal Framework…</a:t>
            </a:r>
          </a:p>
          <a:p>
            <a:r>
              <a:rPr lang="en-US" sz="2400" b="1" dirty="0">
                <a:solidFill>
                  <a:srgbClr val="002060"/>
                </a:solidFill>
                <a:latin typeface="+mj-lt"/>
              </a:rPr>
              <a:t>2) T</a:t>
            </a:r>
            <a:r>
              <a:rPr lang="en-US" sz="2400" dirty="0">
                <a:solidFill>
                  <a:srgbClr val="002060"/>
                </a:solidFill>
                <a:latin typeface="+mj-lt"/>
              </a:rPr>
              <a:t>he “Voluntary Social Service Organizations (Registration and Supervision) (Amendment) Act, . 8 of 1998”, was an amendment to the VSSO Act. This amendment allows for an Interim Board of Management to be appointed to administer the affairs of an organization in cases of fraud or misappropriation. </a:t>
            </a:r>
          </a:p>
        </p:txBody>
      </p:sp>
    </p:spTree>
    <p:extLst>
      <p:ext uri="{BB962C8B-B14F-4D97-AF65-F5344CB8AC3E}">
        <p14:creationId xmlns:p14="http://schemas.microsoft.com/office/powerpoint/2010/main" val="824811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7253" y="940415"/>
            <a:ext cx="8842549" cy="1200329"/>
          </a:xfrm>
          <a:prstGeom prst="rect">
            <a:avLst/>
          </a:prstGeom>
          <a:solidFill>
            <a:srgbClr val="002060"/>
          </a:solidFill>
        </p:spPr>
        <p:txBody>
          <a:bodyPr wrap="square">
            <a:spAutoFit/>
          </a:bodyPr>
          <a:lstStyle/>
          <a:p>
            <a:r>
              <a:rPr lang="en-US" sz="2400" b="1" dirty="0">
                <a:solidFill>
                  <a:schemeClr val="bg1"/>
                </a:solidFill>
                <a:latin typeface="+mj-lt"/>
              </a:rPr>
              <a:t>Sri Lanka Statement of Recommended Practice for Not-for-Profit </a:t>
            </a:r>
            <a:r>
              <a:rPr lang="en-US" sz="2400" b="1" dirty="0" err="1">
                <a:solidFill>
                  <a:schemeClr val="bg1"/>
                </a:solidFill>
                <a:latin typeface="+mj-lt"/>
              </a:rPr>
              <a:t>Organisations</a:t>
            </a:r>
            <a:r>
              <a:rPr lang="en-US" sz="2400" b="1" dirty="0">
                <a:solidFill>
                  <a:schemeClr val="bg1"/>
                </a:solidFill>
                <a:latin typeface="+mj-lt"/>
              </a:rPr>
              <a:t> (including Non-Governmental </a:t>
            </a:r>
            <a:r>
              <a:rPr lang="en-US" sz="2400" b="1" dirty="0" err="1">
                <a:solidFill>
                  <a:schemeClr val="bg1"/>
                </a:solidFill>
                <a:latin typeface="+mj-lt"/>
              </a:rPr>
              <a:t>Organisations</a:t>
            </a:r>
            <a:r>
              <a:rPr lang="en-US" sz="2400" b="1" dirty="0">
                <a:solidFill>
                  <a:schemeClr val="bg1"/>
                </a:solidFill>
                <a:latin typeface="+mj-lt"/>
              </a:rPr>
              <a:t>) (SL </a:t>
            </a:r>
            <a:r>
              <a:rPr lang="en-US" sz="2400" b="1" dirty="0" err="1">
                <a:solidFill>
                  <a:schemeClr val="bg1"/>
                </a:solidFill>
                <a:latin typeface="+mj-lt"/>
              </a:rPr>
              <a:t>SoRP</a:t>
            </a:r>
            <a:r>
              <a:rPr lang="en-US" sz="2400" b="1" dirty="0">
                <a:solidFill>
                  <a:schemeClr val="bg1"/>
                </a:solidFill>
                <a:latin typeface="+mj-lt"/>
              </a:rPr>
              <a:t> – NPOs [including NGOs])…</a:t>
            </a:r>
          </a:p>
        </p:txBody>
      </p:sp>
      <p:sp>
        <p:nvSpPr>
          <p:cNvPr id="3" name="Rectangle 2"/>
          <p:cNvSpPr/>
          <p:nvPr/>
        </p:nvSpPr>
        <p:spPr>
          <a:xfrm>
            <a:off x="1507253" y="2252365"/>
            <a:ext cx="8842549" cy="3416320"/>
          </a:xfrm>
          <a:prstGeom prst="rect">
            <a:avLst/>
          </a:prstGeom>
          <a:solidFill>
            <a:schemeClr val="tx2">
              <a:lumMod val="20000"/>
              <a:lumOff val="80000"/>
            </a:schemeClr>
          </a:solidFill>
        </p:spPr>
        <p:txBody>
          <a:bodyPr wrap="square">
            <a:spAutoFit/>
          </a:bodyPr>
          <a:lstStyle/>
          <a:p>
            <a:r>
              <a:rPr lang="en-US" sz="2400" b="1" dirty="0">
                <a:solidFill>
                  <a:srgbClr val="002060"/>
                </a:solidFill>
                <a:latin typeface="+mj-lt"/>
              </a:rPr>
              <a:t>Legal Framework…</a:t>
            </a:r>
          </a:p>
          <a:p>
            <a:r>
              <a:rPr lang="en-US" sz="2400" b="1" dirty="0">
                <a:solidFill>
                  <a:srgbClr val="002060"/>
                </a:solidFill>
                <a:latin typeface="+mj-lt"/>
              </a:rPr>
              <a:t>3) </a:t>
            </a:r>
            <a:r>
              <a:rPr lang="en-US" sz="2400" dirty="0">
                <a:solidFill>
                  <a:srgbClr val="002060"/>
                </a:solidFill>
                <a:latin typeface="+mj-lt"/>
              </a:rPr>
              <a:t>Subsequently, in 1999, a Presidential Circular was issued, calling all NGOs to re-register with the National NGO Secretariat, and asking them to declare their sources of funding, annual expenditure and annual budgets. Pre-requisite for re-registration includes clearance from the Ministries in charge of the subjects of </a:t>
            </a:r>
            <a:r>
              <a:rPr lang="en-US" sz="2400" dirty="0" err="1">
                <a:solidFill>
                  <a:srgbClr val="002060"/>
                </a:solidFill>
                <a:latin typeface="+mj-lt"/>
              </a:rPr>
              <a:t>Defence</a:t>
            </a:r>
            <a:r>
              <a:rPr lang="en-US" sz="2400" dirty="0">
                <a:solidFill>
                  <a:srgbClr val="002060"/>
                </a:solidFill>
                <a:latin typeface="+mj-lt"/>
              </a:rPr>
              <a:t>, Foreign Affairs and Plan Implementation and the relevant line Ministry. NGOs conducting activities in one District or at divisional levels also have to register with the applicable District or Divisional Secretary. </a:t>
            </a:r>
          </a:p>
        </p:txBody>
      </p:sp>
    </p:spTree>
    <p:extLst>
      <p:ext uri="{BB962C8B-B14F-4D97-AF65-F5344CB8AC3E}">
        <p14:creationId xmlns:p14="http://schemas.microsoft.com/office/powerpoint/2010/main" val="6910161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840" y="742907"/>
            <a:ext cx="9235440" cy="1568213"/>
          </a:xfrm>
          <a:solidFill>
            <a:srgbClr val="002060"/>
          </a:solidFill>
        </p:spPr>
        <p:txBody>
          <a:bodyPr>
            <a:noAutofit/>
          </a:bodyPr>
          <a:lstStyle/>
          <a:p>
            <a:r>
              <a:rPr lang="en-US" sz="3600" b="1" dirty="0">
                <a:solidFill>
                  <a:schemeClr val="bg1"/>
                </a:solidFill>
              </a:rPr>
              <a:t>Framework for the Preparation and Presentation of Financial Statements                                               - Definition of an NPO  </a:t>
            </a:r>
          </a:p>
        </p:txBody>
      </p:sp>
      <p:sp>
        <p:nvSpPr>
          <p:cNvPr id="3" name="Content Placeholder 2"/>
          <p:cNvSpPr>
            <a:spLocks noGrp="1"/>
          </p:cNvSpPr>
          <p:nvPr>
            <p:ph idx="1"/>
          </p:nvPr>
        </p:nvSpPr>
        <p:spPr>
          <a:xfrm>
            <a:off x="1386840" y="2401557"/>
            <a:ext cx="9235440" cy="2924070"/>
          </a:xfrm>
          <a:solidFill>
            <a:schemeClr val="accent1">
              <a:lumMod val="20000"/>
              <a:lumOff val="80000"/>
            </a:schemeClr>
          </a:solidFill>
        </p:spPr>
        <p:txBody>
          <a:bodyPr>
            <a:noAutofit/>
          </a:bodyPr>
          <a:lstStyle/>
          <a:p>
            <a:pPr marL="0" indent="0">
              <a:buNone/>
            </a:pPr>
            <a:r>
              <a:rPr lang="en-US" sz="2400" dirty="0">
                <a:solidFill>
                  <a:srgbClr val="002060"/>
                </a:solidFill>
                <a:latin typeface="+mj-lt"/>
              </a:rPr>
              <a:t>Not-for-Profit Organizations (NPOs) are also often referred to as “Development Organizations”, “Private Voluntary Organizations”, “Civil Society Organizations” “Non Governmental Organizations”, “Non-Profit Organizations”, “Charities” and other similar terms. The requirement to register under the VSSO Act applies to all charities and humanitarian agencies. They can also be registered under the Companies Act or the Trust Ordinance (as Trusts or Foundations) as referred under legal framework </a:t>
            </a:r>
          </a:p>
        </p:txBody>
      </p:sp>
    </p:spTree>
    <p:extLst>
      <p:ext uri="{BB962C8B-B14F-4D97-AF65-F5344CB8AC3E}">
        <p14:creationId xmlns:p14="http://schemas.microsoft.com/office/powerpoint/2010/main" val="3468157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851" y="441457"/>
            <a:ext cx="9495692" cy="985410"/>
          </a:xfrm>
          <a:solidFill>
            <a:srgbClr val="002060"/>
          </a:solidFill>
        </p:spPr>
        <p:txBody>
          <a:bodyPr>
            <a:normAutofit/>
          </a:bodyPr>
          <a:lstStyle/>
          <a:p>
            <a:r>
              <a:rPr lang="en-US" sz="2800" b="1" dirty="0">
                <a:solidFill>
                  <a:schemeClr val="bg1"/>
                </a:solidFill>
              </a:rPr>
              <a:t>Framework for the Preparation and Presentation of Financial Statements  - </a:t>
            </a:r>
            <a:r>
              <a:rPr lang="en-US" sz="3600" b="1" dirty="0">
                <a:solidFill>
                  <a:schemeClr val="bg1"/>
                </a:solidFill>
              </a:rPr>
              <a:t>Definition of an NPO…  </a:t>
            </a:r>
          </a:p>
        </p:txBody>
      </p:sp>
      <p:sp>
        <p:nvSpPr>
          <p:cNvPr id="3" name="Content Placeholder 2"/>
          <p:cNvSpPr>
            <a:spLocks noGrp="1"/>
          </p:cNvSpPr>
          <p:nvPr>
            <p:ph idx="1"/>
          </p:nvPr>
        </p:nvSpPr>
        <p:spPr>
          <a:xfrm>
            <a:off x="1215851" y="1527349"/>
            <a:ext cx="9495692" cy="4381081"/>
          </a:xfrm>
          <a:solidFill>
            <a:schemeClr val="accent1">
              <a:lumMod val="20000"/>
              <a:lumOff val="80000"/>
            </a:schemeClr>
          </a:solidFill>
        </p:spPr>
        <p:txBody>
          <a:bodyPr>
            <a:noAutofit/>
          </a:bodyPr>
          <a:lstStyle/>
          <a:p>
            <a:pPr marL="0" indent="0">
              <a:buNone/>
            </a:pPr>
            <a:r>
              <a:rPr lang="en-US" sz="2400" dirty="0">
                <a:solidFill>
                  <a:srgbClr val="002060"/>
                </a:solidFill>
                <a:latin typeface="+mj-lt"/>
              </a:rPr>
              <a:t>Act No. 31 of 1980, Voluntary Social Service Organization Act has defined non-governmental organizations in the following manner. </a:t>
            </a:r>
          </a:p>
          <a:p>
            <a:pPr marL="0" indent="0">
              <a:buNone/>
            </a:pPr>
            <a:r>
              <a:rPr lang="en-US" sz="2400" dirty="0">
                <a:solidFill>
                  <a:srgbClr val="002060"/>
                </a:solidFill>
                <a:latin typeface="+mj-lt"/>
              </a:rPr>
              <a:t>Accordingly, any organization; </a:t>
            </a:r>
          </a:p>
          <a:p>
            <a:pPr>
              <a:buFont typeface="Wingdings" panose="05000000000000000000" pitchFamily="2" charset="2"/>
              <a:buChar char="§"/>
            </a:pPr>
            <a:r>
              <a:rPr lang="en-US" sz="2400" dirty="0">
                <a:solidFill>
                  <a:srgbClr val="002060"/>
                </a:solidFill>
                <a:latin typeface="+mj-lt"/>
              </a:rPr>
              <a:t>that has been formed on a voluntary basis by a group of individuals and are of non-governmental in nature, </a:t>
            </a:r>
          </a:p>
          <a:p>
            <a:pPr>
              <a:buFont typeface="Wingdings" panose="05000000000000000000" pitchFamily="2" charset="2"/>
              <a:buChar char="§"/>
            </a:pPr>
            <a:r>
              <a:rPr lang="en-US" sz="2400" dirty="0">
                <a:solidFill>
                  <a:srgbClr val="002060"/>
                </a:solidFill>
                <a:latin typeface="+mj-lt"/>
              </a:rPr>
              <a:t>that depend on public contribution, charity, governmental aid and local and foreign donations in performing its activities, </a:t>
            </a:r>
          </a:p>
          <a:p>
            <a:pPr>
              <a:buFont typeface="Wingdings" panose="05000000000000000000" pitchFamily="2" charset="2"/>
              <a:buChar char="§"/>
            </a:pPr>
            <a:r>
              <a:rPr lang="en-US" sz="2400" dirty="0">
                <a:solidFill>
                  <a:srgbClr val="002060"/>
                </a:solidFill>
                <a:latin typeface="+mj-lt"/>
              </a:rPr>
              <a:t>that has as its main objective, providing aid and services for mentally handicapped or physically disabled persons, the poor, orphans and the destitute and providing relief in times of natural disaster </a:t>
            </a:r>
          </a:p>
          <a:p>
            <a:pPr marL="0" indent="0">
              <a:buNone/>
            </a:pPr>
            <a:r>
              <a:rPr lang="en-US" sz="2400" dirty="0">
                <a:solidFill>
                  <a:srgbClr val="002060"/>
                </a:solidFill>
                <a:latin typeface="+mj-lt"/>
              </a:rPr>
              <a:t>can be called a non-governmental organization.</a:t>
            </a:r>
          </a:p>
        </p:txBody>
      </p:sp>
    </p:spTree>
    <p:extLst>
      <p:ext uri="{BB962C8B-B14F-4D97-AF65-F5344CB8AC3E}">
        <p14:creationId xmlns:p14="http://schemas.microsoft.com/office/powerpoint/2010/main" val="1546482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6238" y="692666"/>
            <a:ext cx="9435402"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Definition of an NPO…</a:t>
            </a:r>
          </a:p>
        </p:txBody>
      </p:sp>
      <p:sp>
        <p:nvSpPr>
          <p:cNvPr id="3" name="Content Placeholder 2"/>
          <p:cNvSpPr>
            <a:spLocks noGrp="1"/>
          </p:cNvSpPr>
          <p:nvPr>
            <p:ph idx="1"/>
          </p:nvPr>
        </p:nvSpPr>
        <p:spPr>
          <a:xfrm>
            <a:off x="1296238" y="1650494"/>
            <a:ext cx="9435402" cy="3614842"/>
          </a:xfrm>
          <a:solidFill>
            <a:schemeClr val="accent1">
              <a:lumMod val="20000"/>
              <a:lumOff val="80000"/>
            </a:schemeClr>
          </a:solidFill>
        </p:spPr>
        <p:txBody>
          <a:bodyPr>
            <a:noAutofit/>
          </a:bodyPr>
          <a:lstStyle/>
          <a:p>
            <a:pPr marL="0" indent="0">
              <a:lnSpc>
                <a:spcPct val="100000"/>
              </a:lnSpc>
              <a:buNone/>
            </a:pPr>
            <a:r>
              <a:rPr lang="en-US" sz="2400" b="1" dirty="0">
                <a:solidFill>
                  <a:srgbClr val="002060"/>
                </a:solidFill>
                <a:latin typeface="+mj-lt"/>
              </a:rPr>
              <a:t>The common salient features of the NPOs to which this SL </a:t>
            </a:r>
            <a:r>
              <a:rPr lang="en-US" sz="2400" b="1" dirty="0" err="1">
                <a:solidFill>
                  <a:srgbClr val="002060"/>
                </a:solidFill>
                <a:latin typeface="+mj-lt"/>
              </a:rPr>
              <a:t>SoRP</a:t>
            </a:r>
            <a:r>
              <a:rPr lang="en-US" sz="2400" b="1" dirty="0">
                <a:solidFill>
                  <a:srgbClr val="002060"/>
                </a:solidFill>
                <a:latin typeface="+mj-lt"/>
              </a:rPr>
              <a:t> would apply are: </a:t>
            </a:r>
          </a:p>
          <a:p>
            <a:pPr marL="457200" indent="-457200">
              <a:lnSpc>
                <a:spcPct val="100000"/>
              </a:lnSpc>
              <a:buAutoNum type="alphaLcParenBoth"/>
            </a:pPr>
            <a:r>
              <a:rPr lang="en-US" sz="2400" dirty="0">
                <a:solidFill>
                  <a:srgbClr val="002060"/>
                </a:solidFill>
                <a:latin typeface="+mj-lt"/>
              </a:rPr>
              <a:t>They are voluntary organizations, either local (to a particular area), national or international; </a:t>
            </a:r>
          </a:p>
          <a:p>
            <a:pPr marL="457200" indent="-457200">
              <a:lnSpc>
                <a:spcPct val="100000"/>
              </a:lnSpc>
              <a:buAutoNum type="alphaLcParenBoth"/>
            </a:pPr>
            <a:r>
              <a:rPr lang="en-US" sz="2400" dirty="0">
                <a:solidFill>
                  <a:srgbClr val="002060"/>
                </a:solidFill>
                <a:latin typeface="+mj-lt"/>
              </a:rPr>
              <a:t>They have formulated specific objective(s) to the benefit of the general society, a particular vulnerable group of the society, or to particular identified interest or target groups; </a:t>
            </a:r>
          </a:p>
          <a:p>
            <a:pPr marL="457200" indent="-457200">
              <a:lnSpc>
                <a:spcPct val="100000"/>
              </a:lnSpc>
              <a:buAutoNum type="alphaLcParenBoth"/>
            </a:pPr>
            <a:r>
              <a:rPr lang="en-US" sz="2400" dirty="0">
                <a:solidFill>
                  <a:srgbClr val="002060"/>
                </a:solidFill>
                <a:latin typeface="+mj-lt"/>
              </a:rPr>
              <a:t>Their objectives are not profit oriented, unlike that of business entities; </a:t>
            </a:r>
          </a:p>
        </p:txBody>
      </p:sp>
    </p:spTree>
    <p:extLst>
      <p:ext uri="{BB962C8B-B14F-4D97-AF65-F5344CB8AC3E}">
        <p14:creationId xmlns:p14="http://schemas.microsoft.com/office/powerpoint/2010/main" val="5701432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Definition of an NPO… </a:t>
            </a:r>
          </a:p>
        </p:txBody>
      </p:sp>
      <p:sp>
        <p:nvSpPr>
          <p:cNvPr id="3" name="Content Placeholder 2"/>
          <p:cNvSpPr>
            <a:spLocks noGrp="1"/>
          </p:cNvSpPr>
          <p:nvPr>
            <p:ph idx="1"/>
          </p:nvPr>
        </p:nvSpPr>
        <p:spPr>
          <a:xfrm>
            <a:off x="1336431" y="1650494"/>
            <a:ext cx="9395209" cy="3795713"/>
          </a:xfrm>
          <a:solidFill>
            <a:schemeClr val="accent1">
              <a:lumMod val="20000"/>
              <a:lumOff val="80000"/>
            </a:schemeClr>
          </a:solidFill>
        </p:spPr>
        <p:txBody>
          <a:bodyPr>
            <a:noAutofit/>
          </a:bodyPr>
          <a:lstStyle/>
          <a:p>
            <a:pPr marL="0" indent="0">
              <a:lnSpc>
                <a:spcPct val="100000"/>
              </a:lnSpc>
              <a:buNone/>
            </a:pPr>
            <a:r>
              <a:rPr lang="en-US" sz="2400" b="1" dirty="0">
                <a:solidFill>
                  <a:srgbClr val="002060"/>
                </a:solidFill>
                <a:latin typeface="+mj-lt"/>
              </a:rPr>
              <a:t>The common salient features of the NPOs to which this SL </a:t>
            </a:r>
            <a:r>
              <a:rPr lang="en-US" sz="2400" b="1" dirty="0" err="1">
                <a:solidFill>
                  <a:srgbClr val="002060"/>
                </a:solidFill>
                <a:latin typeface="+mj-lt"/>
              </a:rPr>
              <a:t>SoRP</a:t>
            </a:r>
            <a:r>
              <a:rPr lang="en-US" sz="2400" b="1" dirty="0">
                <a:solidFill>
                  <a:srgbClr val="002060"/>
                </a:solidFill>
                <a:latin typeface="+mj-lt"/>
              </a:rPr>
              <a:t> would apply</a:t>
            </a:r>
          </a:p>
          <a:p>
            <a:pPr marL="0" indent="0">
              <a:lnSpc>
                <a:spcPct val="100000"/>
              </a:lnSpc>
              <a:buNone/>
            </a:pPr>
            <a:r>
              <a:rPr lang="en-US" sz="2400" dirty="0">
                <a:solidFill>
                  <a:srgbClr val="002060"/>
                </a:solidFill>
                <a:latin typeface="+mj-lt"/>
              </a:rPr>
              <a:t>(d)   Profit may be generated in a NPO, but since there are no ownership interests, it is not distributed to those providing the resources; </a:t>
            </a:r>
          </a:p>
          <a:p>
            <a:pPr marL="0" indent="0">
              <a:lnSpc>
                <a:spcPct val="100000"/>
              </a:lnSpc>
              <a:buNone/>
            </a:pPr>
            <a:r>
              <a:rPr lang="en-US" sz="2400" dirty="0">
                <a:solidFill>
                  <a:srgbClr val="002060"/>
                </a:solidFill>
                <a:latin typeface="+mj-lt"/>
              </a:rPr>
              <a:t>(e)   They solicit and receive financial support for promotion of the organization's objective(s) or purpose, either from individuals (or groups of individuals) in society, corporate entities, governmental entities, international organizations or agencies of sovereign states; </a:t>
            </a:r>
          </a:p>
          <a:p>
            <a:pPr marL="0" indent="0">
              <a:lnSpc>
                <a:spcPct val="100000"/>
              </a:lnSpc>
              <a:buNone/>
            </a:pPr>
            <a:r>
              <a:rPr lang="en-US" sz="2400" dirty="0">
                <a:solidFill>
                  <a:srgbClr val="002060"/>
                </a:solidFill>
                <a:latin typeface="+mj-lt"/>
              </a:rPr>
              <a:t>(f)     Financial dispositions are made for the purpose of promoting the objective(s) of the organization;</a:t>
            </a:r>
            <a:endParaRPr lang="en-US" sz="2400" b="1" dirty="0">
              <a:solidFill>
                <a:srgbClr val="002060"/>
              </a:solidFill>
              <a:latin typeface="+mj-lt"/>
            </a:endParaRPr>
          </a:p>
        </p:txBody>
      </p:sp>
    </p:spTree>
    <p:extLst>
      <p:ext uri="{BB962C8B-B14F-4D97-AF65-F5344CB8AC3E}">
        <p14:creationId xmlns:p14="http://schemas.microsoft.com/office/powerpoint/2010/main" val="35453456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Donations/Contributions, Grants </a:t>
            </a:r>
          </a:p>
        </p:txBody>
      </p:sp>
      <p:sp>
        <p:nvSpPr>
          <p:cNvPr id="3" name="Content Placeholder 2"/>
          <p:cNvSpPr>
            <a:spLocks noGrp="1"/>
          </p:cNvSpPr>
          <p:nvPr>
            <p:ph idx="1"/>
          </p:nvPr>
        </p:nvSpPr>
        <p:spPr>
          <a:xfrm>
            <a:off x="1336431" y="1650494"/>
            <a:ext cx="9395209" cy="3946438"/>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Donations and/or contributions from donor organizations or individuals, and government grants constitute an important part of NPO resources. </a:t>
            </a:r>
          </a:p>
          <a:p>
            <a:pPr>
              <a:lnSpc>
                <a:spcPct val="100000"/>
              </a:lnSpc>
              <a:buFont typeface="Wingdings" panose="05000000000000000000" pitchFamily="2" charset="2"/>
              <a:buChar char="§"/>
            </a:pPr>
            <a:r>
              <a:rPr lang="en-US" sz="2400" dirty="0">
                <a:solidFill>
                  <a:srgbClr val="002060"/>
                </a:solidFill>
                <a:latin typeface="+mj-lt"/>
              </a:rPr>
              <a:t>An obligation, for example to deliver or perform specified service or work, is often attached to these contributions, and in such an event should be regarded as part of “restricted funds”. </a:t>
            </a:r>
          </a:p>
          <a:p>
            <a:pPr>
              <a:lnSpc>
                <a:spcPct val="100000"/>
              </a:lnSpc>
              <a:buFont typeface="Wingdings" panose="05000000000000000000" pitchFamily="2" charset="2"/>
              <a:buChar char="§"/>
            </a:pPr>
            <a:r>
              <a:rPr lang="en-US" sz="2400" dirty="0">
                <a:solidFill>
                  <a:srgbClr val="002060"/>
                </a:solidFill>
                <a:latin typeface="+mj-lt"/>
              </a:rPr>
              <a:t>Donations/contributions from individuals or institutions create: </a:t>
            </a:r>
          </a:p>
          <a:p>
            <a:pPr marL="457200" lvl="1" indent="0">
              <a:lnSpc>
                <a:spcPct val="100000"/>
              </a:lnSpc>
              <a:buNone/>
            </a:pPr>
            <a:r>
              <a:rPr lang="en-US" sz="2000" dirty="0">
                <a:solidFill>
                  <a:srgbClr val="002060"/>
                </a:solidFill>
                <a:latin typeface="+mj-lt"/>
              </a:rPr>
              <a:t>• a moral obligation, by which ever way it is received; </a:t>
            </a:r>
          </a:p>
          <a:p>
            <a:pPr marL="457200" lvl="1" indent="0">
              <a:lnSpc>
                <a:spcPct val="100000"/>
              </a:lnSpc>
              <a:buNone/>
            </a:pPr>
            <a:r>
              <a:rPr lang="en-US" sz="2000" dirty="0">
                <a:solidFill>
                  <a:srgbClr val="002060"/>
                </a:solidFill>
                <a:latin typeface="+mj-lt"/>
              </a:rPr>
              <a:t>• a legal obligation to use the funds for what it was solicited; and </a:t>
            </a:r>
          </a:p>
          <a:p>
            <a:pPr marL="457200" lvl="1" indent="0">
              <a:lnSpc>
                <a:spcPct val="100000"/>
              </a:lnSpc>
              <a:buNone/>
            </a:pPr>
            <a:r>
              <a:rPr lang="en-US" sz="2000" dirty="0">
                <a:solidFill>
                  <a:srgbClr val="002060"/>
                </a:solidFill>
                <a:latin typeface="+mj-lt"/>
              </a:rPr>
              <a:t>• Restricted Funds, where usage is specified. </a:t>
            </a:r>
            <a:endParaRPr lang="en-US" sz="2000" b="1" dirty="0">
              <a:solidFill>
                <a:srgbClr val="002060"/>
              </a:solidFill>
              <a:latin typeface="+mj-lt"/>
            </a:endParaRPr>
          </a:p>
        </p:txBody>
      </p:sp>
    </p:spTree>
    <p:extLst>
      <p:ext uri="{BB962C8B-B14F-4D97-AF65-F5344CB8AC3E}">
        <p14:creationId xmlns:p14="http://schemas.microsoft.com/office/powerpoint/2010/main" val="1133568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rgbClr val="002060"/>
          </a:solidFill>
        </p:spPr>
        <p:txBody>
          <a:bodyPr/>
          <a:lstStyle/>
          <a:p>
            <a:r>
              <a:rPr lang="en-US" dirty="0">
                <a:solidFill>
                  <a:schemeClr val="bg1"/>
                </a:solidFill>
              </a:rPr>
              <a:t> Overview of Financial Management </a:t>
            </a:r>
          </a:p>
        </p:txBody>
      </p:sp>
      <p:sp>
        <p:nvSpPr>
          <p:cNvPr id="3" name="Content Placeholder 2"/>
          <p:cNvSpPr>
            <a:spLocks noGrp="1"/>
          </p:cNvSpPr>
          <p:nvPr>
            <p:ph idx="1"/>
          </p:nvPr>
        </p:nvSpPr>
        <p:spPr>
          <a:xfrm>
            <a:off x="1353312" y="1865376"/>
            <a:ext cx="9482328" cy="3163824"/>
          </a:xfrm>
          <a:solidFill>
            <a:schemeClr val="tx2">
              <a:lumMod val="20000"/>
              <a:lumOff val="80000"/>
            </a:schemeClr>
          </a:solidFill>
        </p:spPr>
        <p:txBody>
          <a:bodyPr>
            <a:normAutofit/>
          </a:bodyPr>
          <a:lstStyle/>
          <a:p>
            <a:pPr>
              <a:lnSpc>
                <a:spcPct val="100000"/>
              </a:lnSpc>
              <a:buFont typeface="Wingdings" panose="05000000000000000000" pitchFamily="2" charset="2"/>
              <a:buChar char="§"/>
            </a:pPr>
            <a:r>
              <a:rPr lang="en-US" dirty="0">
                <a:solidFill>
                  <a:srgbClr val="002060"/>
                </a:solidFill>
                <a:latin typeface="+mj-lt"/>
              </a:rPr>
              <a:t>Financial Management is a managerial activity that is concerned with planning, directing, monitoring, organizing, and controlling the </a:t>
            </a:r>
            <a:r>
              <a:rPr lang="en-US" u="sng" dirty="0">
                <a:solidFill>
                  <a:srgbClr val="002060"/>
                </a:solidFill>
                <a:latin typeface="+mj-lt"/>
              </a:rPr>
              <a:t>monetary resources </a:t>
            </a:r>
            <a:r>
              <a:rPr lang="en-US" dirty="0">
                <a:solidFill>
                  <a:srgbClr val="002060"/>
                </a:solidFill>
                <a:latin typeface="+mj-lt"/>
              </a:rPr>
              <a:t>of an organization that deals with planning finances, funding sources, raising funds,  capital structuring, accounting, finance reporting, and investment decisions</a:t>
            </a:r>
            <a:r>
              <a:rPr lang="en-US" dirty="0">
                <a:solidFill>
                  <a:srgbClr val="002060"/>
                </a:solidFill>
              </a:rPr>
              <a:t>… </a:t>
            </a:r>
            <a:r>
              <a:rPr lang="en-US" dirty="0">
                <a:solidFill>
                  <a:srgbClr val="002060"/>
                </a:solidFill>
                <a:latin typeface="+mj-lt"/>
              </a:rPr>
              <a:t>corporate finance activities range from capital investment to tax considerations</a:t>
            </a:r>
            <a:r>
              <a:rPr lang="en-US" dirty="0">
                <a:latin typeface="+mj-lt"/>
              </a:rPr>
              <a:t>.</a:t>
            </a:r>
          </a:p>
          <a:p>
            <a:endParaRPr lang="en-US" dirty="0">
              <a:latin typeface="+mj-lt"/>
            </a:endParaRPr>
          </a:p>
        </p:txBody>
      </p:sp>
    </p:spTree>
    <p:extLst>
      <p:ext uri="{BB962C8B-B14F-4D97-AF65-F5344CB8AC3E}">
        <p14:creationId xmlns:p14="http://schemas.microsoft.com/office/powerpoint/2010/main" val="3499040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Donations/Contributions, Grants… </a:t>
            </a:r>
          </a:p>
        </p:txBody>
      </p:sp>
      <p:sp>
        <p:nvSpPr>
          <p:cNvPr id="3" name="Content Placeholder 2"/>
          <p:cNvSpPr>
            <a:spLocks noGrp="1"/>
          </p:cNvSpPr>
          <p:nvPr>
            <p:ph idx="1"/>
          </p:nvPr>
        </p:nvSpPr>
        <p:spPr>
          <a:xfrm>
            <a:off x="1336431" y="1650493"/>
            <a:ext cx="9395209" cy="3343537"/>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A contribution (donation or grant) should not be recognized as an incoming resource, until there is reasonable assurance that the contribution will be received, and where relevant that the organization has or will comply with the condition(s) attached to it. </a:t>
            </a:r>
          </a:p>
          <a:p>
            <a:pPr>
              <a:lnSpc>
                <a:spcPct val="100000"/>
              </a:lnSpc>
              <a:buFont typeface="Wingdings" panose="05000000000000000000" pitchFamily="2" charset="2"/>
              <a:buChar char="§"/>
            </a:pPr>
            <a:r>
              <a:rPr lang="en-US" sz="2400" dirty="0">
                <a:solidFill>
                  <a:srgbClr val="002060"/>
                </a:solidFill>
                <a:latin typeface="+mj-lt"/>
              </a:rPr>
              <a:t>Receipt of the funds does not by itself provide conclusive evidence that the conditions attached to the contribution have been or will be fulfilled. </a:t>
            </a:r>
          </a:p>
          <a:p>
            <a:pPr>
              <a:lnSpc>
                <a:spcPct val="100000"/>
              </a:lnSpc>
              <a:buFont typeface="Wingdings" panose="05000000000000000000" pitchFamily="2" charset="2"/>
              <a:buChar char="§"/>
            </a:pPr>
            <a:r>
              <a:rPr lang="en-US" sz="2400" dirty="0">
                <a:solidFill>
                  <a:srgbClr val="002060"/>
                </a:solidFill>
                <a:latin typeface="+mj-lt"/>
              </a:rPr>
              <a:t>Until the conditions have been fulfilled, the contribution should be regarded as part of Restricted Funds. </a:t>
            </a:r>
            <a:endParaRPr lang="en-US" sz="2400" b="1" dirty="0">
              <a:solidFill>
                <a:srgbClr val="002060"/>
              </a:solidFill>
              <a:latin typeface="+mj-lt"/>
            </a:endParaRPr>
          </a:p>
        </p:txBody>
      </p:sp>
    </p:spTree>
    <p:extLst>
      <p:ext uri="{BB962C8B-B14F-4D97-AF65-F5344CB8AC3E}">
        <p14:creationId xmlns:p14="http://schemas.microsoft.com/office/powerpoint/2010/main" val="3147480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Donor Agreements</a:t>
            </a:r>
          </a:p>
        </p:txBody>
      </p:sp>
      <p:sp>
        <p:nvSpPr>
          <p:cNvPr id="3" name="Content Placeholder 2"/>
          <p:cNvSpPr>
            <a:spLocks noGrp="1"/>
          </p:cNvSpPr>
          <p:nvPr>
            <p:ph idx="1"/>
          </p:nvPr>
        </p:nvSpPr>
        <p:spPr>
          <a:xfrm>
            <a:off x="1336431" y="1650493"/>
            <a:ext cx="9395209" cy="4197648"/>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Most NPOs enter into formal agreements or contracts with donors, thereby committing themselves to deliver/perform service/work to be financed by the respective donors. </a:t>
            </a:r>
          </a:p>
          <a:p>
            <a:pPr>
              <a:lnSpc>
                <a:spcPct val="100000"/>
              </a:lnSpc>
              <a:buFont typeface="Wingdings" panose="05000000000000000000" pitchFamily="2" charset="2"/>
              <a:buChar char="§"/>
            </a:pPr>
            <a:r>
              <a:rPr lang="en-US" sz="2400" dirty="0">
                <a:solidFill>
                  <a:srgbClr val="002060"/>
                </a:solidFill>
                <a:latin typeface="+mj-lt"/>
              </a:rPr>
              <a:t>The agreement or contract will provide a detailed description of what, where and when specified activities are to take place. </a:t>
            </a:r>
          </a:p>
          <a:p>
            <a:pPr>
              <a:lnSpc>
                <a:spcPct val="100000"/>
              </a:lnSpc>
              <a:buFont typeface="Wingdings" panose="05000000000000000000" pitchFamily="2" charset="2"/>
              <a:buChar char="§"/>
            </a:pPr>
            <a:r>
              <a:rPr lang="en-US" sz="2400" dirty="0">
                <a:solidFill>
                  <a:srgbClr val="002060"/>
                </a:solidFill>
                <a:latin typeface="+mj-lt"/>
              </a:rPr>
              <a:t>A </a:t>
            </a:r>
            <a:r>
              <a:rPr lang="en-US" sz="2400" u="sng" dirty="0">
                <a:solidFill>
                  <a:srgbClr val="002060"/>
                </a:solidFill>
                <a:latin typeface="+mj-lt"/>
              </a:rPr>
              <a:t>corresponding budget </a:t>
            </a:r>
            <a:r>
              <a:rPr lang="en-US" sz="2400" dirty="0">
                <a:solidFill>
                  <a:srgbClr val="002060"/>
                </a:solidFill>
                <a:latin typeface="+mj-lt"/>
              </a:rPr>
              <a:t>and a list of terms and conditions, including for example </a:t>
            </a:r>
            <a:r>
              <a:rPr lang="en-US" sz="2400" u="sng" dirty="0">
                <a:solidFill>
                  <a:srgbClr val="002060"/>
                </a:solidFill>
                <a:latin typeface="+mj-lt"/>
              </a:rPr>
              <a:t>reporting requirements</a:t>
            </a:r>
            <a:r>
              <a:rPr lang="en-US" sz="2400" dirty="0">
                <a:solidFill>
                  <a:srgbClr val="002060"/>
                </a:solidFill>
                <a:latin typeface="+mj-lt"/>
              </a:rPr>
              <a:t>, almost always constitute an essential part of the agreement entered into. </a:t>
            </a:r>
          </a:p>
        </p:txBody>
      </p:sp>
    </p:spTree>
    <p:extLst>
      <p:ext uri="{BB962C8B-B14F-4D97-AF65-F5344CB8AC3E}">
        <p14:creationId xmlns:p14="http://schemas.microsoft.com/office/powerpoint/2010/main" val="4508571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Donor Agreements…</a:t>
            </a:r>
          </a:p>
        </p:txBody>
      </p:sp>
      <p:sp>
        <p:nvSpPr>
          <p:cNvPr id="3" name="Content Placeholder 2"/>
          <p:cNvSpPr>
            <a:spLocks noGrp="1"/>
          </p:cNvSpPr>
          <p:nvPr>
            <p:ph idx="1"/>
          </p:nvPr>
        </p:nvSpPr>
        <p:spPr>
          <a:xfrm>
            <a:off x="1336431" y="1650493"/>
            <a:ext cx="9395209" cy="4448856"/>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In addition to audited </a:t>
            </a:r>
            <a:r>
              <a:rPr lang="en-US" sz="2400" u="sng" dirty="0">
                <a:solidFill>
                  <a:srgbClr val="002060"/>
                </a:solidFill>
                <a:latin typeface="+mj-lt"/>
              </a:rPr>
              <a:t>Financial Statements</a:t>
            </a:r>
            <a:r>
              <a:rPr lang="en-US" sz="2400" dirty="0">
                <a:solidFill>
                  <a:srgbClr val="002060"/>
                </a:solidFill>
                <a:latin typeface="+mj-lt"/>
              </a:rPr>
              <a:t>, a </a:t>
            </a:r>
            <a:r>
              <a:rPr lang="en-US" sz="2400" u="sng" dirty="0">
                <a:solidFill>
                  <a:srgbClr val="002060"/>
                </a:solidFill>
                <a:latin typeface="+mj-lt"/>
              </a:rPr>
              <a:t>Variance Report</a:t>
            </a:r>
            <a:r>
              <a:rPr lang="en-US" sz="2400" dirty="0">
                <a:solidFill>
                  <a:srgbClr val="002060"/>
                </a:solidFill>
                <a:latin typeface="+mj-lt"/>
              </a:rPr>
              <a:t>, comparing actual expenditure with the approved budget, together with a corresponding narrative </a:t>
            </a:r>
            <a:r>
              <a:rPr lang="en-US" sz="2400" u="sng" dirty="0">
                <a:solidFill>
                  <a:srgbClr val="002060"/>
                </a:solidFill>
                <a:latin typeface="+mj-lt"/>
              </a:rPr>
              <a:t>Progress Report</a:t>
            </a:r>
            <a:r>
              <a:rPr lang="en-US" sz="2400" dirty="0">
                <a:solidFill>
                  <a:srgbClr val="002060"/>
                </a:solidFill>
                <a:latin typeface="+mj-lt"/>
              </a:rPr>
              <a:t>, covering the same activity and period as the Variance Report, are also often demanded.</a:t>
            </a:r>
          </a:p>
          <a:p>
            <a:pPr>
              <a:lnSpc>
                <a:spcPct val="100000"/>
              </a:lnSpc>
              <a:buFont typeface="Wingdings" panose="05000000000000000000" pitchFamily="2" charset="2"/>
              <a:buChar char="§"/>
            </a:pPr>
            <a:r>
              <a:rPr lang="en-US" sz="2400" dirty="0">
                <a:solidFill>
                  <a:srgbClr val="002060"/>
                </a:solidFill>
                <a:latin typeface="+mj-lt"/>
              </a:rPr>
              <a:t>These reports often constitute an essential part of the requirements spelled out in the agreement between a donor and the NPO. </a:t>
            </a:r>
          </a:p>
          <a:p>
            <a:pPr>
              <a:lnSpc>
                <a:spcPct val="100000"/>
              </a:lnSpc>
              <a:buFont typeface="Wingdings" panose="05000000000000000000" pitchFamily="2" charset="2"/>
              <a:buChar char="§"/>
            </a:pPr>
            <a:r>
              <a:rPr lang="en-US" sz="2400" dirty="0">
                <a:solidFill>
                  <a:srgbClr val="002060"/>
                </a:solidFill>
                <a:latin typeface="+mj-lt"/>
              </a:rPr>
              <a:t>These reports with the financial statements often provide a useful tool to the donor in assessing the degree of completion of the activity, and to determine whether or not agreed objectives and conditions are being achieved.</a:t>
            </a:r>
            <a:endParaRPr lang="en-US" sz="2400" b="1" dirty="0">
              <a:solidFill>
                <a:srgbClr val="002060"/>
              </a:solidFill>
              <a:latin typeface="+mj-lt"/>
            </a:endParaRPr>
          </a:p>
        </p:txBody>
      </p:sp>
    </p:spTree>
    <p:extLst>
      <p:ext uri="{BB962C8B-B14F-4D97-AF65-F5344CB8AC3E}">
        <p14:creationId xmlns:p14="http://schemas.microsoft.com/office/powerpoint/2010/main" val="2959279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Donor Agreements…</a:t>
            </a:r>
          </a:p>
        </p:txBody>
      </p:sp>
      <p:sp>
        <p:nvSpPr>
          <p:cNvPr id="3" name="Content Placeholder 2"/>
          <p:cNvSpPr>
            <a:spLocks noGrp="1"/>
          </p:cNvSpPr>
          <p:nvPr>
            <p:ph idx="1"/>
          </p:nvPr>
        </p:nvSpPr>
        <p:spPr>
          <a:xfrm>
            <a:off x="1336431" y="1650493"/>
            <a:ext cx="9395209" cy="3896197"/>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Restrictions, or obligations, are attached not only to those funds provided by large donor agencies, but also in many cases to contributions from individuals. </a:t>
            </a:r>
          </a:p>
          <a:p>
            <a:pPr>
              <a:lnSpc>
                <a:spcPct val="100000"/>
              </a:lnSpc>
              <a:buFont typeface="Wingdings" panose="05000000000000000000" pitchFamily="2" charset="2"/>
              <a:buChar char="§"/>
            </a:pPr>
            <a:r>
              <a:rPr lang="en-US" sz="2400" dirty="0">
                <a:solidFill>
                  <a:srgbClr val="002060"/>
                </a:solidFill>
                <a:latin typeface="+mj-lt"/>
              </a:rPr>
              <a:t>In a fundraising campaign, for example, where the NPO may look to the public to raise funds for a specific cause, even while there may be no written agreements, there is a clear understanding between the parties. </a:t>
            </a:r>
          </a:p>
          <a:p>
            <a:pPr>
              <a:lnSpc>
                <a:spcPct val="100000"/>
              </a:lnSpc>
              <a:buFont typeface="Wingdings" panose="05000000000000000000" pitchFamily="2" charset="2"/>
              <a:buChar char="§"/>
            </a:pPr>
            <a:r>
              <a:rPr lang="en-US" sz="2400" dirty="0">
                <a:solidFill>
                  <a:srgbClr val="002060"/>
                </a:solidFill>
                <a:latin typeface="+mj-lt"/>
              </a:rPr>
              <a:t>There is, consequently, a moral obligation to utilize the funds as announced during the campaign, and the funds raised should, therefore, be regarded as restricted. </a:t>
            </a:r>
            <a:endParaRPr lang="en-US" sz="2400" b="1" dirty="0">
              <a:solidFill>
                <a:srgbClr val="002060"/>
              </a:solidFill>
              <a:latin typeface="+mj-lt"/>
            </a:endParaRPr>
          </a:p>
        </p:txBody>
      </p:sp>
    </p:spTree>
    <p:extLst>
      <p:ext uri="{BB962C8B-B14F-4D97-AF65-F5344CB8AC3E}">
        <p14:creationId xmlns:p14="http://schemas.microsoft.com/office/powerpoint/2010/main" val="1569521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Donor Agreements…</a:t>
            </a:r>
          </a:p>
        </p:txBody>
      </p:sp>
      <p:sp>
        <p:nvSpPr>
          <p:cNvPr id="3" name="Content Placeholder 2"/>
          <p:cNvSpPr>
            <a:spLocks noGrp="1"/>
          </p:cNvSpPr>
          <p:nvPr>
            <p:ph idx="1"/>
          </p:nvPr>
        </p:nvSpPr>
        <p:spPr>
          <a:xfrm>
            <a:off x="1336431" y="1650493"/>
            <a:ext cx="9395209" cy="3383731"/>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Funds received as donations without any direct request being made, or without any defined terms and conditions being laid down with regard to utilization, are unrestricted. In such circumstances, there will be an unwritten agreement, that the funds will be utilized within the objectives of the NPO.</a:t>
            </a:r>
          </a:p>
          <a:p>
            <a:pPr>
              <a:lnSpc>
                <a:spcPct val="100000"/>
              </a:lnSpc>
              <a:buFont typeface="Wingdings" panose="05000000000000000000" pitchFamily="2" charset="2"/>
              <a:buChar char="§"/>
            </a:pPr>
            <a:r>
              <a:rPr lang="en-US" sz="2400" dirty="0">
                <a:solidFill>
                  <a:srgbClr val="002060"/>
                </a:solidFill>
                <a:latin typeface="+mj-lt"/>
              </a:rPr>
              <a:t>In this same context, there must also be clear transparency in how much of the funds received are being used to meet the general administrative and other central office costs of the NPO.</a:t>
            </a:r>
          </a:p>
          <a:p>
            <a:pPr>
              <a:lnSpc>
                <a:spcPct val="100000"/>
              </a:lnSpc>
              <a:buFont typeface="Wingdings" panose="05000000000000000000" pitchFamily="2" charset="2"/>
              <a:buChar char="§"/>
            </a:pPr>
            <a:endParaRPr lang="en-US" sz="2400" b="1" dirty="0">
              <a:solidFill>
                <a:srgbClr val="002060"/>
              </a:solidFill>
              <a:latin typeface="+mj-lt"/>
            </a:endParaRPr>
          </a:p>
        </p:txBody>
      </p:sp>
    </p:spTree>
    <p:extLst>
      <p:ext uri="{BB962C8B-B14F-4D97-AF65-F5344CB8AC3E}">
        <p14:creationId xmlns:p14="http://schemas.microsoft.com/office/powerpoint/2010/main" val="17712534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Restricted Funds</a:t>
            </a:r>
          </a:p>
        </p:txBody>
      </p:sp>
      <p:sp>
        <p:nvSpPr>
          <p:cNvPr id="3" name="Content Placeholder 2"/>
          <p:cNvSpPr>
            <a:spLocks noGrp="1"/>
          </p:cNvSpPr>
          <p:nvPr>
            <p:ph idx="1"/>
          </p:nvPr>
        </p:nvSpPr>
        <p:spPr>
          <a:xfrm>
            <a:off x="1336431" y="1650494"/>
            <a:ext cx="9395209" cy="2539670"/>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Nearly all NPOs hold funds that can be applied only for particular purposes within their overall objectives. These purposes are often imposed by donors (whether it be the Government or other donors) and contained in an agreement or may be self-imposed through announcements made during the course of a fundraising campaign, the media or other similar form of communication. </a:t>
            </a:r>
          </a:p>
        </p:txBody>
      </p:sp>
    </p:spTree>
    <p:extLst>
      <p:ext uri="{BB962C8B-B14F-4D97-AF65-F5344CB8AC3E}">
        <p14:creationId xmlns:p14="http://schemas.microsoft.com/office/powerpoint/2010/main" val="36551888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Restricted Funds…</a:t>
            </a:r>
          </a:p>
        </p:txBody>
      </p:sp>
      <p:sp>
        <p:nvSpPr>
          <p:cNvPr id="3" name="Content Placeholder 2"/>
          <p:cNvSpPr>
            <a:spLocks noGrp="1"/>
          </p:cNvSpPr>
          <p:nvPr>
            <p:ph idx="1"/>
          </p:nvPr>
        </p:nvSpPr>
        <p:spPr>
          <a:xfrm>
            <a:off x="1336431" y="1650493"/>
            <a:ext cx="9395209" cy="2248267"/>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Funds held for such specified usage are restricted funds and have to be separately accounted for in the financial statements. Income that is generated from assets held in a restricted fund will normally be subject to the same restriction as the original fund, unless the terms that imposed the original restriction specifically say otherwise.</a:t>
            </a:r>
            <a:endParaRPr lang="en-US" sz="2400" b="1" dirty="0">
              <a:solidFill>
                <a:srgbClr val="002060"/>
              </a:solidFill>
              <a:latin typeface="+mj-lt"/>
            </a:endParaRPr>
          </a:p>
        </p:txBody>
      </p:sp>
    </p:spTree>
    <p:extLst>
      <p:ext uri="{BB962C8B-B14F-4D97-AF65-F5344CB8AC3E}">
        <p14:creationId xmlns:p14="http://schemas.microsoft.com/office/powerpoint/2010/main" val="18902801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Restricted Funds…</a:t>
            </a:r>
          </a:p>
        </p:txBody>
      </p:sp>
      <p:sp>
        <p:nvSpPr>
          <p:cNvPr id="3" name="Content Placeholder 2"/>
          <p:cNvSpPr>
            <a:spLocks noGrp="1"/>
          </p:cNvSpPr>
          <p:nvPr>
            <p:ph idx="1"/>
          </p:nvPr>
        </p:nvSpPr>
        <p:spPr>
          <a:xfrm>
            <a:off x="1336431" y="1650494"/>
            <a:ext cx="9395209" cy="2800926"/>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A different form of a restricted fund is an “endowment”, which is held on trust to be retained for the benefit of the organization as a capital fund. Such funds cannot normally be spent as if it were income to the organization. The income earned from such capital may, however, be utilized for restricted or other purposes of the organization. In some instances the governing body may have a power of discretion to convert endowed capital into income.</a:t>
            </a:r>
          </a:p>
        </p:txBody>
      </p:sp>
    </p:spTree>
    <p:extLst>
      <p:ext uri="{BB962C8B-B14F-4D97-AF65-F5344CB8AC3E}">
        <p14:creationId xmlns:p14="http://schemas.microsoft.com/office/powerpoint/2010/main" val="26635864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Restricted Funds…</a:t>
            </a:r>
          </a:p>
        </p:txBody>
      </p:sp>
      <p:sp>
        <p:nvSpPr>
          <p:cNvPr id="3" name="Content Placeholder 2"/>
          <p:cNvSpPr>
            <a:spLocks noGrp="1"/>
          </p:cNvSpPr>
          <p:nvPr>
            <p:ph idx="1"/>
          </p:nvPr>
        </p:nvSpPr>
        <p:spPr>
          <a:xfrm>
            <a:off x="1336431" y="1640445"/>
            <a:ext cx="9395209" cy="2610008"/>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In such an event, and if such power be exercised, the relevant funds become restricted income or unrestricted income, dependent upon whether the governing body, within its discretion permits the funds to be expended for any of the purposes of the NPO, or only for the specific purpose. As a restricted fund, the endowment fund should, in any event, be separately accounted for in the financial statements. </a:t>
            </a:r>
            <a:endParaRPr lang="en-US" sz="2400" b="1" dirty="0">
              <a:solidFill>
                <a:srgbClr val="002060"/>
              </a:solidFill>
              <a:latin typeface="+mj-lt"/>
            </a:endParaRPr>
          </a:p>
        </p:txBody>
      </p:sp>
    </p:spTree>
    <p:extLst>
      <p:ext uri="{BB962C8B-B14F-4D97-AF65-F5344CB8AC3E}">
        <p14:creationId xmlns:p14="http://schemas.microsoft.com/office/powerpoint/2010/main" val="4787085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92666"/>
            <a:ext cx="9395209" cy="83724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Unrestricted Funds </a:t>
            </a:r>
          </a:p>
        </p:txBody>
      </p:sp>
      <p:sp>
        <p:nvSpPr>
          <p:cNvPr id="3" name="Content Placeholder 2"/>
          <p:cNvSpPr>
            <a:spLocks noGrp="1"/>
          </p:cNvSpPr>
          <p:nvPr>
            <p:ph idx="1"/>
          </p:nvPr>
        </p:nvSpPr>
        <p:spPr>
          <a:xfrm>
            <a:off x="1336431" y="1640444"/>
            <a:ext cx="9395209" cy="1936769"/>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Many NPOs have resources, which are available for the general purposes of the NPOs as set out in its governing document. </a:t>
            </a:r>
          </a:p>
          <a:p>
            <a:pPr>
              <a:lnSpc>
                <a:spcPct val="100000"/>
              </a:lnSpc>
              <a:buFont typeface="Wingdings" panose="05000000000000000000" pitchFamily="2" charset="2"/>
              <a:buChar char="§"/>
            </a:pPr>
            <a:r>
              <a:rPr lang="en-US" sz="2400" dirty="0">
                <a:solidFill>
                  <a:srgbClr val="002060"/>
                </a:solidFill>
                <a:latin typeface="+mj-lt"/>
              </a:rPr>
              <a:t>This is the NPOs “unrestricted” or “general” fund. Income generated from assets held in an unrestricted fund will be unrestricted income. </a:t>
            </a:r>
          </a:p>
        </p:txBody>
      </p:sp>
    </p:spTree>
    <p:extLst>
      <p:ext uri="{BB962C8B-B14F-4D97-AF65-F5344CB8AC3E}">
        <p14:creationId xmlns:p14="http://schemas.microsoft.com/office/powerpoint/2010/main" val="343922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76656"/>
            <a:ext cx="9692640" cy="914400"/>
          </a:xfrm>
          <a:solidFill>
            <a:srgbClr val="002060"/>
          </a:solidFill>
        </p:spPr>
        <p:txBody>
          <a:bodyPr>
            <a:normAutofit/>
          </a:bodyPr>
          <a:lstStyle/>
          <a:p>
            <a:r>
              <a:rPr lang="en-US" dirty="0">
                <a:solidFill>
                  <a:schemeClr val="bg1"/>
                </a:solidFill>
              </a:rPr>
              <a:t> Nature of Finance </a:t>
            </a:r>
          </a:p>
        </p:txBody>
      </p:sp>
      <p:sp>
        <p:nvSpPr>
          <p:cNvPr id="3" name="Content Placeholder 2"/>
          <p:cNvSpPr>
            <a:spLocks noGrp="1"/>
          </p:cNvSpPr>
          <p:nvPr>
            <p:ph idx="1"/>
          </p:nvPr>
        </p:nvSpPr>
        <p:spPr>
          <a:xfrm>
            <a:off x="1143000" y="1783081"/>
            <a:ext cx="9692640" cy="4288535"/>
          </a:xfrm>
          <a:solidFill>
            <a:schemeClr val="tx2">
              <a:lumMod val="20000"/>
              <a:lumOff val="80000"/>
            </a:schemeClr>
          </a:solidFill>
        </p:spPr>
        <p:txBody>
          <a:bodyPr>
            <a:normAutofit fontScale="92500" lnSpcReduction="20000"/>
          </a:bodyPr>
          <a:lstStyle/>
          <a:p>
            <a:pPr>
              <a:buFont typeface="Wingdings" panose="05000000000000000000" pitchFamily="2" charset="2"/>
              <a:buChar char="§"/>
            </a:pPr>
            <a:r>
              <a:rPr lang="en-US" dirty="0">
                <a:solidFill>
                  <a:srgbClr val="002060"/>
                </a:solidFill>
                <a:latin typeface="+mj-lt"/>
              </a:rPr>
              <a:t>Finance can be defined as the management of the flows of money through an organization </a:t>
            </a:r>
          </a:p>
          <a:p>
            <a:pPr>
              <a:buFont typeface="Wingdings" panose="05000000000000000000" pitchFamily="2" charset="2"/>
              <a:buChar char="§"/>
            </a:pPr>
            <a:r>
              <a:rPr lang="en-US" dirty="0">
                <a:solidFill>
                  <a:srgbClr val="002060"/>
                </a:solidFill>
                <a:latin typeface="+mj-lt"/>
              </a:rPr>
              <a:t>Accounting is concerned with the recording, reporting and measuring of business transactions, using, a  widely accepted double-entry book keeping system</a:t>
            </a:r>
          </a:p>
          <a:p>
            <a:pPr>
              <a:buFont typeface="Wingdings" panose="05000000000000000000" pitchFamily="2" charset="2"/>
              <a:buChar char="§"/>
            </a:pPr>
            <a:r>
              <a:rPr lang="en-US" dirty="0">
                <a:solidFill>
                  <a:srgbClr val="002060"/>
                </a:solidFill>
                <a:latin typeface="+mj-lt"/>
              </a:rPr>
              <a:t>The data may be historical, as in the case of last year’s balance sheet, or they may be  a forecast of future operations, as in the case of next year’s operating budget. </a:t>
            </a:r>
          </a:p>
          <a:p>
            <a:pPr>
              <a:buFont typeface="Wingdings" panose="05000000000000000000" pitchFamily="2" charset="2"/>
              <a:buChar char="§"/>
            </a:pPr>
            <a:r>
              <a:rPr lang="en-US" dirty="0">
                <a:solidFill>
                  <a:srgbClr val="002060"/>
                </a:solidFill>
                <a:latin typeface="+mj-lt"/>
              </a:rPr>
              <a:t>Finance uses the information provided by the accounting system to make decisions to help organizations to achieve their objectives </a:t>
            </a:r>
          </a:p>
          <a:p>
            <a:pPr>
              <a:buFont typeface="Wingdings" panose="05000000000000000000" pitchFamily="2" charset="2"/>
              <a:buChar char="§"/>
            </a:pPr>
            <a:r>
              <a:rPr lang="en-US" dirty="0">
                <a:solidFill>
                  <a:srgbClr val="002060"/>
                </a:solidFill>
                <a:latin typeface="+mj-lt"/>
              </a:rPr>
              <a:t>Accounting is a data collection process dealing with accurate recording and reporting: finance is managerial or decision making process</a:t>
            </a:r>
          </a:p>
          <a:p>
            <a:endParaRPr lang="en-US" dirty="0">
              <a:latin typeface="+mj-lt"/>
            </a:endParaRPr>
          </a:p>
        </p:txBody>
      </p:sp>
    </p:spTree>
    <p:extLst>
      <p:ext uri="{BB962C8B-B14F-4D97-AF65-F5344CB8AC3E}">
        <p14:creationId xmlns:p14="http://schemas.microsoft.com/office/powerpoint/2010/main" val="9229423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582804"/>
            <a:ext cx="9395209" cy="947110"/>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Unrestricted Funds… </a:t>
            </a:r>
          </a:p>
        </p:txBody>
      </p:sp>
      <p:sp>
        <p:nvSpPr>
          <p:cNvPr id="3" name="Content Placeholder 2"/>
          <p:cNvSpPr>
            <a:spLocks noGrp="1"/>
          </p:cNvSpPr>
          <p:nvPr>
            <p:ph idx="1"/>
          </p:nvPr>
        </p:nvSpPr>
        <p:spPr>
          <a:xfrm>
            <a:off x="1336431" y="1640444"/>
            <a:ext cx="9395209" cy="2610009"/>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The NPOs governing body may earmark part of the NPOs unrestricted funds to be used for particular purposes in the future. Since the governing body has the power, at a future date, to re-designate such funds within unrestricted funds, they should be described as “designated funds” and, consequently, be accounted for as part of the NPOs unrestricted funds. </a:t>
            </a:r>
            <a:endParaRPr lang="en-US" sz="2400" b="1" dirty="0">
              <a:solidFill>
                <a:srgbClr val="002060"/>
              </a:solidFill>
              <a:latin typeface="+mj-lt"/>
            </a:endParaRPr>
          </a:p>
        </p:txBody>
      </p:sp>
    </p:spTree>
    <p:extLst>
      <p:ext uri="{BB962C8B-B14F-4D97-AF65-F5344CB8AC3E}">
        <p14:creationId xmlns:p14="http://schemas.microsoft.com/office/powerpoint/2010/main" val="31755204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Accumulated Fund </a:t>
            </a:r>
          </a:p>
        </p:txBody>
      </p:sp>
      <p:sp>
        <p:nvSpPr>
          <p:cNvPr id="3" name="Content Placeholder 2"/>
          <p:cNvSpPr>
            <a:spLocks noGrp="1"/>
          </p:cNvSpPr>
          <p:nvPr>
            <p:ph idx="1"/>
          </p:nvPr>
        </p:nvSpPr>
        <p:spPr>
          <a:xfrm>
            <a:off x="1336431" y="1640444"/>
            <a:ext cx="9395209" cy="2871266"/>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Oxford Dictionary of Accounting defines Accumulated Fund as “A fund held by a non-profit making organization to which a surplus of income over expenditure is credited and to which any deficit is debited. </a:t>
            </a:r>
          </a:p>
          <a:p>
            <a:pPr>
              <a:lnSpc>
                <a:spcPct val="100000"/>
              </a:lnSpc>
              <a:buFont typeface="Wingdings" panose="05000000000000000000" pitchFamily="2" charset="2"/>
              <a:buChar char="§"/>
            </a:pPr>
            <a:r>
              <a:rPr lang="en-US" sz="2400" dirty="0">
                <a:solidFill>
                  <a:srgbClr val="002060"/>
                </a:solidFill>
                <a:latin typeface="+mj-lt"/>
              </a:rPr>
              <a:t>The value of the accumulated funds can be calculated at any time by valuing the net assets (i.e. assets less liabilities) of the organization. The accumulated fund is the equivalent of the capital of a profit making organization”. </a:t>
            </a:r>
            <a:endParaRPr lang="en-US" sz="2400" b="1" dirty="0">
              <a:solidFill>
                <a:srgbClr val="002060"/>
              </a:solidFill>
              <a:latin typeface="+mj-lt"/>
            </a:endParaRPr>
          </a:p>
        </p:txBody>
      </p:sp>
    </p:spTree>
    <p:extLst>
      <p:ext uri="{BB962C8B-B14F-4D97-AF65-F5344CB8AC3E}">
        <p14:creationId xmlns:p14="http://schemas.microsoft.com/office/powerpoint/2010/main" val="33950453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Accumulated Fund </a:t>
            </a:r>
          </a:p>
        </p:txBody>
      </p:sp>
      <p:sp>
        <p:nvSpPr>
          <p:cNvPr id="3" name="Content Placeholder 2"/>
          <p:cNvSpPr>
            <a:spLocks noGrp="1"/>
          </p:cNvSpPr>
          <p:nvPr>
            <p:ph idx="1"/>
          </p:nvPr>
        </p:nvSpPr>
        <p:spPr>
          <a:xfrm>
            <a:off x="1336431" y="1640444"/>
            <a:ext cx="9395209" cy="2871266"/>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However, although NPOs do not have ownership interests or profit in the same sense as commercial entities</a:t>
            </a:r>
          </a:p>
          <a:p>
            <a:pPr>
              <a:lnSpc>
                <a:spcPct val="100000"/>
              </a:lnSpc>
              <a:buFont typeface="Wingdings" panose="05000000000000000000" pitchFamily="2" charset="2"/>
              <a:buChar char="§"/>
            </a:pPr>
            <a:r>
              <a:rPr lang="en-US" sz="2400" dirty="0">
                <a:solidFill>
                  <a:srgbClr val="002060"/>
                </a:solidFill>
                <a:latin typeface="+mj-lt"/>
              </a:rPr>
              <a:t>An organization may, during any period, draw upon resources received in past periods and still unutilized, or set aside resources for use in future periods.</a:t>
            </a:r>
          </a:p>
          <a:p>
            <a:pPr>
              <a:lnSpc>
                <a:spcPct val="100000"/>
              </a:lnSpc>
              <a:buFont typeface="Wingdings" panose="05000000000000000000" pitchFamily="2" charset="2"/>
              <a:buChar char="§"/>
            </a:pPr>
            <a:endParaRPr lang="en-US" sz="2400" dirty="0">
              <a:solidFill>
                <a:srgbClr val="002060"/>
              </a:solidFill>
              <a:latin typeface="+mj-lt"/>
            </a:endParaRPr>
          </a:p>
          <a:p>
            <a:pPr>
              <a:lnSpc>
                <a:spcPct val="100000"/>
              </a:lnSpc>
              <a:buFont typeface="Wingdings" panose="05000000000000000000" pitchFamily="2" charset="2"/>
              <a:buChar char="§"/>
            </a:pPr>
            <a:endParaRPr lang="en-US" sz="2400" b="1" dirty="0">
              <a:solidFill>
                <a:srgbClr val="002060"/>
              </a:solidFill>
              <a:latin typeface="+mj-lt"/>
            </a:endParaRPr>
          </a:p>
        </p:txBody>
      </p:sp>
    </p:spTree>
    <p:extLst>
      <p:ext uri="{BB962C8B-B14F-4D97-AF65-F5344CB8AC3E}">
        <p14:creationId xmlns:p14="http://schemas.microsoft.com/office/powerpoint/2010/main" val="30454777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Accumulated Fund </a:t>
            </a:r>
          </a:p>
        </p:txBody>
      </p:sp>
      <p:sp>
        <p:nvSpPr>
          <p:cNvPr id="3" name="Content Placeholder 2"/>
          <p:cNvSpPr>
            <a:spLocks noGrp="1"/>
          </p:cNvSpPr>
          <p:nvPr>
            <p:ph idx="1"/>
          </p:nvPr>
        </p:nvSpPr>
        <p:spPr>
          <a:xfrm>
            <a:off x="1336431" y="1640444"/>
            <a:ext cx="9395209" cy="2218123"/>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Maintenance of the accumulated fund of an NPO is based on the maintenance of its financial capital. </a:t>
            </a:r>
          </a:p>
          <a:p>
            <a:pPr>
              <a:lnSpc>
                <a:spcPct val="100000"/>
              </a:lnSpc>
              <a:buFont typeface="Wingdings" panose="05000000000000000000" pitchFamily="2" charset="2"/>
              <a:buChar char="§"/>
            </a:pPr>
            <a:r>
              <a:rPr lang="en-US" sz="2400" dirty="0">
                <a:solidFill>
                  <a:srgbClr val="002060"/>
                </a:solidFill>
                <a:latin typeface="+mj-lt"/>
              </a:rPr>
              <a:t>An NPO’s capital has been maintained if the financial value of its net assets at the end of a period equals or exceeds the financial value of its net assets at the beginning of the period. </a:t>
            </a:r>
            <a:endParaRPr lang="en-US" sz="2400" b="1" dirty="0">
              <a:solidFill>
                <a:srgbClr val="002060"/>
              </a:solidFill>
              <a:latin typeface="+mj-lt"/>
            </a:endParaRPr>
          </a:p>
        </p:txBody>
      </p:sp>
    </p:spTree>
    <p:extLst>
      <p:ext uri="{BB962C8B-B14F-4D97-AF65-F5344CB8AC3E}">
        <p14:creationId xmlns:p14="http://schemas.microsoft.com/office/powerpoint/2010/main" val="35370007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Accumulated Fund </a:t>
            </a:r>
          </a:p>
        </p:txBody>
      </p:sp>
      <p:sp>
        <p:nvSpPr>
          <p:cNvPr id="3" name="Content Placeholder 2"/>
          <p:cNvSpPr>
            <a:spLocks noGrp="1"/>
          </p:cNvSpPr>
          <p:nvPr>
            <p:ph idx="1"/>
          </p:nvPr>
        </p:nvSpPr>
        <p:spPr>
          <a:xfrm>
            <a:off x="1336430" y="1670589"/>
            <a:ext cx="9395209" cy="2218123"/>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NPO should be able to maintain its accumulated fund to enable them to provide services to its future beneficiaries. </a:t>
            </a:r>
          </a:p>
          <a:p>
            <a:pPr>
              <a:lnSpc>
                <a:spcPct val="100000"/>
              </a:lnSpc>
              <a:buFont typeface="Wingdings" panose="05000000000000000000" pitchFamily="2" charset="2"/>
              <a:buChar char="§"/>
            </a:pPr>
            <a:r>
              <a:rPr lang="en-US" sz="2400" dirty="0">
                <a:solidFill>
                  <a:srgbClr val="002060"/>
                </a:solidFill>
                <a:latin typeface="+mj-lt"/>
              </a:rPr>
              <a:t>Future resource providers may need to make up the deficiency, unless the organization has the ability to generate income, e.g. by fundraising, in order to avoid such decline.</a:t>
            </a:r>
            <a:endParaRPr lang="en-US" sz="2400" b="1" dirty="0">
              <a:solidFill>
                <a:srgbClr val="002060"/>
              </a:solidFill>
              <a:latin typeface="+mj-lt"/>
            </a:endParaRPr>
          </a:p>
        </p:txBody>
      </p:sp>
    </p:spTree>
    <p:extLst>
      <p:ext uri="{BB962C8B-B14F-4D97-AF65-F5344CB8AC3E}">
        <p14:creationId xmlns:p14="http://schemas.microsoft.com/office/powerpoint/2010/main" val="5363819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Accumulated Fund </a:t>
            </a:r>
          </a:p>
        </p:txBody>
      </p:sp>
      <p:sp>
        <p:nvSpPr>
          <p:cNvPr id="3" name="Content Placeholder 2"/>
          <p:cNvSpPr>
            <a:spLocks noGrp="1"/>
          </p:cNvSpPr>
          <p:nvPr>
            <p:ph idx="1"/>
          </p:nvPr>
        </p:nvSpPr>
        <p:spPr>
          <a:xfrm>
            <a:off x="1336430" y="1670589"/>
            <a:ext cx="9395209" cy="1866431"/>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Restricted funds constitute an important part of the accumulated fund of an NPO. </a:t>
            </a:r>
          </a:p>
          <a:p>
            <a:pPr>
              <a:lnSpc>
                <a:spcPct val="100000"/>
              </a:lnSpc>
              <a:buFont typeface="Wingdings" panose="05000000000000000000" pitchFamily="2" charset="2"/>
              <a:buChar char="§"/>
            </a:pPr>
            <a:r>
              <a:rPr lang="en-US" sz="2400" dirty="0">
                <a:solidFill>
                  <a:srgbClr val="002060"/>
                </a:solidFill>
                <a:latin typeface="+mj-lt"/>
              </a:rPr>
              <a:t>It is therefore important to distinguish between the restricted accumulated fund and the general accumulated fund.</a:t>
            </a:r>
            <a:endParaRPr lang="en-US" sz="2400" b="1" dirty="0">
              <a:solidFill>
                <a:srgbClr val="002060"/>
              </a:solidFill>
              <a:latin typeface="+mj-lt"/>
            </a:endParaRPr>
          </a:p>
        </p:txBody>
      </p:sp>
    </p:spTree>
    <p:extLst>
      <p:ext uri="{BB962C8B-B14F-4D97-AF65-F5344CB8AC3E}">
        <p14:creationId xmlns:p14="http://schemas.microsoft.com/office/powerpoint/2010/main" val="30756994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Governing Body</a:t>
            </a:r>
          </a:p>
        </p:txBody>
      </p:sp>
      <p:sp>
        <p:nvSpPr>
          <p:cNvPr id="3" name="Content Placeholder 2"/>
          <p:cNvSpPr>
            <a:spLocks noGrp="1"/>
          </p:cNvSpPr>
          <p:nvPr>
            <p:ph idx="1"/>
          </p:nvPr>
        </p:nvSpPr>
        <p:spPr>
          <a:xfrm>
            <a:off x="1336430" y="1670589"/>
            <a:ext cx="9395209" cy="1866431"/>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The governing body of an NPO is similar to the board of directors of a company. However, in the case of an NPO this may be referred to as the Board of Governors or Council of Members or some other suitable name.</a:t>
            </a:r>
            <a:endParaRPr lang="en-US" sz="2400" b="1" dirty="0">
              <a:solidFill>
                <a:srgbClr val="002060"/>
              </a:solidFill>
              <a:latin typeface="+mj-lt"/>
            </a:endParaRPr>
          </a:p>
        </p:txBody>
      </p:sp>
    </p:spTree>
    <p:extLst>
      <p:ext uri="{BB962C8B-B14F-4D97-AF65-F5344CB8AC3E}">
        <p14:creationId xmlns:p14="http://schemas.microsoft.com/office/powerpoint/2010/main" val="42440960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6431" y="602901"/>
            <a:ext cx="9395209" cy="927013"/>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Users and their Information Needs </a:t>
            </a:r>
          </a:p>
        </p:txBody>
      </p:sp>
      <p:sp>
        <p:nvSpPr>
          <p:cNvPr id="3" name="Content Placeholder 2"/>
          <p:cNvSpPr>
            <a:spLocks noGrp="1"/>
          </p:cNvSpPr>
          <p:nvPr>
            <p:ph idx="1"/>
          </p:nvPr>
        </p:nvSpPr>
        <p:spPr>
          <a:xfrm>
            <a:off x="1336430" y="1670589"/>
            <a:ext cx="9395209" cy="2971749"/>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Financial statements of NPOs are used by different persons for different purposes, and their information requirements vary considerably. </a:t>
            </a:r>
          </a:p>
          <a:p>
            <a:pPr>
              <a:lnSpc>
                <a:spcPct val="100000"/>
              </a:lnSpc>
              <a:buFont typeface="Wingdings" panose="05000000000000000000" pitchFamily="2" charset="2"/>
              <a:buChar char="§"/>
            </a:pPr>
            <a:r>
              <a:rPr lang="en-US" sz="2400" dirty="0">
                <a:solidFill>
                  <a:srgbClr val="002060"/>
                </a:solidFill>
                <a:latin typeface="+mj-lt"/>
              </a:rPr>
              <a:t>Unlike in the corporate sector, NPOs have neither owners nor investors. </a:t>
            </a:r>
          </a:p>
          <a:p>
            <a:pPr>
              <a:lnSpc>
                <a:spcPct val="100000"/>
              </a:lnSpc>
              <a:buFont typeface="Wingdings" panose="05000000000000000000" pitchFamily="2" charset="2"/>
              <a:buChar char="§"/>
            </a:pPr>
            <a:r>
              <a:rPr lang="en-US" sz="2400" dirty="0">
                <a:solidFill>
                  <a:srgbClr val="002060"/>
                </a:solidFill>
                <a:latin typeface="+mj-lt"/>
              </a:rPr>
              <a:t>The most common groups of users of NPO financial statement are the resource providers or contributors (i.e. the different categories of donors), beneficiaries (different target groups), suppliers/creditors, employees and the authorities. </a:t>
            </a:r>
          </a:p>
        </p:txBody>
      </p:sp>
    </p:spTree>
    <p:extLst>
      <p:ext uri="{BB962C8B-B14F-4D97-AF65-F5344CB8AC3E}">
        <p14:creationId xmlns:p14="http://schemas.microsoft.com/office/powerpoint/2010/main" val="6828973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47710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Qualitative Characteristics of Financial Statements </a:t>
            </a:r>
          </a:p>
        </p:txBody>
      </p:sp>
      <p:sp>
        <p:nvSpPr>
          <p:cNvPr id="3" name="Content Placeholder 2"/>
          <p:cNvSpPr>
            <a:spLocks noGrp="1"/>
          </p:cNvSpPr>
          <p:nvPr>
            <p:ph idx="1"/>
          </p:nvPr>
        </p:nvSpPr>
        <p:spPr>
          <a:xfrm>
            <a:off x="1266091" y="2213201"/>
            <a:ext cx="9465549" cy="2027204"/>
          </a:xfrm>
          <a:solidFill>
            <a:schemeClr val="accent1">
              <a:lumMod val="20000"/>
              <a:lumOff val="80000"/>
            </a:schemeClr>
          </a:solidFill>
        </p:spPr>
        <p:txBody>
          <a:bodyPr>
            <a:noAutofit/>
          </a:bodyPr>
          <a:lstStyle/>
          <a:p>
            <a:pPr>
              <a:lnSpc>
                <a:spcPct val="100000"/>
              </a:lnSpc>
              <a:buFont typeface="Wingdings" panose="05000000000000000000" pitchFamily="2" charset="2"/>
              <a:buChar char="§"/>
            </a:pPr>
            <a:r>
              <a:rPr lang="en-US" sz="2400" dirty="0">
                <a:solidFill>
                  <a:srgbClr val="002060"/>
                </a:solidFill>
                <a:latin typeface="+mj-lt"/>
              </a:rPr>
              <a:t>Qualitative characteristics are the attributes that make the information provided in the financial statements useful to users. The four principal qualitative characteristics are  </a:t>
            </a:r>
            <a:r>
              <a:rPr lang="en-US" sz="2400" u="sng" dirty="0">
                <a:solidFill>
                  <a:srgbClr val="002060"/>
                </a:solidFill>
                <a:latin typeface="+mj-lt"/>
              </a:rPr>
              <a:t>understandability</a:t>
            </a:r>
            <a:r>
              <a:rPr lang="en-US" sz="2400" dirty="0">
                <a:solidFill>
                  <a:srgbClr val="002060"/>
                </a:solidFill>
                <a:latin typeface="+mj-lt"/>
              </a:rPr>
              <a:t>, </a:t>
            </a:r>
            <a:r>
              <a:rPr lang="en-US" sz="2400" u="sng" dirty="0">
                <a:solidFill>
                  <a:srgbClr val="002060"/>
                </a:solidFill>
                <a:latin typeface="+mj-lt"/>
              </a:rPr>
              <a:t>relevance</a:t>
            </a:r>
            <a:r>
              <a:rPr lang="en-US" sz="2400" dirty="0">
                <a:solidFill>
                  <a:srgbClr val="002060"/>
                </a:solidFill>
                <a:latin typeface="+mj-lt"/>
              </a:rPr>
              <a:t>, </a:t>
            </a:r>
            <a:r>
              <a:rPr lang="en-US" sz="2400" u="sng" dirty="0">
                <a:solidFill>
                  <a:srgbClr val="002060"/>
                </a:solidFill>
                <a:latin typeface="+mj-lt"/>
              </a:rPr>
              <a:t>reliability</a:t>
            </a:r>
            <a:r>
              <a:rPr lang="en-US" sz="2400" dirty="0">
                <a:solidFill>
                  <a:srgbClr val="002060"/>
                </a:solidFill>
                <a:latin typeface="+mj-lt"/>
              </a:rPr>
              <a:t> and </a:t>
            </a:r>
            <a:r>
              <a:rPr lang="en-US" sz="2400" u="sng" dirty="0">
                <a:solidFill>
                  <a:srgbClr val="002060"/>
                </a:solidFill>
                <a:latin typeface="+mj-lt"/>
              </a:rPr>
              <a:t>comparability</a:t>
            </a:r>
            <a:r>
              <a:rPr lang="en-US" sz="2400" dirty="0">
                <a:solidFill>
                  <a:srgbClr val="002060"/>
                </a:solidFill>
                <a:latin typeface="+mj-lt"/>
              </a:rPr>
              <a:t>. </a:t>
            </a:r>
          </a:p>
        </p:txBody>
      </p:sp>
    </p:spTree>
    <p:extLst>
      <p:ext uri="{BB962C8B-B14F-4D97-AF65-F5344CB8AC3E}">
        <p14:creationId xmlns:p14="http://schemas.microsoft.com/office/powerpoint/2010/main" val="3857493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47710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Qualitative Characteristics of Financial Statements… </a:t>
            </a:r>
          </a:p>
        </p:txBody>
      </p:sp>
      <p:sp>
        <p:nvSpPr>
          <p:cNvPr id="3" name="Content Placeholder 2"/>
          <p:cNvSpPr>
            <a:spLocks noGrp="1"/>
          </p:cNvSpPr>
          <p:nvPr>
            <p:ph idx="1"/>
          </p:nvPr>
        </p:nvSpPr>
        <p:spPr>
          <a:xfrm>
            <a:off x="1266091" y="2183055"/>
            <a:ext cx="9465549" cy="2971749"/>
          </a:xfrm>
          <a:solidFill>
            <a:schemeClr val="accent1">
              <a:lumMod val="20000"/>
              <a:lumOff val="80000"/>
            </a:schemeClr>
          </a:solidFill>
        </p:spPr>
        <p:txBody>
          <a:bodyPr>
            <a:noAutofit/>
          </a:bodyPr>
          <a:lstStyle/>
          <a:p>
            <a:pPr marL="0" indent="0">
              <a:lnSpc>
                <a:spcPct val="100000"/>
              </a:lnSpc>
              <a:buNone/>
            </a:pPr>
            <a:r>
              <a:rPr lang="en-US" b="1" dirty="0">
                <a:solidFill>
                  <a:srgbClr val="002060"/>
                </a:solidFill>
                <a:latin typeface="+mj-lt"/>
              </a:rPr>
              <a:t>Understandability:</a:t>
            </a:r>
          </a:p>
          <a:p>
            <a:pPr>
              <a:lnSpc>
                <a:spcPct val="100000"/>
              </a:lnSpc>
              <a:buFont typeface="Wingdings" panose="05000000000000000000" pitchFamily="2" charset="2"/>
              <a:buChar char="§"/>
            </a:pPr>
            <a:r>
              <a:rPr lang="en-US" sz="2400" dirty="0">
                <a:solidFill>
                  <a:srgbClr val="002060"/>
                </a:solidFill>
                <a:latin typeface="+mj-lt"/>
              </a:rPr>
              <a:t>The user should be able to understand the Financial Statements. All the relevant factors should be presented including all the complex matters that are material and relevant. Important factors cannot be ignored due to their inherited complexity.</a:t>
            </a:r>
          </a:p>
          <a:p>
            <a:pPr>
              <a:lnSpc>
                <a:spcPct val="100000"/>
              </a:lnSpc>
              <a:buFont typeface="Wingdings" panose="05000000000000000000" pitchFamily="2" charset="2"/>
              <a:buChar char="§"/>
            </a:pPr>
            <a:endParaRPr lang="en-US" sz="2400" dirty="0">
              <a:solidFill>
                <a:srgbClr val="002060"/>
              </a:solidFill>
              <a:latin typeface="+mj-lt"/>
            </a:endParaRPr>
          </a:p>
        </p:txBody>
      </p:sp>
    </p:spTree>
    <p:extLst>
      <p:ext uri="{BB962C8B-B14F-4D97-AF65-F5344CB8AC3E}">
        <p14:creationId xmlns:p14="http://schemas.microsoft.com/office/powerpoint/2010/main" val="3201162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676656"/>
            <a:ext cx="9665208" cy="1069848"/>
          </a:xfrm>
          <a:solidFill>
            <a:srgbClr val="002060"/>
          </a:solidFill>
        </p:spPr>
        <p:txBody>
          <a:bodyPr>
            <a:normAutofit/>
          </a:bodyPr>
          <a:lstStyle/>
          <a:p>
            <a:r>
              <a:rPr lang="en-US" dirty="0">
                <a:solidFill>
                  <a:schemeClr val="bg1"/>
                </a:solidFill>
              </a:rPr>
              <a:t> Functions of Finance Management </a:t>
            </a:r>
          </a:p>
        </p:txBody>
      </p:sp>
      <p:sp>
        <p:nvSpPr>
          <p:cNvPr id="3" name="Content Placeholder 2"/>
          <p:cNvSpPr>
            <a:spLocks noGrp="1"/>
          </p:cNvSpPr>
          <p:nvPr>
            <p:ph idx="1"/>
          </p:nvPr>
        </p:nvSpPr>
        <p:spPr>
          <a:xfrm>
            <a:off x="1207008" y="1883664"/>
            <a:ext cx="9665208" cy="4535424"/>
          </a:xfrm>
          <a:solidFill>
            <a:schemeClr val="tx2">
              <a:lumMod val="20000"/>
              <a:lumOff val="80000"/>
            </a:schemeClr>
          </a:solidFill>
        </p:spPr>
        <p:txBody>
          <a:bodyPr>
            <a:normAutofit fontScale="92500" lnSpcReduction="10000"/>
          </a:bodyPr>
          <a:lstStyle/>
          <a:p>
            <a:r>
              <a:rPr lang="en-US" dirty="0">
                <a:solidFill>
                  <a:srgbClr val="002060"/>
                </a:solidFill>
                <a:latin typeface="+mj-lt"/>
              </a:rPr>
              <a:t>Functional area of finance can be classified under two approaches;</a:t>
            </a:r>
          </a:p>
          <a:p>
            <a:pPr lvl="1"/>
            <a:r>
              <a:rPr lang="en-US" dirty="0">
                <a:solidFill>
                  <a:srgbClr val="002060"/>
                </a:solidFill>
                <a:latin typeface="+mj-lt"/>
              </a:rPr>
              <a:t>One classification system links with twin goals of liquidity and profitability. Each task is linked with the goal of liquidity, profitability, or both.  </a:t>
            </a:r>
          </a:p>
          <a:p>
            <a:pPr lvl="1"/>
            <a:r>
              <a:rPr lang="en-US" dirty="0">
                <a:solidFill>
                  <a:srgbClr val="002060"/>
                </a:solidFill>
                <a:latin typeface="+mj-lt"/>
              </a:rPr>
              <a:t>The second classification method focuses on what is being managed – assets or funds </a:t>
            </a:r>
          </a:p>
          <a:p>
            <a:r>
              <a:rPr lang="en-US" dirty="0">
                <a:solidFill>
                  <a:srgbClr val="002060"/>
                </a:solidFill>
                <a:latin typeface="+mj-lt"/>
              </a:rPr>
              <a:t>With this method, a distinction is made between the decision making aspects of finance and the specialized advisory role of the financial manager </a:t>
            </a:r>
          </a:p>
          <a:p>
            <a:r>
              <a:rPr lang="en-US" dirty="0">
                <a:solidFill>
                  <a:srgbClr val="002060"/>
                </a:solidFill>
                <a:latin typeface="+mj-lt"/>
              </a:rPr>
              <a:t>Functions of finance management  </a:t>
            </a:r>
          </a:p>
          <a:p>
            <a:pPr lvl="1"/>
            <a:r>
              <a:rPr lang="en-US" dirty="0">
                <a:solidFill>
                  <a:srgbClr val="002060"/>
                </a:solidFill>
                <a:latin typeface="+mj-lt"/>
              </a:rPr>
              <a:t>Liquidity functions</a:t>
            </a:r>
          </a:p>
          <a:p>
            <a:pPr lvl="1"/>
            <a:r>
              <a:rPr lang="en-US" dirty="0">
                <a:solidFill>
                  <a:srgbClr val="002060"/>
                </a:solidFill>
                <a:latin typeface="+mj-lt"/>
              </a:rPr>
              <a:t>Profitability functions </a:t>
            </a:r>
          </a:p>
          <a:p>
            <a:pPr lvl="1"/>
            <a:r>
              <a:rPr lang="en-US" dirty="0">
                <a:solidFill>
                  <a:srgbClr val="002060"/>
                </a:solidFill>
                <a:latin typeface="+mj-lt"/>
              </a:rPr>
              <a:t>Managing funds </a:t>
            </a:r>
          </a:p>
          <a:p>
            <a:pPr lvl="1"/>
            <a:r>
              <a:rPr lang="en-US" dirty="0">
                <a:solidFill>
                  <a:srgbClr val="002060"/>
                </a:solidFill>
                <a:latin typeface="+mj-lt"/>
              </a:rPr>
              <a:t>Managing assets </a:t>
            </a:r>
          </a:p>
          <a:p>
            <a:endParaRPr lang="en-US" dirty="0">
              <a:latin typeface="+mj-lt"/>
            </a:endParaRPr>
          </a:p>
        </p:txBody>
      </p:sp>
    </p:spTree>
    <p:extLst>
      <p:ext uri="{BB962C8B-B14F-4D97-AF65-F5344CB8AC3E}">
        <p14:creationId xmlns:p14="http://schemas.microsoft.com/office/powerpoint/2010/main" val="42034182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47710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Qualitative Characteristics of Financial Statements… </a:t>
            </a:r>
          </a:p>
        </p:txBody>
      </p:sp>
      <p:sp>
        <p:nvSpPr>
          <p:cNvPr id="3" name="Content Placeholder 2"/>
          <p:cNvSpPr>
            <a:spLocks noGrp="1"/>
          </p:cNvSpPr>
          <p:nvPr>
            <p:ph idx="1"/>
          </p:nvPr>
        </p:nvSpPr>
        <p:spPr>
          <a:xfrm>
            <a:off x="1286186" y="2183055"/>
            <a:ext cx="9465549" cy="2851169"/>
          </a:xfrm>
          <a:solidFill>
            <a:schemeClr val="accent1">
              <a:lumMod val="20000"/>
              <a:lumOff val="80000"/>
            </a:schemeClr>
          </a:solidFill>
        </p:spPr>
        <p:txBody>
          <a:bodyPr>
            <a:noAutofit/>
          </a:bodyPr>
          <a:lstStyle/>
          <a:p>
            <a:pPr marL="0" indent="0">
              <a:lnSpc>
                <a:spcPct val="100000"/>
              </a:lnSpc>
              <a:buNone/>
            </a:pPr>
            <a:r>
              <a:rPr lang="en-US" b="1" dirty="0">
                <a:solidFill>
                  <a:srgbClr val="002060"/>
                </a:solidFill>
                <a:latin typeface="+mj-lt"/>
              </a:rPr>
              <a:t>Relevance: </a:t>
            </a:r>
          </a:p>
          <a:p>
            <a:pPr marL="0" indent="0">
              <a:lnSpc>
                <a:spcPct val="100000"/>
              </a:lnSpc>
              <a:buNone/>
            </a:pPr>
            <a:r>
              <a:rPr lang="en-US" sz="2400" dirty="0">
                <a:solidFill>
                  <a:srgbClr val="002060"/>
                </a:solidFill>
                <a:latin typeface="+mj-lt"/>
              </a:rPr>
              <a:t>Information must be relevant to the decision-making needs of users. Information has the quality of relevance when it influences, in normal circumstances the economic decisions and in the case of NPO’s the socio economic decision of users, by helping them evaluate past, present or future events or confirming or correcting their past evaluations. </a:t>
            </a:r>
          </a:p>
          <a:p>
            <a:pPr marL="0" indent="0">
              <a:lnSpc>
                <a:spcPct val="100000"/>
              </a:lnSpc>
              <a:buNone/>
            </a:pPr>
            <a:r>
              <a:rPr lang="en-US" sz="2400" dirty="0">
                <a:solidFill>
                  <a:srgbClr val="002060"/>
                </a:solidFill>
                <a:latin typeface="+mj-lt"/>
              </a:rPr>
              <a:t>The relevance of information is judged by its nature and materiality.</a:t>
            </a:r>
            <a:endParaRPr lang="en-US" sz="2400" b="1" dirty="0">
              <a:solidFill>
                <a:srgbClr val="002060"/>
              </a:solidFill>
              <a:latin typeface="+mj-lt"/>
            </a:endParaRPr>
          </a:p>
          <a:p>
            <a:pPr marL="0" indent="0">
              <a:lnSpc>
                <a:spcPct val="100000"/>
              </a:lnSpc>
              <a:buNone/>
            </a:pPr>
            <a:endParaRPr lang="en-US" sz="2400" dirty="0">
              <a:solidFill>
                <a:srgbClr val="002060"/>
              </a:solidFill>
              <a:latin typeface="+mj-lt"/>
            </a:endParaRPr>
          </a:p>
          <a:p>
            <a:pPr marL="0" indent="0">
              <a:lnSpc>
                <a:spcPct val="100000"/>
              </a:lnSpc>
              <a:buNone/>
            </a:pPr>
            <a:endParaRPr lang="en-US" sz="2400" dirty="0">
              <a:solidFill>
                <a:srgbClr val="002060"/>
              </a:solidFill>
              <a:latin typeface="+mj-lt"/>
            </a:endParaRPr>
          </a:p>
          <a:p>
            <a:pPr>
              <a:lnSpc>
                <a:spcPct val="100000"/>
              </a:lnSpc>
              <a:buFont typeface="Wingdings" panose="05000000000000000000" pitchFamily="2" charset="2"/>
              <a:buChar char="§"/>
            </a:pPr>
            <a:endParaRPr lang="en-US" sz="2400" dirty="0">
              <a:solidFill>
                <a:srgbClr val="002060"/>
              </a:solidFill>
              <a:latin typeface="+mj-lt"/>
            </a:endParaRPr>
          </a:p>
        </p:txBody>
      </p:sp>
    </p:spTree>
    <p:extLst>
      <p:ext uri="{BB962C8B-B14F-4D97-AF65-F5344CB8AC3E}">
        <p14:creationId xmlns:p14="http://schemas.microsoft.com/office/powerpoint/2010/main" val="28409217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47710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Qualitative Characteristics of Financial Statements… </a:t>
            </a:r>
          </a:p>
        </p:txBody>
      </p:sp>
      <p:sp>
        <p:nvSpPr>
          <p:cNvPr id="3" name="Content Placeholder 2"/>
          <p:cNvSpPr>
            <a:spLocks noGrp="1"/>
          </p:cNvSpPr>
          <p:nvPr>
            <p:ph idx="1"/>
          </p:nvPr>
        </p:nvSpPr>
        <p:spPr>
          <a:xfrm>
            <a:off x="1266091" y="2183056"/>
            <a:ext cx="9465549" cy="2298510"/>
          </a:xfrm>
          <a:solidFill>
            <a:schemeClr val="accent1">
              <a:lumMod val="20000"/>
              <a:lumOff val="80000"/>
            </a:schemeClr>
          </a:solidFill>
        </p:spPr>
        <p:txBody>
          <a:bodyPr>
            <a:noAutofit/>
          </a:bodyPr>
          <a:lstStyle/>
          <a:p>
            <a:pPr marL="0" indent="0">
              <a:lnSpc>
                <a:spcPct val="100000"/>
              </a:lnSpc>
              <a:buNone/>
            </a:pPr>
            <a:r>
              <a:rPr lang="en-US" b="1" dirty="0">
                <a:solidFill>
                  <a:srgbClr val="002060"/>
                </a:solidFill>
                <a:latin typeface="+mj-lt"/>
              </a:rPr>
              <a:t>Reliability</a:t>
            </a:r>
            <a:r>
              <a:rPr lang="en-US" dirty="0">
                <a:solidFill>
                  <a:srgbClr val="002060"/>
                </a:solidFill>
                <a:latin typeface="+mj-lt"/>
              </a:rPr>
              <a:t>:</a:t>
            </a:r>
          </a:p>
          <a:p>
            <a:pPr marL="0" indent="0">
              <a:lnSpc>
                <a:spcPct val="100000"/>
              </a:lnSpc>
              <a:buNone/>
            </a:pPr>
            <a:r>
              <a:rPr lang="en-US" sz="2400" dirty="0">
                <a:solidFill>
                  <a:srgbClr val="002060"/>
                </a:solidFill>
                <a:latin typeface="+mj-lt"/>
              </a:rPr>
              <a:t>Information must be reliable if it is to be useful. Information has the quality of reliability when it is free from material error and bias and can be depended upon by users to represent faithfully that which it either purports to represent or could reasonably be expected to represent.</a:t>
            </a:r>
          </a:p>
        </p:txBody>
      </p:sp>
    </p:spTree>
    <p:extLst>
      <p:ext uri="{BB962C8B-B14F-4D97-AF65-F5344CB8AC3E}">
        <p14:creationId xmlns:p14="http://schemas.microsoft.com/office/powerpoint/2010/main" val="5274046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47710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Qualitative Characteristics of Financial Statements… </a:t>
            </a:r>
          </a:p>
        </p:txBody>
      </p:sp>
      <p:sp>
        <p:nvSpPr>
          <p:cNvPr id="3" name="Content Placeholder 2"/>
          <p:cNvSpPr>
            <a:spLocks noGrp="1"/>
          </p:cNvSpPr>
          <p:nvPr>
            <p:ph idx="1"/>
          </p:nvPr>
        </p:nvSpPr>
        <p:spPr>
          <a:xfrm>
            <a:off x="1266091" y="2183056"/>
            <a:ext cx="9465549" cy="3233006"/>
          </a:xfrm>
          <a:solidFill>
            <a:schemeClr val="accent1">
              <a:lumMod val="20000"/>
              <a:lumOff val="80000"/>
            </a:schemeClr>
          </a:solidFill>
        </p:spPr>
        <p:txBody>
          <a:bodyPr>
            <a:noAutofit/>
          </a:bodyPr>
          <a:lstStyle/>
          <a:p>
            <a:pPr marL="0" indent="0">
              <a:lnSpc>
                <a:spcPct val="100000"/>
              </a:lnSpc>
              <a:buNone/>
            </a:pPr>
            <a:r>
              <a:rPr lang="en-US" b="1" dirty="0">
                <a:solidFill>
                  <a:srgbClr val="002060"/>
                </a:solidFill>
                <a:latin typeface="+mj-lt"/>
              </a:rPr>
              <a:t>Comparability </a:t>
            </a:r>
          </a:p>
          <a:p>
            <a:pPr marL="0" indent="0">
              <a:lnSpc>
                <a:spcPct val="100000"/>
              </a:lnSpc>
              <a:buNone/>
            </a:pPr>
            <a:r>
              <a:rPr lang="en-US" sz="2400" dirty="0">
                <a:solidFill>
                  <a:srgbClr val="002060"/>
                </a:solidFill>
                <a:latin typeface="+mj-lt"/>
              </a:rPr>
              <a:t>The measurement and display of the financial effect of similar transactions and other events must be consistent throughout any accounting period and over the tenure of the NPO</a:t>
            </a:r>
          </a:p>
          <a:p>
            <a:pPr marL="0" indent="0">
              <a:lnSpc>
                <a:spcPct val="100000"/>
              </a:lnSpc>
              <a:buNone/>
            </a:pPr>
            <a:r>
              <a:rPr lang="en-US" sz="2400" dirty="0">
                <a:solidFill>
                  <a:srgbClr val="002060"/>
                </a:solidFill>
                <a:latin typeface="+mj-lt"/>
              </a:rPr>
              <a:t>Accounting policies employed in the preparation of the financial statements, any changes in those policies and the effects of such changes must be disclosed in the financial statements.</a:t>
            </a:r>
          </a:p>
        </p:txBody>
      </p:sp>
    </p:spTree>
    <p:extLst>
      <p:ext uri="{BB962C8B-B14F-4D97-AF65-F5344CB8AC3E}">
        <p14:creationId xmlns:p14="http://schemas.microsoft.com/office/powerpoint/2010/main" val="10719773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477108"/>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Qualitative Characteristics of Financial Statements… </a:t>
            </a:r>
          </a:p>
        </p:txBody>
      </p:sp>
      <p:sp>
        <p:nvSpPr>
          <p:cNvPr id="3" name="Content Placeholder 2"/>
          <p:cNvSpPr>
            <a:spLocks noGrp="1"/>
          </p:cNvSpPr>
          <p:nvPr>
            <p:ph idx="1"/>
          </p:nvPr>
        </p:nvSpPr>
        <p:spPr>
          <a:xfrm>
            <a:off x="1266091" y="2183056"/>
            <a:ext cx="9465549" cy="3233006"/>
          </a:xfrm>
          <a:solidFill>
            <a:schemeClr val="accent1">
              <a:lumMod val="20000"/>
              <a:lumOff val="80000"/>
            </a:schemeClr>
          </a:solidFill>
        </p:spPr>
        <p:txBody>
          <a:bodyPr>
            <a:noAutofit/>
          </a:bodyPr>
          <a:lstStyle/>
          <a:p>
            <a:pPr marL="0" indent="0">
              <a:lnSpc>
                <a:spcPct val="100000"/>
              </a:lnSpc>
              <a:buNone/>
            </a:pPr>
            <a:r>
              <a:rPr lang="en-US" b="1" dirty="0">
                <a:solidFill>
                  <a:srgbClr val="002060"/>
                </a:solidFill>
                <a:latin typeface="+mj-lt"/>
              </a:rPr>
              <a:t>True and Fair View:</a:t>
            </a:r>
          </a:p>
          <a:p>
            <a:pPr marL="0" indent="0">
              <a:lnSpc>
                <a:spcPct val="100000"/>
              </a:lnSpc>
              <a:buNone/>
            </a:pPr>
            <a:r>
              <a:rPr lang="en-US" sz="2400" dirty="0">
                <a:solidFill>
                  <a:srgbClr val="002060"/>
                </a:solidFill>
                <a:latin typeface="+mj-lt"/>
              </a:rPr>
              <a:t>The financial statements should present a true and fair view of the results for the period and of the state of affairs at the end of the period. </a:t>
            </a:r>
          </a:p>
          <a:p>
            <a:pPr marL="0" indent="0">
              <a:lnSpc>
                <a:spcPct val="100000"/>
              </a:lnSpc>
              <a:buNone/>
            </a:pPr>
            <a:r>
              <a:rPr lang="en-US" sz="2400" dirty="0">
                <a:solidFill>
                  <a:srgbClr val="002060"/>
                </a:solidFill>
                <a:latin typeface="+mj-lt"/>
              </a:rPr>
              <a:t>Where there is doubt that the application of any of the provisions of the     SL </a:t>
            </a:r>
            <a:r>
              <a:rPr lang="en-US" sz="2400" dirty="0" err="1">
                <a:solidFill>
                  <a:srgbClr val="002060"/>
                </a:solidFill>
                <a:latin typeface="+mj-lt"/>
              </a:rPr>
              <a:t>SoRP</a:t>
            </a:r>
            <a:r>
              <a:rPr lang="en-US" sz="2400" dirty="0">
                <a:solidFill>
                  <a:srgbClr val="002060"/>
                </a:solidFill>
                <a:latin typeface="+mj-lt"/>
              </a:rPr>
              <a:t> would give a true and fair view, </a:t>
            </a:r>
            <a:r>
              <a:rPr lang="en-US" sz="2400" u="sng" dirty="0">
                <a:solidFill>
                  <a:srgbClr val="002060"/>
                </a:solidFill>
                <a:latin typeface="+mj-lt"/>
              </a:rPr>
              <a:t>adequate explanation should be given in the notes to the accounts </a:t>
            </a:r>
            <a:r>
              <a:rPr lang="en-US" sz="2400" dirty="0">
                <a:solidFill>
                  <a:srgbClr val="002060"/>
                </a:solidFill>
                <a:latin typeface="+mj-lt"/>
              </a:rPr>
              <a:t>of the transaction or arrangement concerned, and the treatment adopted.</a:t>
            </a:r>
          </a:p>
        </p:txBody>
      </p:sp>
    </p:spTree>
    <p:extLst>
      <p:ext uri="{BB962C8B-B14F-4D97-AF65-F5344CB8AC3E}">
        <p14:creationId xmlns:p14="http://schemas.microsoft.com/office/powerpoint/2010/main" val="3301018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105319"/>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Underlying Assumptions </a:t>
            </a:r>
          </a:p>
        </p:txBody>
      </p:sp>
      <p:sp>
        <p:nvSpPr>
          <p:cNvPr id="3" name="Content Placeholder 2"/>
          <p:cNvSpPr>
            <a:spLocks noGrp="1"/>
          </p:cNvSpPr>
          <p:nvPr>
            <p:ph idx="1"/>
          </p:nvPr>
        </p:nvSpPr>
        <p:spPr>
          <a:xfrm>
            <a:off x="1266091" y="1808703"/>
            <a:ext cx="9465549" cy="4210259"/>
          </a:xfrm>
          <a:solidFill>
            <a:schemeClr val="accent1">
              <a:lumMod val="20000"/>
              <a:lumOff val="80000"/>
            </a:schemeClr>
          </a:solidFill>
        </p:spPr>
        <p:txBody>
          <a:bodyPr>
            <a:noAutofit/>
          </a:bodyPr>
          <a:lstStyle/>
          <a:p>
            <a:pPr marL="0" indent="0">
              <a:lnSpc>
                <a:spcPct val="100000"/>
              </a:lnSpc>
              <a:buNone/>
            </a:pPr>
            <a:r>
              <a:rPr lang="en-US" b="1" dirty="0">
                <a:solidFill>
                  <a:srgbClr val="002060"/>
                </a:solidFill>
                <a:latin typeface="+mj-lt"/>
              </a:rPr>
              <a:t>Going Concern </a:t>
            </a:r>
          </a:p>
          <a:p>
            <a:pPr marL="0" indent="0">
              <a:lnSpc>
                <a:spcPct val="100000"/>
              </a:lnSpc>
              <a:buNone/>
            </a:pPr>
            <a:r>
              <a:rPr lang="en-US" sz="2400" dirty="0">
                <a:solidFill>
                  <a:srgbClr val="002060"/>
                </a:solidFill>
                <a:latin typeface="+mj-lt"/>
              </a:rPr>
              <a:t>Financial statements are normally prepared on the assumption that an enterprise is a going concern and will continue in operation for the foreseeable future. Hence, it is assumed that the NPO has neither the intention nor the need to liquidate or curtail materially the scale of its operations. </a:t>
            </a:r>
            <a:endParaRPr lang="en-US" sz="2400" b="1" dirty="0">
              <a:solidFill>
                <a:srgbClr val="002060"/>
              </a:solidFill>
              <a:latin typeface="+mj-lt"/>
            </a:endParaRPr>
          </a:p>
        </p:txBody>
      </p:sp>
    </p:spTree>
    <p:extLst>
      <p:ext uri="{BB962C8B-B14F-4D97-AF65-F5344CB8AC3E}">
        <p14:creationId xmlns:p14="http://schemas.microsoft.com/office/powerpoint/2010/main" val="31077378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105319"/>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Underlying Assumptions </a:t>
            </a:r>
          </a:p>
        </p:txBody>
      </p:sp>
      <p:sp>
        <p:nvSpPr>
          <p:cNvPr id="3" name="Content Placeholder 2"/>
          <p:cNvSpPr>
            <a:spLocks noGrp="1"/>
          </p:cNvSpPr>
          <p:nvPr>
            <p:ph idx="1"/>
          </p:nvPr>
        </p:nvSpPr>
        <p:spPr>
          <a:xfrm>
            <a:off x="1266091" y="1808703"/>
            <a:ext cx="9465549" cy="4210259"/>
          </a:xfrm>
          <a:solidFill>
            <a:schemeClr val="accent1">
              <a:lumMod val="20000"/>
              <a:lumOff val="80000"/>
            </a:schemeClr>
          </a:solidFill>
        </p:spPr>
        <p:txBody>
          <a:bodyPr>
            <a:noAutofit/>
          </a:bodyPr>
          <a:lstStyle/>
          <a:p>
            <a:pPr marL="0" indent="0">
              <a:lnSpc>
                <a:spcPct val="100000"/>
              </a:lnSpc>
              <a:buNone/>
            </a:pPr>
            <a:r>
              <a:rPr lang="en-US" b="1" dirty="0">
                <a:solidFill>
                  <a:srgbClr val="002060"/>
                </a:solidFill>
                <a:latin typeface="+mj-lt"/>
              </a:rPr>
              <a:t>Going Concern… </a:t>
            </a:r>
          </a:p>
          <a:p>
            <a:pPr marL="0" indent="0">
              <a:lnSpc>
                <a:spcPct val="100000"/>
              </a:lnSpc>
              <a:buNone/>
            </a:pPr>
            <a:r>
              <a:rPr lang="en-US" sz="2400" dirty="0">
                <a:solidFill>
                  <a:srgbClr val="002060"/>
                </a:solidFill>
                <a:latin typeface="+mj-lt"/>
              </a:rPr>
              <a:t>In the event that such an intention or need exists, or for example, the NPO was formed solely to carry out a specific objective and on the conclusion of such activity will be liquidated, the financial statements may have to be prepared on a different basis and, if so, the basis used must be disclosed. </a:t>
            </a:r>
            <a:endParaRPr lang="en-US" sz="2400" b="1" dirty="0">
              <a:solidFill>
                <a:srgbClr val="002060"/>
              </a:solidFill>
              <a:latin typeface="+mj-lt"/>
            </a:endParaRPr>
          </a:p>
        </p:txBody>
      </p:sp>
    </p:spTree>
    <p:extLst>
      <p:ext uri="{BB962C8B-B14F-4D97-AF65-F5344CB8AC3E}">
        <p14:creationId xmlns:p14="http://schemas.microsoft.com/office/powerpoint/2010/main" val="38199355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105319"/>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Underlying Assumptions </a:t>
            </a:r>
          </a:p>
        </p:txBody>
      </p:sp>
      <p:sp>
        <p:nvSpPr>
          <p:cNvPr id="3" name="Content Placeholder 2"/>
          <p:cNvSpPr>
            <a:spLocks noGrp="1"/>
          </p:cNvSpPr>
          <p:nvPr>
            <p:ph idx="1"/>
          </p:nvPr>
        </p:nvSpPr>
        <p:spPr>
          <a:xfrm>
            <a:off x="1266091" y="1808703"/>
            <a:ext cx="9465549" cy="2893926"/>
          </a:xfrm>
          <a:solidFill>
            <a:schemeClr val="accent1">
              <a:lumMod val="20000"/>
              <a:lumOff val="80000"/>
            </a:schemeClr>
          </a:solidFill>
        </p:spPr>
        <p:txBody>
          <a:bodyPr>
            <a:noAutofit/>
          </a:bodyPr>
          <a:lstStyle/>
          <a:p>
            <a:pPr marL="0" indent="0">
              <a:lnSpc>
                <a:spcPct val="100000"/>
              </a:lnSpc>
              <a:buNone/>
            </a:pPr>
            <a:r>
              <a:rPr lang="en-US" b="1" dirty="0">
                <a:solidFill>
                  <a:srgbClr val="002060"/>
                </a:solidFill>
                <a:latin typeface="+mj-lt"/>
              </a:rPr>
              <a:t>Accrual Basis </a:t>
            </a:r>
          </a:p>
          <a:p>
            <a:pPr marL="0" indent="0">
              <a:lnSpc>
                <a:spcPct val="100000"/>
              </a:lnSpc>
              <a:buNone/>
            </a:pPr>
            <a:r>
              <a:rPr lang="en-US" sz="2400" dirty="0">
                <a:solidFill>
                  <a:srgbClr val="002060"/>
                </a:solidFill>
                <a:latin typeface="+mj-lt"/>
              </a:rPr>
              <a:t>Financial statements are prepared on the accrual basis of accounting in order to meet their objectives. On this basis, the effects of transactions and other events are recognized as and when they occur (and not at the point that cash or its equivalent is received or paid). The transaction is entered in the accounting records and reported in the financial statements for the periods to which they relate. </a:t>
            </a:r>
            <a:endParaRPr lang="en-US" sz="2400" b="1" dirty="0">
              <a:solidFill>
                <a:srgbClr val="002060"/>
              </a:solidFill>
              <a:latin typeface="+mj-lt"/>
            </a:endParaRPr>
          </a:p>
        </p:txBody>
      </p:sp>
    </p:spTree>
    <p:extLst>
      <p:ext uri="{BB962C8B-B14F-4D97-AF65-F5344CB8AC3E}">
        <p14:creationId xmlns:p14="http://schemas.microsoft.com/office/powerpoint/2010/main" val="41978098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105319"/>
          </a:xfrm>
          <a:solidFill>
            <a:srgbClr val="002060"/>
          </a:solidFill>
        </p:spPr>
        <p:txBody>
          <a:bodyPr>
            <a:noAutofit/>
          </a:bodyPr>
          <a:lstStyle/>
          <a:p>
            <a:r>
              <a:rPr lang="en-US" sz="2800" b="1" dirty="0">
                <a:solidFill>
                  <a:schemeClr val="bg1"/>
                </a:solidFill>
              </a:rPr>
              <a:t>Framework for the Preparation and Presentation of Financial Statements  - </a:t>
            </a:r>
            <a:r>
              <a:rPr lang="en-US" sz="3600" b="1" dirty="0">
                <a:solidFill>
                  <a:schemeClr val="bg1"/>
                </a:solidFill>
              </a:rPr>
              <a:t>Underlying Assumptions </a:t>
            </a:r>
          </a:p>
        </p:txBody>
      </p:sp>
      <p:sp>
        <p:nvSpPr>
          <p:cNvPr id="3" name="Content Placeholder 2"/>
          <p:cNvSpPr>
            <a:spLocks noGrp="1"/>
          </p:cNvSpPr>
          <p:nvPr>
            <p:ph idx="1"/>
          </p:nvPr>
        </p:nvSpPr>
        <p:spPr>
          <a:xfrm>
            <a:off x="1266091" y="1708220"/>
            <a:ext cx="9465549" cy="2703006"/>
          </a:xfrm>
          <a:solidFill>
            <a:schemeClr val="accent1">
              <a:lumMod val="20000"/>
              <a:lumOff val="80000"/>
            </a:schemeClr>
          </a:solidFill>
        </p:spPr>
        <p:txBody>
          <a:bodyPr>
            <a:noAutofit/>
          </a:bodyPr>
          <a:lstStyle/>
          <a:p>
            <a:pPr marL="0" indent="0">
              <a:lnSpc>
                <a:spcPct val="100000"/>
              </a:lnSpc>
              <a:buNone/>
            </a:pPr>
            <a:r>
              <a:rPr lang="en-US" b="1" dirty="0">
                <a:solidFill>
                  <a:srgbClr val="002060"/>
                </a:solidFill>
                <a:latin typeface="+mj-lt"/>
              </a:rPr>
              <a:t>Accrual Basis… </a:t>
            </a:r>
          </a:p>
          <a:p>
            <a:pPr marL="0" indent="0">
              <a:lnSpc>
                <a:spcPct val="100000"/>
              </a:lnSpc>
              <a:buNone/>
            </a:pPr>
            <a:r>
              <a:rPr lang="en-US" sz="2400" dirty="0">
                <a:solidFill>
                  <a:srgbClr val="002060"/>
                </a:solidFill>
                <a:latin typeface="+mj-lt"/>
              </a:rPr>
              <a:t>Financial statements prepared on the accrual basis provide information to users, not only of past transactions involving the payment and receipt of cash, but also of obligations to pay cash in the future and of resources that represent cash to be received in the future. This type of information would be of relevance to users in making socio economic decisions.</a:t>
            </a:r>
            <a:endParaRPr lang="en-US" sz="2400" b="1" dirty="0">
              <a:solidFill>
                <a:srgbClr val="002060"/>
              </a:solidFill>
              <a:latin typeface="+mj-lt"/>
            </a:endParaRPr>
          </a:p>
        </p:txBody>
      </p:sp>
    </p:spTree>
    <p:extLst>
      <p:ext uri="{BB962C8B-B14F-4D97-AF65-F5344CB8AC3E}">
        <p14:creationId xmlns:p14="http://schemas.microsoft.com/office/powerpoint/2010/main" val="22042975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743578"/>
            <a:ext cx="9465549" cy="894303"/>
          </a:xfrm>
          <a:solidFill>
            <a:schemeClr val="accent3">
              <a:lumMod val="50000"/>
            </a:schemeClr>
          </a:solidFill>
        </p:spPr>
        <p:txBody>
          <a:bodyPr>
            <a:noAutofit/>
          </a:bodyPr>
          <a:lstStyle/>
          <a:p>
            <a:r>
              <a:rPr lang="en-US" sz="3600" b="1" dirty="0">
                <a:solidFill>
                  <a:schemeClr val="bg1"/>
                </a:solidFill>
              </a:rPr>
              <a:t>How to Use this SL </a:t>
            </a:r>
            <a:r>
              <a:rPr lang="en-US" sz="3600" b="1" dirty="0" err="1">
                <a:solidFill>
                  <a:schemeClr val="bg1"/>
                </a:solidFill>
              </a:rPr>
              <a:t>SoRP</a:t>
            </a:r>
            <a:endParaRPr lang="en-US" sz="3600" b="1" dirty="0">
              <a:solidFill>
                <a:schemeClr val="bg1"/>
              </a:solidFill>
            </a:endParaRPr>
          </a:p>
        </p:txBody>
      </p:sp>
      <p:sp>
        <p:nvSpPr>
          <p:cNvPr id="3" name="Content Placeholder 2"/>
          <p:cNvSpPr>
            <a:spLocks noGrp="1"/>
          </p:cNvSpPr>
          <p:nvPr>
            <p:ph idx="1"/>
          </p:nvPr>
        </p:nvSpPr>
        <p:spPr>
          <a:xfrm>
            <a:off x="1266091" y="1637881"/>
            <a:ext cx="9465549" cy="3376245"/>
          </a:xfrm>
          <a:solidFill>
            <a:schemeClr val="accent4">
              <a:lumMod val="20000"/>
              <a:lumOff val="80000"/>
            </a:schemeClr>
          </a:solidFill>
        </p:spPr>
        <p:txBody>
          <a:bodyPr>
            <a:noAutofit/>
          </a:bodyPr>
          <a:lstStyle/>
          <a:p>
            <a:pPr>
              <a:lnSpc>
                <a:spcPct val="100000"/>
              </a:lnSpc>
              <a:buFont typeface="Wingdings" panose="05000000000000000000" pitchFamily="2" charset="2"/>
              <a:buChar char="§"/>
            </a:pPr>
            <a:r>
              <a:rPr lang="en-US" sz="2400" dirty="0">
                <a:latin typeface="+mj-lt"/>
              </a:rPr>
              <a:t>All parts of this SL </a:t>
            </a:r>
            <a:r>
              <a:rPr lang="en-US" sz="2400" dirty="0" err="1">
                <a:latin typeface="+mj-lt"/>
              </a:rPr>
              <a:t>SoRP</a:t>
            </a:r>
            <a:r>
              <a:rPr lang="en-US" sz="2400" dirty="0">
                <a:latin typeface="+mj-lt"/>
              </a:rPr>
              <a:t> will apply to all or nearly all NPOs, which prepare accrual-based accounts. However, NPOs do not have to comply with those sections, which do not apply to them. </a:t>
            </a:r>
          </a:p>
          <a:p>
            <a:pPr>
              <a:lnSpc>
                <a:spcPct val="100000"/>
              </a:lnSpc>
              <a:buFont typeface="Wingdings" panose="05000000000000000000" pitchFamily="2" charset="2"/>
              <a:buChar char="§"/>
            </a:pPr>
            <a:r>
              <a:rPr lang="en-US" sz="2400" dirty="0">
                <a:latin typeface="+mj-lt"/>
              </a:rPr>
              <a:t>For example, the recommendations on how to account for gifts in kind and the proceeds of trading activities will not apply to all NPOs. </a:t>
            </a:r>
          </a:p>
          <a:p>
            <a:pPr>
              <a:lnSpc>
                <a:spcPct val="100000"/>
              </a:lnSpc>
              <a:buFont typeface="Wingdings" panose="05000000000000000000" pitchFamily="2" charset="2"/>
              <a:buChar char="§"/>
            </a:pPr>
            <a:r>
              <a:rPr lang="en-US" sz="2400" dirty="0">
                <a:latin typeface="+mj-lt"/>
              </a:rPr>
              <a:t>NPOs that do not receive any income from those sources may safely ignore the sections dealing with such matters and any other sections, which do not apply to the activities of their own NPO.</a:t>
            </a:r>
            <a:endParaRPr lang="en-US" sz="2400" b="1" dirty="0">
              <a:solidFill>
                <a:srgbClr val="002060"/>
              </a:solidFill>
              <a:latin typeface="+mj-lt"/>
            </a:endParaRPr>
          </a:p>
        </p:txBody>
      </p:sp>
    </p:spTree>
    <p:extLst>
      <p:ext uri="{BB962C8B-B14F-4D97-AF65-F5344CB8AC3E}">
        <p14:creationId xmlns:p14="http://schemas.microsoft.com/office/powerpoint/2010/main" val="31512228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894303"/>
          </a:xfrm>
          <a:solidFill>
            <a:schemeClr val="accent3">
              <a:lumMod val="50000"/>
            </a:schemeClr>
          </a:solidFill>
        </p:spPr>
        <p:txBody>
          <a:bodyPr>
            <a:noAutofit/>
          </a:bodyPr>
          <a:lstStyle/>
          <a:p>
            <a:r>
              <a:rPr lang="en-US" sz="3600" b="1" dirty="0">
                <a:solidFill>
                  <a:schemeClr val="bg1"/>
                </a:solidFill>
              </a:rPr>
              <a:t>How to Use this SL </a:t>
            </a:r>
            <a:r>
              <a:rPr lang="en-US" sz="3600" b="1" dirty="0" err="1">
                <a:solidFill>
                  <a:schemeClr val="bg1"/>
                </a:solidFill>
              </a:rPr>
              <a:t>SoRP</a:t>
            </a:r>
            <a:endParaRPr lang="en-US" sz="3600" b="1" dirty="0">
              <a:solidFill>
                <a:schemeClr val="bg1"/>
              </a:solidFill>
            </a:endParaRPr>
          </a:p>
        </p:txBody>
      </p:sp>
      <p:sp>
        <p:nvSpPr>
          <p:cNvPr id="3" name="Content Placeholder 2"/>
          <p:cNvSpPr>
            <a:spLocks noGrp="1"/>
          </p:cNvSpPr>
          <p:nvPr>
            <p:ph idx="1"/>
          </p:nvPr>
        </p:nvSpPr>
        <p:spPr>
          <a:xfrm>
            <a:off x="1266091" y="1497204"/>
            <a:ext cx="9465549" cy="3366198"/>
          </a:xfrm>
          <a:solidFill>
            <a:schemeClr val="accent4">
              <a:lumMod val="20000"/>
              <a:lumOff val="80000"/>
            </a:schemeClr>
          </a:solidFill>
        </p:spPr>
        <p:txBody>
          <a:bodyPr>
            <a:noAutofit/>
          </a:bodyPr>
          <a:lstStyle/>
          <a:p>
            <a:pPr>
              <a:lnSpc>
                <a:spcPct val="100000"/>
              </a:lnSpc>
              <a:buFont typeface="Wingdings" panose="05000000000000000000" pitchFamily="2" charset="2"/>
              <a:buChar char="§"/>
            </a:pPr>
            <a:r>
              <a:rPr lang="en-US" sz="2400" dirty="0">
                <a:latin typeface="+mj-lt"/>
              </a:rPr>
              <a:t>The main text of the SL </a:t>
            </a:r>
            <a:r>
              <a:rPr lang="en-US" sz="2400" dirty="0" err="1">
                <a:latin typeface="+mj-lt"/>
              </a:rPr>
              <a:t>SoRP</a:t>
            </a:r>
            <a:r>
              <a:rPr lang="en-US" sz="2400" dirty="0">
                <a:latin typeface="+mj-lt"/>
              </a:rPr>
              <a:t> deals with the normal accounting practice for NPOs that produce full accrual based accounts. Some NPOs will have to meet additional requirements while others may have the option of preparing briefer reports and accounts. </a:t>
            </a:r>
          </a:p>
          <a:p>
            <a:pPr>
              <a:lnSpc>
                <a:spcPct val="100000"/>
              </a:lnSpc>
              <a:buFont typeface="Wingdings" panose="05000000000000000000" pitchFamily="2" charset="2"/>
              <a:buChar char="§"/>
            </a:pPr>
            <a:r>
              <a:rPr lang="en-US" sz="2400" dirty="0">
                <a:latin typeface="+mj-lt"/>
              </a:rPr>
              <a:t>Additional or optional requirements for: </a:t>
            </a:r>
          </a:p>
          <a:p>
            <a:pPr marL="457200" lvl="1" indent="0">
              <a:lnSpc>
                <a:spcPct val="100000"/>
              </a:lnSpc>
              <a:buNone/>
            </a:pPr>
            <a:r>
              <a:rPr lang="en-US" sz="2000" dirty="0">
                <a:latin typeface="+mj-lt"/>
              </a:rPr>
              <a:t>• Consolidated Financial Statements and Accounting for Investments in Subsidiaries </a:t>
            </a:r>
          </a:p>
          <a:p>
            <a:pPr marL="457200" lvl="1" indent="0">
              <a:lnSpc>
                <a:spcPct val="100000"/>
              </a:lnSpc>
              <a:buNone/>
            </a:pPr>
            <a:r>
              <a:rPr lang="en-US" sz="2000" dirty="0">
                <a:latin typeface="+mj-lt"/>
              </a:rPr>
              <a:t>• Accounting for Investments in Associates </a:t>
            </a:r>
          </a:p>
          <a:p>
            <a:pPr marL="457200" lvl="1" indent="0">
              <a:lnSpc>
                <a:spcPct val="100000"/>
              </a:lnSpc>
              <a:buNone/>
            </a:pPr>
            <a:r>
              <a:rPr lang="en-US" sz="2000" dirty="0">
                <a:latin typeface="+mj-lt"/>
              </a:rPr>
              <a:t>• Financial Reporting of Interests in Joint Ventures</a:t>
            </a:r>
          </a:p>
        </p:txBody>
      </p:sp>
    </p:spTree>
    <p:extLst>
      <p:ext uri="{BB962C8B-B14F-4D97-AF65-F5344CB8AC3E}">
        <p14:creationId xmlns:p14="http://schemas.microsoft.com/office/powerpoint/2010/main" val="4063417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7904" y="960120"/>
            <a:ext cx="9299448" cy="1097280"/>
          </a:xfrm>
          <a:solidFill>
            <a:srgbClr val="002060"/>
          </a:solidFill>
        </p:spPr>
        <p:txBody>
          <a:bodyPr>
            <a:normAutofit/>
          </a:bodyPr>
          <a:lstStyle/>
          <a:p>
            <a:r>
              <a:rPr lang="en-US" dirty="0">
                <a:solidFill>
                  <a:schemeClr val="bg1"/>
                </a:solidFill>
              </a:rPr>
              <a:t> Functions of Finance Management… </a:t>
            </a:r>
          </a:p>
        </p:txBody>
      </p:sp>
      <p:sp>
        <p:nvSpPr>
          <p:cNvPr id="3" name="Content Placeholder 2"/>
          <p:cNvSpPr>
            <a:spLocks noGrp="1"/>
          </p:cNvSpPr>
          <p:nvPr>
            <p:ph idx="1"/>
          </p:nvPr>
        </p:nvSpPr>
        <p:spPr>
          <a:xfrm>
            <a:off x="1517904" y="2295144"/>
            <a:ext cx="9299448" cy="3557016"/>
          </a:xfrm>
          <a:solidFill>
            <a:schemeClr val="tx2">
              <a:lumMod val="20000"/>
              <a:lumOff val="80000"/>
            </a:schemeClr>
          </a:solidFill>
        </p:spPr>
        <p:txBody>
          <a:bodyPr>
            <a:normAutofit/>
          </a:bodyPr>
          <a:lstStyle/>
          <a:p>
            <a:r>
              <a:rPr lang="en-US" dirty="0">
                <a:solidFill>
                  <a:srgbClr val="002060"/>
                </a:solidFill>
                <a:latin typeface="+mj-lt"/>
              </a:rPr>
              <a:t>Functions leading to </a:t>
            </a:r>
            <a:r>
              <a:rPr lang="en-US" b="1" dirty="0">
                <a:solidFill>
                  <a:srgbClr val="002060"/>
                </a:solidFill>
                <a:latin typeface="+mj-lt"/>
              </a:rPr>
              <a:t>Liquidity</a:t>
            </a:r>
            <a:r>
              <a:rPr lang="en-US" dirty="0">
                <a:solidFill>
                  <a:srgbClr val="002060"/>
                </a:solidFill>
                <a:latin typeface="+mj-lt"/>
              </a:rPr>
              <a:t> </a:t>
            </a:r>
          </a:p>
          <a:p>
            <a:pPr lvl="1"/>
            <a:r>
              <a:rPr lang="en-US" b="1" dirty="0">
                <a:solidFill>
                  <a:srgbClr val="002060"/>
                </a:solidFill>
                <a:latin typeface="+mj-lt"/>
              </a:rPr>
              <a:t>Forecasting cash flows </a:t>
            </a:r>
            <a:r>
              <a:rPr lang="en-US" dirty="0">
                <a:solidFill>
                  <a:srgbClr val="002060"/>
                </a:solidFill>
                <a:latin typeface="+mj-lt"/>
              </a:rPr>
              <a:t>– Successful day to day operations require the firm to be able to pay its bills promptly.  This is largely a matter of matching cash inflows against outflows.  The firm must be able to forecast the sources and timing of inflows from customers, donors etc. and use them to pay salaries, utility bills, creditors and suppliers.  </a:t>
            </a:r>
          </a:p>
          <a:p>
            <a:pPr lvl="1"/>
            <a:r>
              <a:rPr lang="en-US" b="1" dirty="0">
                <a:solidFill>
                  <a:srgbClr val="002060"/>
                </a:solidFill>
                <a:latin typeface="+mj-lt"/>
              </a:rPr>
              <a:t>Raising funds </a:t>
            </a:r>
            <a:r>
              <a:rPr lang="en-US" dirty="0">
                <a:solidFill>
                  <a:srgbClr val="002060"/>
                </a:solidFill>
                <a:latin typeface="+mj-lt"/>
              </a:rPr>
              <a:t>– The firm receives financing from a various of sources. The financial manager must identify the amount of funds available from each source and the period when they will be needed.  </a:t>
            </a:r>
          </a:p>
        </p:txBody>
      </p:sp>
    </p:spTree>
    <p:extLst>
      <p:ext uri="{BB962C8B-B14F-4D97-AF65-F5344CB8AC3E}">
        <p14:creationId xmlns:p14="http://schemas.microsoft.com/office/powerpoint/2010/main" val="31173418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894303"/>
          </a:xfrm>
          <a:solidFill>
            <a:schemeClr val="accent3">
              <a:lumMod val="50000"/>
            </a:schemeClr>
          </a:solidFill>
        </p:spPr>
        <p:txBody>
          <a:bodyPr>
            <a:noAutofit/>
          </a:bodyPr>
          <a:lstStyle/>
          <a:p>
            <a:r>
              <a:rPr lang="en-US" sz="3600" b="1" dirty="0">
                <a:solidFill>
                  <a:schemeClr val="bg1"/>
                </a:solidFill>
              </a:rPr>
              <a:t>How to Use this SL </a:t>
            </a:r>
            <a:r>
              <a:rPr lang="en-US" sz="3600" b="1" dirty="0" err="1">
                <a:solidFill>
                  <a:schemeClr val="bg1"/>
                </a:solidFill>
              </a:rPr>
              <a:t>SoRP</a:t>
            </a:r>
            <a:endParaRPr lang="en-US" sz="3600" b="1" dirty="0">
              <a:solidFill>
                <a:schemeClr val="bg1"/>
              </a:solidFill>
            </a:endParaRPr>
          </a:p>
        </p:txBody>
      </p:sp>
      <p:sp>
        <p:nvSpPr>
          <p:cNvPr id="3" name="Content Placeholder 2"/>
          <p:cNvSpPr>
            <a:spLocks noGrp="1"/>
          </p:cNvSpPr>
          <p:nvPr>
            <p:ph idx="1"/>
          </p:nvPr>
        </p:nvSpPr>
        <p:spPr>
          <a:xfrm>
            <a:off x="1266091" y="1497204"/>
            <a:ext cx="9465549" cy="3366198"/>
          </a:xfrm>
          <a:solidFill>
            <a:schemeClr val="accent4">
              <a:lumMod val="20000"/>
              <a:lumOff val="80000"/>
            </a:schemeClr>
          </a:solidFill>
        </p:spPr>
        <p:txBody>
          <a:bodyPr>
            <a:noAutofit/>
          </a:bodyPr>
          <a:lstStyle/>
          <a:p>
            <a:pPr>
              <a:lnSpc>
                <a:spcPct val="100000"/>
              </a:lnSpc>
              <a:buFont typeface="Wingdings" panose="05000000000000000000" pitchFamily="2" charset="2"/>
              <a:buChar char="§"/>
            </a:pPr>
            <a:r>
              <a:rPr lang="en-US" sz="2400" dirty="0">
                <a:latin typeface="+mj-lt"/>
              </a:rPr>
              <a:t>The main obligation of the management of NPOs in the preparation of accruals based accounts is to give a true and fair view of the incoming resources and application of resources of the NPO during the year and of its state of affairs as at the end of the year.</a:t>
            </a:r>
          </a:p>
          <a:p>
            <a:pPr>
              <a:lnSpc>
                <a:spcPct val="100000"/>
              </a:lnSpc>
              <a:buFont typeface="Wingdings" panose="05000000000000000000" pitchFamily="2" charset="2"/>
              <a:buChar char="§"/>
            </a:pPr>
            <a:r>
              <a:rPr lang="en-US" sz="2400" dirty="0">
                <a:latin typeface="+mj-lt"/>
              </a:rPr>
              <a:t> To achieve this, the management may decide to disclose more information than is specifically listed in this SL </a:t>
            </a:r>
            <a:r>
              <a:rPr lang="en-US" sz="2400" dirty="0" err="1">
                <a:latin typeface="+mj-lt"/>
              </a:rPr>
              <a:t>SoRP</a:t>
            </a:r>
            <a:r>
              <a:rPr lang="en-US" sz="2400" dirty="0">
                <a:latin typeface="+mj-lt"/>
              </a:rPr>
              <a:t>. This may provide within the notes on accounting policy</a:t>
            </a:r>
          </a:p>
        </p:txBody>
      </p:sp>
    </p:spTree>
    <p:extLst>
      <p:ext uri="{BB962C8B-B14F-4D97-AF65-F5344CB8AC3E}">
        <p14:creationId xmlns:p14="http://schemas.microsoft.com/office/powerpoint/2010/main" val="24042036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743578"/>
            <a:ext cx="9465549" cy="894303"/>
          </a:xfrm>
          <a:solidFill>
            <a:schemeClr val="accent3">
              <a:lumMod val="50000"/>
            </a:schemeClr>
          </a:solidFill>
        </p:spPr>
        <p:txBody>
          <a:bodyPr>
            <a:noAutofit/>
          </a:bodyPr>
          <a:lstStyle/>
          <a:p>
            <a:r>
              <a:rPr lang="en-US" sz="3600" b="1" dirty="0">
                <a:solidFill>
                  <a:schemeClr val="bg1"/>
                </a:solidFill>
              </a:rPr>
              <a:t>How to Use this SL </a:t>
            </a:r>
            <a:r>
              <a:rPr lang="en-US" sz="3600" b="1" dirty="0" err="1">
                <a:solidFill>
                  <a:schemeClr val="bg1"/>
                </a:solidFill>
              </a:rPr>
              <a:t>SoRP</a:t>
            </a:r>
            <a:r>
              <a:rPr lang="en-US" sz="3600" b="1" dirty="0">
                <a:solidFill>
                  <a:schemeClr val="bg1"/>
                </a:solidFill>
              </a:rPr>
              <a:t> – Scope </a:t>
            </a:r>
          </a:p>
        </p:txBody>
      </p:sp>
      <p:sp>
        <p:nvSpPr>
          <p:cNvPr id="3" name="Content Placeholder 2"/>
          <p:cNvSpPr>
            <a:spLocks noGrp="1"/>
          </p:cNvSpPr>
          <p:nvPr>
            <p:ph idx="1"/>
          </p:nvPr>
        </p:nvSpPr>
        <p:spPr>
          <a:xfrm>
            <a:off x="1266091" y="1637881"/>
            <a:ext cx="9465549" cy="3436537"/>
          </a:xfrm>
          <a:solidFill>
            <a:schemeClr val="accent4">
              <a:lumMod val="20000"/>
              <a:lumOff val="80000"/>
            </a:schemeClr>
          </a:solidFill>
        </p:spPr>
        <p:txBody>
          <a:bodyPr>
            <a:noAutofit/>
          </a:bodyPr>
          <a:lstStyle/>
          <a:p>
            <a:pPr>
              <a:lnSpc>
                <a:spcPct val="100000"/>
              </a:lnSpc>
              <a:buFont typeface="Wingdings" panose="05000000000000000000" pitchFamily="2" charset="2"/>
              <a:buChar char="§"/>
            </a:pPr>
            <a:r>
              <a:rPr lang="en-US" sz="2400" dirty="0">
                <a:latin typeface="+mj-lt"/>
              </a:rPr>
              <a:t>The disclosure requirements have been separately identified throughout the SL </a:t>
            </a:r>
            <a:r>
              <a:rPr lang="en-US" sz="2400" dirty="0" err="1">
                <a:latin typeface="+mj-lt"/>
              </a:rPr>
              <a:t>SoRP</a:t>
            </a:r>
            <a:r>
              <a:rPr lang="en-US" sz="2400" dirty="0">
                <a:latin typeface="+mj-lt"/>
              </a:rPr>
              <a:t>. Generally, NPOs are excused from a particular disclosure requirement only where the item in question is not relevant.</a:t>
            </a:r>
            <a:endParaRPr lang="en-US" sz="2400" b="1" dirty="0">
              <a:solidFill>
                <a:srgbClr val="002060"/>
              </a:solidFill>
              <a:latin typeface="+mj-lt"/>
            </a:endParaRPr>
          </a:p>
          <a:p>
            <a:pPr>
              <a:lnSpc>
                <a:spcPct val="100000"/>
              </a:lnSpc>
              <a:buFont typeface="Wingdings" panose="05000000000000000000" pitchFamily="2" charset="2"/>
              <a:buChar char="§"/>
            </a:pPr>
            <a:r>
              <a:rPr lang="en-US" sz="2400" dirty="0">
                <a:latin typeface="+mj-lt"/>
              </a:rPr>
              <a:t>This SL </a:t>
            </a:r>
            <a:r>
              <a:rPr lang="en-US" sz="2400" dirty="0" err="1">
                <a:latin typeface="+mj-lt"/>
              </a:rPr>
              <a:t>SoRP</a:t>
            </a:r>
            <a:r>
              <a:rPr lang="en-US" sz="2400" dirty="0">
                <a:latin typeface="+mj-lt"/>
              </a:rPr>
              <a:t> is intended to apply to all NPOs operating in Sri Lanka, regardless of their size, constitution or complexity. It provides the basis for the preparation of accrual accounts to give a true and fair view. </a:t>
            </a:r>
          </a:p>
          <a:p>
            <a:pPr>
              <a:lnSpc>
                <a:spcPct val="100000"/>
              </a:lnSpc>
              <a:buFont typeface="Wingdings" panose="05000000000000000000" pitchFamily="2" charset="2"/>
              <a:buChar char="§"/>
            </a:pPr>
            <a:r>
              <a:rPr lang="en-US" sz="2400" dirty="0">
                <a:latin typeface="+mj-lt"/>
              </a:rPr>
              <a:t>Each standard included in this SL </a:t>
            </a:r>
            <a:r>
              <a:rPr lang="en-US" sz="2400" dirty="0" err="1">
                <a:latin typeface="+mj-lt"/>
              </a:rPr>
              <a:t>SoRP</a:t>
            </a:r>
            <a:r>
              <a:rPr lang="en-US" sz="2400" dirty="0">
                <a:latin typeface="+mj-lt"/>
              </a:rPr>
              <a:t> should be considered in the context of its relevance and what is material to any particular NPO. </a:t>
            </a:r>
            <a:endParaRPr lang="en-US" sz="2400" b="1" dirty="0">
              <a:solidFill>
                <a:srgbClr val="002060"/>
              </a:solidFill>
              <a:latin typeface="+mj-lt"/>
            </a:endParaRPr>
          </a:p>
        </p:txBody>
      </p:sp>
    </p:spTree>
    <p:extLst>
      <p:ext uri="{BB962C8B-B14F-4D97-AF65-F5344CB8AC3E}">
        <p14:creationId xmlns:p14="http://schemas.microsoft.com/office/powerpoint/2010/main" val="36319949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894303"/>
          </a:xfrm>
          <a:solidFill>
            <a:schemeClr val="accent3">
              <a:lumMod val="50000"/>
            </a:schemeClr>
          </a:solidFill>
        </p:spPr>
        <p:txBody>
          <a:bodyPr>
            <a:noAutofit/>
          </a:bodyPr>
          <a:lstStyle/>
          <a:p>
            <a:r>
              <a:rPr lang="en-US" sz="3600" b="1" dirty="0">
                <a:solidFill>
                  <a:schemeClr val="bg1"/>
                </a:solidFill>
              </a:rPr>
              <a:t>How to Use this SL </a:t>
            </a:r>
            <a:r>
              <a:rPr lang="en-US" sz="3600" b="1" dirty="0" err="1">
                <a:solidFill>
                  <a:schemeClr val="bg1"/>
                </a:solidFill>
              </a:rPr>
              <a:t>SoRP</a:t>
            </a:r>
            <a:endParaRPr lang="en-US" sz="3600" b="1" dirty="0">
              <a:solidFill>
                <a:schemeClr val="bg1"/>
              </a:solidFill>
            </a:endParaRPr>
          </a:p>
        </p:txBody>
      </p:sp>
      <p:sp>
        <p:nvSpPr>
          <p:cNvPr id="3" name="Content Placeholder 2"/>
          <p:cNvSpPr>
            <a:spLocks noGrp="1"/>
          </p:cNvSpPr>
          <p:nvPr>
            <p:ph idx="1"/>
          </p:nvPr>
        </p:nvSpPr>
        <p:spPr>
          <a:xfrm>
            <a:off x="1266091" y="1497204"/>
            <a:ext cx="9465549" cy="3476730"/>
          </a:xfrm>
          <a:solidFill>
            <a:schemeClr val="accent4">
              <a:lumMod val="20000"/>
              <a:lumOff val="80000"/>
            </a:schemeClr>
          </a:solidFill>
        </p:spPr>
        <p:txBody>
          <a:bodyPr>
            <a:noAutofit/>
          </a:bodyPr>
          <a:lstStyle/>
          <a:p>
            <a:pPr>
              <a:lnSpc>
                <a:spcPct val="100000"/>
              </a:lnSpc>
              <a:buFont typeface="Wingdings" panose="05000000000000000000" pitchFamily="2" charset="2"/>
              <a:buChar char="§"/>
            </a:pPr>
            <a:r>
              <a:rPr lang="en-US" sz="2400" dirty="0">
                <a:latin typeface="+mj-lt"/>
              </a:rPr>
              <a:t>Where necessary, this SL </a:t>
            </a:r>
            <a:r>
              <a:rPr lang="en-US" sz="2400" dirty="0" err="1">
                <a:latin typeface="+mj-lt"/>
              </a:rPr>
              <a:t>SoRP</a:t>
            </a:r>
            <a:r>
              <a:rPr lang="en-US" sz="2400" dirty="0">
                <a:latin typeface="+mj-lt"/>
              </a:rPr>
              <a:t> should be adapted to meet </a:t>
            </a:r>
          </a:p>
          <a:p>
            <a:pPr marL="914400" lvl="1" indent="-457200">
              <a:lnSpc>
                <a:spcPct val="100000"/>
              </a:lnSpc>
              <a:buAutoNum type="alphaLcParenBoth"/>
            </a:pPr>
            <a:r>
              <a:rPr lang="en-US" dirty="0">
                <a:latin typeface="+mj-lt"/>
              </a:rPr>
              <a:t>Any statutory requirements relating to the form and content of accounts; and</a:t>
            </a:r>
          </a:p>
          <a:p>
            <a:pPr marL="914400" lvl="1" indent="-457200">
              <a:lnSpc>
                <a:spcPct val="100000"/>
              </a:lnSpc>
              <a:buAutoNum type="alphaLcParenBoth"/>
            </a:pPr>
            <a:r>
              <a:rPr lang="en-US" dirty="0">
                <a:latin typeface="+mj-lt"/>
              </a:rPr>
              <a:t>To the extent that the following exceed statutory requirements: </a:t>
            </a:r>
          </a:p>
          <a:p>
            <a:pPr marL="914400" lvl="2" indent="0">
              <a:lnSpc>
                <a:spcPct val="100000"/>
              </a:lnSpc>
              <a:buNone/>
            </a:pPr>
            <a:r>
              <a:rPr lang="en-US" dirty="0">
                <a:latin typeface="+mj-lt"/>
              </a:rPr>
              <a:t>• any requirements imposed by the NPOs own governing documents (e.g. By-laws or similar); and/or </a:t>
            </a:r>
          </a:p>
          <a:p>
            <a:pPr marL="914400" lvl="2" indent="0">
              <a:lnSpc>
                <a:spcPct val="100000"/>
              </a:lnSpc>
              <a:buNone/>
            </a:pPr>
            <a:r>
              <a:rPr lang="en-US" dirty="0">
                <a:latin typeface="+mj-lt"/>
              </a:rPr>
              <a:t>• any requirements imposed by agreements or contracts that may have been entered into, (e.g. donor agreements/contracts).</a:t>
            </a:r>
            <a:endParaRPr lang="en-US" b="1" dirty="0">
              <a:solidFill>
                <a:srgbClr val="002060"/>
              </a:solidFill>
              <a:latin typeface="+mj-lt"/>
            </a:endParaRPr>
          </a:p>
        </p:txBody>
      </p:sp>
    </p:spTree>
    <p:extLst>
      <p:ext uri="{BB962C8B-B14F-4D97-AF65-F5344CB8AC3E}">
        <p14:creationId xmlns:p14="http://schemas.microsoft.com/office/powerpoint/2010/main" val="19702538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894303"/>
          </a:xfrm>
          <a:solidFill>
            <a:schemeClr val="accent3">
              <a:lumMod val="50000"/>
            </a:schemeClr>
          </a:solidFill>
        </p:spPr>
        <p:txBody>
          <a:bodyPr>
            <a:noAutofit/>
          </a:bodyPr>
          <a:lstStyle/>
          <a:p>
            <a:r>
              <a:rPr lang="en-US" sz="3600" b="1" dirty="0">
                <a:solidFill>
                  <a:schemeClr val="bg1"/>
                </a:solidFill>
              </a:rPr>
              <a:t>How to Use this SL </a:t>
            </a:r>
            <a:r>
              <a:rPr lang="en-US" sz="3600" b="1" dirty="0" err="1">
                <a:solidFill>
                  <a:schemeClr val="bg1"/>
                </a:solidFill>
              </a:rPr>
              <a:t>SoRP</a:t>
            </a:r>
            <a:endParaRPr lang="en-US" sz="3600" b="1" dirty="0">
              <a:solidFill>
                <a:schemeClr val="bg1"/>
              </a:solidFill>
            </a:endParaRPr>
          </a:p>
        </p:txBody>
      </p:sp>
      <p:sp>
        <p:nvSpPr>
          <p:cNvPr id="3" name="Content Placeholder 2"/>
          <p:cNvSpPr>
            <a:spLocks noGrp="1"/>
          </p:cNvSpPr>
          <p:nvPr>
            <p:ph idx="1"/>
          </p:nvPr>
        </p:nvSpPr>
        <p:spPr>
          <a:xfrm>
            <a:off x="1266091" y="1507252"/>
            <a:ext cx="9465549" cy="2391508"/>
          </a:xfrm>
          <a:solidFill>
            <a:schemeClr val="accent4">
              <a:lumMod val="20000"/>
              <a:lumOff val="80000"/>
            </a:schemeClr>
          </a:solidFill>
        </p:spPr>
        <p:txBody>
          <a:bodyPr>
            <a:noAutofit/>
          </a:bodyPr>
          <a:lstStyle/>
          <a:p>
            <a:pPr>
              <a:lnSpc>
                <a:spcPct val="100000"/>
              </a:lnSpc>
              <a:buFont typeface="Wingdings" panose="05000000000000000000" pitchFamily="2" charset="2"/>
              <a:buChar char="§"/>
            </a:pPr>
            <a:r>
              <a:rPr lang="en-US" dirty="0">
                <a:latin typeface="+mj-lt"/>
              </a:rPr>
              <a:t>This SL </a:t>
            </a:r>
            <a:r>
              <a:rPr lang="en-US" dirty="0" err="1">
                <a:latin typeface="+mj-lt"/>
              </a:rPr>
              <a:t>SoRP</a:t>
            </a:r>
            <a:r>
              <a:rPr lang="en-US" dirty="0">
                <a:latin typeface="+mj-lt"/>
              </a:rPr>
              <a:t> recognizes the requirements of the Sri Lanka Accounting Standards with regard to recognition and measurement, while adapting them to meet with the accounting and reporting needs of the NPO sector. </a:t>
            </a:r>
            <a:endParaRPr lang="en-US" b="1" dirty="0">
              <a:solidFill>
                <a:srgbClr val="002060"/>
              </a:solidFill>
              <a:latin typeface="+mj-lt"/>
            </a:endParaRPr>
          </a:p>
        </p:txBody>
      </p:sp>
    </p:spTree>
    <p:extLst>
      <p:ext uri="{BB962C8B-B14F-4D97-AF65-F5344CB8AC3E}">
        <p14:creationId xmlns:p14="http://schemas.microsoft.com/office/powerpoint/2010/main" val="5948162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894303"/>
          </a:xfrm>
          <a:solidFill>
            <a:schemeClr val="accent3">
              <a:lumMod val="50000"/>
            </a:schemeClr>
          </a:solidFill>
        </p:spPr>
        <p:txBody>
          <a:bodyPr>
            <a:noAutofit/>
          </a:bodyPr>
          <a:lstStyle/>
          <a:p>
            <a:r>
              <a:rPr lang="en-US" sz="3600" b="1" dirty="0">
                <a:solidFill>
                  <a:schemeClr val="bg1"/>
                </a:solidFill>
              </a:rPr>
              <a:t>Application of Sri Lanka Accounting Standards </a:t>
            </a:r>
          </a:p>
        </p:txBody>
      </p:sp>
      <p:sp>
        <p:nvSpPr>
          <p:cNvPr id="3" name="Content Placeholder 2"/>
          <p:cNvSpPr>
            <a:spLocks noGrp="1"/>
          </p:cNvSpPr>
          <p:nvPr>
            <p:ph idx="1"/>
          </p:nvPr>
        </p:nvSpPr>
        <p:spPr>
          <a:xfrm>
            <a:off x="1266091" y="1497204"/>
            <a:ext cx="9465549" cy="3557117"/>
          </a:xfrm>
          <a:solidFill>
            <a:schemeClr val="accent4">
              <a:lumMod val="20000"/>
              <a:lumOff val="80000"/>
            </a:schemeClr>
          </a:solidFill>
        </p:spPr>
        <p:txBody>
          <a:bodyPr>
            <a:noAutofit/>
          </a:bodyPr>
          <a:lstStyle/>
          <a:p>
            <a:pPr>
              <a:lnSpc>
                <a:spcPct val="100000"/>
              </a:lnSpc>
              <a:buFont typeface="Wingdings" panose="05000000000000000000" pitchFamily="2" charset="2"/>
              <a:buChar char="§"/>
            </a:pPr>
            <a:r>
              <a:rPr lang="en-US" dirty="0">
                <a:latin typeface="+mj-lt"/>
              </a:rPr>
              <a:t>Sri Lanka Accounting Standards (SLASs) have been identified relevant to Non-Profit Organizations. </a:t>
            </a:r>
          </a:p>
          <a:p>
            <a:pPr>
              <a:lnSpc>
                <a:spcPct val="100000"/>
              </a:lnSpc>
              <a:buFont typeface="Wingdings" panose="05000000000000000000" pitchFamily="2" charset="2"/>
              <a:buChar char="§"/>
            </a:pPr>
            <a:r>
              <a:rPr lang="en-US" dirty="0">
                <a:latin typeface="+mj-lt"/>
              </a:rPr>
              <a:t>The requirements of these SLASs have been considered and amended to suit the operations and transactions of these organizations. </a:t>
            </a:r>
          </a:p>
          <a:p>
            <a:pPr>
              <a:lnSpc>
                <a:spcPct val="100000"/>
              </a:lnSpc>
              <a:buFont typeface="Wingdings" panose="05000000000000000000" pitchFamily="2" charset="2"/>
              <a:buChar char="§"/>
            </a:pPr>
            <a:r>
              <a:rPr lang="en-US" dirty="0">
                <a:latin typeface="+mj-lt"/>
              </a:rPr>
              <a:t>The Sri Lanka Accounting Standards are based on International Accounting Standards</a:t>
            </a:r>
            <a:endParaRPr lang="en-US" dirty="0">
              <a:solidFill>
                <a:srgbClr val="002060"/>
              </a:solidFill>
              <a:latin typeface="+mj-lt"/>
            </a:endParaRPr>
          </a:p>
        </p:txBody>
      </p:sp>
    </p:spTree>
    <p:extLst>
      <p:ext uri="{BB962C8B-B14F-4D97-AF65-F5344CB8AC3E}">
        <p14:creationId xmlns:p14="http://schemas.microsoft.com/office/powerpoint/2010/main" val="36134402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185706"/>
          </a:xfrm>
          <a:solidFill>
            <a:schemeClr val="accent4">
              <a:lumMod val="75000"/>
            </a:schemeClr>
          </a:solidFill>
        </p:spPr>
        <p:txBody>
          <a:bodyPr>
            <a:noAutofit/>
          </a:bodyPr>
          <a:lstStyle/>
          <a:p>
            <a:r>
              <a:rPr lang="en-US" sz="3600" b="1" dirty="0">
                <a:solidFill>
                  <a:schemeClr val="bg1"/>
                </a:solidFill>
              </a:rPr>
              <a:t>Proposed Finance Policy and Procedure Manual for CSOs – </a:t>
            </a:r>
            <a:r>
              <a:rPr lang="en-US" sz="4000" b="1" dirty="0">
                <a:solidFill>
                  <a:schemeClr val="bg1"/>
                </a:solidFill>
              </a:rPr>
              <a:t>Introduction </a:t>
            </a:r>
          </a:p>
        </p:txBody>
      </p:sp>
      <p:sp>
        <p:nvSpPr>
          <p:cNvPr id="3" name="Content Placeholder 2"/>
          <p:cNvSpPr>
            <a:spLocks noGrp="1"/>
          </p:cNvSpPr>
          <p:nvPr>
            <p:ph idx="1"/>
          </p:nvPr>
        </p:nvSpPr>
        <p:spPr>
          <a:xfrm>
            <a:off x="1266091" y="1989573"/>
            <a:ext cx="9465549" cy="4210259"/>
          </a:xfrm>
          <a:solidFill>
            <a:schemeClr val="accent4">
              <a:lumMod val="20000"/>
              <a:lumOff val="80000"/>
            </a:schemeClr>
          </a:solidFill>
        </p:spPr>
        <p:txBody>
          <a:bodyPr>
            <a:noAutofit/>
          </a:bodyPr>
          <a:lstStyle/>
          <a:p>
            <a:pPr>
              <a:buFont typeface="Wingdings" panose="05000000000000000000" pitchFamily="2" charset="2"/>
              <a:buChar char="§"/>
            </a:pPr>
            <a:r>
              <a:rPr lang="en-US" sz="2400" dirty="0"/>
              <a:t>The </a:t>
            </a:r>
            <a:r>
              <a:rPr lang="en-US" sz="2400" b="1" dirty="0"/>
              <a:t>purposes</a:t>
            </a:r>
            <a:r>
              <a:rPr lang="en-US" sz="2400" dirty="0"/>
              <a:t> of these Finance Policies and Procedures are to:</a:t>
            </a:r>
          </a:p>
          <a:p>
            <a:pPr marL="457200" indent="-457200">
              <a:buFont typeface="+mj-lt"/>
              <a:buAutoNum type="alphaLcPeriod"/>
            </a:pPr>
            <a:r>
              <a:rPr lang="en-US" sz="2000" dirty="0"/>
              <a:t>implement the Finance Regulations approved by the board of Directors; </a:t>
            </a:r>
          </a:p>
          <a:p>
            <a:pPr marL="457200" indent="-457200">
              <a:buFont typeface="+mj-lt"/>
              <a:buAutoNum type="alphaLcPeriod"/>
            </a:pPr>
            <a:r>
              <a:rPr lang="en-US" sz="2000" dirty="0"/>
              <a:t>provide adequate controls and safeguards to protect against the loss or unauthorized use of (Company Name)’s assets across all offices and activities; </a:t>
            </a:r>
          </a:p>
          <a:p>
            <a:pPr marL="457200" indent="-457200">
              <a:buFont typeface="+mj-lt"/>
              <a:buAutoNum type="alphaLcPeriod"/>
            </a:pPr>
            <a:r>
              <a:rPr lang="en-US" sz="2000" dirty="0"/>
              <a:t>ensure that all financial transactions are carried out and recorded in a manner that adheres to international best practice, with due regard to the mission and objectives of (Company Name)</a:t>
            </a:r>
          </a:p>
          <a:p>
            <a:pPr marL="457200" indent="-457200">
              <a:buFont typeface="+mj-lt"/>
              <a:buAutoNum type="alphaLcPeriod"/>
            </a:pPr>
            <a:r>
              <a:rPr lang="en-US" sz="2000" dirty="0"/>
              <a:t>define and document the operating controls to be followed by the Finance Unit and to ensure standardization of policies and procedures followed across all the offices; and </a:t>
            </a:r>
          </a:p>
          <a:p>
            <a:pPr marL="457200" indent="-457200">
              <a:buFont typeface="+mj-lt"/>
              <a:buAutoNum type="alphaLcPeriod"/>
            </a:pPr>
            <a:r>
              <a:rPr lang="en-US" sz="2000" dirty="0"/>
              <a:t>provide a suitable and detailed framework to govern finance transactions across all offices and activities, and provide clear rules to (Company Name) personnel for smooth and correct execution of their duties. </a:t>
            </a:r>
          </a:p>
        </p:txBody>
      </p:sp>
    </p:spTree>
    <p:extLst>
      <p:ext uri="{BB962C8B-B14F-4D97-AF65-F5344CB8AC3E}">
        <p14:creationId xmlns:p14="http://schemas.microsoft.com/office/powerpoint/2010/main" val="22449985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602901"/>
            <a:ext cx="9465549" cy="1185706"/>
          </a:xfrm>
          <a:solidFill>
            <a:schemeClr val="accent4">
              <a:lumMod val="75000"/>
            </a:schemeClr>
          </a:solidFill>
        </p:spPr>
        <p:txBody>
          <a:bodyPr>
            <a:noAutofit/>
          </a:bodyPr>
          <a:lstStyle/>
          <a:p>
            <a:r>
              <a:rPr lang="en-US" sz="3600" b="1" dirty="0">
                <a:solidFill>
                  <a:schemeClr val="bg1"/>
                </a:solidFill>
              </a:rPr>
              <a:t>Proposed Finance Policy and Procedure Manual for CSOs – </a:t>
            </a:r>
            <a:r>
              <a:rPr lang="en-US" sz="4000" b="1" dirty="0">
                <a:solidFill>
                  <a:schemeClr val="bg1"/>
                </a:solidFill>
              </a:rPr>
              <a:t>Introduction </a:t>
            </a:r>
          </a:p>
        </p:txBody>
      </p:sp>
      <p:sp>
        <p:nvSpPr>
          <p:cNvPr id="3" name="Content Placeholder 2"/>
          <p:cNvSpPr>
            <a:spLocks noGrp="1"/>
          </p:cNvSpPr>
          <p:nvPr>
            <p:ph idx="1"/>
          </p:nvPr>
        </p:nvSpPr>
        <p:spPr>
          <a:xfrm>
            <a:off x="1266091" y="2029767"/>
            <a:ext cx="9465549" cy="2883877"/>
          </a:xfrm>
          <a:solidFill>
            <a:schemeClr val="accent4">
              <a:lumMod val="20000"/>
              <a:lumOff val="80000"/>
            </a:schemeClr>
          </a:solidFill>
        </p:spPr>
        <p:txBody>
          <a:bodyPr>
            <a:noAutofit/>
          </a:bodyPr>
          <a:lstStyle/>
          <a:p>
            <a:pPr>
              <a:buFont typeface="Wingdings" panose="05000000000000000000" pitchFamily="2" charset="2"/>
              <a:buChar char="§"/>
            </a:pPr>
            <a:r>
              <a:rPr lang="en-US" sz="2400" dirty="0">
                <a:latin typeface="+mj-lt"/>
              </a:rPr>
              <a:t>These Policies and Procedures apply to all activities concerning Budget preparation, Budget execution, Budget monitoring and accounting transactions of (Company Name), including payments processing, payroll and other expenditure processing, cash and bank accounts, fixed assets, investments, financial reporting, revenue recognition, liabilities, and other financial transactions.</a:t>
            </a:r>
          </a:p>
          <a:p>
            <a:pPr marL="0" indent="0">
              <a:buNone/>
            </a:pPr>
            <a:endParaRPr lang="en-US" sz="2400" dirty="0">
              <a:latin typeface="+mj-lt"/>
            </a:endParaRPr>
          </a:p>
        </p:txBody>
      </p:sp>
      <p:sp>
        <p:nvSpPr>
          <p:cNvPr id="4" name="Right Arrow 3">
            <a:hlinkClick r:id="rId3" action="ppaction://hlinkfile"/>
          </p:cNvPr>
          <p:cNvSpPr/>
          <p:nvPr/>
        </p:nvSpPr>
        <p:spPr>
          <a:xfrm>
            <a:off x="8259745" y="4170066"/>
            <a:ext cx="2341265" cy="63304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Drafting the Manual</a:t>
            </a:r>
          </a:p>
        </p:txBody>
      </p:sp>
    </p:spTree>
    <p:extLst>
      <p:ext uri="{BB962C8B-B14F-4D97-AF65-F5344CB8AC3E}">
        <p14:creationId xmlns:p14="http://schemas.microsoft.com/office/powerpoint/2010/main" val="4178512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7320" y="1042417"/>
            <a:ext cx="9400032" cy="1463040"/>
          </a:xfrm>
          <a:solidFill>
            <a:srgbClr val="002060"/>
          </a:solidFill>
        </p:spPr>
        <p:txBody>
          <a:bodyPr>
            <a:normAutofit/>
          </a:bodyPr>
          <a:lstStyle/>
          <a:p>
            <a:r>
              <a:rPr lang="en-US" dirty="0">
                <a:solidFill>
                  <a:schemeClr val="bg1"/>
                </a:solidFill>
              </a:rPr>
              <a:t> Functions of Finance Management… </a:t>
            </a:r>
          </a:p>
        </p:txBody>
      </p:sp>
      <p:sp>
        <p:nvSpPr>
          <p:cNvPr id="3" name="Content Placeholder 2"/>
          <p:cNvSpPr>
            <a:spLocks noGrp="1"/>
          </p:cNvSpPr>
          <p:nvPr>
            <p:ph idx="1"/>
          </p:nvPr>
        </p:nvSpPr>
        <p:spPr>
          <a:xfrm>
            <a:off x="1417320" y="2685161"/>
            <a:ext cx="9400032" cy="3084703"/>
          </a:xfrm>
          <a:solidFill>
            <a:schemeClr val="tx2">
              <a:lumMod val="20000"/>
              <a:lumOff val="80000"/>
            </a:schemeClr>
          </a:solidFill>
        </p:spPr>
        <p:txBody>
          <a:bodyPr>
            <a:normAutofit/>
          </a:bodyPr>
          <a:lstStyle/>
          <a:p>
            <a:r>
              <a:rPr lang="en-US" dirty="0">
                <a:solidFill>
                  <a:srgbClr val="002060"/>
                </a:solidFill>
                <a:latin typeface="+mj-lt"/>
              </a:rPr>
              <a:t>Functions leading to </a:t>
            </a:r>
            <a:r>
              <a:rPr lang="en-US" b="1" dirty="0">
                <a:solidFill>
                  <a:srgbClr val="002060"/>
                </a:solidFill>
                <a:latin typeface="+mj-lt"/>
              </a:rPr>
              <a:t>Liquidity</a:t>
            </a:r>
            <a:r>
              <a:rPr lang="en-US" dirty="0">
                <a:solidFill>
                  <a:srgbClr val="002060"/>
                </a:solidFill>
                <a:latin typeface="+mj-lt"/>
              </a:rPr>
              <a:t> …</a:t>
            </a:r>
          </a:p>
          <a:p>
            <a:pPr lvl="1"/>
            <a:r>
              <a:rPr lang="en-US" b="1" dirty="0">
                <a:solidFill>
                  <a:srgbClr val="002060"/>
                </a:solidFill>
                <a:latin typeface="+mj-lt"/>
              </a:rPr>
              <a:t>Managing the flow of internal funds </a:t>
            </a:r>
            <a:r>
              <a:rPr lang="en-US" dirty="0">
                <a:solidFill>
                  <a:srgbClr val="002060"/>
                </a:solidFill>
                <a:latin typeface="+mj-lt"/>
              </a:rPr>
              <a:t>– A firm has number of different bank accounts for various operating divisions or for special purposes.  The money that flows among these internal accounts should be frequently and carefully monitored.  A firm has excess cash in one bank account may be transferred on the shortage without external barrowing   </a:t>
            </a:r>
          </a:p>
        </p:txBody>
      </p:sp>
    </p:spTree>
    <p:extLst>
      <p:ext uri="{BB962C8B-B14F-4D97-AF65-F5344CB8AC3E}">
        <p14:creationId xmlns:p14="http://schemas.microsoft.com/office/powerpoint/2010/main" val="873241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3856" y="877823"/>
            <a:ext cx="9692640" cy="1207009"/>
          </a:xfrm>
          <a:solidFill>
            <a:srgbClr val="002060"/>
          </a:solidFill>
        </p:spPr>
        <p:txBody>
          <a:bodyPr>
            <a:normAutofit/>
          </a:bodyPr>
          <a:lstStyle/>
          <a:p>
            <a:r>
              <a:rPr lang="en-US" dirty="0">
                <a:solidFill>
                  <a:schemeClr val="bg1"/>
                </a:solidFill>
              </a:rPr>
              <a:t> Functions of Finance Management… </a:t>
            </a:r>
          </a:p>
        </p:txBody>
      </p:sp>
      <p:sp>
        <p:nvSpPr>
          <p:cNvPr id="3" name="Content Placeholder 2"/>
          <p:cNvSpPr>
            <a:spLocks noGrp="1"/>
          </p:cNvSpPr>
          <p:nvPr>
            <p:ph idx="1"/>
          </p:nvPr>
        </p:nvSpPr>
        <p:spPr>
          <a:xfrm>
            <a:off x="1133856" y="2191385"/>
            <a:ext cx="9692640" cy="3761359"/>
          </a:xfrm>
          <a:solidFill>
            <a:schemeClr val="tx2">
              <a:lumMod val="20000"/>
              <a:lumOff val="80000"/>
            </a:schemeClr>
          </a:solidFill>
        </p:spPr>
        <p:txBody>
          <a:bodyPr>
            <a:normAutofit/>
          </a:bodyPr>
          <a:lstStyle/>
          <a:p>
            <a:r>
              <a:rPr lang="en-US" dirty="0">
                <a:solidFill>
                  <a:srgbClr val="002060"/>
                </a:solidFill>
                <a:latin typeface="+mj-lt"/>
              </a:rPr>
              <a:t>Functions leading to </a:t>
            </a:r>
            <a:r>
              <a:rPr lang="en-US" b="1" dirty="0">
                <a:solidFill>
                  <a:srgbClr val="002060"/>
                </a:solidFill>
                <a:latin typeface="+mj-lt"/>
              </a:rPr>
              <a:t>Profitability </a:t>
            </a:r>
          </a:p>
          <a:p>
            <a:pPr lvl="1"/>
            <a:r>
              <a:rPr lang="en-US" b="1" dirty="0">
                <a:solidFill>
                  <a:srgbClr val="002060"/>
                </a:solidFill>
                <a:latin typeface="+mj-lt"/>
              </a:rPr>
              <a:t>Cost control </a:t>
            </a:r>
            <a:r>
              <a:rPr lang="en-US" dirty="0">
                <a:solidFill>
                  <a:srgbClr val="002060"/>
                </a:solidFill>
                <a:latin typeface="+mj-lt"/>
              </a:rPr>
              <a:t>– The firm should have detailed cost accounting system to monitor expenditure in the operational area of the firm.                                  </a:t>
            </a:r>
          </a:p>
          <a:p>
            <a:pPr marL="457200" lvl="1" indent="0">
              <a:buNone/>
            </a:pPr>
            <a:r>
              <a:rPr lang="en-US" dirty="0">
                <a:solidFill>
                  <a:srgbClr val="002060"/>
                </a:solidFill>
                <a:latin typeface="+mj-lt"/>
              </a:rPr>
              <a:t>    </a:t>
            </a:r>
            <a:r>
              <a:rPr lang="en-US" i="1" dirty="0">
                <a:solidFill>
                  <a:srgbClr val="002060"/>
                </a:solidFill>
                <a:latin typeface="+mj-lt"/>
              </a:rPr>
              <a:t>For example: maintaining  sub-project accounts.</a:t>
            </a:r>
          </a:p>
          <a:p>
            <a:pPr lvl="1"/>
            <a:r>
              <a:rPr lang="en-US" b="1" dirty="0">
                <a:solidFill>
                  <a:srgbClr val="002060"/>
                </a:solidFill>
                <a:latin typeface="+mj-lt"/>
              </a:rPr>
              <a:t>Pricing</a:t>
            </a:r>
            <a:r>
              <a:rPr lang="en-US" dirty="0">
                <a:solidFill>
                  <a:srgbClr val="002060"/>
                </a:solidFill>
                <a:latin typeface="+mj-lt"/>
              </a:rPr>
              <a:t> – Determination of appropriate price should be a joint decision of marketing and finance.  Marketing manager provides information on how differing prices will affect demanding the market and the firm’s competitive position.  Finance manager can supply important information about costs.</a:t>
            </a:r>
          </a:p>
        </p:txBody>
      </p:sp>
    </p:spTree>
    <p:extLst>
      <p:ext uri="{BB962C8B-B14F-4D97-AF65-F5344CB8AC3E}">
        <p14:creationId xmlns:p14="http://schemas.microsoft.com/office/powerpoint/2010/main" val="3263212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3584" y="896113"/>
            <a:ext cx="9802368" cy="1243583"/>
          </a:xfrm>
          <a:solidFill>
            <a:srgbClr val="002060"/>
          </a:solidFill>
        </p:spPr>
        <p:txBody>
          <a:bodyPr>
            <a:normAutofit/>
          </a:bodyPr>
          <a:lstStyle/>
          <a:p>
            <a:r>
              <a:rPr lang="en-US" dirty="0">
                <a:solidFill>
                  <a:schemeClr val="bg1"/>
                </a:solidFill>
              </a:rPr>
              <a:t> Functions of Finance Management </a:t>
            </a:r>
          </a:p>
        </p:txBody>
      </p:sp>
      <p:sp>
        <p:nvSpPr>
          <p:cNvPr id="3" name="Content Placeholder 2"/>
          <p:cNvSpPr>
            <a:spLocks noGrp="1"/>
          </p:cNvSpPr>
          <p:nvPr>
            <p:ph idx="1"/>
          </p:nvPr>
        </p:nvSpPr>
        <p:spPr>
          <a:xfrm>
            <a:off x="1243584" y="2301113"/>
            <a:ext cx="9802368" cy="2828671"/>
          </a:xfrm>
          <a:solidFill>
            <a:schemeClr val="tx2">
              <a:lumMod val="20000"/>
              <a:lumOff val="80000"/>
            </a:schemeClr>
          </a:solidFill>
        </p:spPr>
        <p:txBody>
          <a:bodyPr>
            <a:normAutofit lnSpcReduction="10000"/>
          </a:bodyPr>
          <a:lstStyle/>
          <a:p>
            <a:r>
              <a:rPr lang="en-US" dirty="0">
                <a:solidFill>
                  <a:srgbClr val="002060"/>
                </a:solidFill>
                <a:latin typeface="+mj-lt"/>
              </a:rPr>
              <a:t>Functions leading to</a:t>
            </a:r>
            <a:r>
              <a:rPr lang="en-US" b="1" dirty="0">
                <a:solidFill>
                  <a:srgbClr val="002060"/>
                </a:solidFill>
                <a:latin typeface="+mj-lt"/>
              </a:rPr>
              <a:t> Profitability… </a:t>
            </a:r>
          </a:p>
          <a:p>
            <a:pPr lvl="1"/>
            <a:r>
              <a:rPr lang="en-US" b="1" dirty="0">
                <a:solidFill>
                  <a:srgbClr val="002060"/>
                </a:solidFill>
                <a:latin typeface="+mj-lt"/>
              </a:rPr>
              <a:t>Forecasting profits </a:t>
            </a:r>
            <a:r>
              <a:rPr lang="en-US" dirty="0">
                <a:solidFill>
                  <a:srgbClr val="002060"/>
                </a:solidFill>
                <a:latin typeface="+mj-lt"/>
              </a:rPr>
              <a:t>- Gathering and analyzing the relevant data and making forecast of profit levels.  To estimate profit from future sale the firm must be aware of current costs, likely increases in costs. </a:t>
            </a:r>
          </a:p>
          <a:p>
            <a:pPr lvl="1"/>
            <a:r>
              <a:rPr lang="en-US" b="1" dirty="0">
                <a:solidFill>
                  <a:srgbClr val="002060"/>
                </a:solidFill>
                <a:latin typeface="+mj-lt"/>
              </a:rPr>
              <a:t>Measuring required returns </a:t>
            </a:r>
            <a:r>
              <a:rPr lang="en-US" dirty="0">
                <a:solidFill>
                  <a:srgbClr val="002060"/>
                </a:solidFill>
                <a:latin typeface="+mj-lt"/>
              </a:rPr>
              <a:t>– Every time a firm invests its capital, it must make a risk- return decision.  Is the level of return offered by the project adequate for the level of risk therein.  This may be called the cost of capital.</a:t>
            </a:r>
          </a:p>
        </p:txBody>
      </p:sp>
    </p:spTree>
    <p:extLst>
      <p:ext uri="{BB962C8B-B14F-4D97-AF65-F5344CB8AC3E}">
        <p14:creationId xmlns:p14="http://schemas.microsoft.com/office/powerpoint/2010/main" val="1015362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819</TotalTime>
  <Words>5781</Words>
  <Application>Microsoft Office PowerPoint</Application>
  <PresentationFormat>Widescreen</PresentationFormat>
  <Paragraphs>307</Paragraphs>
  <Slides>66</Slides>
  <Notes>43</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ORGANIZATIONAL                                  FINANCIAL &amp; HR MANAGMENT DEVELOPMENT</vt:lpstr>
      <vt:lpstr>Workshop on                      Strengthening Financial Management of Civil Society Organizations </vt:lpstr>
      <vt:lpstr> Overview of Financial Management </vt:lpstr>
      <vt:lpstr> Nature of Finance </vt:lpstr>
      <vt:lpstr> Functions of Finance Management </vt:lpstr>
      <vt:lpstr> Functions of Finance Management… </vt:lpstr>
      <vt:lpstr> Functions of Finance Management… </vt:lpstr>
      <vt:lpstr> Functions of Finance Management… </vt:lpstr>
      <vt:lpstr> Functions of Finance Management </vt:lpstr>
      <vt:lpstr> Management Functions </vt:lpstr>
      <vt:lpstr> Management Functions… </vt:lpstr>
      <vt:lpstr>Module 1: Financial Manual – Lesson Plan </vt:lpstr>
      <vt:lpstr>Financial Manual: Introduction – Overview and the Policy Framework </vt:lpstr>
      <vt:lpstr>Financial Manual: Introduction – Overview and the Policy Framework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Framework for the Preparation and Presentation of Financial Statements                                               - Definition of an NPO  </vt:lpstr>
      <vt:lpstr>Framework for the Preparation and Presentation of Financial Statements  - Definition of an NPO…  </vt:lpstr>
      <vt:lpstr>Framework for the Preparation and Presentation of Financial Statements  - Definition of an NPO…</vt:lpstr>
      <vt:lpstr>Framework for the Preparation and Presentation of Financial Statements  - Definition of an NPO… </vt:lpstr>
      <vt:lpstr>Framework for the Preparation and Presentation of Financial Statements  - Donations/Contributions, Grants </vt:lpstr>
      <vt:lpstr>Framework for the Preparation and Presentation of Financial Statements  - Donations/Contributions, Grants… </vt:lpstr>
      <vt:lpstr>Framework for the Preparation and Presentation of Financial Statements  - Donor Agreements</vt:lpstr>
      <vt:lpstr>Framework for the Preparation and Presentation of Financial Statements  - Donor Agreements…</vt:lpstr>
      <vt:lpstr>Framework for the Preparation and Presentation of Financial Statements  - Donor Agreements…</vt:lpstr>
      <vt:lpstr>Framework for the Preparation and Presentation of Financial Statements  - Donor Agreements…</vt:lpstr>
      <vt:lpstr>Framework for the Preparation and Presentation of Financial Statements  - Restricted Funds</vt:lpstr>
      <vt:lpstr>Framework for the Preparation and Presentation of Financial Statements  - Restricted Funds…</vt:lpstr>
      <vt:lpstr>Framework for the Preparation and Presentation of Financial Statements  - Restricted Funds…</vt:lpstr>
      <vt:lpstr>Framework for the Preparation and Presentation of Financial Statements  - Restricted Funds…</vt:lpstr>
      <vt:lpstr>Framework for the Preparation and Presentation of Financial Statements  - Unrestricted Funds </vt:lpstr>
      <vt:lpstr>Framework for the Preparation and Presentation of Financial Statements  - Unrestricted Funds… </vt:lpstr>
      <vt:lpstr>Framework for the Preparation and Presentation of Financial Statements  - Accumulated Fund </vt:lpstr>
      <vt:lpstr>Framework for the Preparation and Presentation of Financial Statements  - Accumulated Fund </vt:lpstr>
      <vt:lpstr>Framework for the Preparation and Presentation of Financial Statements  - Accumulated Fund </vt:lpstr>
      <vt:lpstr>Framework for the Preparation and Presentation of Financial Statements  - Accumulated Fund </vt:lpstr>
      <vt:lpstr>Framework for the Preparation and Presentation of Financial Statements  - Accumulated Fund </vt:lpstr>
      <vt:lpstr>Framework for the Preparation and Presentation of Financial Statements  - Governing Body</vt:lpstr>
      <vt:lpstr>Framework for the Preparation and Presentation of Financial Statements  - Users and their Information Needs </vt:lpstr>
      <vt:lpstr>Framework for the Preparation and Presentation of Financial Statements  - Qualitative Characteristics of Financial Statements </vt:lpstr>
      <vt:lpstr>Framework for the Preparation and Presentation of Financial Statements  - Qualitative Characteristics of Financial Statements… </vt:lpstr>
      <vt:lpstr>Framework for the Preparation and Presentation of Financial Statements  - Qualitative Characteristics of Financial Statements… </vt:lpstr>
      <vt:lpstr>Framework for the Preparation and Presentation of Financial Statements  - Qualitative Characteristics of Financial Statements… </vt:lpstr>
      <vt:lpstr>Framework for the Preparation and Presentation of Financial Statements  - Qualitative Characteristics of Financial Statements… </vt:lpstr>
      <vt:lpstr>Framework for the Preparation and Presentation of Financial Statements  - Qualitative Characteristics of Financial Statements… </vt:lpstr>
      <vt:lpstr>Framework for the Preparation and Presentation of Financial Statements  - Underlying Assumptions </vt:lpstr>
      <vt:lpstr>Framework for the Preparation and Presentation of Financial Statements  - Underlying Assumptions </vt:lpstr>
      <vt:lpstr>Framework for the Preparation and Presentation of Financial Statements  - Underlying Assumptions </vt:lpstr>
      <vt:lpstr>Framework for the Preparation and Presentation of Financial Statements  - Underlying Assumptions </vt:lpstr>
      <vt:lpstr>How to Use this SL SoRP</vt:lpstr>
      <vt:lpstr>How to Use this SL SoRP</vt:lpstr>
      <vt:lpstr>How to Use this SL SoRP</vt:lpstr>
      <vt:lpstr>How to Use this SL SoRP – Scope </vt:lpstr>
      <vt:lpstr>How to Use this SL SoRP</vt:lpstr>
      <vt:lpstr>How to Use this SL SoRP</vt:lpstr>
      <vt:lpstr>Application of Sri Lanka Accounting Standards </vt:lpstr>
      <vt:lpstr>Proposed Finance Policy and Procedure Manual for CSOs – Introduction </vt:lpstr>
      <vt:lpstr>Proposed Finance Policy and Procedure Manual for CSOs – Introduction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FINANCIAL &amp; HR MANAGMENT DEVELOPMENT</dc:title>
  <dc:creator>Microsoft account</dc:creator>
  <cp:lastModifiedBy>Microsoft account</cp:lastModifiedBy>
  <cp:revision>81</cp:revision>
  <dcterms:created xsi:type="dcterms:W3CDTF">2021-08-23T05:07:12Z</dcterms:created>
  <dcterms:modified xsi:type="dcterms:W3CDTF">2022-06-07T05:14:11Z</dcterms:modified>
</cp:coreProperties>
</file>