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4" r:id="rId5"/>
    <p:sldId id="265" r:id="rId6"/>
    <p:sldId id="266" r:id="rId7"/>
    <p:sldId id="257" r:id="rId8"/>
    <p:sldId id="259" r:id="rId9"/>
    <p:sldId id="260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7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outlineViewPr>
    <p:cViewPr>
      <p:scale>
        <a:sx n="33" d="100"/>
        <a:sy n="33" d="100"/>
      </p:scale>
      <p:origin x="0" y="-95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85052-589E-47A4-94FA-C6EA7F9A7815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5F021-9592-44AB-839B-20E08C5AD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5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2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94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25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06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89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2E42-2C6D-4BD9-A1AB-27FA9CA9E3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7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9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6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9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6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8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9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88CA9-9147-437F-B223-73F84B5DD7A3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01C26-EA01-4062-9504-AE6469EE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7320" y="317690"/>
            <a:ext cx="9250680" cy="338563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Workshop on                      Strengthening Financial Management of Civil Society Organizations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320" y="3703320"/>
            <a:ext cx="9250680" cy="19842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August 25 – September 27, 2021 </a:t>
            </a:r>
          </a:p>
          <a:p>
            <a:r>
              <a:rPr lang="en-US" b="1" dirty="0">
                <a:latin typeface="+mj-lt"/>
              </a:rPr>
              <a:t>27 Lesson Hours  in 17 Days – Fin Module </a:t>
            </a:r>
          </a:p>
          <a:p>
            <a:r>
              <a:rPr lang="en-US" b="1" dirty="0">
                <a:latin typeface="+mj-lt"/>
              </a:rPr>
              <a:t>(Through Virtual Meeting – Zoom Technology)</a:t>
            </a:r>
          </a:p>
          <a:p>
            <a:pPr algn="l"/>
            <a:endParaRPr lang="en-US" dirty="0">
              <a:solidFill>
                <a:srgbClr val="002060"/>
              </a:solidFill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4254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402336"/>
            <a:ext cx="10515600" cy="1280160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Developing a Position Description for Finance Manager of CSO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682494"/>
            <a:ext cx="10515600" cy="437997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2000" dirty="0"/>
              <a:t>Get the information for following questions to develop a sampled JD for Finance Manager position of CSO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Who are the immediate supervisor or direct reports?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establish relationship with other jobs?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Who are under the direct supervision?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is the reason for the existence of this job?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key tasks have to be carried out?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end results are expected from this job?)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How much formal authority does the job carry?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resources does the job command?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What formal qualifications and what experience is required to perform the job satisfactory?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/>
              <a:t>How planning, monitoring and review is taken place?</a:t>
            </a:r>
          </a:p>
          <a:p>
            <a:pPr marL="0" indent="0">
              <a:buNone/>
            </a:pP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839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270" y="663190"/>
            <a:ext cx="9998110" cy="1034981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effectLst/>
                <a:latin typeface="+mn-lt"/>
              </a:rPr>
              <a:t>Financial Manual: Introduction – Overview and the Policy Framework  - August 25, 2021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270" y="1698171"/>
            <a:ext cx="9998110" cy="41448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solidFill>
                  <a:srgbClr val="002060"/>
                </a:solidFill>
              </a:rPr>
              <a:t>Implementation and Compliance – Introduction 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</a:pPr>
            <a:r>
              <a:rPr lang="en-US" sz="1600" dirty="0">
                <a:solidFill>
                  <a:srgbClr val="002060"/>
                </a:solidFill>
              </a:rPr>
              <a:t>Sri Lanka Statement of Recommended Practice for Not-for-Profit Organizations (NPOs) (including Non-Governmental Organizations - NGOs) 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solidFill>
                  <a:srgbClr val="002060"/>
                </a:solidFill>
              </a:rPr>
              <a:t>Framework for the Preparation and Presentation of Financial Statements  -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Legal Framework and Definition of an NPO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Donations/Contributions, Grants and Donor Agreements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Restricted Funds, Unrestricted Funds and Accumulated Fund 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Users and their Information Needs, Qualitative Characteristics of Financial Statements and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Underlying Assumptions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How to Use this SL </a:t>
            </a:r>
            <a:r>
              <a:rPr lang="en-US" sz="1800" dirty="0" err="1">
                <a:solidFill>
                  <a:srgbClr val="002060"/>
                </a:solidFill>
              </a:rPr>
              <a:t>SoRP</a:t>
            </a:r>
            <a:r>
              <a:rPr lang="en-US" sz="1800" dirty="0">
                <a:solidFill>
                  <a:srgbClr val="002060"/>
                </a:solidFill>
              </a:rPr>
              <a:t> – Scope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Application of Sri Lanka Accounting Standards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Finance Manual for CSOs – Introduction into policy Framework </a:t>
            </a:r>
          </a:p>
        </p:txBody>
      </p:sp>
    </p:spTree>
    <p:extLst>
      <p:ext uri="{BB962C8B-B14F-4D97-AF65-F5344CB8AC3E}">
        <p14:creationId xmlns:p14="http://schemas.microsoft.com/office/powerpoint/2010/main" val="253906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3312" y="576072"/>
            <a:ext cx="9482328" cy="1106424"/>
          </a:xfrm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Module 2: Finance Planning and Budgeting Process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1865376"/>
            <a:ext cx="9482328" cy="267004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2400" dirty="0"/>
              <a:t>Introduction: overview, policy framework and the planning process </a:t>
            </a:r>
          </a:p>
          <a:p>
            <a:pPr lvl="0"/>
            <a:r>
              <a:rPr lang="en-US" sz="2400" dirty="0"/>
              <a:t>Budgeting Framework</a:t>
            </a:r>
          </a:p>
          <a:p>
            <a:pPr lvl="0"/>
            <a:r>
              <a:rPr lang="en-US" sz="2400" dirty="0"/>
              <a:t>Budget Planning and Preparation Process</a:t>
            </a:r>
          </a:p>
          <a:p>
            <a:pPr lvl="0"/>
            <a:r>
              <a:rPr lang="en-US" sz="2400" dirty="0"/>
              <a:t>Implementation and Monitoring </a:t>
            </a:r>
          </a:p>
          <a:p>
            <a:pPr lvl="0"/>
            <a:r>
              <a:rPr lang="en-US" sz="2400" dirty="0"/>
              <a:t>Budget Revisions: Supplementary Budget</a:t>
            </a:r>
          </a:p>
          <a:p>
            <a:pPr lvl="0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339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3312" y="576072"/>
            <a:ext cx="9482328" cy="1106424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Module 3: Basic Accounting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3312" y="1682495"/>
            <a:ext cx="9482328" cy="35295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+mj-lt"/>
              </a:rPr>
              <a:t>Lesson 4: </a:t>
            </a:r>
            <a:r>
              <a:rPr lang="en-US" sz="2400" dirty="0">
                <a:latin typeface="+mj-lt"/>
              </a:rPr>
              <a:t>Accounting essentials to set up and operate a Double Entry Accounting System – </a:t>
            </a:r>
            <a:r>
              <a:rPr lang="en-US" sz="2400" b="1" i="1" dirty="0">
                <a:latin typeface="+mj-lt"/>
              </a:rPr>
              <a:t>September 6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5: </a:t>
            </a:r>
            <a:r>
              <a:rPr lang="en-US" sz="2400" dirty="0">
                <a:latin typeface="+mj-lt"/>
              </a:rPr>
              <a:t>Processing a Formal Accounting System for Efficient Accounting and Finance Operations – </a:t>
            </a:r>
            <a:r>
              <a:rPr lang="en-US" sz="2400" b="1" i="1" dirty="0">
                <a:latin typeface="+mj-lt"/>
              </a:rPr>
              <a:t>September 7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6: </a:t>
            </a:r>
            <a:r>
              <a:rPr lang="en-US" sz="2400" dirty="0">
                <a:latin typeface="+mj-lt"/>
              </a:rPr>
              <a:t>Financial Recording and Closing Procedures and functional Competencies in Finance Management  relevant to NPOs – </a:t>
            </a:r>
            <a:r>
              <a:rPr lang="en-US" sz="2400" b="1" i="1" dirty="0">
                <a:latin typeface="+mj-lt"/>
              </a:rPr>
              <a:t>September 8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7: </a:t>
            </a:r>
            <a:r>
              <a:rPr lang="en-US" sz="2400" dirty="0">
                <a:latin typeface="+mj-lt"/>
              </a:rPr>
              <a:t>Presentation of Financial Statements - special  guideline issued to NPOs to prepare and present their financial statements  (SLFRS Framework) – </a:t>
            </a:r>
            <a:r>
              <a:rPr lang="en-US" sz="2400" b="1" i="1" dirty="0">
                <a:latin typeface="+mj-lt"/>
              </a:rPr>
              <a:t>September 9</a:t>
            </a:r>
          </a:p>
        </p:txBody>
      </p:sp>
    </p:spTree>
    <p:extLst>
      <p:ext uri="{BB962C8B-B14F-4D97-AF65-F5344CB8AC3E}">
        <p14:creationId xmlns:p14="http://schemas.microsoft.com/office/powerpoint/2010/main" val="8360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576072"/>
            <a:ext cx="10515600" cy="1106424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Module 4: Financial Reporting Mechanism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929382"/>
            <a:ext cx="10515600" cy="4279394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+mj-lt"/>
              </a:rPr>
              <a:t>Lesson 8: </a:t>
            </a:r>
            <a:r>
              <a:rPr lang="en-US" sz="2400" dirty="0">
                <a:latin typeface="+mj-lt"/>
              </a:rPr>
              <a:t>Overview of Financial Reporting and Financial Reporting Framework for NPO including Audited Financials and Non Profit Annual Report – </a:t>
            </a:r>
            <a:r>
              <a:rPr lang="en-US" sz="2400" b="1" i="1" dirty="0">
                <a:latin typeface="+mj-lt"/>
              </a:rPr>
              <a:t>September 13</a:t>
            </a:r>
          </a:p>
          <a:p>
            <a:pPr marL="0" lvl="0" indent="0">
              <a:buNone/>
            </a:pPr>
            <a:r>
              <a:rPr lang="en-US" sz="2400" b="1" dirty="0">
                <a:latin typeface="+mj-lt"/>
              </a:rPr>
              <a:t>Lesson 9:  </a:t>
            </a:r>
            <a:r>
              <a:rPr lang="en-US" sz="2400" dirty="0">
                <a:latin typeface="+mj-lt"/>
              </a:rPr>
              <a:t>Conceptual Framework for Financial Reporting in terms of Sri Lanka Statement of Recommended Practice for Not-for-Profit Organizations and NGOs – </a:t>
            </a:r>
            <a:r>
              <a:rPr lang="en-US" sz="2400" b="1" i="1" dirty="0">
                <a:latin typeface="+mj-lt"/>
              </a:rPr>
              <a:t>September 14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10: </a:t>
            </a:r>
            <a:r>
              <a:rPr lang="en-US" sz="2400" dirty="0">
                <a:latin typeface="+mj-lt"/>
              </a:rPr>
              <a:t>Financial Reporting Requirements in terms of SLFRS Framework–  </a:t>
            </a:r>
            <a:r>
              <a:rPr lang="en-US" sz="2400" b="1" i="1" dirty="0">
                <a:latin typeface="+mj-lt"/>
              </a:rPr>
              <a:t>September 15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11: </a:t>
            </a:r>
            <a:r>
              <a:rPr lang="en-US" sz="2400" dirty="0">
                <a:latin typeface="+mj-lt"/>
              </a:rPr>
              <a:t>NPO Specific Provisions and Significant Accounting Policies Recommended for Not-for-Profit Organizations – </a:t>
            </a:r>
            <a:r>
              <a:rPr lang="en-US" sz="2400" b="1" i="1" dirty="0">
                <a:latin typeface="+mj-lt"/>
              </a:rPr>
              <a:t>September 16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12 : </a:t>
            </a:r>
            <a:r>
              <a:rPr lang="en-US" sz="2400" dirty="0">
                <a:latin typeface="+mj-lt"/>
              </a:rPr>
              <a:t>Analyze a Non Profit Financial Statement as to Evaluate Financial Conditions for a NPO – </a:t>
            </a:r>
            <a:r>
              <a:rPr lang="en-US" sz="2400" b="1" i="1" dirty="0">
                <a:latin typeface="+mj-lt"/>
              </a:rPr>
              <a:t>September 17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endParaRPr lang="en-US" sz="2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092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456" y="576072"/>
            <a:ext cx="9418320" cy="1106424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Module 5: Procurement Procedure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456" y="1682496"/>
            <a:ext cx="9418320" cy="39044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+mj-lt"/>
              </a:rPr>
              <a:t>Lesson 13 &amp; 14 : </a:t>
            </a:r>
            <a:r>
              <a:rPr lang="en-US" sz="2400" dirty="0">
                <a:latin typeface="+mj-lt"/>
              </a:rPr>
              <a:t>Overview and the framework of standard procurement process for CSOs &amp; Procurement preparatory activities and procurement planning - </a:t>
            </a:r>
            <a:r>
              <a:rPr lang="en-US" sz="2400" b="1" i="1" dirty="0">
                <a:latin typeface="+mj-lt"/>
              </a:rPr>
              <a:t>September 21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15 &amp; 16: </a:t>
            </a:r>
            <a:r>
              <a:rPr lang="en-US" sz="2400" dirty="0">
                <a:latin typeface="+mj-lt"/>
              </a:rPr>
              <a:t>Commonly used procurement methods and financial delegation under direct procurement &amp; Preparation of biding documents and bidding procedure - </a:t>
            </a:r>
            <a:r>
              <a:rPr lang="en-US" sz="2400" b="1" i="1" dirty="0">
                <a:latin typeface="+mj-lt"/>
              </a:rPr>
              <a:t>September 22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17 &amp; 18: </a:t>
            </a:r>
            <a:r>
              <a:rPr lang="en-US" sz="2400" dirty="0">
                <a:latin typeface="+mj-lt"/>
              </a:rPr>
              <a:t>Contract administration practices &amp; Stores and (inventory) management - </a:t>
            </a:r>
            <a:r>
              <a:rPr lang="en-US" sz="2400" b="1" i="1" dirty="0">
                <a:latin typeface="+mj-lt"/>
              </a:rPr>
              <a:t>September 23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Lesson 19: </a:t>
            </a:r>
            <a:r>
              <a:rPr lang="en-US" sz="2400" dirty="0">
                <a:latin typeface="+mj-lt"/>
              </a:rPr>
              <a:t>Selection and recruitment of individual consultants and firms -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b="1" i="1" dirty="0">
                <a:latin typeface="+mj-lt"/>
              </a:rPr>
              <a:t>eptember 24</a:t>
            </a:r>
          </a:p>
          <a:p>
            <a:pPr marL="0" indent="0">
              <a:buNone/>
            </a:pPr>
            <a:endParaRPr lang="en-US" sz="2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695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402336"/>
            <a:ext cx="10515600" cy="1280160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Module 6: Finance Manager’s Roles and Responsibilities – September 27, 2021 </a:t>
            </a:r>
            <a:br>
              <a:rPr lang="en-US" dirty="0"/>
            </a:b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682494"/>
            <a:ext cx="10515600" cy="429768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About This Module </a:t>
            </a: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 Finance Manager is responsible for managing the financial activities of the organization, including financial analysis and planning, accounting operations and reporting, budgeting and external audits. ... </a:t>
            </a:r>
          </a:p>
          <a:p>
            <a:r>
              <a:rPr lang="en-US" sz="2400" dirty="0">
                <a:latin typeface="+mj-lt"/>
              </a:rPr>
              <a:t>The Finance Manager is responsible for ensuring legal and regulatory compliance of the financial functions. </a:t>
            </a:r>
          </a:p>
          <a:p>
            <a:r>
              <a:rPr lang="en-US" sz="2400" dirty="0">
                <a:latin typeface="+mj-lt"/>
              </a:rPr>
              <a:t>This module is designed, you to learn about the job role of the Finance Manager of a non-profit motive organization. </a:t>
            </a:r>
          </a:p>
          <a:p>
            <a:r>
              <a:rPr lang="en-US" sz="2400" dirty="0">
                <a:latin typeface="+mj-lt"/>
              </a:rPr>
              <a:t>The sample job description introduced through this module can help you to set up, revise or realign your job description more meaningful that will facilitate to organize your 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9467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402336"/>
            <a:ext cx="10515600" cy="128016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800" b="1" dirty="0">
                <a:solidFill>
                  <a:schemeClr val="bg1"/>
                </a:solidFill>
                <a:latin typeface="+mj-lt"/>
              </a:rPr>
              <a:t>Role of Finance Manager </a:t>
            </a:r>
            <a:br>
              <a:rPr lang="en-US" sz="2800" b="1" dirty="0">
                <a:latin typeface="+mj-lt"/>
              </a:rPr>
            </a:b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682494"/>
            <a:ext cx="10515600" cy="339242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800" b="1" dirty="0">
              <a:latin typeface="+mj-lt"/>
            </a:endParaRPr>
          </a:p>
          <a:p>
            <a:pPr marL="457200" lvl="1" indent="0">
              <a:buNone/>
            </a:pPr>
            <a:r>
              <a:rPr lang="en-US" sz="2800" dirty="0">
                <a:latin typeface="+mj-lt"/>
              </a:rPr>
              <a:t>The Finance Manager is </a:t>
            </a:r>
            <a:r>
              <a:rPr lang="en-US" sz="2800" b="1" dirty="0">
                <a:latin typeface="+mj-lt"/>
              </a:rPr>
              <a:t>responsible for managing the financial activities of the organization</a:t>
            </a:r>
            <a:r>
              <a:rPr lang="en-US" sz="2800" dirty="0">
                <a:latin typeface="+mj-lt"/>
              </a:rPr>
              <a:t>, including financial analysis and planning, accounting operations and reporting, budgeting and external audits. S/he establishes or improves upon the            organization's financial policies and procedures.</a:t>
            </a:r>
          </a:p>
          <a:p>
            <a:pPr marL="0" indent="0">
              <a:buNone/>
            </a:pP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138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402336"/>
            <a:ext cx="10515600" cy="128016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800" b="1" dirty="0">
                <a:solidFill>
                  <a:schemeClr val="bg1"/>
                </a:solidFill>
                <a:latin typeface="+mj-lt"/>
              </a:rPr>
              <a:t>Roles and Responsibilities</a:t>
            </a:r>
            <a:br>
              <a:rPr lang="en-US" sz="4800" b="1" dirty="0">
                <a:latin typeface="+mj-lt"/>
              </a:rPr>
            </a:b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444752"/>
            <a:ext cx="10515600" cy="45262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+mj-lt"/>
              </a:rPr>
              <a:t>Specific responsibility with regards to the conditions of the donor agreement or MOU in managing funds/grants including budgeting, recording/accounting and reporting  </a:t>
            </a:r>
          </a:p>
          <a:p>
            <a:pPr lvl="0"/>
            <a:r>
              <a:rPr lang="en-US" sz="2400" dirty="0">
                <a:latin typeface="+mj-lt"/>
              </a:rPr>
              <a:t>The person responsible for finance and accounting operations that covers every aspect of being a controller, including the management of accounts payable, cash, credit, collections, inventory, payroll, and more. </a:t>
            </a:r>
          </a:p>
          <a:p>
            <a:pPr lvl="0"/>
            <a:r>
              <a:rPr lang="en-US" sz="2400" dirty="0">
                <a:latin typeface="+mj-lt"/>
              </a:rPr>
              <a:t>For his/her job description includes: internal controls and internal checking,  cash management, inventory management, fixed assets management, equity management, payroll management, closing the books, financial statements, management reports, and ratio analysis etc. </a:t>
            </a:r>
          </a:p>
          <a:p>
            <a:r>
              <a:rPr lang="en-US" sz="2400" dirty="0">
                <a:latin typeface="+mj-lt"/>
              </a:rPr>
              <a:t>Sample JD template with area of key responsibilities, key qualification, knowledge and skills, attitudes with all other information.</a:t>
            </a:r>
          </a:p>
          <a:p>
            <a:pPr marL="0" indent="0">
              <a:buNone/>
            </a:pP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333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722</Words>
  <Application>Microsoft Office PowerPoint</Application>
  <PresentationFormat>Widescreen</PresentationFormat>
  <Paragraphs>72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Workshop on                      Strengthening Financial Management of Civil Society Organizations </vt:lpstr>
      <vt:lpstr>Financial Manual: Introduction – Overview and the Policy Framework  - August 25, 2021</vt:lpstr>
      <vt:lpstr>Module 2: Finance Planning and Budgeting Process </vt:lpstr>
      <vt:lpstr>Module 3: Basic Accounting System</vt:lpstr>
      <vt:lpstr>Module 4: Financial Reporting Mechanism</vt:lpstr>
      <vt:lpstr>Module 5: Procurement Procedure </vt:lpstr>
      <vt:lpstr> Module 6: Finance Manager’s Roles and Responsibilities – September 27, 2021  </vt:lpstr>
      <vt:lpstr>Role of Finance Manager  </vt:lpstr>
      <vt:lpstr>Roles and Responsibilities </vt:lpstr>
      <vt:lpstr>Developing a Position Description for Finance Manager of CSO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                     Strengthening Financial Management of Civil Society Organizations </dc:title>
  <dc:creator>DELL</dc:creator>
  <cp:lastModifiedBy>DELL</cp:lastModifiedBy>
  <cp:revision>15</cp:revision>
  <dcterms:created xsi:type="dcterms:W3CDTF">2021-09-26T19:52:00Z</dcterms:created>
  <dcterms:modified xsi:type="dcterms:W3CDTF">2022-06-07T10:01:37Z</dcterms:modified>
</cp:coreProperties>
</file>