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1" r:id="rId17"/>
    <p:sldId id="273" r:id="rId18"/>
    <p:sldId id="274" r:id="rId19"/>
    <p:sldId id="275"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52" autoAdjust="0"/>
  </p:normalViewPr>
  <p:slideViewPr>
    <p:cSldViewPr snapToGrid="0">
      <p:cViewPr varScale="1">
        <p:scale>
          <a:sx n="74" d="100"/>
          <a:sy n="74" d="100"/>
        </p:scale>
        <p:origin x="101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EB3231-DF5A-4C03-8E2C-3D925406E693}" type="datetimeFigureOut">
              <a:rPr lang="en-US" smtClean="0"/>
              <a:t>9/21/2021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42630-F7E5-4CF7-983F-799449690F8F}" type="slidenum">
              <a:rPr lang="en-US" smtClean="0"/>
              <a:t>‹#›</a:t>
            </a:fld>
            <a:endParaRPr lang="en-US"/>
          </a:p>
        </p:txBody>
      </p:sp>
    </p:spTree>
    <p:extLst>
      <p:ext uri="{BB962C8B-B14F-4D97-AF65-F5344CB8AC3E}">
        <p14:creationId xmlns:p14="http://schemas.microsoft.com/office/powerpoint/2010/main" val="666538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a:t>
            </a:fld>
            <a:endParaRPr lang="en-US"/>
          </a:p>
        </p:txBody>
      </p:sp>
    </p:spTree>
    <p:extLst>
      <p:ext uri="{BB962C8B-B14F-4D97-AF65-F5344CB8AC3E}">
        <p14:creationId xmlns:p14="http://schemas.microsoft.com/office/powerpoint/2010/main" val="967746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11</a:t>
            </a:fld>
            <a:endParaRPr lang="en-US"/>
          </a:p>
        </p:txBody>
      </p:sp>
    </p:spTree>
    <p:extLst>
      <p:ext uri="{BB962C8B-B14F-4D97-AF65-F5344CB8AC3E}">
        <p14:creationId xmlns:p14="http://schemas.microsoft.com/office/powerpoint/2010/main" val="2602098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12</a:t>
            </a:fld>
            <a:endParaRPr lang="en-US"/>
          </a:p>
        </p:txBody>
      </p:sp>
    </p:spTree>
    <p:extLst>
      <p:ext uri="{BB962C8B-B14F-4D97-AF65-F5344CB8AC3E}">
        <p14:creationId xmlns:p14="http://schemas.microsoft.com/office/powerpoint/2010/main" val="202010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13</a:t>
            </a:fld>
            <a:endParaRPr lang="en-US"/>
          </a:p>
        </p:txBody>
      </p:sp>
    </p:spTree>
    <p:extLst>
      <p:ext uri="{BB962C8B-B14F-4D97-AF65-F5344CB8AC3E}">
        <p14:creationId xmlns:p14="http://schemas.microsoft.com/office/powerpoint/2010/main" val="3914859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14</a:t>
            </a:fld>
            <a:endParaRPr lang="en-US"/>
          </a:p>
        </p:txBody>
      </p:sp>
    </p:spTree>
    <p:extLst>
      <p:ext uri="{BB962C8B-B14F-4D97-AF65-F5344CB8AC3E}">
        <p14:creationId xmlns:p14="http://schemas.microsoft.com/office/powerpoint/2010/main" val="3073662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16</a:t>
            </a:fld>
            <a:endParaRPr lang="en-US"/>
          </a:p>
        </p:txBody>
      </p:sp>
    </p:spTree>
    <p:extLst>
      <p:ext uri="{BB962C8B-B14F-4D97-AF65-F5344CB8AC3E}">
        <p14:creationId xmlns:p14="http://schemas.microsoft.com/office/powerpoint/2010/main" val="2966254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17</a:t>
            </a:fld>
            <a:endParaRPr lang="en-US"/>
          </a:p>
        </p:txBody>
      </p:sp>
    </p:spTree>
    <p:extLst>
      <p:ext uri="{BB962C8B-B14F-4D97-AF65-F5344CB8AC3E}">
        <p14:creationId xmlns:p14="http://schemas.microsoft.com/office/powerpoint/2010/main" val="509817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18</a:t>
            </a:fld>
            <a:endParaRPr lang="en-US"/>
          </a:p>
        </p:txBody>
      </p:sp>
    </p:spTree>
    <p:extLst>
      <p:ext uri="{BB962C8B-B14F-4D97-AF65-F5344CB8AC3E}">
        <p14:creationId xmlns:p14="http://schemas.microsoft.com/office/powerpoint/2010/main" val="3619468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19</a:t>
            </a:fld>
            <a:endParaRPr lang="en-US"/>
          </a:p>
        </p:txBody>
      </p:sp>
    </p:spTree>
    <p:extLst>
      <p:ext uri="{BB962C8B-B14F-4D97-AF65-F5344CB8AC3E}">
        <p14:creationId xmlns:p14="http://schemas.microsoft.com/office/powerpoint/2010/main" val="2761891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21</a:t>
            </a:fld>
            <a:endParaRPr lang="en-US"/>
          </a:p>
        </p:txBody>
      </p:sp>
    </p:spTree>
    <p:extLst>
      <p:ext uri="{BB962C8B-B14F-4D97-AF65-F5344CB8AC3E}">
        <p14:creationId xmlns:p14="http://schemas.microsoft.com/office/powerpoint/2010/main" val="3899927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22</a:t>
            </a:fld>
            <a:endParaRPr lang="en-US"/>
          </a:p>
        </p:txBody>
      </p:sp>
    </p:spTree>
    <p:extLst>
      <p:ext uri="{BB962C8B-B14F-4D97-AF65-F5344CB8AC3E}">
        <p14:creationId xmlns:p14="http://schemas.microsoft.com/office/powerpoint/2010/main" val="164197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a:t>
            </a:fld>
            <a:endParaRPr lang="en-US"/>
          </a:p>
        </p:txBody>
      </p:sp>
    </p:spTree>
    <p:extLst>
      <p:ext uri="{BB962C8B-B14F-4D97-AF65-F5344CB8AC3E}">
        <p14:creationId xmlns:p14="http://schemas.microsoft.com/office/powerpoint/2010/main" val="353546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23</a:t>
            </a:fld>
            <a:endParaRPr lang="en-US"/>
          </a:p>
        </p:txBody>
      </p:sp>
    </p:spTree>
    <p:extLst>
      <p:ext uri="{BB962C8B-B14F-4D97-AF65-F5344CB8AC3E}">
        <p14:creationId xmlns:p14="http://schemas.microsoft.com/office/powerpoint/2010/main" val="25355652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24</a:t>
            </a:fld>
            <a:endParaRPr lang="en-US"/>
          </a:p>
        </p:txBody>
      </p:sp>
    </p:spTree>
    <p:extLst>
      <p:ext uri="{BB962C8B-B14F-4D97-AF65-F5344CB8AC3E}">
        <p14:creationId xmlns:p14="http://schemas.microsoft.com/office/powerpoint/2010/main" val="28208748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25</a:t>
            </a:fld>
            <a:endParaRPr lang="en-US"/>
          </a:p>
        </p:txBody>
      </p:sp>
    </p:spTree>
    <p:extLst>
      <p:ext uri="{BB962C8B-B14F-4D97-AF65-F5344CB8AC3E}">
        <p14:creationId xmlns:p14="http://schemas.microsoft.com/office/powerpoint/2010/main" val="37963916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26</a:t>
            </a:fld>
            <a:endParaRPr lang="en-US"/>
          </a:p>
        </p:txBody>
      </p:sp>
    </p:spTree>
    <p:extLst>
      <p:ext uri="{BB962C8B-B14F-4D97-AF65-F5344CB8AC3E}">
        <p14:creationId xmlns:p14="http://schemas.microsoft.com/office/powerpoint/2010/main" val="16594739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27</a:t>
            </a:fld>
            <a:endParaRPr lang="en-US"/>
          </a:p>
        </p:txBody>
      </p:sp>
    </p:spTree>
    <p:extLst>
      <p:ext uri="{BB962C8B-B14F-4D97-AF65-F5344CB8AC3E}">
        <p14:creationId xmlns:p14="http://schemas.microsoft.com/office/powerpoint/2010/main" val="32980736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28</a:t>
            </a:fld>
            <a:endParaRPr lang="en-US"/>
          </a:p>
        </p:txBody>
      </p:sp>
    </p:spTree>
    <p:extLst>
      <p:ext uri="{BB962C8B-B14F-4D97-AF65-F5344CB8AC3E}">
        <p14:creationId xmlns:p14="http://schemas.microsoft.com/office/powerpoint/2010/main" val="40018810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29</a:t>
            </a:fld>
            <a:endParaRPr lang="en-US"/>
          </a:p>
        </p:txBody>
      </p:sp>
    </p:spTree>
    <p:extLst>
      <p:ext uri="{BB962C8B-B14F-4D97-AF65-F5344CB8AC3E}">
        <p14:creationId xmlns:p14="http://schemas.microsoft.com/office/powerpoint/2010/main" val="35901188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30</a:t>
            </a:fld>
            <a:endParaRPr lang="en-US"/>
          </a:p>
        </p:txBody>
      </p:sp>
    </p:spTree>
    <p:extLst>
      <p:ext uri="{BB962C8B-B14F-4D97-AF65-F5344CB8AC3E}">
        <p14:creationId xmlns:p14="http://schemas.microsoft.com/office/powerpoint/2010/main" val="31191558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31</a:t>
            </a:fld>
            <a:endParaRPr lang="en-US"/>
          </a:p>
        </p:txBody>
      </p:sp>
    </p:spTree>
    <p:extLst>
      <p:ext uri="{BB962C8B-B14F-4D97-AF65-F5344CB8AC3E}">
        <p14:creationId xmlns:p14="http://schemas.microsoft.com/office/powerpoint/2010/main" val="25015402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32</a:t>
            </a:fld>
            <a:endParaRPr lang="en-US"/>
          </a:p>
        </p:txBody>
      </p:sp>
    </p:spTree>
    <p:extLst>
      <p:ext uri="{BB962C8B-B14F-4D97-AF65-F5344CB8AC3E}">
        <p14:creationId xmlns:p14="http://schemas.microsoft.com/office/powerpoint/2010/main" val="724814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a:t>
            </a:fld>
            <a:endParaRPr lang="en-US"/>
          </a:p>
        </p:txBody>
      </p:sp>
    </p:spTree>
    <p:extLst>
      <p:ext uri="{BB962C8B-B14F-4D97-AF65-F5344CB8AC3E}">
        <p14:creationId xmlns:p14="http://schemas.microsoft.com/office/powerpoint/2010/main" val="3564550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33</a:t>
            </a:fld>
            <a:endParaRPr lang="en-US"/>
          </a:p>
        </p:txBody>
      </p:sp>
    </p:spTree>
    <p:extLst>
      <p:ext uri="{BB962C8B-B14F-4D97-AF65-F5344CB8AC3E}">
        <p14:creationId xmlns:p14="http://schemas.microsoft.com/office/powerpoint/2010/main" val="10552976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34</a:t>
            </a:fld>
            <a:endParaRPr lang="en-US"/>
          </a:p>
        </p:txBody>
      </p:sp>
    </p:spTree>
    <p:extLst>
      <p:ext uri="{BB962C8B-B14F-4D97-AF65-F5344CB8AC3E}">
        <p14:creationId xmlns:p14="http://schemas.microsoft.com/office/powerpoint/2010/main" val="2566702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35</a:t>
            </a:fld>
            <a:endParaRPr lang="en-US"/>
          </a:p>
        </p:txBody>
      </p:sp>
    </p:spTree>
    <p:extLst>
      <p:ext uri="{BB962C8B-B14F-4D97-AF65-F5344CB8AC3E}">
        <p14:creationId xmlns:p14="http://schemas.microsoft.com/office/powerpoint/2010/main" val="1932625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36</a:t>
            </a:fld>
            <a:endParaRPr lang="en-US"/>
          </a:p>
        </p:txBody>
      </p:sp>
    </p:spTree>
    <p:extLst>
      <p:ext uri="{BB962C8B-B14F-4D97-AF65-F5344CB8AC3E}">
        <p14:creationId xmlns:p14="http://schemas.microsoft.com/office/powerpoint/2010/main" val="41399969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37</a:t>
            </a:fld>
            <a:endParaRPr lang="en-US"/>
          </a:p>
        </p:txBody>
      </p:sp>
    </p:spTree>
    <p:extLst>
      <p:ext uri="{BB962C8B-B14F-4D97-AF65-F5344CB8AC3E}">
        <p14:creationId xmlns:p14="http://schemas.microsoft.com/office/powerpoint/2010/main" val="3437217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38</a:t>
            </a:fld>
            <a:endParaRPr lang="en-US"/>
          </a:p>
        </p:txBody>
      </p:sp>
    </p:spTree>
    <p:extLst>
      <p:ext uri="{BB962C8B-B14F-4D97-AF65-F5344CB8AC3E}">
        <p14:creationId xmlns:p14="http://schemas.microsoft.com/office/powerpoint/2010/main" val="26510351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39</a:t>
            </a:fld>
            <a:endParaRPr lang="en-US"/>
          </a:p>
        </p:txBody>
      </p:sp>
    </p:spTree>
    <p:extLst>
      <p:ext uri="{BB962C8B-B14F-4D97-AF65-F5344CB8AC3E}">
        <p14:creationId xmlns:p14="http://schemas.microsoft.com/office/powerpoint/2010/main" val="24465034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40</a:t>
            </a:fld>
            <a:endParaRPr lang="en-US"/>
          </a:p>
        </p:txBody>
      </p:sp>
    </p:spTree>
    <p:extLst>
      <p:ext uri="{BB962C8B-B14F-4D97-AF65-F5344CB8AC3E}">
        <p14:creationId xmlns:p14="http://schemas.microsoft.com/office/powerpoint/2010/main" val="15103174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41</a:t>
            </a:fld>
            <a:endParaRPr lang="en-US"/>
          </a:p>
        </p:txBody>
      </p:sp>
    </p:spTree>
    <p:extLst>
      <p:ext uri="{BB962C8B-B14F-4D97-AF65-F5344CB8AC3E}">
        <p14:creationId xmlns:p14="http://schemas.microsoft.com/office/powerpoint/2010/main" val="23861716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42</a:t>
            </a:fld>
            <a:endParaRPr lang="en-US"/>
          </a:p>
        </p:txBody>
      </p:sp>
    </p:spTree>
    <p:extLst>
      <p:ext uri="{BB962C8B-B14F-4D97-AF65-F5344CB8AC3E}">
        <p14:creationId xmlns:p14="http://schemas.microsoft.com/office/powerpoint/2010/main" val="3913444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a:t>
            </a:fld>
            <a:endParaRPr lang="en-US"/>
          </a:p>
        </p:txBody>
      </p:sp>
    </p:spTree>
    <p:extLst>
      <p:ext uri="{BB962C8B-B14F-4D97-AF65-F5344CB8AC3E}">
        <p14:creationId xmlns:p14="http://schemas.microsoft.com/office/powerpoint/2010/main" val="27606497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43</a:t>
            </a:fld>
            <a:endParaRPr lang="en-US"/>
          </a:p>
        </p:txBody>
      </p:sp>
    </p:spTree>
    <p:extLst>
      <p:ext uri="{BB962C8B-B14F-4D97-AF65-F5344CB8AC3E}">
        <p14:creationId xmlns:p14="http://schemas.microsoft.com/office/powerpoint/2010/main" val="32277525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44</a:t>
            </a:fld>
            <a:endParaRPr lang="en-US"/>
          </a:p>
        </p:txBody>
      </p:sp>
    </p:spTree>
    <p:extLst>
      <p:ext uri="{BB962C8B-B14F-4D97-AF65-F5344CB8AC3E}">
        <p14:creationId xmlns:p14="http://schemas.microsoft.com/office/powerpoint/2010/main" val="35079310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45</a:t>
            </a:fld>
            <a:endParaRPr lang="en-US"/>
          </a:p>
        </p:txBody>
      </p:sp>
    </p:spTree>
    <p:extLst>
      <p:ext uri="{BB962C8B-B14F-4D97-AF65-F5344CB8AC3E}">
        <p14:creationId xmlns:p14="http://schemas.microsoft.com/office/powerpoint/2010/main" val="37413048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46</a:t>
            </a:fld>
            <a:endParaRPr lang="en-US"/>
          </a:p>
        </p:txBody>
      </p:sp>
    </p:spTree>
    <p:extLst>
      <p:ext uri="{BB962C8B-B14F-4D97-AF65-F5344CB8AC3E}">
        <p14:creationId xmlns:p14="http://schemas.microsoft.com/office/powerpoint/2010/main" val="42202390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47</a:t>
            </a:fld>
            <a:endParaRPr lang="en-US"/>
          </a:p>
        </p:txBody>
      </p:sp>
    </p:spTree>
    <p:extLst>
      <p:ext uri="{BB962C8B-B14F-4D97-AF65-F5344CB8AC3E}">
        <p14:creationId xmlns:p14="http://schemas.microsoft.com/office/powerpoint/2010/main" val="29028323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48</a:t>
            </a:fld>
            <a:endParaRPr lang="en-US"/>
          </a:p>
        </p:txBody>
      </p:sp>
    </p:spTree>
    <p:extLst>
      <p:ext uri="{BB962C8B-B14F-4D97-AF65-F5344CB8AC3E}">
        <p14:creationId xmlns:p14="http://schemas.microsoft.com/office/powerpoint/2010/main" val="6291559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49</a:t>
            </a:fld>
            <a:endParaRPr lang="en-US"/>
          </a:p>
        </p:txBody>
      </p:sp>
    </p:spTree>
    <p:extLst>
      <p:ext uri="{BB962C8B-B14F-4D97-AF65-F5344CB8AC3E}">
        <p14:creationId xmlns:p14="http://schemas.microsoft.com/office/powerpoint/2010/main" val="14594972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50</a:t>
            </a:fld>
            <a:endParaRPr lang="en-US"/>
          </a:p>
        </p:txBody>
      </p:sp>
    </p:spTree>
    <p:extLst>
      <p:ext uri="{BB962C8B-B14F-4D97-AF65-F5344CB8AC3E}">
        <p14:creationId xmlns:p14="http://schemas.microsoft.com/office/powerpoint/2010/main" val="22771194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51</a:t>
            </a:fld>
            <a:endParaRPr lang="en-US"/>
          </a:p>
        </p:txBody>
      </p:sp>
    </p:spTree>
    <p:extLst>
      <p:ext uri="{BB962C8B-B14F-4D97-AF65-F5344CB8AC3E}">
        <p14:creationId xmlns:p14="http://schemas.microsoft.com/office/powerpoint/2010/main" val="40517860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52</a:t>
            </a:fld>
            <a:endParaRPr lang="en-US"/>
          </a:p>
        </p:txBody>
      </p:sp>
    </p:spTree>
    <p:extLst>
      <p:ext uri="{BB962C8B-B14F-4D97-AF65-F5344CB8AC3E}">
        <p14:creationId xmlns:p14="http://schemas.microsoft.com/office/powerpoint/2010/main" val="1119158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6</a:t>
            </a:fld>
            <a:endParaRPr lang="en-US"/>
          </a:p>
        </p:txBody>
      </p:sp>
    </p:spTree>
    <p:extLst>
      <p:ext uri="{BB962C8B-B14F-4D97-AF65-F5344CB8AC3E}">
        <p14:creationId xmlns:p14="http://schemas.microsoft.com/office/powerpoint/2010/main" val="26143371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53</a:t>
            </a:fld>
            <a:endParaRPr lang="en-US"/>
          </a:p>
        </p:txBody>
      </p:sp>
    </p:spTree>
    <p:extLst>
      <p:ext uri="{BB962C8B-B14F-4D97-AF65-F5344CB8AC3E}">
        <p14:creationId xmlns:p14="http://schemas.microsoft.com/office/powerpoint/2010/main" val="314641713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54</a:t>
            </a:fld>
            <a:endParaRPr lang="en-US"/>
          </a:p>
        </p:txBody>
      </p:sp>
    </p:spTree>
    <p:extLst>
      <p:ext uri="{BB962C8B-B14F-4D97-AF65-F5344CB8AC3E}">
        <p14:creationId xmlns:p14="http://schemas.microsoft.com/office/powerpoint/2010/main" val="287522718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55</a:t>
            </a:fld>
            <a:endParaRPr lang="en-US"/>
          </a:p>
        </p:txBody>
      </p:sp>
    </p:spTree>
    <p:extLst>
      <p:ext uri="{BB962C8B-B14F-4D97-AF65-F5344CB8AC3E}">
        <p14:creationId xmlns:p14="http://schemas.microsoft.com/office/powerpoint/2010/main" val="252411778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56</a:t>
            </a:fld>
            <a:endParaRPr lang="en-US"/>
          </a:p>
        </p:txBody>
      </p:sp>
    </p:spTree>
    <p:extLst>
      <p:ext uri="{BB962C8B-B14F-4D97-AF65-F5344CB8AC3E}">
        <p14:creationId xmlns:p14="http://schemas.microsoft.com/office/powerpoint/2010/main" val="37896743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57</a:t>
            </a:fld>
            <a:endParaRPr lang="en-US"/>
          </a:p>
        </p:txBody>
      </p:sp>
    </p:spTree>
    <p:extLst>
      <p:ext uri="{BB962C8B-B14F-4D97-AF65-F5344CB8AC3E}">
        <p14:creationId xmlns:p14="http://schemas.microsoft.com/office/powerpoint/2010/main" val="357626219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58</a:t>
            </a:fld>
            <a:endParaRPr lang="en-US"/>
          </a:p>
        </p:txBody>
      </p:sp>
    </p:spTree>
    <p:extLst>
      <p:ext uri="{BB962C8B-B14F-4D97-AF65-F5344CB8AC3E}">
        <p14:creationId xmlns:p14="http://schemas.microsoft.com/office/powerpoint/2010/main" val="92922295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59</a:t>
            </a:fld>
            <a:endParaRPr lang="en-US"/>
          </a:p>
        </p:txBody>
      </p:sp>
    </p:spTree>
    <p:extLst>
      <p:ext uri="{BB962C8B-B14F-4D97-AF65-F5344CB8AC3E}">
        <p14:creationId xmlns:p14="http://schemas.microsoft.com/office/powerpoint/2010/main" val="3066856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7</a:t>
            </a:fld>
            <a:endParaRPr lang="en-US"/>
          </a:p>
        </p:txBody>
      </p:sp>
    </p:spTree>
    <p:extLst>
      <p:ext uri="{BB962C8B-B14F-4D97-AF65-F5344CB8AC3E}">
        <p14:creationId xmlns:p14="http://schemas.microsoft.com/office/powerpoint/2010/main" val="3543464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8</a:t>
            </a:fld>
            <a:endParaRPr lang="en-US"/>
          </a:p>
        </p:txBody>
      </p:sp>
    </p:spTree>
    <p:extLst>
      <p:ext uri="{BB962C8B-B14F-4D97-AF65-F5344CB8AC3E}">
        <p14:creationId xmlns:p14="http://schemas.microsoft.com/office/powerpoint/2010/main" val="2472237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9</a:t>
            </a:fld>
            <a:endParaRPr lang="en-US"/>
          </a:p>
        </p:txBody>
      </p:sp>
    </p:spTree>
    <p:extLst>
      <p:ext uri="{BB962C8B-B14F-4D97-AF65-F5344CB8AC3E}">
        <p14:creationId xmlns:p14="http://schemas.microsoft.com/office/powerpoint/2010/main" val="95548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10</a:t>
            </a:fld>
            <a:endParaRPr lang="en-US"/>
          </a:p>
        </p:txBody>
      </p:sp>
    </p:spTree>
    <p:extLst>
      <p:ext uri="{BB962C8B-B14F-4D97-AF65-F5344CB8AC3E}">
        <p14:creationId xmlns:p14="http://schemas.microsoft.com/office/powerpoint/2010/main" val="71497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AE7AD8-ACA2-4F43-9B41-46B6BAAFEC24}"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172116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AE7AD8-ACA2-4F43-9B41-46B6BAAFEC24}"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503153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AE7AD8-ACA2-4F43-9B41-46B6BAAFEC24}"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212294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AE7AD8-ACA2-4F43-9B41-46B6BAAFEC24}"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1282790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AE7AD8-ACA2-4F43-9B41-46B6BAAFEC24}"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396625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AE7AD8-ACA2-4F43-9B41-46B6BAAFEC24}"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1160126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AE7AD8-ACA2-4F43-9B41-46B6BAAFEC24}" type="datetimeFigureOut">
              <a:rPr lang="en-US" smtClean="0"/>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278252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AE7AD8-ACA2-4F43-9B41-46B6BAAFEC24}" type="datetimeFigureOut">
              <a:rPr lang="en-US" smtClean="0"/>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308305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E7AD8-ACA2-4F43-9B41-46B6BAAFEC24}" type="datetimeFigureOut">
              <a:rPr lang="en-US" smtClean="0"/>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393223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AE7AD8-ACA2-4F43-9B41-46B6BAAFEC24}"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2105681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AE7AD8-ACA2-4F43-9B41-46B6BAAFEC24}"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BF293-6EE7-4E5E-8714-B638DD8DC78A}" type="slidenum">
              <a:rPr lang="en-US" smtClean="0"/>
              <a:t>‹#›</a:t>
            </a:fld>
            <a:endParaRPr lang="en-US"/>
          </a:p>
        </p:txBody>
      </p:sp>
    </p:spTree>
    <p:extLst>
      <p:ext uri="{BB962C8B-B14F-4D97-AF65-F5344CB8AC3E}">
        <p14:creationId xmlns:p14="http://schemas.microsoft.com/office/powerpoint/2010/main" val="23976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AE7AD8-ACA2-4F43-9B41-46B6BAAFEC24}" type="datetimeFigureOut">
              <a:rPr lang="en-US" smtClean="0"/>
              <a:t>9/21/2021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BF293-6EE7-4E5E-8714-B638DD8DC78A}" type="slidenum">
              <a:rPr lang="en-US" smtClean="0"/>
              <a:t>‹#›</a:t>
            </a:fld>
            <a:endParaRPr lang="en-US"/>
          </a:p>
        </p:txBody>
      </p:sp>
    </p:spTree>
    <p:extLst>
      <p:ext uri="{BB962C8B-B14F-4D97-AF65-F5344CB8AC3E}">
        <p14:creationId xmlns:p14="http://schemas.microsoft.com/office/powerpoint/2010/main" val="2317639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317690"/>
            <a:ext cx="9250680" cy="3385630"/>
          </a:xfrm>
          <a:solidFill>
            <a:schemeClr val="accent3">
              <a:lumMod val="50000"/>
            </a:schemeClr>
          </a:solidFill>
        </p:spPr>
        <p:txBody>
          <a:bodyPr>
            <a:normAutofit/>
          </a:bodyPr>
          <a:lstStyle/>
          <a:p>
            <a:r>
              <a:rPr lang="en-US" sz="5400" dirty="0" smtClean="0">
                <a:solidFill>
                  <a:schemeClr val="bg1"/>
                </a:solidFill>
              </a:rPr>
              <a:t>Workshop on                      Strengthening Financial Management of Civil Society Organizations </a:t>
            </a:r>
            <a:endParaRPr lang="en-US" sz="5400" dirty="0">
              <a:solidFill>
                <a:schemeClr val="bg1"/>
              </a:solidFill>
            </a:endParaRPr>
          </a:p>
        </p:txBody>
      </p:sp>
      <p:sp>
        <p:nvSpPr>
          <p:cNvPr id="3" name="Subtitle 2"/>
          <p:cNvSpPr>
            <a:spLocks noGrp="1"/>
          </p:cNvSpPr>
          <p:nvPr>
            <p:ph type="subTitle" idx="1"/>
          </p:nvPr>
        </p:nvSpPr>
        <p:spPr>
          <a:xfrm>
            <a:off x="1417320" y="3703320"/>
            <a:ext cx="9250680" cy="1984248"/>
          </a:xfrm>
          <a:solidFill>
            <a:schemeClr val="accent3">
              <a:lumMod val="20000"/>
              <a:lumOff val="80000"/>
            </a:schemeClr>
          </a:solidFill>
        </p:spPr>
        <p:txBody>
          <a:bodyPr>
            <a:normAutofit/>
          </a:bodyPr>
          <a:lstStyle/>
          <a:p>
            <a:endParaRPr lang="en-US" dirty="0" smtClean="0">
              <a:latin typeface="+mj-lt"/>
            </a:endParaRPr>
          </a:p>
          <a:p>
            <a:r>
              <a:rPr lang="en-US" b="1" dirty="0" smtClean="0">
                <a:latin typeface="+mj-lt"/>
              </a:rPr>
              <a:t>August 25 – September 27, 2021 </a:t>
            </a:r>
          </a:p>
          <a:p>
            <a:r>
              <a:rPr lang="en-US" b="1" dirty="0" smtClean="0">
                <a:latin typeface="+mj-lt"/>
              </a:rPr>
              <a:t>27 </a:t>
            </a:r>
            <a:r>
              <a:rPr lang="en-US" b="1" dirty="0">
                <a:latin typeface="+mj-lt"/>
              </a:rPr>
              <a:t>L</a:t>
            </a:r>
            <a:r>
              <a:rPr lang="en-US" b="1" dirty="0" smtClean="0">
                <a:latin typeface="+mj-lt"/>
              </a:rPr>
              <a:t>esson </a:t>
            </a:r>
            <a:r>
              <a:rPr lang="en-US" b="1" dirty="0">
                <a:latin typeface="+mj-lt"/>
              </a:rPr>
              <a:t>H</a:t>
            </a:r>
            <a:r>
              <a:rPr lang="en-US" b="1" dirty="0" smtClean="0">
                <a:latin typeface="+mj-lt"/>
              </a:rPr>
              <a:t>ours  in 17 Days – Fin Module </a:t>
            </a:r>
          </a:p>
          <a:p>
            <a:r>
              <a:rPr lang="en-US" b="1" dirty="0" smtClean="0">
                <a:latin typeface="+mj-lt"/>
              </a:rPr>
              <a:t>(Through Virtual Meeting – Zoom Technology)</a:t>
            </a:r>
          </a:p>
          <a:p>
            <a:pPr algn="l"/>
            <a:endParaRPr lang="en-US" dirty="0">
              <a:solidFill>
                <a:srgbClr val="002060"/>
              </a:solidFill>
              <a:latin typeface="+mj-lt"/>
            </a:endParaRPr>
          </a:p>
          <a:p>
            <a:pPr algn="l"/>
            <a:endParaRPr lang="en-US" dirty="0">
              <a:latin typeface="+mj-lt"/>
            </a:endParaRPr>
          </a:p>
        </p:txBody>
      </p:sp>
    </p:spTree>
    <p:extLst>
      <p:ext uri="{BB962C8B-B14F-4D97-AF65-F5344CB8AC3E}">
        <p14:creationId xmlns:p14="http://schemas.microsoft.com/office/powerpoint/2010/main" val="4108485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56" y="576072"/>
            <a:ext cx="941832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362456" y="1837944"/>
            <a:ext cx="9418320" cy="3959352"/>
          </a:xfrm>
          <a:solidFill>
            <a:schemeClr val="accent3">
              <a:lumMod val="20000"/>
              <a:lumOff val="80000"/>
            </a:schemeClr>
          </a:solidFill>
        </p:spPr>
        <p:txBody>
          <a:bodyPr>
            <a:noAutofit/>
          </a:bodyPr>
          <a:lstStyle/>
          <a:p>
            <a:pPr marL="0" indent="0">
              <a:buNone/>
            </a:pPr>
            <a:r>
              <a:rPr lang="en-US" dirty="0">
                <a:latin typeface="+mj-lt"/>
              </a:rPr>
              <a:t>The steps in the procurement process</a:t>
            </a:r>
          </a:p>
          <a:p>
            <a:pPr marL="0" indent="0">
              <a:buNone/>
            </a:pPr>
            <a:r>
              <a:rPr lang="en-US" sz="2400" b="1" dirty="0">
                <a:latin typeface="+mj-lt"/>
              </a:rPr>
              <a:t>Step 3: assess and select vendors</a:t>
            </a:r>
            <a:endParaRPr lang="en-US" sz="2400" dirty="0">
              <a:latin typeface="+mj-lt"/>
            </a:endParaRPr>
          </a:p>
          <a:p>
            <a:r>
              <a:rPr lang="en-US" sz="2400" dirty="0">
                <a:latin typeface="+mj-lt"/>
              </a:rPr>
              <a:t>Every business needs to determine where to get their goods. Some companies have an </a:t>
            </a:r>
            <a:r>
              <a:rPr lang="en-US" sz="2400" dirty="0" smtClean="0">
                <a:latin typeface="+mj-lt"/>
              </a:rPr>
              <a:t>approved vendor cataloged, </a:t>
            </a:r>
            <a:r>
              <a:rPr lang="en-US" sz="2400" dirty="0">
                <a:latin typeface="+mj-lt"/>
              </a:rPr>
              <a:t>which is a list of suppliers that have successfully made it through the purchaser’s selection criteria and contract negotiations, while other companies are still trying to determine who the best suppliers are. </a:t>
            </a:r>
            <a:endParaRPr lang="en-US" sz="2400" dirty="0" smtClean="0">
              <a:latin typeface="+mj-lt"/>
            </a:endParaRPr>
          </a:p>
          <a:p>
            <a:r>
              <a:rPr lang="en-US" sz="2400" dirty="0" smtClean="0">
                <a:latin typeface="+mj-lt"/>
              </a:rPr>
              <a:t>Once </a:t>
            </a:r>
            <a:r>
              <a:rPr lang="en-US" sz="2400" dirty="0">
                <a:latin typeface="+mj-lt"/>
              </a:rPr>
              <a:t>a supplier is chosen, companies should develop that relationship over time to establish the best value, get the best price, and save time on their future procurement activities.</a:t>
            </a:r>
          </a:p>
          <a:p>
            <a:pPr marL="0" indent="0">
              <a:buNone/>
            </a:pPr>
            <a:endParaRPr lang="en-US" sz="2400" b="1" i="1" dirty="0">
              <a:latin typeface="+mj-lt"/>
            </a:endParaRPr>
          </a:p>
        </p:txBody>
      </p:sp>
    </p:spTree>
    <p:extLst>
      <p:ext uri="{BB962C8B-B14F-4D97-AF65-F5344CB8AC3E}">
        <p14:creationId xmlns:p14="http://schemas.microsoft.com/office/powerpoint/2010/main" val="3966783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197864" y="1856232"/>
            <a:ext cx="10012680" cy="4480560"/>
          </a:xfrm>
          <a:solidFill>
            <a:schemeClr val="accent3">
              <a:lumMod val="20000"/>
              <a:lumOff val="80000"/>
            </a:schemeClr>
          </a:solidFill>
        </p:spPr>
        <p:txBody>
          <a:bodyPr>
            <a:noAutofit/>
          </a:bodyPr>
          <a:lstStyle/>
          <a:p>
            <a:pPr marL="0" indent="0">
              <a:buNone/>
            </a:pPr>
            <a:r>
              <a:rPr lang="en-US" dirty="0">
                <a:latin typeface="+mj-lt"/>
              </a:rPr>
              <a:t>The steps in the procurement </a:t>
            </a:r>
            <a:r>
              <a:rPr lang="en-US" dirty="0" smtClean="0">
                <a:latin typeface="+mj-lt"/>
              </a:rPr>
              <a:t>process</a:t>
            </a:r>
          </a:p>
          <a:p>
            <a:pPr marL="0" indent="0">
              <a:buNone/>
            </a:pPr>
            <a:r>
              <a:rPr lang="en-US" sz="2400" b="1" dirty="0">
                <a:latin typeface="+mj-lt"/>
              </a:rPr>
              <a:t>Step 4: negotiate price and terms</a:t>
            </a:r>
            <a:endParaRPr lang="en-US" sz="2400" dirty="0">
              <a:latin typeface="+mj-lt"/>
            </a:endParaRPr>
          </a:p>
          <a:p>
            <a:r>
              <a:rPr lang="en-US" sz="2400" dirty="0">
                <a:latin typeface="+mj-lt"/>
              </a:rPr>
              <a:t>After choosing a supplier, the procurement team will negotiate the best price and specific terms (e.g. delivery times) for the purchase.</a:t>
            </a:r>
          </a:p>
          <a:p>
            <a:pPr marL="0" indent="0">
              <a:buNone/>
            </a:pPr>
            <a:r>
              <a:rPr lang="en-US" sz="2400" dirty="0">
                <a:latin typeface="+mj-lt"/>
              </a:rPr>
              <a:t> </a:t>
            </a:r>
            <a:r>
              <a:rPr lang="en-US" sz="2400" b="1" dirty="0" smtClean="0">
                <a:latin typeface="+mj-lt"/>
              </a:rPr>
              <a:t>Step </a:t>
            </a:r>
            <a:r>
              <a:rPr lang="en-US" sz="2400" b="1" dirty="0">
                <a:latin typeface="+mj-lt"/>
              </a:rPr>
              <a:t>5: create a purchase order</a:t>
            </a:r>
            <a:endParaRPr lang="en-US" sz="2400" dirty="0">
              <a:latin typeface="+mj-lt"/>
            </a:endParaRPr>
          </a:p>
          <a:p>
            <a:r>
              <a:rPr lang="en-US" sz="2400" dirty="0" smtClean="0">
                <a:latin typeface="+mj-lt"/>
              </a:rPr>
              <a:t>A purchase order is </a:t>
            </a:r>
            <a:r>
              <a:rPr lang="en-US" sz="2400" dirty="0">
                <a:latin typeface="+mj-lt"/>
              </a:rPr>
              <a:t>a formal contract used to buy the product. The purchase order outlines the price, specifications and terms and conditions of the product or service and any other additional obligations.</a:t>
            </a:r>
          </a:p>
          <a:p>
            <a:r>
              <a:rPr lang="en-US" sz="2400" dirty="0">
                <a:latin typeface="+mj-lt"/>
              </a:rPr>
              <a:t>When you’ve signed the contract, forward the purchase order to the vendor. A legally binding contract activates right after a vendor accepts and acknowledges a purchase order.</a:t>
            </a:r>
          </a:p>
          <a:p>
            <a:pPr marL="0" indent="0">
              <a:buNone/>
            </a:pPr>
            <a:endParaRPr lang="en-US"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2207599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197864" y="1856232"/>
            <a:ext cx="10012680" cy="2596896"/>
          </a:xfrm>
          <a:solidFill>
            <a:schemeClr val="accent3">
              <a:lumMod val="20000"/>
              <a:lumOff val="80000"/>
            </a:schemeClr>
          </a:solidFill>
        </p:spPr>
        <p:txBody>
          <a:bodyPr>
            <a:noAutofit/>
          </a:bodyPr>
          <a:lstStyle/>
          <a:p>
            <a:pPr marL="0" indent="0">
              <a:buNone/>
            </a:pPr>
            <a:r>
              <a:rPr lang="en-US" dirty="0">
                <a:latin typeface="+mj-lt"/>
              </a:rPr>
              <a:t>The steps in the procurement </a:t>
            </a:r>
            <a:r>
              <a:rPr lang="en-US" dirty="0" smtClean="0">
                <a:latin typeface="+mj-lt"/>
              </a:rPr>
              <a:t>process</a:t>
            </a:r>
          </a:p>
          <a:p>
            <a:pPr marL="0" indent="0">
              <a:buNone/>
            </a:pPr>
            <a:r>
              <a:rPr lang="en-US" sz="2400" b="1" dirty="0">
                <a:latin typeface="+mj-lt"/>
              </a:rPr>
              <a:t>Step 6: receive and inspect the delivered goods</a:t>
            </a:r>
            <a:endParaRPr lang="en-US" sz="2400" dirty="0">
              <a:latin typeface="+mj-lt"/>
            </a:endParaRPr>
          </a:p>
          <a:p>
            <a:r>
              <a:rPr lang="en-US" sz="2400" dirty="0">
                <a:latin typeface="+mj-lt"/>
              </a:rPr>
              <a:t>Once delivered, the receiving company is responsible for inspecting the product and accepting receipt. The company can reject the receipt of the delivery if the product is not up to standard (e.g. damaged or missing product). Rejection is almost always due to a damaged product.</a:t>
            </a:r>
          </a:p>
          <a:p>
            <a:pPr marL="0" indent="0">
              <a:buNone/>
            </a:pPr>
            <a:endParaRPr lang="en-US"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2824496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197864" y="1764792"/>
            <a:ext cx="10012680" cy="4242816"/>
          </a:xfrm>
          <a:solidFill>
            <a:schemeClr val="accent3">
              <a:lumMod val="20000"/>
              <a:lumOff val="80000"/>
            </a:schemeClr>
          </a:solidFill>
        </p:spPr>
        <p:txBody>
          <a:bodyPr>
            <a:noAutofit/>
          </a:bodyPr>
          <a:lstStyle/>
          <a:p>
            <a:pPr marL="0" indent="0">
              <a:buNone/>
            </a:pPr>
            <a:r>
              <a:rPr lang="en-US" dirty="0">
                <a:latin typeface="+mj-lt"/>
              </a:rPr>
              <a:t>The steps in the procurement </a:t>
            </a:r>
            <a:r>
              <a:rPr lang="en-US" dirty="0" smtClean="0">
                <a:latin typeface="+mj-lt"/>
              </a:rPr>
              <a:t>process</a:t>
            </a:r>
          </a:p>
          <a:p>
            <a:pPr marL="0" indent="0">
              <a:buNone/>
            </a:pPr>
            <a:r>
              <a:rPr lang="en-US" sz="2400" b="1" dirty="0">
                <a:latin typeface="+mj-lt"/>
              </a:rPr>
              <a:t>Step 7: conduct 3-way matching</a:t>
            </a:r>
            <a:endParaRPr lang="en-US" sz="2400" dirty="0">
              <a:latin typeface="+mj-lt"/>
            </a:endParaRPr>
          </a:p>
          <a:p>
            <a:r>
              <a:rPr lang="en-US" sz="2400" dirty="0">
                <a:latin typeface="+mj-lt"/>
              </a:rPr>
              <a:t>At this stage of the procurement process, the procurement team will use </a:t>
            </a:r>
            <a:r>
              <a:rPr lang="en-US" sz="2400" dirty="0" smtClean="0">
                <a:latin typeface="+mj-lt"/>
              </a:rPr>
              <a:t> 3 - way matching to </a:t>
            </a:r>
            <a:r>
              <a:rPr lang="en-US" sz="2400" dirty="0">
                <a:latin typeface="+mj-lt"/>
              </a:rPr>
              <a:t>reconcile three key documents and ensure that the transaction is accurate:</a:t>
            </a:r>
          </a:p>
          <a:p>
            <a:pPr lvl="1"/>
            <a:r>
              <a:rPr lang="en-US" sz="2000" dirty="0">
                <a:latin typeface="+mj-lt"/>
              </a:rPr>
              <a:t>Purchase orders</a:t>
            </a:r>
          </a:p>
          <a:p>
            <a:pPr lvl="1"/>
            <a:r>
              <a:rPr lang="en-US" sz="2000" dirty="0">
                <a:latin typeface="+mj-lt"/>
              </a:rPr>
              <a:t>Packaging slips (these will arrive with the order)</a:t>
            </a:r>
          </a:p>
          <a:p>
            <a:pPr lvl="1"/>
            <a:r>
              <a:rPr lang="en-US" sz="2000" dirty="0">
                <a:latin typeface="+mj-lt"/>
              </a:rPr>
              <a:t>Vendor invoices</a:t>
            </a:r>
          </a:p>
          <a:p>
            <a:r>
              <a:rPr lang="en-US" sz="2400" dirty="0">
                <a:latin typeface="+mj-lt"/>
              </a:rPr>
              <a:t>Three-way matching can identify and prevent </a:t>
            </a:r>
            <a:r>
              <a:rPr lang="en-US" sz="2400" dirty="0" smtClean="0">
                <a:latin typeface="+mj-lt"/>
              </a:rPr>
              <a:t>discrepancies that result in huge losses of income,  </a:t>
            </a:r>
            <a:r>
              <a:rPr lang="en-US" sz="2400" dirty="0">
                <a:latin typeface="+mj-lt"/>
              </a:rPr>
              <a:t>so if a discrepancy is found it should be investigated and resolved immediately.</a:t>
            </a:r>
          </a:p>
          <a:p>
            <a:pPr marL="0" indent="0">
              <a:buNone/>
            </a:pPr>
            <a:endParaRPr lang="en-US"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2314970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197864" y="1764792"/>
            <a:ext cx="10012680" cy="3666744"/>
          </a:xfrm>
          <a:solidFill>
            <a:schemeClr val="accent3">
              <a:lumMod val="20000"/>
              <a:lumOff val="80000"/>
            </a:schemeClr>
          </a:solidFill>
        </p:spPr>
        <p:txBody>
          <a:bodyPr>
            <a:noAutofit/>
          </a:bodyPr>
          <a:lstStyle/>
          <a:p>
            <a:pPr marL="0" indent="0">
              <a:buNone/>
            </a:pPr>
            <a:r>
              <a:rPr lang="en-US" dirty="0">
                <a:latin typeface="+mj-lt"/>
              </a:rPr>
              <a:t>The steps in the procurement </a:t>
            </a:r>
            <a:r>
              <a:rPr lang="en-US" dirty="0" smtClean="0">
                <a:latin typeface="+mj-lt"/>
              </a:rPr>
              <a:t>process</a:t>
            </a:r>
          </a:p>
          <a:p>
            <a:pPr marL="0" indent="0">
              <a:buNone/>
            </a:pPr>
            <a:r>
              <a:rPr lang="en-US" sz="2400" b="1" dirty="0">
                <a:latin typeface="+mj-lt"/>
              </a:rPr>
              <a:t>Step 8: approve the invoice and arrange payment</a:t>
            </a:r>
            <a:endParaRPr lang="en-US" sz="2400" dirty="0">
              <a:latin typeface="+mj-lt"/>
            </a:endParaRPr>
          </a:p>
          <a:p>
            <a:r>
              <a:rPr lang="en-US" sz="2400" dirty="0">
                <a:latin typeface="+mj-lt"/>
              </a:rPr>
              <a:t>Approve the invoice when everything looks good and a 3-way match is complete. Next, arrange payment</a:t>
            </a:r>
            <a:r>
              <a:rPr lang="en-US" sz="2400" dirty="0" smtClean="0">
                <a:latin typeface="+mj-lt"/>
              </a:rPr>
              <a:t>.</a:t>
            </a:r>
            <a:endParaRPr lang="en-US" sz="2400" dirty="0">
              <a:latin typeface="+mj-lt"/>
            </a:endParaRPr>
          </a:p>
          <a:p>
            <a:pPr marL="0" indent="0">
              <a:buNone/>
            </a:pPr>
            <a:r>
              <a:rPr lang="en-US" sz="2400" b="1" dirty="0">
                <a:latin typeface="+mj-lt"/>
              </a:rPr>
              <a:t>Step 9: record keeping </a:t>
            </a:r>
            <a:endParaRPr lang="en-US" sz="2400" dirty="0">
              <a:latin typeface="+mj-lt"/>
            </a:endParaRPr>
          </a:p>
          <a:p>
            <a:r>
              <a:rPr lang="en-US" sz="2400" dirty="0">
                <a:latin typeface="+mj-lt"/>
              </a:rPr>
              <a:t>The receiving (buying) company must maintain proper records for bookkeeping and accounting purposes. This means saving all relevant documents for every completed purchase. If you skip this step, you could find hot water during an audit.</a:t>
            </a:r>
          </a:p>
          <a:p>
            <a:pPr marL="0" indent="0">
              <a:buNone/>
            </a:pPr>
            <a:endParaRPr lang="en-US"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3720067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rocurement Process Flow Chart"/>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521379" cy="6858000"/>
          </a:xfrm>
          <a:prstGeom prst="rect">
            <a:avLst/>
          </a:prstGeom>
          <a:noFill/>
          <a:ln>
            <a:noFill/>
          </a:ln>
        </p:spPr>
      </p:pic>
      <p:sp>
        <p:nvSpPr>
          <p:cNvPr id="3" name="Rectangle 2"/>
          <p:cNvSpPr/>
          <p:nvPr/>
        </p:nvSpPr>
        <p:spPr>
          <a:xfrm>
            <a:off x="7445827" y="292740"/>
            <a:ext cx="3436537" cy="5984202"/>
          </a:xfrm>
          <a:prstGeom prst="rect">
            <a:avLst/>
          </a:prstGeom>
        </p:spPr>
        <p:txBody>
          <a:bodyPr wrap="square">
            <a:spAutoFit/>
          </a:bodyPr>
          <a:lstStyle/>
          <a:p>
            <a:pPr>
              <a:lnSpc>
                <a:spcPct val="115000"/>
              </a:lnSpc>
              <a:spcBef>
                <a:spcPts val="1500"/>
              </a:spcBef>
              <a:spcAft>
                <a:spcPts val="750"/>
              </a:spcAft>
            </a:pPr>
            <a:r>
              <a:rPr lang="en-US" sz="3600" b="1" dirty="0" smtClean="0">
                <a:solidFill>
                  <a:schemeClr val="accent5">
                    <a:lumMod val="75000"/>
                  </a:schemeClr>
                </a:solidFill>
                <a:effectLst/>
                <a:ea typeface="Times New Roman" panose="02020603050405020304" pitchFamily="18" charset="0"/>
                <a:cs typeface="Calibri" panose="020F0502020204030204" pitchFamily="34" charset="0"/>
              </a:rPr>
              <a:t>Procurement process flow chart</a:t>
            </a:r>
            <a:endParaRPr lang="en-US" sz="3600" dirty="0" smtClean="0">
              <a:solidFill>
                <a:schemeClr val="accent5">
                  <a:lumMod val="75000"/>
                </a:schemeClr>
              </a:solidFill>
              <a:effectLst/>
              <a:ea typeface="Calibri" panose="020F0502020204030204" pitchFamily="34" charset="0"/>
              <a:cs typeface="Times New Roman" panose="02020603050405020304" pitchFamily="18" charset="0"/>
            </a:endParaRPr>
          </a:p>
          <a:p>
            <a:r>
              <a:rPr lang="en-US" sz="3600" dirty="0" smtClean="0">
                <a:solidFill>
                  <a:schemeClr val="accent5">
                    <a:lumMod val="75000"/>
                  </a:schemeClr>
                </a:solidFill>
                <a:effectLst/>
                <a:ea typeface="Times New Roman" panose="02020603050405020304" pitchFamily="18" charset="0"/>
              </a:rPr>
              <a:t>Sometimes it helps to see the procurement process as a flow chart, especially if you’re a visual learner.</a:t>
            </a:r>
            <a:endParaRPr lang="en-US" sz="3600" dirty="0">
              <a:solidFill>
                <a:schemeClr val="accent5">
                  <a:lumMod val="75000"/>
                </a:schemeClr>
              </a:solidFill>
            </a:endParaRPr>
          </a:p>
        </p:txBody>
      </p:sp>
    </p:spTree>
    <p:extLst>
      <p:ext uri="{BB962C8B-B14F-4D97-AF65-F5344CB8AC3E}">
        <p14:creationId xmlns:p14="http://schemas.microsoft.com/office/powerpoint/2010/main" val="188028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197864" y="1764792"/>
            <a:ext cx="10012680" cy="2957933"/>
          </a:xfrm>
          <a:solidFill>
            <a:schemeClr val="accent3">
              <a:lumMod val="20000"/>
              <a:lumOff val="80000"/>
            </a:schemeClr>
          </a:solidFill>
        </p:spPr>
        <p:txBody>
          <a:bodyPr>
            <a:noAutofit/>
          </a:bodyPr>
          <a:lstStyle/>
          <a:p>
            <a:pPr marL="0" indent="0">
              <a:buNone/>
            </a:pPr>
            <a:r>
              <a:rPr lang="en-US" dirty="0">
                <a:latin typeface="+mj-lt"/>
              </a:rPr>
              <a:t>How to improve the procurement process</a:t>
            </a:r>
          </a:p>
          <a:p>
            <a:r>
              <a:rPr lang="en-US" sz="2400" dirty="0" smtClean="0">
                <a:latin typeface="+mj-lt"/>
              </a:rPr>
              <a:t>Organizing your organization’s purchasing process and introducing better procurement practices can </a:t>
            </a:r>
            <a:r>
              <a:rPr lang="en-US" sz="2400" dirty="0">
                <a:latin typeface="+mj-lt"/>
              </a:rPr>
              <a:t>have a huge impact on your company’s efficiency, output, and bottom line.</a:t>
            </a:r>
          </a:p>
          <a:p>
            <a:r>
              <a:rPr lang="en-US" sz="2400" dirty="0">
                <a:latin typeface="+mj-lt"/>
              </a:rPr>
              <a:t>If you’re running a paper-based procurement system, switching over to procurement and purchasing software can be a </a:t>
            </a:r>
            <a:r>
              <a:rPr lang="en-US" sz="2400" dirty="0" smtClean="0">
                <a:latin typeface="+mj-lt"/>
              </a:rPr>
              <a:t>transition </a:t>
            </a:r>
            <a:r>
              <a:rPr lang="en-US" sz="2400" dirty="0">
                <a:latin typeface="+mj-lt"/>
              </a:rPr>
              <a:t>at first, but the return on investment for your </a:t>
            </a:r>
            <a:r>
              <a:rPr lang="en-US" sz="2400" dirty="0" smtClean="0">
                <a:latin typeface="+mj-lt"/>
              </a:rPr>
              <a:t>organization makes </a:t>
            </a:r>
            <a:r>
              <a:rPr lang="en-US" sz="2400" dirty="0">
                <a:latin typeface="+mj-lt"/>
              </a:rPr>
              <a:t>it a </a:t>
            </a:r>
            <a:r>
              <a:rPr lang="en-US" sz="2400" dirty="0" smtClean="0">
                <a:latin typeface="+mj-lt"/>
              </a:rPr>
              <a:t>total advantage </a:t>
            </a:r>
            <a:endParaRPr lang="en-US" sz="2400" dirty="0">
              <a:latin typeface="+mj-lt"/>
            </a:endParaRPr>
          </a:p>
          <a:p>
            <a:pPr marL="0" indent="0">
              <a:buNone/>
            </a:pPr>
            <a:endParaRPr lang="en-US"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3801484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197864" y="1764792"/>
            <a:ext cx="10012680" cy="4344606"/>
          </a:xfrm>
          <a:solidFill>
            <a:schemeClr val="accent3">
              <a:lumMod val="20000"/>
              <a:lumOff val="80000"/>
            </a:schemeClr>
          </a:solidFill>
        </p:spPr>
        <p:txBody>
          <a:bodyPr>
            <a:noAutofit/>
          </a:bodyPr>
          <a:lstStyle/>
          <a:p>
            <a:pPr marL="0" indent="0">
              <a:buNone/>
            </a:pPr>
            <a:r>
              <a:rPr lang="en-US" dirty="0">
                <a:latin typeface="+mj-lt"/>
              </a:rPr>
              <a:t>How to improve the procurement process</a:t>
            </a:r>
          </a:p>
          <a:p>
            <a:r>
              <a:rPr lang="en-US" sz="2400" dirty="0">
                <a:latin typeface="+mj-lt"/>
              </a:rPr>
              <a:t>Use e-procurement software</a:t>
            </a:r>
          </a:p>
          <a:p>
            <a:r>
              <a:rPr lang="en-US" sz="2400" dirty="0" smtClean="0">
                <a:latin typeface="+mj-lt"/>
              </a:rPr>
              <a:t>An e- procurement solution software can </a:t>
            </a:r>
            <a:r>
              <a:rPr lang="en-US" sz="2400" dirty="0">
                <a:latin typeface="+mj-lt"/>
              </a:rPr>
              <a:t>improve how your company handles purchasing and the procurement process. </a:t>
            </a:r>
          </a:p>
          <a:p>
            <a:pPr lvl="0"/>
            <a:r>
              <a:rPr lang="en-US" sz="2400" dirty="0">
                <a:latin typeface="+mj-lt"/>
              </a:rPr>
              <a:t>Streamline your purchasing and procurement processes</a:t>
            </a:r>
          </a:p>
          <a:p>
            <a:pPr lvl="0"/>
            <a:r>
              <a:rPr lang="en-US" sz="2400" dirty="0">
                <a:latin typeface="+mj-lt"/>
              </a:rPr>
              <a:t>Maintain a centralized catalogue of preferred and approved vendors (which includes a list of the items or services each vendor offers)</a:t>
            </a:r>
          </a:p>
          <a:p>
            <a:pPr lvl="0"/>
            <a:r>
              <a:rPr lang="en-US" sz="2400" dirty="0">
                <a:latin typeface="+mj-lt"/>
              </a:rPr>
              <a:t>Raise, send, and track purchase orders electronically</a:t>
            </a:r>
          </a:p>
          <a:p>
            <a:pPr lvl="0"/>
            <a:r>
              <a:rPr lang="en-US" sz="2400" dirty="0">
                <a:latin typeface="+mj-lt"/>
              </a:rPr>
              <a:t>Perform 3-way matching (e-procurement stores purchase orders and invoices in the same place)</a:t>
            </a:r>
          </a:p>
          <a:p>
            <a:pPr marL="0" indent="0">
              <a:buNone/>
            </a:pPr>
            <a:endParaRPr lang="en-US" sz="2400"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2339656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197864" y="1764792"/>
            <a:ext cx="10012680" cy="4324509"/>
          </a:xfrm>
          <a:solidFill>
            <a:schemeClr val="accent3">
              <a:lumMod val="20000"/>
              <a:lumOff val="80000"/>
            </a:schemeClr>
          </a:solidFill>
        </p:spPr>
        <p:txBody>
          <a:bodyPr>
            <a:noAutofit/>
          </a:bodyPr>
          <a:lstStyle/>
          <a:p>
            <a:pPr marL="0" indent="0">
              <a:buNone/>
            </a:pPr>
            <a:r>
              <a:rPr lang="en-US" dirty="0">
                <a:latin typeface="+mj-lt"/>
              </a:rPr>
              <a:t>How to improve the procurement </a:t>
            </a:r>
            <a:r>
              <a:rPr lang="en-US" dirty="0" smtClean="0">
                <a:latin typeface="+mj-lt"/>
              </a:rPr>
              <a:t>process…</a:t>
            </a:r>
            <a:endParaRPr lang="en-US" dirty="0">
              <a:latin typeface="+mj-lt"/>
            </a:endParaRPr>
          </a:p>
          <a:p>
            <a:pPr lvl="0"/>
            <a:r>
              <a:rPr lang="en-US" sz="2400" dirty="0" smtClean="0">
                <a:latin typeface="+mj-lt"/>
              </a:rPr>
              <a:t>Avoid </a:t>
            </a:r>
            <a:r>
              <a:rPr lang="en-US" sz="2400" dirty="0">
                <a:latin typeface="+mj-lt"/>
              </a:rPr>
              <a:t>exceeding spending budgets</a:t>
            </a:r>
          </a:p>
          <a:p>
            <a:pPr lvl="0"/>
            <a:r>
              <a:rPr lang="en-US" sz="2400" dirty="0">
                <a:latin typeface="+mj-lt"/>
              </a:rPr>
              <a:t>Introduce effective, transparent procurement and purchasing protocols</a:t>
            </a:r>
          </a:p>
          <a:p>
            <a:pPr lvl="0"/>
            <a:r>
              <a:rPr lang="en-US" sz="2400" dirty="0">
                <a:latin typeface="+mj-lt"/>
              </a:rPr>
              <a:t>Eliminate annoying paperwork</a:t>
            </a:r>
          </a:p>
          <a:p>
            <a:pPr lvl="0"/>
            <a:r>
              <a:rPr lang="en-US" sz="2400" dirty="0">
                <a:latin typeface="+mj-lt"/>
              </a:rPr>
              <a:t>Catalogue every transaction and maintain records</a:t>
            </a:r>
          </a:p>
          <a:p>
            <a:pPr lvl="0"/>
            <a:r>
              <a:rPr lang="en-US" sz="2400" dirty="0">
                <a:latin typeface="+mj-lt"/>
              </a:rPr>
              <a:t>Electronically record every step in the procurement process (helpful during audits)</a:t>
            </a:r>
          </a:p>
          <a:p>
            <a:pPr lvl="0"/>
            <a:r>
              <a:rPr lang="en-US" sz="2400" dirty="0">
                <a:latin typeface="+mj-lt"/>
              </a:rPr>
              <a:t>Manage suppliers effectively</a:t>
            </a:r>
          </a:p>
          <a:p>
            <a:pPr lvl="0"/>
            <a:r>
              <a:rPr lang="en-US" sz="2400" dirty="0">
                <a:latin typeface="+mj-lt"/>
              </a:rPr>
              <a:t>Make it easier for employees to submit purchase requests with mobile and desktop app functionality</a:t>
            </a:r>
          </a:p>
          <a:p>
            <a:pPr marL="0" indent="0">
              <a:buNone/>
            </a:pPr>
            <a:endParaRPr lang="en-US" sz="2400"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14188521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197864" y="1764793"/>
            <a:ext cx="10012680" cy="3781898"/>
          </a:xfrm>
          <a:solidFill>
            <a:schemeClr val="accent3">
              <a:lumMod val="20000"/>
              <a:lumOff val="80000"/>
            </a:schemeClr>
          </a:solidFill>
        </p:spPr>
        <p:txBody>
          <a:bodyPr>
            <a:noAutofit/>
          </a:bodyPr>
          <a:lstStyle/>
          <a:p>
            <a:pPr marL="0" indent="0">
              <a:buNone/>
            </a:pPr>
            <a:r>
              <a:rPr lang="en-US" b="1" dirty="0">
                <a:latin typeface="+mj-lt"/>
              </a:rPr>
              <a:t>Conduct periodic assessments</a:t>
            </a:r>
            <a:endParaRPr lang="en-US" dirty="0">
              <a:latin typeface="+mj-lt"/>
            </a:endParaRPr>
          </a:p>
          <a:p>
            <a:r>
              <a:rPr lang="en-US" sz="2400" dirty="0">
                <a:latin typeface="+mj-lt"/>
              </a:rPr>
              <a:t>Conducting a periodical assessment of your procurement cycle and your suppliers can ensure your procurement process is fully optimized. Assessing things like supplier performance, supplier quality, and sourcing requirements will show you where there’s room for improvement and help you identify red flags before they turn into major problems. </a:t>
            </a:r>
          </a:p>
          <a:p>
            <a:r>
              <a:rPr lang="en-US" sz="2400" dirty="0">
                <a:latin typeface="+mj-lt"/>
              </a:rPr>
              <a:t>The hidden benefit of these assessments is that checking in with suppliers, hearing their ideas for creating a win-win relationship, and listening to their needs can also help to strengthen your </a:t>
            </a:r>
            <a:r>
              <a:rPr lang="en-US" sz="2400" dirty="0" smtClean="0">
                <a:latin typeface="+mj-lt"/>
              </a:rPr>
              <a:t>organization’s </a:t>
            </a:r>
            <a:r>
              <a:rPr lang="en-US" sz="2400" dirty="0">
                <a:latin typeface="+mj-lt"/>
              </a:rPr>
              <a:t>relationships with its vendors.</a:t>
            </a:r>
          </a:p>
          <a:p>
            <a:pPr marL="0" indent="0">
              <a:buNone/>
            </a:pPr>
            <a:endParaRPr lang="en-US" sz="2400"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3519418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576072"/>
            <a:ext cx="10515600" cy="1106424"/>
          </a:xfrm>
          <a:solidFill>
            <a:schemeClr val="accent3">
              <a:lumMod val="50000"/>
            </a:schemeClr>
          </a:solidFill>
        </p:spPr>
        <p:txBody>
          <a:bodyPr>
            <a:normAutofit/>
          </a:bodyPr>
          <a:lstStyle/>
          <a:p>
            <a:r>
              <a:rPr lang="en-US" b="1" dirty="0">
                <a:solidFill>
                  <a:schemeClr val="bg1"/>
                </a:solidFill>
              </a:rPr>
              <a:t>Module 5: Procurement Procedure</a:t>
            </a:r>
            <a:r>
              <a:rPr lang="en-US" dirty="0">
                <a:solidFill>
                  <a:schemeClr val="bg1"/>
                </a:solidFill>
              </a:rPr>
              <a:t> </a:t>
            </a:r>
            <a:endParaRPr lang="en-US" dirty="0">
              <a:solidFill>
                <a:schemeClr val="bg1"/>
              </a:solidFill>
              <a:latin typeface="+mn-lt"/>
            </a:endParaRPr>
          </a:p>
        </p:txBody>
      </p:sp>
      <p:sp>
        <p:nvSpPr>
          <p:cNvPr id="3" name="Content Placeholder 2"/>
          <p:cNvSpPr>
            <a:spLocks noGrp="1"/>
          </p:cNvSpPr>
          <p:nvPr>
            <p:ph idx="1"/>
          </p:nvPr>
        </p:nvSpPr>
        <p:spPr>
          <a:xfrm>
            <a:off x="905256" y="1682494"/>
            <a:ext cx="10515600" cy="3995930"/>
          </a:xfrm>
          <a:solidFill>
            <a:schemeClr val="accent3">
              <a:lumMod val="20000"/>
              <a:lumOff val="80000"/>
            </a:schemeClr>
          </a:solidFill>
        </p:spPr>
        <p:txBody>
          <a:bodyPr>
            <a:noAutofit/>
          </a:bodyPr>
          <a:lstStyle/>
          <a:p>
            <a:pPr marL="0" indent="0">
              <a:buNone/>
            </a:pPr>
            <a:r>
              <a:rPr lang="en-US" b="1" dirty="0">
                <a:latin typeface="+mj-lt"/>
              </a:rPr>
              <a:t>About This Module </a:t>
            </a:r>
            <a:endParaRPr lang="en-US" b="1" dirty="0" smtClean="0">
              <a:latin typeface="+mj-lt"/>
            </a:endParaRPr>
          </a:p>
          <a:p>
            <a:r>
              <a:rPr lang="en-US" sz="2400" dirty="0">
                <a:latin typeface="+mj-lt"/>
              </a:rPr>
              <a:t>This module is designed, you to learn about its purpose, how to establish procedures for the business for procurement of all goods, works, services and consultancy services,  and ensure that all aspect of procurements are obtained in cost-effective prices, at the required specifications and quality and are delivered in time etc… </a:t>
            </a:r>
            <a:endParaRPr lang="en-US" sz="2400" dirty="0" smtClean="0">
              <a:latin typeface="+mj-lt"/>
            </a:endParaRPr>
          </a:p>
          <a:p>
            <a:r>
              <a:rPr lang="en-US" sz="2400" dirty="0" smtClean="0">
                <a:latin typeface="+mj-lt"/>
              </a:rPr>
              <a:t>The </a:t>
            </a:r>
            <a:r>
              <a:rPr lang="en-US" sz="2400" dirty="0">
                <a:latin typeface="+mj-lt"/>
              </a:rPr>
              <a:t>policy framework and the templates references discussed through this module can help you to set up, revise or realign overall procurement activities that ensures maximizing economy and efficiency while adhering to prescribed standards, specifications, rules and regulations established by the top management in replacement with an entity specific procurement guidelines. </a:t>
            </a:r>
          </a:p>
          <a:p>
            <a:pPr marL="0" indent="0">
              <a:buNone/>
            </a:pPr>
            <a:endParaRPr lang="en-US" b="1" dirty="0">
              <a:latin typeface="+mj-lt"/>
            </a:endParaRPr>
          </a:p>
        </p:txBody>
      </p:sp>
    </p:spTree>
    <p:extLst>
      <p:ext uri="{BB962C8B-B14F-4D97-AF65-F5344CB8AC3E}">
        <p14:creationId xmlns:p14="http://schemas.microsoft.com/office/powerpoint/2010/main" val="802746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 CHART OF STANDARD PROCUREMENT PROCEDURES"/>
          <p:cNvPicPr/>
          <p:nvPr/>
        </p:nvPicPr>
        <p:blipFill>
          <a:blip r:embed="rId2">
            <a:extLst>
              <a:ext uri="{28A0092B-C50C-407E-A947-70E740481C1C}">
                <a14:useLocalDpi xmlns:a14="http://schemas.microsoft.com/office/drawing/2010/main" val="0"/>
              </a:ext>
            </a:extLst>
          </a:blip>
          <a:srcRect/>
          <a:stretch>
            <a:fillRect/>
          </a:stretch>
        </p:blipFill>
        <p:spPr bwMode="auto">
          <a:xfrm>
            <a:off x="1" y="53340"/>
            <a:ext cx="6591718" cy="6804660"/>
          </a:xfrm>
          <a:prstGeom prst="rect">
            <a:avLst/>
          </a:prstGeom>
          <a:noFill/>
          <a:ln>
            <a:noFill/>
          </a:ln>
        </p:spPr>
      </p:pic>
      <p:sp>
        <p:nvSpPr>
          <p:cNvPr id="3" name="Rectangle 2"/>
          <p:cNvSpPr/>
          <p:nvPr/>
        </p:nvSpPr>
        <p:spPr>
          <a:xfrm>
            <a:off x="7676941" y="453068"/>
            <a:ext cx="3788228" cy="2308324"/>
          </a:xfrm>
          <a:prstGeom prst="rect">
            <a:avLst/>
          </a:prstGeom>
        </p:spPr>
        <p:txBody>
          <a:bodyPr wrap="square">
            <a:spAutoFit/>
          </a:bodyPr>
          <a:lstStyle/>
          <a:p>
            <a:r>
              <a:rPr lang="en-US" sz="3600" b="1" dirty="0" smtClean="0">
                <a:solidFill>
                  <a:srgbClr val="002060"/>
                </a:solidFill>
                <a:effectLst/>
                <a:latin typeface="Arial" panose="020B0604020202020204" pitchFamily="34" charset="0"/>
                <a:ea typeface="Times New Roman" panose="02020603050405020304" pitchFamily="18" charset="0"/>
              </a:rPr>
              <a:t>FLOW CHART OF STANDARD PROCUREMENT PROCEDURES</a:t>
            </a:r>
            <a:endParaRPr lang="en-US" sz="3600" b="1" dirty="0">
              <a:solidFill>
                <a:srgbClr val="002060"/>
              </a:solidFill>
              <a:effectLst/>
              <a:latin typeface="Times New Roman" panose="02020603050405020304" pitchFamily="18" charset="0"/>
              <a:ea typeface="Times New Roman" panose="02020603050405020304" pitchFamily="18" charset="0"/>
            </a:endParaRPr>
          </a:p>
        </p:txBody>
      </p:sp>
      <p:pic>
        <p:nvPicPr>
          <p:cNvPr id="4" name="Picture 3" descr="ad2492610a0c1617302202-DashHero-16.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2813" y="3264752"/>
            <a:ext cx="3078480" cy="2545080"/>
          </a:xfrm>
          <a:prstGeom prst="rect">
            <a:avLst/>
          </a:prstGeom>
          <a:noFill/>
          <a:ln>
            <a:noFill/>
          </a:ln>
        </p:spPr>
      </p:pic>
    </p:spTree>
    <p:extLst>
      <p:ext uri="{BB962C8B-B14F-4D97-AF65-F5344CB8AC3E}">
        <p14:creationId xmlns:p14="http://schemas.microsoft.com/office/powerpoint/2010/main" val="1893832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effectLst/>
                <a:ea typeface="Times New Roman" panose="02020603050405020304" pitchFamily="18" charset="0"/>
              </a:rPr>
              <a:t>FLOW CHART OF STANDARD PROCUREMENT PROCEDURES</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764792"/>
            <a:ext cx="10012680" cy="2877545"/>
          </a:xfrm>
          <a:solidFill>
            <a:schemeClr val="accent3">
              <a:lumMod val="20000"/>
              <a:lumOff val="80000"/>
            </a:schemeClr>
          </a:solidFill>
        </p:spPr>
        <p:txBody>
          <a:bodyPr>
            <a:noAutofit/>
          </a:bodyPr>
          <a:lstStyle/>
          <a:p>
            <a:pPr marL="0" indent="0">
              <a:buNone/>
            </a:pPr>
            <a:r>
              <a:rPr lang="en-US" b="1" dirty="0">
                <a:latin typeface="+mj-lt"/>
              </a:rPr>
              <a:t>1. Selection of Suppliers to be invited to Tender</a:t>
            </a:r>
          </a:p>
          <a:p>
            <a:r>
              <a:rPr lang="en-US" sz="2400" dirty="0">
                <a:latin typeface="+mj-lt"/>
              </a:rPr>
              <a:t>When procuring goods, works and services, CSO will select suitable suppliers of the item to be purchased from among registered suppliers. As a rule, tenders will be by competitive bidding between selected suppliers. </a:t>
            </a:r>
            <a:endParaRPr lang="en-US" sz="2400" dirty="0" smtClean="0">
              <a:latin typeface="+mj-lt"/>
            </a:endParaRPr>
          </a:p>
          <a:p>
            <a:r>
              <a:rPr lang="en-US" sz="2400" dirty="0" smtClean="0">
                <a:latin typeface="+mj-lt"/>
              </a:rPr>
              <a:t>However</a:t>
            </a:r>
            <a:r>
              <a:rPr lang="en-US" sz="2400" dirty="0">
                <a:latin typeface="+mj-lt"/>
              </a:rPr>
              <a:t>, in certain cases, a specific supplier may be designated based on patent rights held by that supplier, compatibility with the existing facilities, whether they are the sole supplier of a given item, or similar situations.</a:t>
            </a:r>
          </a:p>
        </p:txBody>
      </p:sp>
    </p:spTree>
    <p:extLst>
      <p:ext uri="{BB962C8B-B14F-4D97-AF65-F5344CB8AC3E}">
        <p14:creationId xmlns:p14="http://schemas.microsoft.com/office/powerpoint/2010/main" val="36923598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effectLst/>
                <a:ea typeface="Times New Roman" panose="02020603050405020304" pitchFamily="18" charset="0"/>
              </a:rPr>
              <a:t>FLOW CHART OF STANDARD PROCUREMENT PROCEDURES…</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0"/>
            <a:ext cx="10012680" cy="3771849"/>
          </a:xfrm>
          <a:solidFill>
            <a:schemeClr val="accent3">
              <a:lumMod val="20000"/>
              <a:lumOff val="80000"/>
            </a:schemeClr>
          </a:solidFill>
        </p:spPr>
        <p:txBody>
          <a:bodyPr>
            <a:noAutofit/>
          </a:bodyPr>
          <a:lstStyle/>
          <a:p>
            <a:pPr marL="0" indent="0">
              <a:buNone/>
            </a:pPr>
            <a:r>
              <a:rPr lang="en-US" b="1" dirty="0">
                <a:latin typeface="+mj-lt"/>
              </a:rPr>
              <a:t>2. Request For and Submission of Tenders</a:t>
            </a:r>
          </a:p>
          <a:p>
            <a:r>
              <a:rPr lang="en-US" sz="2400" dirty="0">
                <a:latin typeface="+mj-lt"/>
              </a:rPr>
              <a:t>A request for tenders indicating the conditions of the tender, contract conditions, and tender specifications will be provided to potential suppliers who will be invited to submit tender proposals.</a:t>
            </a:r>
          </a:p>
          <a:p>
            <a:r>
              <a:rPr lang="en-US" sz="2400" dirty="0">
                <a:latin typeface="+mj-lt"/>
              </a:rPr>
              <a:t>Financial and technical proposals must be submitted by the specified date. In addition to the proposal made in accordance with the tender specification, alternative proposals containing additional cost-saving options other than as specified by CSO in the tender specification may be submitted provided that such alternatives meet the performance and function requirements as specified in the tender specification.</a:t>
            </a:r>
          </a:p>
          <a:p>
            <a:pPr marL="0" indent="0">
              <a:buNone/>
            </a:pPr>
            <a:endParaRPr lang="en-US" sz="2400" dirty="0">
              <a:latin typeface="+mj-lt"/>
            </a:endParaRPr>
          </a:p>
        </p:txBody>
      </p:sp>
    </p:spTree>
    <p:extLst>
      <p:ext uri="{BB962C8B-B14F-4D97-AF65-F5344CB8AC3E}">
        <p14:creationId xmlns:p14="http://schemas.microsoft.com/office/powerpoint/2010/main" val="38642991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effectLst/>
                <a:ea typeface="Times New Roman" panose="02020603050405020304" pitchFamily="18" charset="0"/>
              </a:rPr>
              <a:t>FLOW CHART OF STANDARD PROCUREMENT PROCEDURES…</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108658"/>
          </a:xfrm>
          <a:solidFill>
            <a:schemeClr val="accent3">
              <a:lumMod val="20000"/>
              <a:lumOff val="80000"/>
            </a:schemeClr>
          </a:solidFill>
        </p:spPr>
        <p:txBody>
          <a:bodyPr>
            <a:noAutofit/>
          </a:bodyPr>
          <a:lstStyle/>
          <a:p>
            <a:pPr marL="0" indent="0">
              <a:buNone/>
            </a:pPr>
            <a:r>
              <a:rPr lang="en-US" b="1" dirty="0">
                <a:latin typeface="+mj-lt"/>
              </a:rPr>
              <a:t>3. Technical Evaluation</a:t>
            </a:r>
          </a:p>
          <a:p>
            <a:r>
              <a:rPr lang="en-US" sz="2400" dirty="0">
                <a:latin typeface="+mj-lt"/>
              </a:rPr>
              <a:t>In principle, technical proposals will be evaluated prior to the opening of the financial proposal in order to confirm that the technical proposal conforms to the conditions and requirements set forth by CSO. </a:t>
            </a:r>
            <a:endParaRPr lang="en-US" sz="2400" dirty="0" smtClean="0">
              <a:latin typeface="+mj-lt"/>
            </a:endParaRPr>
          </a:p>
          <a:p>
            <a:r>
              <a:rPr lang="en-US" sz="2400" dirty="0" smtClean="0">
                <a:latin typeface="+mj-lt"/>
              </a:rPr>
              <a:t>During </a:t>
            </a:r>
            <a:r>
              <a:rPr lang="en-US" sz="2400" dirty="0">
                <a:latin typeface="+mj-lt"/>
              </a:rPr>
              <a:t>the evaluation, CSO may request that the technical proposal be supplemented or amended. In cases where such changes could result in a change in the bid price, the supplier will be asked to submit such price adjustment and explanation.</a:t>
            </a:r>
          </a:p>
          <a:p>
            <a:pPr marL="0" indent="0">
              <a:buNone/>
            </a:pPr>
            <a:endParaRPr lang="en-US" sz="2400" dirty="0">
              <a:latin typeface="+mj-lt"/>
            </a:endParaRPr>
          </a:p>
        </p:txBody>
      </p:sp>
    </p:spTree>
    <p:extLst>
      <p:ext uri="{BB962C8B-B14F-4D97-AF65-F5344CB8AC3E}">
        <p14:creationId xmlns:p14="http://schemas.microsoft.com/office/powerpoint/2010/main" val="32528223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effectLst/>
                <a:ea typeface="Times New Roman" panose="02020603050405020304" pitchFamily="18" charset="0"/>
              </a:rPr>
              <a:t>FLOW CHART OF STANDARD PROCUREMENT PROCEDURES…</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2726821"/>
          </a:xfrm>
          <a:solidFill>
            <a:schemeClr val="accent3">
              <a:lumMod val="20000"/>
              <a:lumOff val="80000"/>
            </a:schemeClr>
          </a:solidFill>
        </p:spPr>
        <p:txBody>
          <a:bodyPr>
            <a:noAutofit/>
          </a:bodyPr>
          <a:lstStyle/>
          <a:p>
            <a:pPr marL="0" indent="0">
              <a:buNone/>
            </a:pPr>
            <a:r>
              <a:rPr lang="en-US" b="1" dirty="0">
                <a:latin typeface="+mj-lt"/>
              </a:rPr>
              <a:t>4. Negotiation and Award of Contract</a:t>
            </a:r>
          </a:p>
          <a:p>
            <a:r>
              <a:rPr lang="en-US" sz="2400" dirty="0">
                <a:latin typeface="+mj-lt"/>
              </a:rPr>
              <a:t>We negotiate over the contract price and other conditions with the most advantageous tenderer to CSO among those tenderers which meet the specified technical condition and requirement.</a:t>
            </a:r>
          </a:p>
          <a:p>
            <a:r>
              <a:rPr lang="en-US" sz="2400" dirty="0">
                <a:latin typeface="+mj-lt"/>
              </a:rPr>
              <a:t>We will show the tenderer our standard contract conditions and reach to an agreement after negotiation.</a:t>
            </a:r>
          </a:p>
          <a:p>
            <a:pPr marL="0" indent="0">
              <a:buNone/>
            </a:pPr>
            <a:endParaRPr lang="en-US" dirty="0">
              <a:latin typeface="+mj-lt"/>
            </a:endParaRPr>
          </a:p>
        </p:txBody>
      </p:sp>
    </p:spTree>
    <p:extLst>
      <p:ext uri="{BB962C8B-B14F-4D97-AF65-F5344CB8AC3E}">
        <p14:creationId xmlns:p14="http://schemas.microsoft.com/office/powerpoint/2010/main" val="16187578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effectLst/>
                <a:ea typeface="Times New Roman" panose="02020603050405020304" pitchFamily="18" charset="0"/>
              </a:rPr>
              <a:t>FLOW CHART OF STANDARD PROCUREMENT PROCEDURES…</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390012"/>
          </a:xfrm>
          <a:solidFill>
            <a:schemeClr val="accent3">
              <a:lumMod val="20000"/>
              <a:lumOff val="80000"/>
            </a:schemeClr>
          </a:solidFill>
        </p:spPr>
        <p:txBody>
          <a:bodyPr>
            <a:noAutofit/>
          </a:bodyPr>
          <a:lstStyle/>
          <a:p>
            <a:pPr marL="0" indent="0">
              <a:buNone/>
            </a:pPr>
            <a:r>
              <a:rPr lang="en-US" b="1" dirty="0">
                <a:latin typeface="+mj-lt"/>
              </a:rPr>
              <a:t>5. Delivery, Inspections, and Payment</a:t>
            </a:r>
          </a:p>
          <a:p>
            <a:r>
              <a:rPr lang="en-US" sz="2400" dirty="0">
                <a:latin typeface="+mj-lt"/>
              </a:rPr>
              <a:t>Products are to be delivered as agreed to in the contract. CSO reserves the right to claim liquidated damages if delivery is delayed beyond the specified delivery deadline.</a:t>
            </a:r>
          </a:p>
          <a:p>
            <a:r>
              <a:rPr lang="en-US" sz="2400" dirty="0">
                <a:latin typeface="+mj-lt"/>
              </a:rPr>
              <a:t>CSO will inspect all products delivered by the supplier to ensure that they meet the requirements and conditions stipulated by CSO. Products which pass such inspections will be accepted. When necessary, inspections may also be carried out during the production process.</a:t>
            </a:r>
          </a:p>
          <a:p>
            <a:pPr marL="0" indent="0">
              <a:buNone/>
            </a:pPr>
            <a:endParaRPr lang="en-US" sz="2400" dirty="0">
              <a:latin typeface="+mj-lt"/>
            </a:endParaRPr>
          </a:p>
        </p:txBody>
      </p:sp>
    </p:spTree>
    <p:extLst>
      <p:ext uri="{BB962C8B-B14F-4D97-AF65-F5344CB8AC3E}">
        <p14:creationId xmlns:p14="http://schemas.microsoft.com/office/powerpoint/2010/main" val="13866590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effectLst/>
                <a:ea typeface="Times New Roman" panose="02020603050405020304" pitchFamily="18" charset="0"/>
              </a:rPr>
              <a:t>FLOW CHART OF STANDARD PROCUREMENT PROCEDURES…</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4163735"/>
          </a:xfrm>
          <a:solidFill>
            <a:schemeClr val="accent3">
              <a:lumMod val="20000"/>
              <a:lumOff val="80000"/>
            </a:schemeClr>
          </a:solidFill>
        </p:spPr>
        <p:txBody>
          <a:bodyPr>
            <a:noAutofit/>
          </a:bodyPr>
          <a:lstStyle/>
          <a:p>
            <a:pPr marL="0" indent="0">
              <a:buNone/>
            </a:pPr>
            <a:r>
              <a:rPr lang="en-US" b="1" dirty="0">
                <a:latin typeface="+mj-lt"/>
              </a:rPr>
              <a:t>5. Delivery, Inspections, and </a:t>
            </a:r>
            <a:r>
              <a:rPr lang="en-US" b="1" dirty="0" smtClean="0">
                <a:latin typeface="+mj-lt"/>
              </a:rPr>
              <a:t>Payment…</a:t>
            </a:r>
            <a:endParaRPr lang="en-US" b="1" dirty="0">
              <a:latin typeface="+mj-lt"/>
            </a:endParaRPr>
          </a:p>
          <a:p>
            <a:r>
              <a:rPr lang="en-US" sz="2400" dirty="0" smtClean="0">
                <a:latin typeface="+mj-lt"/>
              </a:rPr>
              <a:t>In </a:t>
            </a:r>
            <a:r>
              <a:rPr lang="en-US" sz="2400" dirty="0">
                <a:latin typeface="+mj-lt"/>
              </a:rPr>
              <a:t>principle, payment will be made the month following acceptance of the product. However, other payment methods may be considered based on mutual discussions in cases where a long term period is required for production or where other special circumstances exist</a:t>
            </a:r>
            <a:r>
              <a:rPr lang="en-US" sz="2400" dirty="0" smtClean="0">
                <a:latin typeface="+mj-lt"/>
              </a:rPr>
              <a:t>.</a:t>
            </a:r>
          </a:p>
          <a:p>
            <a:pPr marL="0" indent="0">
              <a:buNone/>
            </a:pPr>
            <a:r>
              <a:rPr lang="en-US" sz="2400" b="1" dirty="0">
                <a:latin typeface="+mj-lt"/>
              </a:rPr>
              <a:t>6. Other</a:t>
            </a:r>
          </a:p>
          <a:p>
            <a:r>
              <a:rPr lang="en-US" sz="2400" dirty="0">
                <a:latin typeface="+mj-lt"/>
              </a:rPr>
              <a:t>Proprietary information obtained during the course of any transaction shall be subject to strict confidentiality on the part of both CSO and the supplier concerned. Such information shall not be disclosed to any third party unless otherwise specifically authorized in writing.</a:t>
            </a:r>
          </a:p>
          <a:p>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20030591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912525"/>
          </a:xfrm>
          <a:solidFill>
            <a:schemeClr val="accent3">
              <a:lumMod val="20000"/>
              <a:lumOff val="80000"/>
            </a:schemeClr>
          </a:solidFill>
        </p:spPr>
        <p:txBody>
          <a:bodyPr>
            <a:noAutofit/>
          </a:bodyPr>
          <a:lstStyle/>
          <a:p>
            <a:pPr marL="0" indent="0">
              <a:buNone/>
            </a:pPr>
            <a:r>
              <a:rPr lang="en-US" sz="2400" b="1" dirty="0" smtClean="0">
                <a:latin typeface="+mj-lt"/>
              </a:rPr>
              <a:t>The </a:t>
            </a:r>
            <a:r>
              <a:rPr lang="en-US" sz="2400" b="1" dirty="0">
                <a:latin typeface="+mj-lt"/>
              </a:rPr>
              <a:t>Purpose  </a:t>
            </a:r>
            <a:endParaRPr lang="en-US" sz="2400" dirty="0">
              <a:latin typeface="+mj-lt"/>
            </a:endParaRPr>
          </a:p>
          <a:p>
            <a:r>
              <a:rPr lang="en-US" sz="2400" dirty="0">
                <a:latin typeface="+mj-lt"/>
              </a:rPr>
              <a:t>The purpose of </a:t>
            </a:r>
            <a:r>
              <a:rPr lang="en-US" sz="2400" dirty="0" smtClean="0">
                <a:latin typeface="+mj-lt"/>
              </a:rPr>
              <a:t>the Procurement </a:t>
            </a:r>
            <a:r>
              <a:rPr lang="en-US" sz="2400" dirty="0">
                <a:latin typeface="+mj-lt"/>
              </a:rPr>
              <a:t>Guideline is to set forth the procedures that should be adhered by the CSO, in carrying out any Procurement action financed in whole or in part by the CSO</a:t>
            </a:r>
          </a:p>
          <a:p>
            <a:pPr marL="0" indent="0">
              <a:buNone/>
            </a:pPr>
            <a:r>
              <a:rPr lang="en-US" sz="2400" b="1" dirty="0">
                <a:latin typeface="+mj-lt"/>
              </a:rPr>
              <a:t>Procurement Entity </a:t>
            </a:r>
            <a:endParaRPr lang="en-US" sz="2400" b="1" dirty="0" smtClean="0">
              <a:latin typeface="+mj-lt"/>
            </a:endParaRPr>
          </a:p>
          <a:p>
            <a:r>
              <a:rPr lang="en-US" sz="2400" dirty="0">
                <a:latin typeface="+mj-lt"/>
              </a:rPr>
              <a:t>M</a:t>
            </a:r>
            <a:r>
              <a:rPr lang="en-US" sz="2400" dirty="0" smtClean="0">
                <a:latin typeface="+mj-lt"/>
              </a:rPr>
              <a:t>eans </a:t>
            </a:r>
            <a:r>
              <a:rPr lang="en-US" sz="2400" dirty="0">
                <a:latin typeface="+mj-lt"/>
              </a:rPr>
              <a:t>CSOs that engages in procurement </a:t>
            </a:r>
          </a:p>
          <a:p>
            <a:pPr marL="0" indent="0">
              <a:buNone/>
            </a:pPr>
            <a:r>
              <a:rPr lang="en-US" sz="2400" b="1" dirty="0">
                <a:latin typeface="+mj-lt"/>
              </a:rPr>
              <a:t>Donor Funded Project</a:t>
            </a:r>
            <a:r>
              <a:rPr lang="en-US" sz="2400" dirty="0">
                <a:latin typeface="+mj-lt"/>
              </a:rPr>
              <a:t> </a:t>
            </a:r>
            <a:endParaRPr lang="en-US" sz="2400" dirty="0" smtClean="0">
              <a:latin typeface="+mj-lt"/>
            </a:endParaRPr>
          </a:p>
          <a:p>
            <a:r>
              <a:rPr lang="en-US" sz="2400" dirty="0">
                <a:latin typeface="+mj-lt"/>
              </a:rPr>
              <a:t>M</a:t>
            </a:r>
            <a:r>
              <a:rPr lang="en-US" sz="2400" dirty="0" smtClean="0">
                <a:latin typeface="+mj-lt"/>
              </a:rPr>
              <a:t>eans </a:t>
            </a:r>
            <a:r>
              <a:rPr lang="en-US" sz="2400" dirty="0">
                <a:latin typeface="+mj-lt"/>
              </a:rPr>
              <a:t>project financed by pursuant on any donor agreement, which finance the subject procurement actions.</a:t>
            </a:r>
          </a:p>
          <a:p>
            <a:endParaRPr lang="en-US" sz="2400" dirty="0">
              <a:latin typeface="+mj-lt"/>
            </a:endParaRPr>
          </a:p>
        </p:txBody>
      </p:sp>
    </p:spTree>
    <p:extLst>
      <p:ext uri="{BB962C8B-B14F-4D97-AF65-F5344CB8AC3E}">
        <p14:creationId xmlns:p14="http://schemas.microsoft.com/office/powerpoint/2010/main" val="20413556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912525"/>
          </a:xfrm>
          <a:solidFill>
            <a:schemeClr val="accent3">
              <a:lumMod val="20000"/>
              <a:lumOff val="80000"/>
            </a:schemeClr>
          </a:solidFill>
        </p:spPr>
        <p:txBody>
          <a:bodyPr>
            <a:noAutofit/>
          </a:bodyPr>
          <a:lstStyle/>
          <a:p>
            <a:pPr marL="0" indent="0">
              <a:buNone/>
            </a:pPr>
            <a:r>
              <a:rPr lang="en-US" sz="2400" b="1" dirty="0">
                <a:latin typeface="+mj-lt"/>
              </a:rPr>
              <a:t>Procurement </a:t>
            </a:r>
            <a:endParaRPr lang="en-US" sz="2400" b="1" dirty="0" smtClean="0">
              <a:latin typeface="+mj-lt"/>
            </a:endParaRPr>
          </a:p>
          <a:p>
            <a:r>
              <a:rPr lang="en-US" sz="2400" dirty="0" smtClean="0">
                <a:latin typeface="+mj-lt"/>
              </a:rPr>
              <a:t>Means </a:t>
            </a:r>
            <a:r>
              <a:rPr lang="en-US" sz="2400" dirty="0">
                <a:latin typeface="+mj-lt"/>
              </a:rPr>
              <a:t>obtaining appropriately of goods, works, non-consultancy services, or consultancy with CSO’s funds or funds from any other source whether local or foreign.  It would include purchase, rental, lease or hire purchase, including services incidental to the supply of said goods or the works and disposal of stores items</a:t>
            </a:r>
            <a:r>
              <a:rPr lang="en-US" sz="2400" dirty="0" smtClean="0">
                <a:latin typeface="+mj-lt"/>
              </a:rPr>
              <a:t>.</a:t>
            </a:r>
          </a:p>
          <a:p>
            <a:pPr marL="0" indent="0">
              <a:buNone/>
            </a:pPr>
            <a:r>
              <a:rPr lang="en-US" sz="2400" b="1" dirty="0">
                <a:latin typeface="+mj-lt"/>
              </a:rPr>
              <a:t>Bid, Quotation or Proposal </a:t>
            </a:r>
            <a:endParaRPr lang="en-US" sz="2400" b="1" dirty="0" smtClean="0">
              <a:latin typeface="+mj-lt"/>
            </a:endParaRPr>
          </a:p>
          <a:p>
            <a:r>
              <a:rPr lang="en-US" sz="2400" dirty="0" smtClean="0">
                <a:latin typeface="+mj-lt"/>
              </a:rPr>
              <a:t>Is </a:t>
            </a:r>
            <a:r>
              <a:rPr lang="en-US" sz="2400" dirty="0">
                <a:latin typeface="+mj-lt"/>
              </a:rPr>
              <a:t>a formal offer by a potential bidder or consultant indicating the price at which supply of goods or works, non-consultancy services or consultancy services will be made should the bid, quotation or proposal is accepted</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728204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912525"/>
          </a:xfrm>
          <a:solidFill>
            <a:schemeClr val="accent3">
              <a:lumMod val="20000"/>
              <a:lumOff val="80000"/>
            </a:schemeClr>
          </a:solidFill>
        </p:spPr>
        <p:txBody>
          <a:bodyPr>
            <a:noAutofit/>
          </a:bodyPr>
          <a:lstStyle/>
          <a:p>
            <a:pPr marL="0" indent="0">
              <a:buNone/>
            </a:pPr>
            <a:r>
              <a:rPr lang="en-US" sz="2400" b="1" dirty="0">
                <a:latin typeface="+mj-lt"/>
              </a:rPr>
              <a:t>Procurement Actions </a:t>
            </a:r>
            <a:endParaRPr lang="en-US" sz="2400" b="1" dirty="0" smtClean="0">
              <a:latin typeface="+mj-lt"/>
            </a:endParaRPr>
          </a:p>
          <a:p>
            <a:pPr marL="0" indent="0">
              <a:buNone/>
            </a:pPr>
            <a:r>
              <a:rPr lang="en-US" sz="2400" dirty="0" smtClean="0">
                <a:latin typeface="+mj-lt"/>
              </a:rPr>
              <a:t>Means </a:t>
            </a:r>
            <a:r>
              <a:rPr lang="en-US" sz="2400" dirty="0">
                <a:latin typeface="+mj-lt"/>
              </a:rPr>
              <a:t>any action in furtherance of performance of goods, works, non –consultancy services or consultancy </a:t>
            </a:r>
            <a:r>
              <a:rPr lang="en-US" sz="2400" dirty="0" smtClean="0">
                <a:latin typeface="+mj-lt"/>
              </a:rPr>
              <a:t>services.</a:t>
            </a:r>
          </a:p>
          <a:p>
            <a:pPr marL="0" indent="0">
              <a:buNone/>
            </a:pPr>
            <a:r>
              <a:rPr lang="en-US" sz="2400" b="1" dirty="0" smtClean="0">
                <a:latin typeface="+mj-lt"/>
              </a:rPr>
              <a:t>Goods </a:t>
            </a:r>
          </a:p>
          <a:p>
            <a:pPr marL="0" indent="0">
              <a:buNone/>
            </a:pPr>
            <a:r>
              <a:rPr lang="en-US" sz="2400" dirty="0" smtClean="0">
                <a:latin typeface="+mj-lt"/>
              </a:rPr>
              <a:t>Means </a:t>
            </a:r>
            <a:r>
              <a:rPr lang="en-US" sz="2400" dirty="0">
                <a:latin typeface="+mj-lt"/>
              </a:rPr>
              <a:t>raw-material, products, equipment and other physical objects of every description whether in solid, liquid or gaseous form.</a:t>
            </a:r>
          </a:p>
          <a:p>
            <a:pPr marL="0" indent="0">
              <a:buNone/>
            </a:pPr>
            <a:r>
              <a:rPr lang="en-US" sz="2400" b="1" dirty="0" smtClean="0">
                <a:latin typeface="+mj-lt"/>
              </a:rPr>
              <a:t>Non-Consultancy </a:t>
            </a:r>
            <a:r>
              <a:rPr lang="en-US" sz="2400" b="1" dirty="0">
                <a:latin typeface="+mj-lt"/>
              </a:rPr>
              <a:t>Services </a:t>
            </a:r>
            <a:endParaRPr lang="en-US" sz="2400" b="1" dirty="0" smtClean="0">
              <a:latin typeface="+mj-lt"/>
            </a:endParaRPr>
          </a:p>
          <a:p>
            <a:pPr marL="0" indent="0">
              <a:buNone/>
            </a:pPr>
            <a:r>
              <a:rPr lang="en-US" sz="2400" dirty="0" smtClean="0">
                <a:latin typeface="+mj-lt"/>
              </a:rPr>
              <a:t>Means </a:t>
            </a:r>
            <a:r>
              <a:rPr lang="en-US" sz="2400" dirty="0">
                <a:latin typeface="+mj-lt"/>
              </a:rPr>
              <a:t>services other than consultancy services. </a:t>
            </a:r>
            <a:r>
              <a:rPr lang="en-US" sz="2400" dirty="0" err="1">
                <a:latin typeface="+mj-lt"/>
              </a:rPr>
              <a:t>Eg</a:t>
            </a:r>
            <a:r>
              <a:rPr lang="en-US" sz="2400" dirty="0">
                <a:latin typeface="+mj-lt"/>
              </a:rPr>
              <a:t>. Janitorial services, security service, currier services </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097687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56" y="576072"/>
            <a:ext cx="9418320" cy="1106424"/>
          </a:xfrm>
          <a:solidFill>
            <a:schemeClr val="accent3">
              <a:lumMod val="50000"/>
            </a:schemeClr>
          </a:solidFill>
        </p:spPr>
        <p:txBody>
          <a:bodyPr>
            <a:normAutofit/>
          </a:bodyPr>
          <a:lstStyle/>
          <a:p>
            <a:r>
              <a:rPr lang="en-US" b="1" dirty="0" smtClean="0">
                <a:solidFill>
                  <a:schemeClr val="bg1"/>
                </a:solidFill>
              </a:rPr>
              <a:t>Module 5: Procurement Procedure</a:t>
            </a:r>
            <a:r>
              <a:rPr lang="en-US" dirty="0" smtClean="0">
                <a:solidFill>
                  <a:schemeClr val="bg1"/>
                </a:solidFill>
              </a:rPr>
              <a:t> </a:t>
            </a:r>
            <a:endParaRPr lang="en-US" dirty="0">
              <a:solidFill>
                <a:schemeClr val="bg1"/>
              </a:solidFill>
              <a:latin typeface="+mn-lt"/>
            </a:endParaRPr>
          </a:p>
        </p:txBody>
      </p:sp>
      <p:sp>
        <p:nvSpPr>
          <p:cNvPr id="3" name="Content Placeholder 2"/>
          <p:cNvSpPr>
            <a:spLocks noGrp="1"/>
          </p:cNvSpPr>
          <p:nvPr>
            <p:ph idx="1"/>
          </p:nvPr>
        </p:nvSpPr>
        <p:spPr>
          <a:xfrm>
            <a:off x="1362456" y="1682496"/>
            <a:ext cx="9418320" cy="3904488"/>
          </a:xfrm>
          <a:solidFill>
            <a:schemeClr val="accent3">
              <a:lumMod val="20000"/>
              <a:lumOff val="80000"/>
            </a:schemeClr>
          </a:solidFill>
        </p:spPr>
        <p:txBody>
          <a:bodyPr>
            <a:noAutofit/>
          </a:bodyPr>
          <a:lstStyle/>
          <a:p>
            <a:pPr marL="0" indent="0">
              <a:buNone/>
            </a:pPr>
            <a:r>
              <a:rPr lang="en-US" sz="2400" b="1" dirty="0">
                <a:latin typeface="+mj-lt"/>
              </a:rPr>
              <a:t>Lesson </a:t>
            </a:r>
            <a:r>
              <a:rPr lang="en-US" sz="2400" b="1" dirty="0" smtClean="0">
                <a:latin typeface="+mj-lt"/>
              </a:rPr>
              <a:t>13 &amp; 14 : </a:t>
            </a:r>
            <a:r>
              <a:rPr lang="en-US" sz="2400" dirty="0">
                <a:latin typeface="+mj-lt"/>
              </a:rPr>
              <a:t>Overview and the framework of standard procurement process </a:t>
            </a:r>
            <a:r>
              <a:rPr lang="en-US" sz="2400" dirty="0" smtClean="0">
                <a:latin typeface="+mj-lt"/>
              </a:rPr>
              <a:t>for CSOs</a:t>
            </a:r>
            <a:r>
              <a:rPr lang="en-US" sz="2400" dirty="0">
                <a:latin typeface="+mj-lt"/>
              </a:rPr>
              <a:t> &amp;</a:t>
            </a:r>
            <a:r>
              <a:rPr lang="en-US" sz="2400" dirty="0" smtClean="0">
                <a:latin typeface="+mj-lt"/>
              </a:rPr>
              <a:t> Procurement preparatory activities and procurement planning - </a:t>
            </a:r>
            <a:r>
              <a:rPr lang="en-US" sz="2400" b="1" i="1" dirty="0" smtClean="0">
                <a:latin typeface="+mj-lt"/>
              </a:rPr>
              <a:t>September 21</a:t>
            </a:r>
          </a:p>
          <a:p>
            <a:pPr marL="0" indent="0">
              <a:buNone/>
            </a:pPr>
            <a:r>
              <a:rPr lang="en-US" sz="2400" b="1" dirty="0" smtClean="0">
                <a:latin typeface="+mj-lt"/>
              </a:rPr>
              <a:t>Lesson 15 &amp; 16: </a:t>
            </a:r>
            <a:r>
              <a:rPr lang="en-US" sz="2400" dirty="0">
                <a:latin typeface="+mj-lt"/>
              </a:rPr>
              <a:t>Commonly used procurement methods and financial delegation under </a:t>
            </a:r>
            <a:r>
              <a:rPr lang="en-US" sz="2400" dirty="0" smtClean="0">
                <a:latin typeface="+mj-lt"/>
              </a:rPr>
              <a:t>direct </a:t>
            </a:r>
            <a:r>
              <a:rPr lang="en-US" sz="2400" dirty="0">
                <a:latin typeface="+mj-lt"/>
              </a:rPr>
              <a:t>procurement </a:t>
            </a:r>
            <a:r>
              <a:rPr lang="en-US" sz="2400" dirty="0" smtClean="0">
                <a:latin typeface="+mj-lt"/>
              </a:rPr>
              <a:t>&amp; Preparation </a:t>
            </a:r>
            <a:r>
              <a:rPr lang="en-US" sz="2400" dirty="0">
                <a:latin typeface="+mj-lt"/>
              </a:rPr>
              <a:t>of biding documents and bidding </a:t>
            </a:r>
            <a:r>
              <a:rPr lang="en-US" sz="2400" dirty="0" smtClean="0">
                <a:latin typeface="+mj-lt"/>
              </a:rPr>
              <a:t>procedure - </a:t>
            </a:r>
            <a:r>
              <a:rPr lang="en-US" sz="2400" b="1" i="1" dirty="0" smtClean="0">
                <a:latin typeface="+mj-lt"/>
              </a:rPr>
              <a:t>September 22</a:t>
            </a:r>
          </a:p>
          <a:p>
            <a:pPr marL="0" indent="0">
              <a:buNone/>
            </a:pPr>
            <a:r>
              <a:rPr lang="en-US" sz="2400" b="1" dirty="0" smtClean="0">
                <a:latin typeface="+mj-lt"/>
              </a:rPr>
              <a:t>Lesson 17 &amp; 18: </a:t>
            </a:r>
            <a:r>
              <a:rPr lang="en-US" sz="2400" dirty="0">
                <a:latin typeface="+mj-lt"/>
              </a:rPr>
              <a:t>Contract administration practices </a:t>
            </a:r>
            <a:r>
              <a:rPr lang="en-US" sz="2400" dirty="0" smtClean="0">
                <a:latin typeface="+mj-lt"/>
              </a:rPr>
              <a:t>&amp; Stores and (inventory) management - </a:t>
            </a:r>
            <a:r>
              <a:rPr lang="en-US" sz="2400" b="1" i="1" dirty="0" smtClean="0">
                <a:latin typeface="+mj-lt"/>
              </a:rPr>
              <a:t>September 23</a:t>
            </a:r>
          </a:p>
          <a:p>
            <a:pPr marL="0" indent="0">
              <a:buNone/>
            </a:pPr>
            <a:r>
              <a:rPr lang="en-US" sz="2400" b="1" dirty="0" smtClean="0">
                <a:latin typeface="+mj-lt"/>
              </a:rPr>
              <a:t>Lesson 19:</a:t>
            </a:r>
            <a:r>
              <a:rPr lang="en-US" sz="2400" b="1" dirty="0">
                <a:latin typeface="+mj-lt"/>
              </a:rPr>
              <a:t> </a:t>
            </a:r>
            <a:r>
              <a:rPr lang="en-US" sz="2400" dirty="0">
                <a:latin typeface="+mj-lt"/>
              </a:rPr>
              <a:t>Selection and recruitment of individual consultants and </a:t>
            </a:r>
            <a:r>
              <a:rPr lang="en-US" sz="2400" dirty="0" smtClean="0">
                <a:latin typeface="+mj-lt"/>
              </a:rPr>
              <a:t>firms - </a:t>
            </a:r>
            <a:r>
              <a:rPr lang="en-US" sz="2400" b="1" dirty="0" smtClean="0">
                <a:latin typeface="+mj-lt"/>
              </a:rPr>
              <a:t>S</a:t>
            </a:r>
            <a:r>
              <a:rPr lang="en-US" sz="2400" b="1" i="1" dirty="0" smtClean="0">
                <a:latin typeface="+mj-lt"/>
              </a:rPr>
              <a:t>eptember 24</a:t>
            </a:r>
          </a:p>
          <a:p>
            <a:pPr marL="0" indent="0">
              <a:buNone/>
            </a:pPr>
            <a:endParaRPr lang="en-US" sz="2400" b="1" i="1" dirty="0">
              <a:latin typeface="+mj-lt"/>
            </a:endParaRPr>
          </a:p>
        </p:txBody>
      </p:sp>
    </p:spTree>
    <p:extLst>
      <p:ext uri="{BB962C8B-B14F-4D97-AF65-F5344CB8AC3E}">
        <p14:creationId xmlns:p14="http://schemas.microsoft.com/office/powerpoint/2010/main" val="3893832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4264218"/>
          </a:xfrm>
          <a:solidFill>
            <a:schemeClr val="accent3">
              <a:lumMod val="20000"/>
              <a:lumOff val="80000"/>
            </a:schemeClr>
          </a:solidFill>
        </p:spPr>
        <p:txBody>
          <a:bodyPr>
            <a:noAutofit/>
          </a:bodyPr>
          <a:lstStyle/>
          <a:p>
            <a:pPr marL="0" indent="0">
              <a:buNone/>
            </a:pPr>
            <a:r>
              <a:rPr lang="en-US" sz="2400" b="1" dirty="0">
                <a:latin typeface="+mj-lt"/>
              </a:rPr>
              <a:t>Works </a:t>
            </a:r>
            <a:endParaRPr lang="en-US" sz="2400" b="1" dirty="0" smtClean="0">
              <a:latin typeface="+mj-lt"/>
            </a:endParaRPr>
          </a:p>
          <a:p>
            <a:r>
              <a:rPr lang="en-US" sz="2400" dirty="0">
                <a:latin typeface="+mj-lt"/>
              </a:rPr>
              <a:t>M</a:t>
            </a:r>
            <a:r>
              <a:rPr lang="en-US" sz="2400" dirty="0" smtClean="0">
                <a:latin typeface="+mj-lt"/>
              </a:rPr>
              <a:t>eans </a:t>
            </a:r>
            <a:r>
              <a:rPr lang="en-US" sz="2400" dirty="0">
                <a:latin typeface="+mj-lt"/>
              </a:rPr>
              <a:t>all construction works associated with the construction, reconstruction, demolition, repair or renovation of a building, structure or associated works such as site preparation excavation, erection of a building, installation of equipment or materials, decoration and finishing.  </a:t>
            </a:r>
          </a:p>
          <a:p>
            <a:pPr marL="0" indent="0">
              <a:buNone/>
            </a:pPr>
            <a:r>
              <a:rPr lang="en-US" sz="2400" b="1" dirty="0" smtClean="0">
                <a:latin typeface="+mj-lt"/>
              </a:rPr>
              <a:t>Consulting </a:t>
            </a:r>
            <a:r>
              <a:rPr lang="en-US" sz="2400" b="1" dirty="0">
                <a:latin typeface="+mj-lt"/>
              </a:rPr>
              <a:t>Services </a:t>
            </a:r>
            <a:endParaRPr lang="en-US" sz="2400" b="1" dirty="0" smtClean="0">
              <a:latin typeface="+mj-lt"/>
            </a:endParaRPr>
          </a:p>
          <a:p>
            <a:r>
              <a:rPr lang="en-US" sz="2400" dirty="0">
                <a:latin typeface="+mj-lt"/>
              </a:rPr>
              <a:t>M</a:t>
            </a:r>
            <a:r>
              <a:rPr lang="en-US" sz="2400" dirty="0" smtClean="0">
                <a:latin typeface="+mj-lt"/>
              </a:rPr>
              <a:t>eans </a:t>
            </a:r>
            <a:r>
              <a:rPr lang="en-US" sz="2400" dirty="0">
                <a:latin typeface="+mj-lt"/>
              </a:rPr>
              <a:t>the services provided by consultant of an intellectual and advisory nature in wide range of activities such as policy advice, institutional reform, management study, engineering services, architectural services, construction supervision, financial services, social and environmental studies and identification, preparation, and implementation of projects </a:t>
            </a:r>
          </a:p>
          <a:p>
            <a:endParaRPr lang="en-US" sz="2400" dirty="0">
              <a:latin typeface="+mj-lt"/>
            </a:endParaRP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42706525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4264218"/>
          </a:xfrm>
          <a:solidFill>
            <a:schemeClr val="accent3">
              <a:lumMod val="20000"/>
              <a:lumOff val="80000"/>
            </a:schemeClr>
          </a:solidFill>
        </p:spPr>
        <p:txBody>
          <a:bodyPr>
            <a:noAutofit/>
          </a:bodyPr>
          <a:lstStyle/>
          <a:p>
            <a:pPr marL="0" indent="0">
              <a:buNone/>
            </a:pPr>
            <a:r>
              <a:rPr lang="en-US" b="1" dirty="0">
                <a:latin typeface="+mj-lt"/>
              </a:rPr>
              <a:t>Objectives </a:t>
            </a:r>
            <a:endParaRPr lang="en-US" dirty="0">
              <a:latin typeface="+mj-lt"/>
            </a:endParaRPr>
          </a:p>
          <a:p>
            <a:r>
              <a:rPr lang="en-US" sz="2400" dirty="0">
                <a:latin typeface="+mj-lt"/>
              </a:rPr>
              <a:t>The Procurement process should ensure:</a:t>
            </a:r>
          </a:p>
          <a:p>
            <a:pPr marL="457200" lvl="1" indent="0">
              <a:buNone/>
            </a:pPr>
            <a:r>
              <a:rPr lang="en-US" dirty="0" smtClean="0">
                <a:latin typeface="+mj-lt"/>
              </a:rPr>
              <a:t>a</a:t>
            </a:r>
            <a:r>
              <a:rPr lang="en-US" dirty="0">
                <a:latin typeface="+mj-lt"/>
              </a:rPr>
              <a:t>) Maximizing economy and efficiency in Procurement resulting in least cost together with the high quality; </a:t>
            </a:r>
          </a:p>
          <a:p>
            <a:pPr marL="914400" lvl="2" indent="0">
              <a:buNone/>
            </a:pPr>
            <a:r>
              <a:rPr lang="en-US" sz="2200" b="1" cap="all" dirty="0">
                <a:latin typeface="+mj-lt"/>
              </a:rPr>
              <a:t>VALUE FOR MONEY </a:t>
            </a:r>
            <a:endParaRPr lang="en-US" sz="2200" b="1" dirty="0">
              <a:latin typeface="+mj-lt"/>
            </a:endParaRPr>
          </a:p>
          <a:p>
            <a:pPr marL="914400" lvl="2" indent="0">
              <a:buNone/>
            </a:pPr>
            <a:r>
              <a:rPr lang="en-US" sz="2200" dirty="0">
                <a:latin typeface="+mj-lt"/>
              </a:rPr>
              <a:t>The procurement processes should be carried out to achieve the most advantageous combination of cost, quality and sustainability over the life cycle of the project.</a:t>
            </a:r>
          </a:p>
          <a:p>
            <a:pPr marL="457200" lvl="1" indent="0">
              <a:buNone/>
            </a:pPr>
            <a:r>
              <a:rPr lang="en-US" dirty="0" smtClean="0">
                <a:latin typeface="+mj-lt"/>
              </a:rPr>
              <a:t>b</a:t>
            </a:r>
            <a:r>
              <a:rPr lang="en-US" dirty="0">
                <a:latin typeface="+mj-lt"/>
              </a:rPr>
              <a:t>) Adhering to prescribed standards, specifications, rules and regulations; </a:t>
            </a:r>
          </a:p>
          <a:p>
            <a:pPr marL="457200" lvl="1" indent="0">
              <a:buNone/>
            </a:pPr>
            <a:r>
              <a:rPr lang="en-US" dirty="0">
                <a:latin typeface="+mj-lt"/>
              </a:rPr>
              <a:t>c) Maximizing income in the disposal of acquired assets or in granting of rights, concessions or exclusive benefits; </a:t>
            </a:r>
          </a:p>
          <a:p>
            <a:pPr marL="0" indent="0">
              <a:buNone/>
            </a:pPr>
            <a:r>
              <a:rPr lang="en-US" sz="2400" dirty="0">
                <a:latin typeface="+mj-lt"/>
              </a:rPr>
              <a:t> </a:t>
            </a:r>
          </a:p>
          <a:p>
            <a:pPr marL="0" indent="0">
              <a:buNone/>
            </a:pPr>
            <a:endParaRPr lang="en-US" sz="2400" dirty="0">
              <a:latin typeface="+mj-lt"/>
            </a:endParaRP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26333885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611076"/>
          </a:xfrm>
          <a:solidFill>
            <a:schemeClr val="accent3">
              <a:lumMod val="20000"/>
              <a:lumOff val="80000"/>
            </a:schemeClr>
          </a:solidFill>
        </p:spPr>
        <p:txBody>
          <a:bodyPr>
            <a:noAutofit/>
          </a:bodyPr>
          <a:lstStyle/>
          <a:p>
            <a:pPr marL="0" indent="0">
              <a:buNone/>
            </a:pPr>
            <a:r>
              <a:rPr lang="en-US" b="1" dirty="0">
                <a:latin typeface="+mj-lt"/>
              </a:rPr>
              <a:t>Objectives </a:t>
            </a:r>
            <a:endParaRPr lang="en-US" dirty="0">
              <a:latin typeface="+mj-lt"/>
            </a:endParaRPr>
          </a:p>
          <a:p>
            <a:r>
              <a:rPr lang="en-US" sz="2400" dirty="0">
                <a:latin typeface="+mj-lt"/>
              </a:rPr>
              <a:t>The Procurement process should </a:t>
            </a:r>
            <a:r>
              <a:rPr lang="en-US" sz="2400" dirty="0" smtClean="0">
                <a:latin typeface="+mj-lt"/>
              </a:rPr>
              <a:t>ensure… </a:t>
            </a:r>
          </a:p>
          <a:p>
            <a:pPr marL="457200" lvl="1" indent="0">
              <a:buNone/>
            </a:pPr>
            <a:r>
              <a:rPr lang="en-US" dirty="0" smtClean="0">
                <a:latin typeface="+mj-lt"/>
              </a:rPr>
              <a:t>d) Providing fair and equal opportunity for interested parties to participate in Procurement;</a:t>
            </a:r>
          </a:p>
          <a:p>
            <a:pPr marL="457200" lvl="1" indent="0">
              <a:buNone/>
            </a:pPr>
            <a:r>
              <a:rPr lang="en-US" dirty="0" smtClean="0">
                <a:latin typeface="+mj-lt"/>
              </a:rPr>
              <a:t>e</a:t>
            </a:r>
            <a:r>
              <a:rPr lang="en-US" dirty="0">
                <a:latin typeface="+mj-lt"/>
              </a:rPr>
              <a:t>) Expeditious execution of Works and delivery of Goods and Services; </a:t>
            </a:r>
          </a:p>
          <a:p>
            <a:pPr marL="457200" lvl="1" indent="0">
              <a:buNone/>
            </a:pPr>
            <a:r>
              <a:rPr lang="en-US" dirty="0">
                <a:latin typeface="+mj-lt"/>
              </a:rPr>
              <a:t>f) Compliance with local laws and international obligations; </a:t>
            </a:r>
          </a:p>
          <a:p>
            <a:pPr marL="457200" lvl="1" indent="0">
              <a:buNone/>
            </a:pPr>
            <a:r>
              <a:rPr lang="en-US" dirty="0">
                <a:latin typeface="+mj-lt"/>
              </a:rPr>
              <a:t>g) Ensuring transparency and uniformity in the evaluation and selection procedure;</a:t>
            </a:r>
          </a:p>
          <a:p>
            <a:pPr marL="457200" lvl="1" indent="0">
              <a:buNone/>
            </a:pPr>
            <a:r>
              <a:rPr lang="en-US" dirty="0">
                <a:latin typeface="+mj-lt"/>
              </a:rPr>
              <a:t>h) Retaining confidentiality of information provided by bidders. </a:t>
            </a:r>
          </a:p>
          <a:p>
            <a:pPr marL="0" indent="0">
              <a:buNone/>
            </a:pPr>
            <a:r>
              <a:rPr lang="en-US" sz="2400" dirty="0"/>
              <a:t> </a:t>
            </a:r>
          </a:p>
          <a:p>
            <a:pPr marL="0" indent="0">
              <a:buNone/>
            </a:pPr>
            <a:endParaRPr lang="en-US" sz="2400" dirty="0">
              <a:latin typeface="+mj-lt"/>
            </a:endParaRP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1142246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822091"/>
          </a:xfrm>
          <a:solidFill>
            <a:schemeClr val="accent3">
              <a:lumMod val="20000"/>
              <a:lumOff val="80000"/>
            </a:schemeClr>
          </a:solidFill>
        </p:spPr>
        <p:txBody>
          <a:bodyPr>
            <a:noAutofit/>
          </a:bodyPr>
          <a:lstStyle/>
          <a:p>
            <a:pPr marL="0" indent="0">
              <a:buNone/>
            </a:pPr>
            <a:r>
              <a:rPr lang="en-US" b="1" dirty="0">
                <a:latin typeface="+mj-lt"/>
              </a:rPr>
              <a:t>Scope of Application </a:t>
            </a:r>
            <a:endParaRPr lang="en-US" dirty="0">
              <a:latin typeface="+mj-lt"/>
            </a:endParaRPr>
          </a:p>
          <a:p>
            <a:r>
              <a:rPr lang="en-US" sz="2400" dirty="0" smtClean="0">
                <a:latin typeface="+mj-lt"/>
              </a:rPr>
              <a:t>This </a:t>
            </a:r>
            <a:r>
              <a:rPr lang="en-US" sz="2400" dirty="0">
                <a:latin typeface="+mj-lt"/>
              </a:rPr>
              <a:t>guidelines applicable to CSO Financed as well as Donor Funded Projects of the CSO. Hence, this guidelines would be applicable to all Procurements irrespective of the source of funding. </a:t>
            </a:r>
            <a:endParaRPr lang="en-US" sz="2400" dirty="0" smtClean="0">
              <a:latin typeface="+mj-lt"/>
            </a:endParaRPr>
          </a:p>
          <a:p>
            <a:r>
              <a:rPr lang="en-US" sz="2400" dirty="0" smtClean="0">
                <a:latin typeface="+mj-lt"/>
              </a:rPr>
              <a:t>However</a:t>
            </a:r>
            <a:r>
              <a:rPr lang="en-US" sz="2400" dirty="0">
                <a:latin typeface="+mj-lt"/>
              </a:rPr>
              <a:t>, when a Donor Funded Projects, is mandated by its funding agency to use the procurement guidelines of such funding agency, such funding agency guidelines shall prevail over the CSO’s guidelines to the extent applicable. </a:t>
            </a:r>
            <a:endParaRPr lang="en-US" sz="2400" dirty="0" smtClean="0">
              <a:latin typeface="+mj-lt"/>
            </a:endParaRPr>
          </a:p>
          <a:p>
            <a:r>
              <a:rPr lang="en-US" sz="2400" dirty="0" smtClean="0">
                <a:latin typeface="+mj-lt"/>
              </a:rPr>
              <a:t>In </a:t>
            </a:r>
            <a:r>
              <a:rPr lang="en-US" sz="2400" dirty="0">
                <a:latin typeface="+mj-lt"/>
              </a:rPr>
              <a:t>the event of a conflict between the CSO’s guidelines and that of the funding agency, the funding agency guidelines shall take precedence over CSO’s guidelines. </a:t>
            </a:r>
          </a:p>
          <a:p>
            <a:pPr marL="0" indent="0">
              <a:buNone/>
            </a:pPr>
            <a:r>
              <a:rPr lang="en-US" sz="2400" dirty="0">
                <a:latin typeface="+mj-lt"/>
              </a:rPr>
              <a:t> </a:t>
            </a:r>
          </a:p>
          <a:p>
            <a:pPr marL="0" indent="0">
              <a:buNone/>
            </a:pPr>
            <a:endParaRPr lang="en-US" sz="2400" dirty="0">
              <a:latin typeface="+mj-lt"/>
            </a:endParaRP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27857328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540737"/>
          </a:xfrm>
          <a:solidFill>
            <a:schemeClr val="accent3">
              <a:lumMod val="20000"/>
              <a:lumOff val="80000"/>
            </a:schemeClr>
          </a:solidFill>
        </p:spPr>
        <p:txBody>
          <a:bodyPr>
            <a:noAutofit/>
          </a:bodyPr>
          <a:lstStyle/>
          <a:p>
            <a:pPr marL="0" indent="0">
              <a:buNone/>
            </a:pPr>
            <a:r>
              <a:rPr lang="en-US" b="1" dirty="0"/>
              <a:t>Ethics in Procurement </a:t>
            </a:r>
            <a:endParaRPr lang="en-US" dirty="0"/>
          </a:p>
          <a:p>
            <a:pPr marL="0" indent="0">
              <a:buNone/>
            </a:pPr>
            <a:r>
              <a:rPr lang="en-US" sz="2400" b="1" dirty="0" smtClean="0">
                <a:latin typeface="+mj-lt"/>
              </a:rPr>
              <a:t>Confidentiality </a:t>
            </a:r>
            <a:endParaRPr lang="en-US" sz="2400" dirty="0">
              <a:latin typeface="+mj-lt"/>
            </a:endParaRPr>
          </a:p>
          <a:p>
            <a:r>
              <a:rPr lang="en-US" sz="2400" dirty="0">
                <a:latin typeface="+mj-lt"/>
              </a:rPr>
              <a:t>In all Procurement Actions, parties associated, namely, suppliers, contractors and officials shall ensure that they maintain strict confidentiality throughout the process. </a:t>
            </a:r>
          </a:p>
          <a:p>
            <a:pPr marL="0" indent="0">
              <a:buNone/>
            </a:pPr>
            <a:r>
              <a:rPr lang="en-US" sz="2400" b="1" dirty="0" smtClean="0">
                <a:latin typeface="+mj-lt"/>
              </a:rPr>
              <a:t>Corruption </a:t>
            </a:r>
            <a:endParaRPr lang="en-US" sz="2400" dirty="0">
              <a:latin typeface="+mj-lt"/>
            </a:endParaRPr>
          </a:p>
          <a:p>
            <a:r>
              <a:rPr lang="en-US" sz="2400" dirty="0">
                <a:latin typeface="+mj-lt"/>
              </a:rPr>
              <a:t>The officials involved in Procurement Actions shall not abuse their powers. An official who abuses one’s position in Procurement Action to derive benefits  </a:t>
            </a:r>
          </a:p>
          <a:p>
            <a:pPr marL="0" indent="0">
              <a:buNone/>
            </a:pPr>
            <a:endParaRPr lang="en-US" sz="2400" dirty="0">
              <a:latin typeface="+mj-lt"/>
            </a:endParaRP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1827558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2596192"/>
          </a:xfrm>
          <a:solidFill>
            <a:schemeClr val="accent3">
              <a:lumMod val="20000"/>
              <a:lumOff val="80000"/>
            </a:schemeClr>
          </a:solidFill>
        </p:spPr>
        <p:txBody>
          <a:bodyPr>
            <a:noAutofit/>
          </a:bodyPr>
          <a:lstStyle/>
          <a:p>
            <a:pPr marL="0" indent="0">
              <a:buNone/>
            </a:pPr>
            <a:r>
              <a:rPr lang="en-US" b="1" dirty="0"/>
              <a:t>Ethics in </a:t>
            </a:r>
            <a:r>
              <a:rPr lang="en-US" b="1" dirty="0" smtClean="0"/>
              <a:t>Procurement… </a:t>
            </a:r>
            <a:endParaRPr lang="en-US" dirty="0" smtClean="0"/>
          </a:p>
          <a:p>
            <a:pPr marL="0" indent="0">
              <a:buNone/>
            </a:pPr>
            <a:r>
              <a:rPr lang="en-US" sz="2400" b="1" dirty="0" smtClean="0">
                <a:latin typeface="+mj-lt"/>
              </a:rPr>
              <a:t>Conflict </a:t>
            </a:r>
            <a:r>
              <a:rPr lang="en-US" sz="2400" b="1" dirty="0">
                <a:latin typeface="+mj-lt"/>
              </a:rPr>
              <a:t>of Interest </a:t>
            </a:r>
          </a:p>
          <a:p>
            <a:r>
              <a:rPr lang="en-US" sz="2400" dirty="0" smtClean="0">
                <a:latin typeface="+mj-lt"/>
              </a:rPr>
              <a:t>Officials </a:t>
            </a:r>
            <a:r>
              <a:rPr lang="en-US" sz="2400" dirty="0">
                <a:latin typeface="+mj-lt"/>
              </a:rPr>
              <a:t>shall declare that they remain without a conflict of interest throughout the process. Should such a compromising situation arise, the official shall declare his/her interest and disassociate himself/herself from the process. </a:t>
            </a:r>
          </a:p>
          <a:p>
            <a:pPr marL="0" indent="0">
              <a:buNone/>
            </a:pPr>
            <a:r>
              <a:rPr lang="en-US" sz="2400" dirty="0">
                <a:latin typeface="+mj-lt"/>
              </a:rPr>
              <a:t> </a:t>
            </a:r>
          </a:p>
          <a:p>
            <a:pPr marL="0" indent="0">
              <a:buNone/>
            </a:pPr>
            <a:endParaRPr lang="en-US" sz="2400" dirty="0">
              <a:latin typeface="+mj-lt"/>
            </a:endParaRP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47823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3661316"/>
          </a:xfrm>
          <a:solidFill>
            <a:schemeClr val="accent3">
              <a:lumMod val="20000"/>
              <a:lumOff val="80000"/>
            </a:schemeClr>
          </a:solidFill>
        </p:spPr>
        <p:txBody>
          <a:bodyPr>
            <a:noAutofit/>
          </a:bodyPr>
          <a:lstStyle/>
          <a:p>
            <a:pPr marL="0" indent="0">
              <a:buNone/>
            </a:pPr>
            <a:r>
              <a:rPr lang="en-US" b="1" dirty="0"/>
              <a:t>Ethics in </a:t>
            </a:r>
            <a:r>
              <a:rPr lang="en-US" b="1" dirty="0" smtClean="0"/>
              <a:t>Procurement… </a:t>
            </a:r>
            <a:endParaRPr lang="en-US" dirty="0" smtClean="0"/>
          </a:p>
          <a:p>
            <a:pPr marL="0" indent="0">
              <a:buNone/>
            </a:pPr>
            <a:r>
              <a:rPr lang="en-US" sz="2400" b="1" dirty="0" smtClean="0">
                <a:latin typeface="+mj-lt"/>
              </a:rPr>
              <a:t>No </a:t>
            </a:r>
            <a:r>
              <a:rPr lang="en-US" sz="2400" b="1" dirty="0">
                <a:latin typeface="+mj-lt"/>
              </a:rPr>
              <a:t>gifts or inducement to be accepted </a:t>
            </a:r>
            <a:endParaRPr lang="en-US" sz="2400" dirty="0">
              <a:latin typeface="+mj-lt"/>
            </a:endParaRPr>
          </a:p>
          <a:p>
            <a:r>
              <a:rPr lang="en-US" sz="2400" dirty="0" smtClean="0">
                <a:latin typeface="+mj-lt"/>
              </a:rPr>
              <a:t>Officials </a:t>
            </a:r>
            <a:r>
              <a:rPr lang="en-US" sz="2400" dirty="0">
                <a:latin typeface="+mj-lt"/>
              </a:rPr>
              <a:t>shall refrain from receiving any personal gain from any Procurement Action. No gifts or inducement of any value shall be accepted. Suppliers/contractors are liable to be disqualified from the bidding process if found offering any gift of value which may have an effect of influencing a decision or impairing the objectivity of an official</a:t>
            </a:r>
            <a:r>
              <a:rPr lang="en-US" sz="2400" dirty="0" smtClean="0">
                <a:latin typeface="+mj-lt"/>
              </a:rPr>
              <a:t>.</a:t>
            </a:r>
          </a:p>
          <a:p>
            <a:pPr marL="0" indent="0">
              <a:buNone/>
            </a:pPr>
            <a:r>
              <a:rPr lang="en-US" sz="2400" b="1" dirty="0">
                <a:latin typeface="+mj-lt"/>
              </a:rPr>
              <a:t>Officials shall refrain from receiving any personal gain from any Procurement Action.</a:t>
            </a:r>
            <a:endParaRPr lang="en-US" sz="2400" dirty="0">
              <a:latin typeface="+mj-lt"/>
            </a:endParaRPr>
          </a:p>
          <a:p>
            <a:pPr marL="0" indent="0">
              <a:buNone/>
            </a:pPr>
            <a:r>
              <a:rPr lang="en-US" sz="2400" dirty="0">
                <a:latin typeface="+mj-lt"/>
              </a:rPr>
              <a:t> </a:t>
            </a:r>
          </a:p>
          <a:p>
            <a:pPr marL="0" indent="0">
              <a:buNone/>
            </a:pPr>
            <a:endParaRPr lang="en-US" sz="2400" dirty="0">
              <a:latin typeface="+mj-lt"/>
            </a:endParaRP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41838253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1"/>
            <a:ext cx="10012680" cy="3319673"/>
          </a:xfrm>
          <a:solidFill>
            <a:schemeClr val="accent3">
              <a:lumMod val="20000"/>
              <a:lumOff val="80000"/>
            </a:schemeClr>
          </a:solidFill>
        </p:spPr>
        <p:txBody>
          <a:bodyPr>
            <a:noAutofit/>
          </a:bodyPr>
          <a:lstStyle/>
          <a:p>
            <a:pPr marL="0" indent="0">
              <a:buNone/>
            </a:pPr>
            <a:r>
              <a:rPr lang="en-US" b="1" dirty="0">
                <a:latin typeface="+mj-lt"/>
              </a:rPr>
              <a:t>General Principles of </a:t>
            </a:r>
            <a:r>
              <a:rPr lang="en-US" b="1" dirty="0" smtClean="0">
                <a:latin typeface="+mj-lt"/>
              </a:rPr>
              <a:t>Procurement </a:t>
            </a:r>
            <a:endParaRPr lang="en-US" dirty="0">
              <a:latin typeface="+mj-lt"/>
            </a:endParaRPr>
          </a:p>
          <a:p>
            <a:pPr marL="0" indent="0">
              <a:buNone/>
            </a:pPr>
            <a:r>
              <a:rPr lang="en-US" sz="2400" dirty="0" smtClean="0">
                <a:latin typeface="+mj-lt"/>
              </a:rPr>
              <a:t>The </a:t>
            </a:r>
            <a:r>
              <a:rPr lang="en-US" sz="2400" dirty="0">
                <a:latin typeface="+mj-lt"/>
              </a:rPr>
              <a:t>award of </a:t>
            </a:r>
            <a:r>
              <a:rPr lang="en-US" sz="2400" dirty="0" smtClean="0">
                <a:latin typeface="+mj-lt"/>
              </a:rPr>
              <a:t>contracts </a:t>
            </a:r>
            <a:r>
              <a:rPr lang="en-US" sz="2400" dirty="0">
                <a:latin typeface="+mj-lt"/>
              </a:rPr>
              <a:t>is governed by the following general principles: </a:t>
            </a:r>
            <a:endParaRPr lang="en-US" sz="2400" dirty="0" smtClean="0">
              <a:latin typeface="+mj-lt"/>
            </a:endParaRPr>
          </a:p>
          <a:p>
            <a:pPr lvl="1"/>
            <a:r>
              <a:rPr lang="en-US" sz="2200" dirty="0" smtClean="0">
                <a:latin typeface="+mj-lt"/>
              </a:rPr>
              <a:t>Non-discrimination </a:t>
            </a:r>
            <a:r>
              <a:rPr lang="en-US" sz="2200" dirty="0">
                <a:latin typeface="+mj-lt"/>
              </a:rPr>
              <a:t>and equality of treatment; </a:t>
            </a:r>
          </a:p>
          <a:p>
            <a:pPr lvl="1"/>
            <a:r>
              <a:rPr lang="en-US" sz="2200" dirty="0" smtClean="0">
                <a:latin typeface="+mj-lt"/>
              </a:rPr>
              <a:t>Transparency</a:t>
            </a:r>
            <a:r>
              <a:rPr lang="en-US" sz="2200" dirty="0">
                <a:latin typeface="+mj-lt"/>
              </a:rPr>
              <a:t>; </a:t>
            </a:r>
            <a:endParaRPr lang="en-US" sz="2200" dirty="0" smtClean="0">
              <a:latin typeface="+mj-lt"/>
            </a:endParaRPr>
          </a:p>
          <a:p>
            <a:pPr lvl="1"/>
            <a:r>
              <a:rPr lang="en-US" sz="2200" dirty="0" smtClean="0">
                <a:latin typeface="+mj-lt"/>
              </a:rPr>
              <a:t>Confidentiality of Contractors </a:t>
            </a:r>
          </a:p>
          <a:p>
            <a:pPr lvl="1"/>
            <a:r>
              <a:rPr lang="en-US" sz="2200" dirty="0" smtClean="0">
                <a:latin typeface="+mj-lt"/>
              </a:rPr>
              <a:t>Fairness </a:t>
            </a:r>
          </a:p>
          <a:p>
            <a:pPr lvl="1"/>
            <a:r>
              <a:rPr lang="en-US" sz="2200" dirty="0" smtClean="0">
                <a:latin typeface="+mj-lt"/>
              </a:rPr>
              <a:t>Openness </a:t>
            </a:r>
            <a:endParaRPr lang="en-US" sz="2200" dirty="0">
              <a:latin typeface="+mj-lt"/>
            </a:endParaRPr>
          </a:p>
          <a:p>
            <a:pPr lvl="1"/>
            <a:r>
              <a:rPr lang="en-US" sz="2200" dirty="0" smtClean="0">
                <a:latin typeface="+mj-lt"/>
              </a:rPr>
              <a:t>Accountability </a:t>
            </a:r>
            <a:endParaRPr lang="en-US" sz="2200" dirty="0">
              <a:latin typeface="+mj-lt"/>
            </a:endParaRPr>
          </a:p>
        </p:txBody>
      </p:sp>
    </p:spTree>
    <p:extLst>
      <p:ext uri="{BB962C8B-B14F-4D97-AF65-F5344CB8AC3E}">
        <p14:creationId xmlns:p14="http://schemas.microsoft.com/office/powerpoint/2010/main" val="12952195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2475612"/>
          </a:xfrm>
          <a:solidFill>
            <a:schemeClr val="accent3">
              <a:lumMod val="20000"/>
              <a:lumOff val="80000"/>
            </a:schemeClr>
          </a:solidFill>
        </p:spPr>
        <p:txBody>
          <a:bodyPr>
            <a:noAutofit/>
          </a:bodyPr>
          <a:lstStyle/>
          <a:p>
            <a:pPr marL="0" indent="0">
              <a:buNone/>
            </a:pPr>
            <a:r>
              <a:rPr lang="en-US" b="1" dirty="0">
                <a:latin typeface="+mj-lt"/>
              </a:rPr>
              <a:t>Non-Discrimination and Equality of Treatment </a:t>
            </a:r>
            <a:endParaRPr lang="en-US" dirty="0">
              <a:latin typeface="+mj-lt"/>
            </a:endParaRPr>
          </a:p>
          <a:p>
            <a:r>
              <a:rPr lang="en-US" sz="2400" dirty="0" smtClean="0">
                <a:latin typeface="+mj-lt"/>
              </a:rPr>
              <a:t>The </a:t>
            </a:r>
            <a:r>
              <a:rPr lang="en-US" sz="2400" dirty="0">
                <a:latin typeface="+mj-lt"/>
              </a:rPr>
              <a:t>principle of “non-discrimination” is a cornerstone of Public Procurement. This principle prohibits any discrimination meaning that all participants shall be treated in the same manner, unless the difference is objectively justified. Both direct and indirect discrimination is prohibited. Bank must remain non-biased and Impartial toward all participants. </a:t>
            </a:r>
          </a:p>
          <a:p>
            <a:pPr marL="0" indent="0">
              <a:buNone/>
            </a:pPr>
            <a:endParaRPr lang="en-US" sz="2200" dirty="0">
              <a:latin typeface="+mj-lt"/>
            </a:endParaRPr>
          </a:p>
        </p:txBody>
      </p:sp>
    </p:spTree>
    <p:extLst>
      <p:ext uri="{BB962C8B-B14F-4D97-AF65-F5344CB8AC3E}">
        <p14:creationId xmlns:p14="http://schemas.microsoft.com/office/powerpoint/2010/main" val="11673744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3892428"/>
          </a:xfrm>
          <a:solidFill>
            <a:schemeClr val="accent3">
              <a:lumMod val="20000"/>
              <a:lumOff val="80000"/>
            </a:schemeClr>
          </a:solidFill>
        </p:spPr>
        <p:txBody>
          <a:bodyPr>
            <a:noAutofit/>
          </a:bodyPr>
          <a:lstStyle/>
          <a:p>
            <a:pPr marL="0" indent="0">
              <a:buNone/>
            </a:pPr>
            <a:r>
              <a:rPr lang="en-US" b="1" dirty="0">
                <a:latin typeface="+mj-lt"/>
              </a:rPr>
              <a:t>Transparency </a:t>
            </a:r>
            <a:endParaRPr lang="en-US" dirty="0">
              <a:latin typeface="+mj-lt"/>
            </a:endParaRPr>
          </a:p>
          <a:p>
            <a:r>
              <a:rPr lang="en-US" sz="2400" dirty="0">
                <a:latin typeface="+mj-lt"/>
              </a:rPr>
              <a:t>Transparency in the context of public procurement refers to the ability of all interested parties to know and understand the actual methods and processes by which contracts are awarded and managed. </a:t>
            </a:r>
          </a:p>
          <a:p>
            <a:pPr marL="0" indent="0">
              <a:buNone/>
            </a:pPr>
            <a:r>
              <a:rPr lang="en-US" b="1" dirty="0" smtClean="0">
                <a:latin typeface="+mj-lt"/>
              </a:rPr>
              <a:t>Confidentiality </a:t>
            </a:r>
            <a:r>
              <a:rPr lang="en-US" b="1" dirty="0">
                <a:latin typeface="+mj-lt"/>
              </a:rPr>
              <a:t>of Contractors </a:t>
            </a:r>
            <a:endParaRPr lang="en-US" dirty="0">
              <a:latin typeface="+mj-lt"/>
            </a:endParaRPr>
          </a:p>
          <a:p>
            <a:r>
              <a:rPr lang="en-US" sz="2400" dirty="0">
                <a:latin typeface="+mj-lt"/>
              </a:rPr>
              <a:t>All bids should be kept in a safe and secure environment to ensure that the confidentiality of bids is preserved. Confidential information may include technical or trade secrets. The principle of confidentiality obligates the Bank not to examine the content of bids, before the deadline for their submission has expired. </a:t>
            </a:r>
          </a:p>
          <a:p>
            <a:pPr marL="0" indent="0">
              <a:buNone/>
            </a:pPr>
            <a:endParaRPr lang="en-US" sz="2400" dirty="0">
              <a:latin typeface="+mj-lt"/>
            </a:endParaRPr>
          </a:p>
          <a:p>
            <a:pPr marL="0" indent="0">
              <a:buNone/>
            </a:pPr>
            <a:endParaRPr lang="en-US" sz="2200" dirty="0">
              <a:latin typeface="+mj-lt"/>
            </a:endParaRPr>
          </a:p>
        </p:txBody>
      </p:sp>
    </p:spTree>
    <p:extLst>
      <p:ext uri="{BB962C8B-B14F-4D97-AF65-F5344CB8AC3E}">
        <p14:creationId xmlns:p14="http://schemas.microsoft.com/office/powerpoint/2010/main" val="4028778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56" y="576072"/>
            <a:ext cx="9418320" cy="1106424"/>
          </a:xfrm>
          <a:solidFill>
            <a:schemeClr val="accent3">
              <a:lumMod val="50000"/>
            </a:schemeClr>
          </a:solidFill>
        </p:spPr>
        <p:txBody>
          <a:bodyPr>
            <a:normAutofit fontScale="90000"/>
          </a:bodyPr>
          <a:lstStyle/>
          <a:p>
            <a:r>
              <a:rPr lang="en-US" b="1" dirty="0" smtClean="0">
                <a:solidFill>
                  <a:schemeClr val="bg1"/>
                </a:solidFill>
              </a:rPr>
              <a:t>Overview and the Framework of Standard </a:t>
            </a:r>
            <a:r>
              <a:rPr lang="en-US" b="1" dirty="0">
                <a:solidFill>
                  <a:schemeClr val="bg1"/>
                </a:solidFill>
              </a:rPr>
              <a:t>P</a:t>
            </a:r>
            <a:r>
              <a:rPr lang="en-US" b="1" dirty="0" smtClean="0">
                <a:solidFill>
                  <a:schemeClr val="bg1"/>
                </a:solidFill>
              </a:rPr>
              <a:t>rocurement </a:t>
            </a:r>
            <a:r>
              <a:rPr lang="en-US" b="1" dirty="0">
                <a:solidFill>
                  <a:schemeClr val="bg1"/>
                </a:solidFill>
              </a:rPr>
              <a:t>P</a:t>
            </a:r>
            <a:r>
              <a:rPr lang="en-US" b="1" dirty="0" smtClean="0">
                <a:solidFill>
                  <a:schemeClr val="bg1"/>
                </a:solidFill>
              </a:rPr>
              <a:t>rocess for CSOs </a:t>
            </a:r>
            <a:endParaRPr lang="en-US" b="1" dirty="0">
              <a:solidFill>
                <a:schemeClr val="bg1"/>
              </a:solidFill>
              <a:latin typeface="+mn-lt"/>
            </a:endParaRPr>
          </a:p>
        </p:txBody>
      </p:sp>
      <p:sp>
        <p:nvSpPr>
          <p:cNvPr id="3" name="Content Placeholder 2"/>
          <p:cNvSpPr>
            <a:spLocks noGrp="1"/>
          </p:cNvSpPr>
          <p:nvPr>
            <p:ph idx="1"/>
          </p:nvPr>
        </p:nvSpPr>
        <p:spPr>
          <a:xfrm>
            <a:off x="1362456" y="1837944"/>
            <a:ext cx="9418320" cy="2258568"/>
          </a:xfrm>
          <a:solidFill>
            <a:schemeClr val="accent3">
              <a:lumMod val="20000"/>
              <a:lumOff val="80000"/>
            </a:schemeClr>
          </a:solidFill>
        </p:spPr>
        <p:txBody>
          <a:bodyPr>
            <a:noAutofit/>
          </a:bodyPr>
          <a:lstStyle/>
          <a:p>
            <a:pPr marL="0" indent="0">
              <a:buNone/>
            </a:pPr>
            <a:r>
              <a:rPr lang="en-US" b="1" dirty="0">
                <a:latin typeface="+mj-lt"/>
              </a:rPr>
              <a:t>What is basic procurement?</a:t>
            </a:r>
            <a:r>
              <a:rPr lang="en-US" sz="2400" b="1" dirty="0">
                <a:latin typeface="+mj-lt"/>
              </a:rPr>
              <a:t/>
            </a:r>
            <a:br>
              <a:rPr lang="en-US" sz="2400" b="1" dirty="0">
                <a:latin typeface="+mj-lt"/>
              </a:rPr>
            </a:br>
            <a:endParaRPr lang="en-US" sz="2400" b="1" dirty="0" smtClean="0">
              <a:latin typeface="+mj-lt"/>
            </a:endParaRPr>
          </a:p>
          <a:p>
            <a:pPr marL="0" indent="0">
              <a:buNone/>
            </a:pPr>
            <a:r>
              <a:rPr lang="en-US" sz="2400" dirty="0" smtClean="0">
                <a:latin typeface="+mj-lt"/>
              </a:rPr>
              <a:t>Procurement </a:t>
            </a:r>
            <a:r>
              <a:rPr lang="en-US" sz="2400" dirty="0">
                <a:latin typeface="+mj-lt"/>
              </a:rPr>
              <a:t>is the </a:t>
            </a:r>
            <a:r>
              <a:rPr lang="en-US" sz="2400" b="1" dirty="0">
                <a:latin typeface="+mj-lt"/>
              </a:rPr>
              <a:t>process of finding and agreeing to terms</a:t>
            </a:r>
            <a:r>
              <a:rPr lang="en-US" sz="2400" dirty="0">
                <a:latin typeface="+mj-lt"/>
              </a:rPr>
              <a:t>, and acquiring goods, services, or works from an external source, often via a tendering or competitive bidding process.</a:t>
            </a:r>
          </a:p>
          <a:p>
            <a:pPr marL="0" indent="0">
              <a:buNone/>
            </a:pPr>
            <a:endParaRPr lang="en-US" sz="2400" b="1" i="1" dirty="0">
              <a:latin typeface="+mj-lt"/>
            </a:endParaRPr>
          </a:p>
        </p:txBody>
      </p:sp>
    </p:spTree>
    <p:extLst>
      <p:ext uri="{BB962C8B-B14F-4D97-AF65-F5344CB8AC3E}">
        <p14:creationId xmlns:p14="http://schemas.microsoft.com/office/powerpoint/2010/main" val="13615236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4002960"/>
          </a:xfrm>
          <a:solidFill>
            <a:schemeClr val="accent3">
              <a:lumMod val="20000"/>
              <a:lumOff val="80000"/>
            </a:schemeClr>
          </a:solidFill>
        </p:spPr>
        <p:txBody>
          <a:bodyPr>
            <a:noAutofit/>
          </a:bodyPr>
          <a:lstStyle/>
          <a:p>
            <a:pPr marL="0" indent="0">
              <a:lnSpc>
                <a:spcPct val="100000"/>
              </a:lnSpc>
              <a:buNone/>
            </a:pPr>
            <a:r>
              <a:rPr lang="en-US" b="1" dirty="0" smtClean="0">
                <a:effectLst/>
                <a:latin typeface="+mj-lt"/>
                <a:ea typeface="Calibri" panose="020F0502020204030204" pitchFamily="34" charset="0"/>
                <a:cs typeface="Times New Roman" panose="02020603050405020304" pitchFamily="18" charset="0"/>
              </a:rPr>
              <a:t>Fairness </a:t>
            </a:r>
            <a:endParaRPr lang="en-US" dirty="0" smtClean="0">
              <a:effectLst/>
              <a:latin typeface="+mj-lt"/>
              <a:ea typeface="Calibri" panose="020F0502020204030204" pitchFamily="34" charset="0"/>
              <a:cs typeface="Times New Roman" panose="02020603050405020304" pitchFamily="18" charset="0"/>
            </a:endParaRPr>
          </a:p>
          <a:p>
            <a:pPr>
              <a:lnSpc>
                <a:spcPct val="100000"/>
              </a:lnSpc>
            </a:pPr>
            <a:r>
              <a:rPr lang="en-US" sz="2400" dirty="0" smtClean="0">
                <a:effectLst/>
                <a:latin typeface="+mj-lt"/>
                <a:ea typeface="Calibri" panose="020F0502020204030204" pitchFamily="34" charset="0"/>
                <a:cs typeface="Times New Roman" panose="02020603050405020304" pitchFamily="18" charset="0"/>
              </a:rPr>
              <a:t>System needs to operate in a manner that is perceived as offering an opportunity for participants to win contracts in accordance with an agreed set of rules that are not “prejudiced” against participants without a reasonable explanation. </a:t>
            </a:r>
          </a:p>
          <a:p>
            <a:pPr marL="0" indent="0">
              <a:lnSpc>
                <a:spcPct val="100000"/>
              </a:lnSpc>
              <a:buNone/>
            </a:pPr>
            <a:r>
              <a:rPr lang="en-US" b="1" dirty="0">
                <a:latin typeface="+mj-lt"/>
              </a:rPr>
              <a:t>Openness </a:t>
            </a:r>
            <a:endParaRPr lang="en-US" dirty="0">
              <a:latin typeface="+mj-lt"/>
            </a:endParaRPr>
          </a:p>
          <a:p>
            <a:pPr>
              <a:lnSpc>
                <a:spcPct val="100000"/>
              </a:lnSpc>
            </a:pPr>
            <a:r>
              <a:rPr lang="en-US" sz="2400" dirty="0" smtClean="0">
                <a:latin typeface="+mj-lt"/>
              </a:rPr>
              <a:t>Relates </a:t>
            </a:r>
            <a:r>
              <a:rPr lang="en-US" sz="2400" dirty="0">
                <a:latin typeface="+mj-lt"/>
              </a:rPr>
              <a:t>to fairness, but is more specific as to ability of wide range of participants to participate in a competition. An example of lack of openness might be restricting procurement to national or local firms. </a:t>
            </a: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27389673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2375127"/>
          </a:xfrm>
          <a:solidFill>
            <a:schemeClr val="accent3">
              <a:lumMod val="20000"/>
              <a:lumOff val="80000"/>
            </a:schemeClr>
          </a:solidFill>
        </p:spPr>
        <p:txBody>
          <a:bodyPr>
            <a:noAutofit/>
          </a:bodyPr>
          <a:lstStyle/>
          <a:p>
            <a:pPr marL="0" indent="0">
              <a:buNone/>
            </a:pPr>
            <a:r>
              <a:rPr lang="en-US" b="1" dirty="0">
                <a:latin typeface="+mj-lt"/>
              </a:rPr>
              <a:t>Accountability </a:t>
            </a:r>
            <a:endParaRPr lang="en-US" dirty="0">
              <a:latin typeface="+mj-lt"/>
            </a:endParaRPr>
          </a:p>
          <a:p>
            <a:r>
              <a:rPr lang="en-US" sz="2400" dirty="0">
                <a:latin typeface="+mj-lt"/>
              </a:rPr>
              <a:t>Assuming responsibility for actions taken and being held to account for those actions. It also entails an obligation to explain and justify the procurement actions taken to perform tasks.</a:t>
            </a: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25499026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a:bodyPr>
          <a:lstStyle/>
          <a:p>
            <a:r>
              <a:rPr lang="en-US" b="1" dirty="0" smtClean="0">
                <a:solidFill>
                  <a:schemeClr val="bg1"/>
                </a:solidFill>
                <a:effectLst/>
                <a:ea typeface="Times New Roman" panose="02020603050405020304" pitchFamily="18" charset="0"/>
              </a:rPr>
              <a:t>Procurement Procedure for CSO… </a:t>
            </a: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2375127"/>
          </a:xfrm>
          <a:solidFill>
            <a:schemeClr val="accent3">
              <a:lumMod val="20000"/>
              <a:lumOff val="80000"/>
            </a:schemeClr>
          </a:solidFill>
        </p:spPr>
        <p:txBody>
          <a:bodyPr>
            <a:noAutofit/>
          </a:bodyPr>
          <a:lstStyle/>
          <a:p>
            <a:pPr marL="0" indent="0">
              <a:buNone/>
            </a:pPr>
            <a:r>
              <a:rPr lang="en-US" b="1" dirty="0">
                <a:latin typeface="+mj-lt"/>
              </a:rPr>
              <a:t>Laws applicable for Procurement Actions </a:t>
            </a:r>
            <a:endParaRPr lang="en-US" dirty="0">
              <a:latin typeface="+mj-lt"/>
            </a:endParaRPr>
          </a:p>
          <a:p>
            <a:r>
              <a:rPr lang="en-US" sz="2400" dirty="0">
                <a:latin typeface="+mj-lt"/>
              </a:rPr>
              <a:t>The laws applicable to Procurement Actions shall be the Laws of the Democratic Socialist Republic of Sri Lanka unless such Procurement Actions are consequence to agreement/s or treaties between the </a:t>
            </a:r>
            <a:r>
              <a:rPr lang="en-US" sz="2400" dirty="0" smtClean="0">
                <a:latin typeface="+mj-lt"/>
              </a:rPr>
              <a:t>CSO and </a:t>
            </a:r>
            <a:r>
              <a:rPr lang="en-US" sz="2400" dirty="0">
                <a:latin typeface="+mj-lt"/>
              </a:rPr>
              <a:t>other Foreign Funding Agencies and which imposed International obligations, the specific requirements of the treaty or agreement shall prevail. </a:t>
            </a: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10109021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effectLst/>
                <a:ea typeface="Times New Roman" panose="02020603050405020304" pitchFamily="18" charset="0"/>
              </a:rPr>
              <a:t>Procurement Procedure for CSO… </a:t>
            </a:r>
            <a:r>
              <a:rPr lang="en-US" b="1" dirty="0" smtClean="0">
                <a:solidFill>
                  <a:schemeClr val="bg1"/>
                </a:solidFill>
              </a:rPr>
              <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2545949"/>
          </a:xfrm>
          <a:solidFill>
            <a:schemeClr val="accent3">
              <a:lumMod val="20000"/>
              <a:lumOff val="80000"/>
            </a:schemeClr>
          </a:solidFill>
        </p:spPr>
        <p:txBody>
          <a:bodyPr>
            <a:noAutofit/>
          </a:bodyPr>
          <a:lstStyle/>
          <a:p>
            <a:pPr marL="0" indent="0">
              <a:buNone/>
            </a:pPr>
            <a:r>
              <a:rPr lang="en-US" b="1" dirty="0">
                <a:latin typeface="+mj-lt"/>
              </a:rPr>
              <a:t>Amendments to the Procurement Guidelines </a:t>
            </a:r>
            <a:endParaRPr lang="en-US" dirty="0">
              <a:latin typeface="+mj-lt"/>
            </a:endParaRPr>
          </a:p>
          <a:p>
            <a:r>
              <a:rPr lang="en-US" sz="2400" dirty="0">
                <a:latin typeface="+mj-lt"/>
              </a:rPr>
              <a:t>Any amendment to the procurement guidelines shall be made by issuing Supplement/s approved by the Board of Director or Council of the CSO</a:t>
            </a:r>
            <a:r>
              <a:rPr lang="en-US" sz="2400" dirty="0" smtClean="0">
                <a:latin typeface="+mj-lt"/>
              </a:rPr>
              <a:t>.</a:t>
            </a:r>
          </a:p>
          <a:p>
            <a:pPr marL="0" indent="0">
              <a:buNone/>
            </a:pPr>
            <a:r>
              <a:rPr lang="en-US" b="1" dirty="0">
                <a:latin typeface="+mj-lt"/>
              </a:rPr>
              <a:t>Council or Board of Director of the CSO  </a:t>
            </a:r>
            <a:endParaRPr lang="en-US" dirty="0">
              <a:latin typeface="+mj-lt"/>
            </a:endParaRPr>
          </a:p>
          <a:p>
            <a:pPr marL="0" indent="0">
              <a:buNone/>
            </a:pPr>
            <a:r>
              <a:rPr lang="en-US" sz="2400" dirty="0" smtClean="0">
                <a:latin typeface="+mj-lt"/>
              </a:rPr>
              <a:t>a</a:t>
            </a:r>
            <a:r>
              <a:rPr lang="en-US" sz="2400" dirty="0">
                <a:latin typeface="+mj-lt"/>
              </a:rPr>
              <a:t>) The BOD is the principle authority for formulating and effecting amendments to the procurement guidelines.</a:t>
            </a:r>
          </a:p>
          <a:p>
            <a:endParaRPr lang="en-US" sz="2400" dirty="0">
              <a:latin typeface="+mj-lt"/>
            </a:endParaRP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37086542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Committees and their Functions </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2475611"/>
          </a:xfrm>
          <a:solidFill>
            <a:schemeClr val="accent3">
              <a:lumMod val="20000"/>
              <a:lumOff val="80000"/>
            </a:schemeClr>
          </a:solidFill>
        </p:spPr>
        <p:txBody>
          <a:bodyPr>
            <a:noAutofit/>
          </a:bodyPr>
          <a:lstStyle/>
          <a:p>
            <a:pPr marL="0" indent="0">
              <a:buNone/>
            </a:pPr>
            <a:r>
              <a:rPr lang="en-US" b="1" dirty="0">
                <a:latin typeface="+mj-lt"/>
              </a:rPr>
              <a:t>Executive Director  </a:t>
            </a:r>
            <a:endParaRPr lang="en-US" dirty="0">
              <a:latin typeface="+mj-lt"/>
            </a:endParaRPr>
          </a:p>
          <a:p>
            <a:pPr marL="0" indent="0">
              <a:buNone/>
            </a:pPr>
            <a:r>
              <a:rPr lang="en-US" sz="2400" dirty="0" smtClean="0">
                <a:latin typeface="+mj-lt"/>
              </a:rPr>
              <a:t>a</a:t>
            </a:r>
            <a:r>
              <a:rPr lang="en-US" sz="2400" dirty="0">
                <a:latin typeface="+mj-lt"/>
              </a:rPr>
              <a:t>) The responsibility of Procurement Actions shall be vested with the ED of the CSO who is deemed to be the Accounting Officer. The responsibility and accountability of the other officers of the CSO who are involved in Procurement Actions shall be duly authorized by the ED in accordance with the Delegation of Financial Authority for each Financial Year. </a:t>
            </a:r>
          </a:p>
          <a:p>
            <a:endParaRPr lang="en-US" sz="2400" dirty="0">
              <a:latin typeface="+mj-lt"/>
            </a:endParaRP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848072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Committees and their Functions… </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4475233"/>
          </a:xfrm>
          <a:solidFill>
            <a:schemeClr val="accent3">
              <a:lumMod val="20000"/>
              <a:lumOff val="80000"/>
            </a:schemeClr>
          </a:solidFill>
        </p:spPr>
        <p:txBody>
          <a:bodyPr>
            <a:noAutofit/>
          </a:bodyPr>
          <a:lstStyle/>
          <a:p>
            <a:pPr marL="0" indent="0">
              <a:buNone/>
            </a:pPr>
            <a:r>
              <a:rPr lang="en-US" sz="2400" b="1" dirty="0">
                <a:latin typeface="+mj-lt"/>
              </a:rPr>
              <a:t>Responsibility of the CSO </a:t>
            </a:r>
            <a:endParaRPr lang="en-US" sz="2400" dirty="0">
              <a:latin typeface="+mj-lt"/>
            </a:endParaRPr>
          </a:p>
          <a:p>
            <a:pPr marL="457200" lvl="1" indent="0">
              <a:buNone/>
            </a:pPr>
            <a:r>
              <a:rPr lang="en-US" sz="2000" dirty="0" smtClean="0">
                <a:latin typeface="+mj-lt"/>
              </a:rPr>
              <a:t>a</a:t>
            </a:r>
            <a:r>
              <a:rPr lang="en-US" sz="2200" dirty="0">
                <a:latin typeface="+mj-lt"/>
              </a:rPr>
              <a:t>) The </a:t>
            </a:r>
            <a:r>
              <a:rPr lang="en-US" sz="2200" dirty="0" smtClean="0">
                <a:latin typeface="+mj-lt"/>
              </a:rPr>
              <a:t>CSO</a:t>
            </a:r>
            <a:r>
              <a:rPr lang="en-US" sz="2200" dirty="0" smtClean="0">
                <a:latin typeface="+mj-lt"/>
              </a:rPr>
              <a:t> </a:t>
            </a:r>
            <a:r>
              <a:rPr lang="en-US" sz="2200" dirty="0">
                <a:latin typeface="+mj-lt"/>
              </a:rPr>
              <a:t>shall responsible for the entire Procurement Process i.e., Procurement Planning and Preparedness Activities, Pre-contract Activities and Post Contract Activities. </a:t>
            </a:r>
          </a:p>
          <a:p>
            <a:pPr marL="457200" lvl="1" indent="0">
              <a:buNone/>
            </a:pPr>
            <a:r>
              <a:rPr lang="en-US" sz="2200" dirty="0">
                <a:latin typeface="+mj-lt"/>
              </a:rPr>
              <a:t>b) The respective Procurement Committees (PCs), Technical Evaluation Committees (TECs) and Bid Opening Committees (BOCs) shall be appointed by the BOD, ED or his delegated authority. </a:t>
            </a:r>
          </a:p>
          <a:p>
            <a:pPr marL="457200" lvl="1" indent="0">
              <a:buNone/>
            </a:pPr>
            <a:r>
              <a:rPr lang="en-US" sz="2200" dirty="0">
                <a:latin typeface="+mj-lt"/>
              </a:rPr>
              <a:t>c) All PCs and TECs shall be appointed at the beginning of each financial year on ex-officio. The seniority and procurement capacity shall be taken into consideration when such appointments are made. However, members of TEC shall be changed depending on the expertise required. </a:t>
            </a:r>
          </a:p>
          <a:p>
            <a:pPr marL="457200" lvl="1" indent="0">
              <a:buNone/>
            </a:pPr>
            <a:r>
              <a:rPr lang="en-US" sz="2200" dirty="0">
                <a:latin typeface="+mj-lt"/>
              </a:rPr>
              <a:t>d) Request shall be made by the ED to the BOD to appoint the PCs at the beginning of each financial year. </a:t>
            </a: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6286821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Committees and their Functions …</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3"/>
            <a:ext cx="10012680" cy="4043154"/>
          </a:xfrm>
          <a:solidFill>
            <a:schemeClr val="accent3">
              <a:lumMod val="20000"/>
              <a:lumOff val="80000"/>
            </a:schemeClr>
          </a:solidFill>
        </p:spPr>
        <p:txBody>
          <a:bodyPr>
            <a:noAutofit/>
          </a:bodyPr>
          <a:lstStyle/>
          <a:p>
            <a:pPr marL="0" indent="0">
              <a:buNone/>
            </a:pPr>
            <a:r>
              <a:rPr lang="en-US" sz="2400" b="1" dirty="0">
                <a:latin typeface="+mj-lt"/>
              </a:rPr>
              <a:t>Responsibility of the Procurement Unit  </a:t>
            </a:r>
            <a:endParaRPr lang="en-US" sz="2400" dirty="0">
              <a:latin typeface="+mj-lt"/>
            </a:endParaRPr>
          </a:p>
          <a:p>
            <a:r>
              <a:rPr lang="en-US" sz="2400" dirty="0" smtClean="0">
                <a:latin typeface="+mj-lt"/>
              </a:rPr>
              <a:t>Head </a:t>
            </a:r>
            <a:r>
              <a:rPr lang="en-US" sz="2400" dirty="0">
                <a:latin typeface="+mj-lt"/>
              </a:rPr>
              <a:t>of Admin Service Unit or Finance Manager of the CSO is responsible for the following activities: </a:t>
            </a:r>
          </a:p>
          <a:p>
            <a:pPr marL="457200" lvl="1" indent="0">
              <a:buNone/>
            </a:pPr>
            <a:r>
              <a:rPr lang="en-US" sz="2200" dirty="0" smtClean="0">
                <a:latin typeface="+mj-lt"/>
              </a:rPr>
              <a:t>a</a:t>
            </a:r>
            <a:r>
              <a:rPr lang="en-US" sz="2200" dirty="0">
                <a:latin typeface="+mj-lt"/>
              </a:rPr>
              <a:t>) Obtaining procurement requirements of all departments, divisions, regional office and project office   before the end of current financial year for the ensuring financial year; </a:t>
            </a:r>
          </a:p>
          <a:p>
            <a:pPr marL="457200" lvl="1" indent="0">
              <a:buNone/>
            </a:pPr>
            <a:r>
              <a:rPr lang="en-US" sz="2200" dirty="0">
                <a:latin typeface="+mj-lt"/>
              </a:rPr>
              <a:t>b) Prepare Master Procurement Plan </a:t>
            </a:r>
            <a:r>
              <a:rPr lang="en-US" sz="2200" b="1" dirty="0">
                <a:latin typeface="+mj-lt"/>
              </a:rPr>
              <a:t>(</a:t>
            </a:r>
            <a:r>
              <a:rPr lang="en-US" sz="2200" dirty="0">
                <a:latin typeface="+mj-lt"/>
              </a:rPr>
              <a:t>see</a:t>
            </a:r>
            <a:r>
              <a:rPr lang="en-US" sz="2200" b="1" dirty="0">
                <a:latin typeface="+mj-lt"/>
              </a:rPr>
              <a:t> Annex 1)</a:t>
            </a:r>
            <a:r>
              <a:rPr lang="en-US" sz="2200" dirty="0">
                <a:latin typeface="+mj-lt"/>
              </a:rPr>
              <a:t> and proposed Annual Procurement Plan (APP) (see </a:t>
            </a:r>
            <a:r>
              <a:rPr lang="en-US" sz="2200" b="1" dirty="0">
                <a:latin typeface="+mj-lt"/>
              </a:rPr>
              <a:t>Annex 2)</a:t>
            </a:r>
            <a:r>
              <a:rPr lang="en-US" sz="2200" dirty="0">
                <a:latin typeface="+mj-lt"/>
              </a:rPr>
              <a:t> by using the Format to incorporate such requirements by properly packaging and slicing; </a:t>
            </a:r>
          </a:p>
          <a:p>
            <a:pPr marL="457200" lvl="1" indent="0">
              <a:buNone/>
            </a:pPr>
            <a:r>
              <a:rPr lang="en-US" sz="2200" dirty="0">
                <a:latin typeface="+mj-lt"/>
              </a:rPr>
              <a:t>c) Organize Procurement Planning Meeting before finalizing the APP; </a:t>
            </a:r>
          </a:p>
          <a:p>
            <a:pPr marL="457200" lvl="1" indent="0">
              <a:buNone/>
            </a:pPr>
            <a:r>
              <a:rPr lang="en-US" sz="2200" dirty="0">
                <a:latin typeface="+mj-lt"/>
              </a:rPr>
              <a:t>d) Appoint TECs and BOCs within the provisions of the guidelines; </a:t>
            </a: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27294300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576072"/>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Committees and their Functions </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197864" y="1835132"/>
            <a:ext cx="10012680" cy="4917359"/>
          </a:xfrm>
          <a:solidFill>
            <a:schemeClr val="accent3">
              <a:lumMod val="20000"/>
              <a:lumOff val="80000"/>
            </a:schemeClr>
          </a:solidFill>
        </p:spPr>
        <p:txBody>
          <a:bodyPr>
            <a:noAutofit/>
          </a:bodyPr>
          <a:lstStyle/>
          <a:p>
            <a:pPr marL="0" indent="0">
              <a:buNone/>
            </a:pPr>
            <a:r>
              <a:rPr lang="en-US" sz="2400" b="1" dirty="0">
                <a:latin typeface="+mj-lt"/>
              </a:rPr>
              <a:t>Responsibility of the Procurement Unit </a:t>
            </a:r>
            <a:r>
              <a:rPr lang="en-US" sz="2400" b="1" dirty="0" smtClean="0">
                <a:latin typeface="+mj-lt"/>
              </a:rPr>
              <a:t>… </a:t>
            </a:r>
            <a:endParaRPr lang="en-US" sz="2400" dirty="0">
              <a:latin typeface="+mj-lt"/>
            </a:endParaRPr>
          </a:p>
          <a:p>
            <a:r>
              <a:rPr lang="en-US" sz="2400" dirty="0" smtClean="0">
                <a:latin typeface="+mj-lt"/>
              </a:rPr>
              <a:t>Head </a:t>
            </a:r>
            <a:r>
              <a:rPr lang="en-US" sz="2400" dirty="0">
                <a:latin typeface="+mj-lt"/>
              </a:rPr>
              <a:t>of Admin Service Unit or Finance Manager of the CSO is responsible for the following </a:t>
            </a:r>
            <a:r>
              <a:rPr lang="en-US" sz="2400" dirty="0" smtClean="0">
                <a:latin typeface="+mj-lt"/>
              </a:rPr>
              <a:t>activities…</a:t>
            </a:r>
            <a:endParaRPr lang="en-US" sz="2400" dirty="0">
              <a:latin typeface="+mj-lt"/>
            </a:endParaRPr>
          </a:p>
          <a:p>
            <a:pPr marL="457200" lvl="1" indent="0">
              <a:buNone/>
            </a:pPr>
            <a:r>
              <a:rPr lang="en-US" sz="2200" dirty="0">
                <a:latin typeface="+mj-lt"/>
              </a:rPr>
              <a:t>e) Monitor and ensure that all the preparatory activities such as Specifications, Bill of Quantities (BOQ), Initial Environmental Examinations (IEE), Environmental Impact Assessments (EIA) Assessments, Plans, Drawings, preparation of draft bidding documents, obtaining necessary approvals etc. have been duly completed by the respective users for all procurement packages included in the APP and Procurement Preparatory Plans (see</a:t>
            </a:r>
            <a:r>
              <a:rPr lang="en-US" sz="2200" b="1" dirty="0">
                <a:latin typeface="+mj-lt"/>
              </a:rPr>
              <a:t> Annex 3)</a:t>
            </a:r>
            <a:r>
              <a:rPr lang="en-US" sz="2200" dirty="0">
                <a:latin typeface="+mj-lt"/>
              </a:rPr>
              <a:t> are duly submitted; </a:t>
            </a:r>
          </a:p>
          <a:p>
            <a:pPr marL="457200" lvl="1" indent="0">
              <a:buNone/>
            </a:pPr>
            <a:r>
              <a:rPr lang="en-US" sz="2200" dirty="0">
                <a:latin typeface="+mj-lt"/>
              </a:rPr>
              <a:t>f) Assist and advice officers who need assistance and guidance to prepare such Preparatory Activities; </a:t>
            </a:r>
          </a:p>
          <a:p>
            <a:pPr marL="457200" lvl="1" indent="0">
              <a:buNone/>
            </a:pPr>
            <a:r>
              <a:rPr lang="en-US" sz="2200" dirty="0">
                <a:latin typeface="+mj-lt"/>
              </a:rPr>
              <a:t>g) Assess the procurement capacity of officers of the </a:t>
            </a:r>
            <a:r>
              <a:rPr lang="en-US" sz="2200" dirty="0" smtClean="0">
                <a:latin typeface="+mj-lt"/>
              </a:rPr>
              <a:t>CSO, </a:t>
            </a:r>
            <a:r>
              <a:rPr lang="en-US" sz="2200" dirty="0">
                <a:latin typeface="+mj-lt"/>
              </a:rPr>
              <a:t>particularly the members of different PCs and TECs and organize procurement capacity building activities from time to time; </a:t>
            </a:r>
          </a:p>
        </p:txBody>
      </p:sp>
    </p:spTree>
    <p:extLst>
      <p:ext uri="{BB962C8B-B14F-4D97-AF65-F5344CB8AC3E}">
        <p14:creationId xmlns:p14="http://schemas.microsoft.com/office/powerpoint/2010/main" val="28362259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Committees and their Functions… </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6"/>
            <a:ext cx="10012680" cy="4848932"/>
          </a:xfrm>
          <a:solidFill>
            <a:schemeClr val="accent3">
              <a:lumMod val="20000"/>
              <a:lumOff val="80000"/>
            </a:schemeClr>
          </a:solidFill>
        </p:spPr>
        <p:txBody>
          <a:bodyPr>
            <a:noAutofit/>
          </a:bodyPr>
          <a:lstStyle/>
          <a:p>
            <a:pPr marL="0" indent="0">
              <a:buNone/>
            </a:pPr>
            <a:r>
              <a:rPr lang="en-US" sz="2400" b="1" dirty="0">
                <a:latin typeface="+mj-lt"/>
              </a:rPr>
              <a:t>Responsibility of the Procurement Unit </a:t>
            </a:r>
            <a:r>
              <a:rPr lang="en-US" sz="2400" b="1" dirty="0" smtClean="0">
                <a:latin typeface="+mj-lt"/>
              </a:rPr>
              <a:t>… </a:t>
            </a:r>
            <a:endParaRPr lang="en-US" sz="2400" dirty="0">
              <a:latin typeface="+mj-lt"/>
            </a:endParaRPr>
          </a:p>
          <a:p>
            <a:r>
              <a:rPr lang="en-US" sz="2400" dirty="0" smtClean="0">
                <a:latin typeface="+mj-lt"/>
              </a:rPr>
              <a:t>Head </a:t>
            </a:r>
            <a:r>
              <a:rPr lang="en-US" sz="2400" dirty="0">
                <a:latin typeface="+mj-lt"/>
              </a:rPr>
              <a:t>of Admin Service Unit or Finance Manager of the CSO is responsible for the following </a:t>
            </a:r>
            <a:r>
              <a:rPr lang="en-US" sz="2400" dirty="0" smtClean="0">
                <a:latin typeface="+mj-lt"/>
              </a:rPr>
              <a:t>activities…</a:t>
            </a:r>
            <a:endParaRPr lang="en-US" sz="2400" dirty="0">
              <a:latin typeface="+mj-lt"/>
            </a:endParaRPr>
          </a:p>
          <a:p>
            <a:pPr marL="457200" lvl="1" indent="0">
              <a:buNone/>
            </a:pPr>
            <a:r>
              <a:rPr lang="en-US" sz="2200" dirty="0" smtClean="0">
                <a:latin typeface="+mj-lt"/>
              </a:rPr>
              <a:t>h</a:t>
            </a:r>
            <a:r>
              <a:rPr lang="en-US" sz="2200" dirty="0">
                <a:latin typeface="+mj-lt"/>
              </a:rPr>
              <a:t>) Arrange the services from outside Procurement Specialists, Consultants etc. as per the provisions of this guidelines to prepare such preparatory activities whenever deemed necessary; </a:t>
            </a:r>
          </a:p>
          <a:p>
            <a:pPr marL="457200" lvl="1" indent="0">
              <a:buNone/>
            </a:pPr>
            <a:r>
              <a:rPr lang="en-US" sz="2200" dirty="0" err="1">
                <a:latin typeface="+mj-lt"/>
              </a:rPr>
              <a:t>i</a:t>
            </a:r>
            <a:r>
              <a:rPr lang="en-US" sz="2200" dirty="0">
                <a:latin typeface="+mj-lt"/>
              </a:rPr>
              <a:t>) Maintain necessary communication with all internal and external stakeholders of the Procurement Process; </a:t>
            </a:r>
          </a:p>
          <a:p>
            <a:pPr marL="457200" lvl="1" indent="0">
              <a:buNone/>
            </a:pPr>
            <a:r>
              <a:rPr lang="en-US" sz="2200" dirty="0">
                <a:latin typeface="+mj-lt"/>
              </a:rPr>
              <a:t>j) Arrange annual suppliers, contractors and service providers’ registration process</a:t>
            </a:r>
            <a:r>
              <a:rPr lang="en-US" sz="2200" dirty="0" smtClean="0">
                <a:latin typeface="+mj-lt"/>
              </a:rPr>
              <a:t>;</a:t>
            </a:r>
          </a:p>
          <a:p>
            <a:pPr marL="457200" lvl="1" indent="0">
              <a:buNone/>
            </a:pPr>
            <a:r>
              <a:rPr lang="en-US" sz="2000" dirty="0">
                <a:latin typeface="+mj-lt"/>
              </a:rPr>
              <a:t>k) Preparation of Invitation for Bids (IFB), Invitation for Pre-qualification, preparation and vetting of bidding documents, submission of such documents to respective TECs and PCs for review and approval; </a:t>
            </a:r>
            <a:endParaRPr lang="en-US" sz="2000" dirty="0" smtClean="0">
              <a:latin typeface="+mj-lt"/>
            </a:endParaRPr>
          </a:p>
          <a:p>
            <a:pPr marL="457200" lvl="1" indent="0">
              <a:buNone/>
            </a:pPr>
            <a:r>
              <a:rPr lang="en-US" sz="2000" dirty="0" smtClean="0">
                <a:latin typeface="+mj-lt"/>
              </a:rPr>
              <a:t>l</a:t>
            </a:r>
            <a:r>
              <a:rPr lang="en-US" sz="2000" dirty="0">
                <a:latin typeface="+mj-lt"/>
              </a:rPr>
              <a:t>) Maintain a data base for all PCs and TECs and accredit members of PCs and TECs by considering timely completions of tasks, quality of evaluation reports, integrity of </a:t>
            </a:r>
            <a:r>
              <a:rPr lang="en-US" sz="2000" dirty="0" smtClean="0">
                <a:latin typeface="+mj-lt"/>
              </a:rPr>
              <a:t>members;</a:t>
            </a:r>
            <a:endParaRPr lang="en-US" sz="2000" dirty="0">
              <a:latin typeface="+mj-lt"/>
            </a:endParaRPr>
          </a:p>
          <a:p>
            <a:pPr marL="457200" lvl="1" indent="0">
              <a:buNone/>
            </a:pPr>
            <a:r>
              <a:rPr lang="en-US" sz="2200" dirty="0" smtClean="0">
                <a:latin typeface="+mj-lt"/>
              </a:rPr>
              <a:t> </a:t>
            </a:r>
            <a:endParaRPr lang="en-US" sz="2200" dirty="0">
              <a:latin typeface="+mj-lt"/>
            </a:endParaRP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14124972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Committees and their Functions… </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6"/>
            <a:ext cx="10012680" cy="4356564"/>
          </a:xfrm>
          <a:solidFill>
            <a:schemeClr val="accent3">
              <a:lumMod val="20000"/>
              <a:lumOff val="80000"/>
            </a:schemeClr>
          </a:solidFill>
        </p:spPr>
        <p:txBody>
          <a:bodyPr>
            <a:noAutofit/>
          </a:bodyPr>
          <a:lstStyle/>
          <a:p>
            <a:pPr marL="0" indent="0">
              <a:buNone/>
            </a:pPr>
            <a:r>
              <a:rPr lang="en-US" b="1" dirty="0">
                <a:latin typeface="+mj-lt"/>
              </a:rPr>
              <a:t>Responsibility of the Procurement Unit </a:t>
            </a:r>
            <a:r>
              <a:rPr lang="en-US" b="1" dirty="0" smtClean="0">
                <a:latin typeface="+mj-lt"/>
              </a:rPr>
              <a:t>… </a:t>
            </a:r>
            <a:endParaRPr lang="en-US" dirty="0">
              <a:latin typeface="+mj-lt"/>
            </a:endParaRPr>
          </a:p>
          <a:p>
            <a:r>
              <a:rPr lang="en-US" sz="2400" dirty="0" smtClean="0">
                <a:latin typeface="+mj-lt"/>
              </a:rPr>
              <a:t>Head </a:t>
            </a:r>
            <a:r>
              <a:rPr lang="en-US" sz="2400" dirty="0">
                <a:latin typeface="+mj-lt"/>
              </a:rPr>
              <a:t>of Admin Service Unit or Finance Manager of the CSO is responsible for the following </a:t>
            </a:r>
            <a:r>
              <a:rPr lang="en-US" sz="2400" dirty="0" smtClean="0">
                <a:latin typeface="+mj-lt"/>
              </a:rPr>
              <a:t>activities…</a:t>
            </a:r>
            <a:endParaRPr lang="en-US" sz="2400" dirty="0">
              <a:latin typeface="+mj-lt"/>
            </a:endParaRPr>
          </a:p>
          <a:p>
            <a:pPr marL="457200" lvl="1" indent="0">
              <a:buNone/>
            </a:pPr>
            <a:r>
              <a:rPr lang="en-US" dirty="0">
                <a:latin typeface="+mj-lt"/>
              </a:rPr>
              <a:t>m) Maintain a data base for all procurement activities carried out by the Bank and take prompt actions to complete the contract awards as scheduled using the Detailed Procurement Plan (DPP) </a:t>
            </a:r>
            <a:r>
              <a:rPr lang="en-US" b="1" dirty="0">
                <a:latin typeface="+mj-lt"/>
              </a:rPr>
              <a:t>(</a:t>
            </a:r>
            <a:r>
              <a:rPr lang="en-US" dirty="0">
                <a:latin typeface="+mj-lt"/>
              </a:rPr>
              <a:t>see</a:t>
            </a:r>
            <a:r>
              <a:rPr lang="en-US" b="1" dirty="0">
                <a:latin typeface="+mj-lt"/>
              </a:rPr>
              <a:t> Annex 4)</a:t>
            </a:r>
            <a:r>
              <a:rPr lang="en-US" dirty="0">
                <a:latin typeface="+mj-lt"/>
              </a:rPr>
              <a:t> </a:t>
            </a:r>
          </a:p>
          <a:p>
            <a:pPr marL="457200" lvl="1" indent="0">
              <a:buNone/>
            </a:pPr>
            <a:r>
              <a:rPr lang="en-US" dirty="0">
                <a:latin typeface="+mj-lt"/>
              </a:rPr>
              <a:t>n) Obtaining Contract Administration Plans (CAP) </a:t>
            </a:r>
            <a:r>
              <a:rPr lang="en-US" b="1" dirty="0">
                <a:latin typeface="+mj-lt"/>
              </a:rPr>
              <a:t>(</a:t>
            </a:r>
            <a:r>
              <a:rPr lang="en-US" dirty="0">
                <a:latin typeface="+mj-lt"/>
              </a:rPr>
              <a:t>see </a:t>
            </a:r>
            <a:r>
              <a:rPr lang="en-US" b="1" dirty="0">
                <a:latin typeface="+mj-lt"/>
              </a:rPr>
              <a:t>Annex5) </a:t>
            </a:r>
            <a:r>
              <a:rPr lang="en-US" dirty="0">
                <a:latin typeface="+mj-lt"/>
              </a:rPr>
              <a:t>from respective Departments/Divisions/Regions/Branches and monitor implementation activities to ensure that all contracts awarded are completed as scheduled; </a:t>
            </a: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247708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56" y="576072"/>
            <a:ext cx="941832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Process</a:t>
            </a:r>
            <a:endParaRPr lang="en-US" dirty="0">
              <a:solidFill>
                <a:schemeClr val="bg1"/>
              </a:solidFill>
            </a:endParaRPr>
          </a:p>
        </p:txBody>
      </p:sp>
      <p:sp>
        <p:nvSpPr>
          <p:cNvPr id="3" name="Content Placeholder 2"/>
          <p:cNvSpPr>
            <a:spLocks noGrp="1"/>
          </p:cNvSpPr>
          <p:nvPr>
            <p:ph idx="1"/>
          </p:nvPr>
        </p:nvSpPr>
        <p:spPr>
          <a:xfrm>
            <a:off x="1362456" y="1837944"/>
            <a:ext cx="9418320" cy="2880360"/>
          </a:xfrm>
          <a:solidFill>
            <a:schemeClr val="accent3">
              <a:lumMod val="20000"/>
              <a:lumOff val="80000"/>
            </a:schemeClr>
          </a:solidFill>
        </p:spPr>
        <p:txBody>
          <a:bodyPr>
            <a:noAutofit/>
          </a:bodyPr>
          <a:lstStyle/>
          <a:p>
            <a:pPr marL="0" indent="0">
              <a:buNone/>
            </a:pPr>
            <a:r>
              <a:rPr lang="en-US" b="1" dirty="0">
                <a:latin typeface="+mj-lt"/>
              </a:rPr>
              <a:t>What is procurement?</a:t>
            </a:r>
            <a:endParaRPr lang="en-US" dirty="0">
              <a:latin typeface="+mj-lt"/>
            </a:endParaRPr>
          </a:p>
          <a:p>
            <a:r>
              <a:rPr lang="en-US" sz="2400" dirty="0" smtClean="0">
                <a:latin typeface="+mj-lt"/>
              </a:rPr>
              <a:t>Procurement is </a:t>
            </a:r>
            <a:r>
              <a:rPr lang="en-US" sz="2400" dirty="0">
                <a:latin typeface="+mj-lt"/>
              </a:rPr>
              <a:t>the process of finding and acquiring all of the goods, services, works and consultancy an organization needs to operate and fulfill its business model.</a:t>
            </a:r>
          </a:p>
          <a:p>
            <a:r>
              <a:rPr lang="en-US" sz="2400" dirty="0">
                <a:latin typeface="+mj-lt"/>
              </a:rPr>
              <a:t>Procurement’s end goal is to reduce overall costs by finding the best possible prices and ensure that companies get what they need in a timely manner. </a:t>
            </a:r>
          </a:p>
          <a:p>
            <a:pPr marL="0" indent="0">
              <a:buNone/>
            </a:pPr>
            <a:endParaRPr lang="en-US" sz="2400" b="1" i="1" dirty="0">
              <a:latin typeface="+mj-lt"/>
            </a:endParaRPr>
          </a:p>
        </p:txBody>
      </p:sp>
    </p:spTree>
    <p:extLst>
      <p:ext uri="{BB962C8B-B14F-4D97-AF65-F5344CB8AC3E}">
        <p14:creationId xmlns:p14="http://schemas.microsoft.com/office/powerpoint/2010/main" val="8408211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Committees and their Functions… </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6"/>
            <a:ext cx="10012680" cy="3517184"/>
          </a:xfrm>
          <a:solidFill>
            <a:schemeClr val="accent3">
              <a:lumMod val="20000"/>
              <a:lumOff val="80000"/>
            </a:schemeClr>
          </a:solidFill>
        </p:spPr>
        <p:txBody>
          <a:bodyPr>
            <a:noAutofit/>
          </a:bodyPr>
          <a:lstStyle/>
          <a:p>
            <a:pPr marL="0" indent="0">
              <a:buNone/>
            </a:pPr>
            <a:r>
              <a:rPr lang="en-US" b="1" dirty="0">
                <a:latin typeface="+mj-lt"/>
              </a:rPr>
              <a:t>Responsibility of the Procurement Unit </a:t>
            </a:r>
            <a:r>
              <a:rPr lang="en-US" b="1" dirty="0" smtClean="0">
                <a:latin typeface="+mj-lt"/>
              </a:rPr>
              <a:t>… </a:t>
            </a:r>
            <a:endParaRPr lang="en-US" dirty="0">
              <a:latin typeface="+mj-lt"/>
            </a:endParaRPr>
          </a:p>
          <a:p>
            <a:r>
              <a:rPr lang="en-US" sz="2400" dirty="0" smtClean="0">
                <a:latin typeface="+mj-lt"/>
              </a:rPr>
              <a:t>Head </a:t>
            </a:r>
            <a:r>
              <a:rPr lang="en-US" sz="2400" dirty="0">
                <a:latin typeface="+mj-lt"/>
              </a:rPr>
              <a:t>of Admin Service Unit or Finance Manager of the CSO is responsible for the following </a:t>
            </a:r>
            <a:r>
              <a:rPr lang="en-US" sz="2400" dirty="0" smtClean="0">
                <a:latin typeface="+mj-lt"/>
              </a:rPr>
              <a:t>activities…</a:t>
            </a:r>
            <a:endParaRPr lang="en-US" sz="2400" dirty="0">
              <a:latin typeface="+mj-lt"/>
            </a:endParaRPr>
          </a:p>
          <a:p>
            <a:pPr marL="457200" lvl="1" indent="0">
              <a:buNone/>
            </a:pPr>
            <a:r>
              <a:rPr lang="en-US" dirty="0" smtClean="0">
                <a:latin typeface="+mj-lt"/>
              </a:rPr>
              <a:t>o</a:t>
            </a:r>
            <a:r>
              <a:rPr lang="en-US" dirty="0">
                <a:latin typeface="+mj-lt"/>
              </a:rPr>
              <a:t>) Assist to ED /BOD to appoint all PCs/TECs/BOCs, facilitate and coordinate all committees;</a:t>
            </a:r>
          </a:p>
          <a:p>
            <a:pPr marL="457200" lvl="1" indent="0">
              <a:buNone/>
            </a:pPr>
            <a:r>
              <a:rPr lang="en-US" dirty="0">
                <a:latin typeface="+mj-lt"/>
              </a:rPr>
              <a:t>p) Provide information pertaining to contracts awarded by the CSO to BOD quarterly. </a:t>
            </a:r>
          </a:p>
          <a:p>
            <a:pPr marL="457200" lvl="1" indent="0">
              <a:buNone/>
            </a:pPr>
            <a:r>
              <a:rPr lang="en-US" dirty="0">
                <a:latin typeface="+mj-lt"/>
              </a:rPr>
              <a:t>q) Provide progress reports on all procurement activities to the </a:t>
            </a:r>
            <a:r>
              <a:rPr lang="en-US" dirty="0" smtClean="0">
                <a:latin typeface="+mj-lt"/>
              </a:rPr>
              <a:t>ED monthly</a:t>
            </a:r>
            <a:r>
              <a:rPr lang="en-US" dirty="0">
                <a:latin typeface="+mj-lt"/>
              </a:rPr>
              <a:t>.</a:t>
            </a:r>
          </a:p>
          <a:p>
            <a:pPr marL="914400" lvl="2" indent="0">
              <a:buNone/>
            </a:pPr>
            <a:r>
              <a:rPr lang="en-US" sz="1800" dirty="0" smtClean="0">
                <a:latin typeface="+mj-lt"/>
              </a:rPr>
              <a:t> </a:t>
            </a:r>
            <a:endParaRPr lang="en-US" sz="1800" dirty="0">
              <a:latin typeface="+mj-lt"/>
            </a:endParaRPr>
          </a:p>
          <a:p>
            <a:pPr marL="0" indent="0">
              <a:lnSpc>
                <a:spcPct val="100000"/>
              </a:lnSpc>
              <a:buNone/>
            </a:pPr>
            <a:endParaRPr lang="en-US" sz="2400" dirty="0">
              <a:latin typeface="+mj-lt"/>
            </a:endParaRPr>
          </a:p>
        </p:txBody>
      </p:sp>
    </p:spTree>
    <p:extLst>
      <p:ext uri="{BB962C8B-B14F-4D97-AF65-F5344CB8AC3E}">
        <p14:creationId xmlns:p14="http://schemas.microsoft.com/office/powerpoint/2010/main" val="9625991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6"/>
            <a:ext cx="10012680" cy="3745783"/>
          </a:xfrm>
          <a:solidFill>
            <a:schemeClr val="accent3">
              <a:lumMod val="20000"/>
              <a:lumOff val="80000"/>
            </a:schemeClr>
          </a:solidFill>
        </p:spPr>
        <p:txBody>
          <a:bodyPr>
            <a:noAutofit/>
          </a:bodyPr>
          <a:lstStyle/>
          <a:p>
            <a:pPr marL="0" indent="0">
              <a:buNone/>
            </a:pPr>
            <a:r>
              <a:rPr lang="en-US" b="1" dirty="0" smtClean="0">
                <a:latin typeface="+mj-lt"/>
              </a:rPr>
              <a:t>Procurement </a:t>
            </a:r>
            <a:r>
              <a:rPr lang="en-US" b="1" dirty="0">
                <a:latin typeface="+mj-lt"/>
              </a:rPr>
              <a:t>Planning </a:t>
            </a:r>
            <a:r>
              <a:rPr lang="en-US" b="1" dirty="0" smtClean="0">
                <a:latin typeface="+mj-lt"/>
              </a:rPr>
              <a:t>- Strategic </a:t>
            </a:r>
            <a:r>
              <a:rPr lang="en-US" b="1" dirty="0">
                <a:latin typeface="+mj-lt"/>
              </a:rPr>
              <a:t>Concern </a:t>
            </a:r>
            <a:endParaRPr lang="en-US" dirty="0">
              <a:latin typeface="+mj-lt"/>
            </a:endParaRPr>
          </a:p>
          <a:p>
            <a:pPr marL="457200" lvl="1" indent="0">
              <a:buNone/>
            </a:pPr>
            <a:r>
              <a:rPr lang="en-US" sz="2200" dirty="0" smtClean="0">
                <a:latin typeface="+mj-lt"/>
              </a:rPr>
              <a:t>a</a:t>
            </a:r>
            <a:r>
              <a:rPr lang="en-US" sz="2200" dirty="0">
                <a:latin typeface="+mj-lt"/>
              </a:rPr>
              <a:t>) Procurement planning is much more than a schedule of procurement requirements of the CSO. Importance of procurement activities of the CSO should be assessed considering many factors such as contribution to the total budget, achieving of corporate goals and objectives, ensuring value for money, assigning responsibilities to different officials and committees and supervision and monitoring of procurement activities of the CSO etc.; </a:t>
            </a:r>
          </a:p>
          <a:p>
            <a:pPr marL="457200" lvl="1" indent="0">
              <a:buNone/>
            </a:pPr>
            <a:r>
              <a:rPr lang="en-US" sz="2200" dirty="0">
                <a:latin typeface="+mj-lt"/>
              </a:rPr>
              <a:t>b) The conventional approach is to request the procurement requirements from each departments/divisions or regions by the Procurement Division which is responsible to manage the procurement function of the CSO; </a:t>
            </a:r>
          </a:p>
        </p:txBody>
      </p:sp>
    </p:spTree>
    <p:extLst>
      <p:ext uri="{BB962C8B-B14F-4D97-AF65-F5344CB8AC3E}">
        <p14:creationId xmlns:p14="http://schemas.microsoft.com/office/powerpoint/2010/main" val="11256762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6"/>
            <a:ext cx="10012680" cy="4202984"/>
          </a:xfrm>
          <a:solidFill>
            <a:schemeClr val="accent3">
              <a:lumMod val="20000"/>
              <a:lumOff val="80000"/>
            </a:schemeClr>
          </a:solidFill>
        </p:spPr>
        <p:txBody>
          <a:bodyPr>
            <a:noAutofit/>
          </a:bodyPr>
          <a:lstStyle/>
          <a:p>
            <a:pPr marL="0" indent="0">
              <a:buNone/>
            </a:pPr>
            <a:r>
              <a:rPr lang="en-US" b="1" dirty="0" smtClean="0">
                <a:latin typeface="+mj-lt"/>
              </a:rPr>
              <a:t>Procurement </a:t>
            </a:r>
            <a:r>
              <a:rPr lang="en-US" b="1" dirty="0">
                <a:latin typeface="+mj-lt"/>
              </a:rPr>
              <a:t>Planning </a:t>
            </a:r>
            <a:r>
              <a:rPr lang="en-US" b="1" dirty="0" smtClean="0">
                <a:latin typeface="+mj-lt"/>
              </a:rPr>
              <a:t>- Strategic </a:t>
            </a:r>
            <a:r>
              <a:rPr lang="en-US" b="1" dirty="0">
                <a:latin typeface="+mj-lt"/>
              </a:rPr>
              <a:t>Concern </a:t>
            </a:r>
            <a:endParaRPr lang="en-US" dirty="0">
              <a:latin typeface="+mj-lt"/>
            </a:endParaRPr>
          </a:p>
          <a:p>
            <a:pPr marL="457200" lvl="1" indent="0">
              <a:buNone/>
            </a:pPr>
            <a:r>
              <a:rPr lang="en-US" sz="2200" dirty="0" smtClean="0">
                <a:latin typeface="+mj-lt"/>
              </a:rPr>
              <a:t>c</a:t>
            </a:r>
            <a:r>
              <a:rPr lang="en-US" sz="2200" dirty="0">
                <a:latin typeface="+mj-lt"/>
              </a:rPr>
              <a:t>) Once the requirement is received; some procurement is reduced or completely removed and finalized the procurement list. The inclusion or deletion has no rational basis what so ever. This is not meant of real procurement planning; </a:t>
            </a:r>
            <a:endParaRPr lang="en-US" sz="2200" dirty="0" smtClean="0">
              <a:latin typeface="+mj-lt"/>
            </a:endParaRPr>
          </a:p>
          <a:p>
            <a:pPr marL="457200" lvl="1" indent="0">
              <a:buNone/>
            </a:pPr>
            <a:r>
              <a:rPr lang="en-US" sz="2200" dirty="0">
                <a:latin typeface="+mj-lt"/>
              </a:rPr>
              <a:t>d) The procurement plan of the CSO should be prepared in line with the Action Plan. Since the Action Plan entails various activities, sub-activities and performance / output targets that are expected to be achieved under different goals and objectives of the CSO, procurements should be considered as the resource requirements to achieve such targets through such activities and sub-activities; </a:t>
            </a:r>
          </a:p>
          <a:p>
            <a:pPr marL="457200" lvl="1" indent="0">
              <a:buNone/>
            </a:pPr>
            <a:r>
              <a:rPr lang="en-US" sz="2200" dirty="0">
                <a:latin typeface="+mj-lt"/>
              </a:rPr>
              <a:t>e) Since the activities and sub-activities are the best options available and determined by the management, the agreed resource allocation to such activities could be considered as strategic procurement planning. </a:t>
            </a:r>
          </a:p>
          <a:p>
            <a:pPr marL="0" indent="0">
              <a:buNone/>
            </a:pPr>
            <a:endParaRPr lang="en-US" sz="2400" dirty="0">
              <a:latin typeface="+mj-lt"/>
            </a:endParaRPr>
          </a:p>
        </p:txBody>
      </p:sp>
    </p:spTree>
    <p:extLst>
      <p:ext uri="{BB962C8B-B14F-4D97-AF65-F5344CB8AC3E}">
        <p14:creationId xmlns:p14="http://schemas.microsoft.com/office/powerpoint/2010/main" val="13271570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5"/>
            <a:ext cx="10012680" cy="4119857"/>
          </a:xfrm>
          <a:solidFill>
            <a:schemeClr val="accent3">
              <a:lumMod val="20000"/>
              <a:lumOff val="80000"/>
            </a:schemeClr>
          </a:solidFill>
        </p:spPr>
        <p:txBody>
          <a:bodyPr>
            <a:noAutofit/>
          </a:bodyPr>
          <a:lstStyle/>
          <a:p>
            <a:pPr marL="0" indent="0">
              <a:buNone/>
            </a:pPr>
            <a:r>
              <a:rPr lang="en-US" b="1" dirty="0" smtClean="0">
                <a:latin typeface="+mj-lt"/>
              </a:rPr>
              <a:t>Master Procurement Plan (MPP) </a:t>
            </a:r>
            <a:endParaRPr lang="en-US" dirty="0" smtClean="0">
              <a:latin typeface="+mj-lt"/>
            </a:endParaRPr>
          </a:p>
          <a:p>
            <a:pPr marL="457200" lvl="1" indent="0">
              <a:buNone/>
            </a:pPr>
            <a:r>
              <a:rPr lang="en-US" dirty="0" smtClean="0">
                <a:latin typeface="+mj-lt"/>
              </a:rPr>
              <a:t>a</a:t>
            </a:r>
            <a:r>
              <a:rPr lang="en-US" dirty="0">
                <a:latin typeface="+mj-lt"/>
              </a:rPr>
              <a:t>) The CSO may prepare the MPP in line with its Action Plan. Where possible procurement activities envisaged - for a period of three-years - may be listed in the MPP; </a:t>
            </a:r>
          </a:p>
          <a:p>
            <a:pPr marL="457200" lvl="1" indent="0">
              <a:buNone/>
            </a:pPr>
            <a:r>
              <a:rPr lang="en-US" dirty="0">
                <a:latin typeface="+mj-lt"/>
              </a:rPr>
              <a:t>b) The procurement activities for the succeeding year shall be prepared in detail; </a:t>
            </a:r>
          </a:p>
          <a:p>
            <a:pPr marL="457200" lvl="1" indent="0">
              <a:buNone/>
            </a:pPr>
            <a:r>
              <a:rPr lang="en-US" dirty="0">
                <a:latin typeface="+mj-lt"/>
              </a:rPr>
              <a:t>c) The MPP shall assess the relative advantages of centralized versus decentralized Procurement; packaging of Procurement; size of the packages for Goods, Works, etc.; </a:t>
            </a:r>
          </a:p>
          <a:p>
            <a:pPr marL="457200" lvl="1" indent="0">
              <a:buNone/>
            </a:pPr>
            <a:r>
              <a:rPr lang="en-US" dirty="0">
                <a:latin typeface="+mj-lt"/>
              </a:rPr>
              <a:t>d) The MPP shall be regularly updated, at intervals not exceeding six months; </a:t>
            </a:r>
          </a:p>
          <a:p>
            <a:pPr marL="457200" lvl="1" indent="0">
              <a:buNone/>
            </a:pPr>
            <a:r>
              <a:rPr lang="en-US" dirty="0">
                <a:latin typeface="+mj-lt"/>
              </a:rPr>
              <a:t>e) Approval should be obtained for the MPP from the BOD.</a:t>
            </a:r>
          </a:p>
          <a:p>
            <a:pPr marL="0" indent="0">
              <a:buNone/>
            </a:pPr>
            <a:r>
              <a:rPr lang="en-US" sz="2400" dirty="0"/>
              <a:t> </a:t>
            </a:r>
          </a:p>
          <a:p>
            <a:pPr marL="0" indent="0">
              <a:buNone/>
            </a:pPr>
            <a:endParaRPr lang="en-US" sz="2400" dirty="0">
              <a:latin typeface="+mj-lt"/>
            </a:endParaRPr>
          </a:p>
        </p:txBody>
      </p:sp>
    </p:spTree>
    <p:extLst>
      <p:ext uri="{BB962C8B-B14F-4D97-AF65-F5344CB8AC3E}">
        <p14:creationId xmlns:p14="http://schemas.microsoft.com/office/powerpoint/2010/main" val="34777110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5"/>
            <a:ext cx="10012680" cy="4836830"/>
          </a:xfrm>
          <a:solidFill>
            <a:schemeClr val="accent3">
              <a:lumMod val="20000"/>
              <a:lumOff val="80000"/>
            </a:schemeClr>
          </a:solidFill>
        </p:spPr>
        <p:txBody>
          <a:bodyPr>
            <a:noAutofit/>
          </a:bodyPr>
          <a:lstStyle/>
          <a:p>
            <a:pPr marL="0" indent="0">
              <a:buNone/>
            </a:pPr>
            <a:r>
              <a:rPr lang="en-US" b="1" dirty="0" smtClean="0">
                <a:latin typeface="+mj-lt"/>
              </a:rPr>
              <a:t>Annual Procurement Plan (APP)</a:t>
            </a:r>
            <a:endParaRPr lang="en-US" dirty="0" smtClean="0">
              <a:latin typeface="+mj-lt"/>
            </a:endParaRPr>
          </a:p>
          <a:p>
            <a:pPr marL="457200" lvl="1" indent="0">
              <a:buNone/>
            </a:pPr>
            <a:r>
              <a:rPr lang="en-US" dirty="0" smtClean="0">
                <a:latin typeface="+mj-lt"/>
              </a:rPr>
              <a:t>a</a:t>
            </a:r>
            <a:r>
              <a:rPr lang="en-US" dirty="0">
                <a:latin typeface="+mj-lt"/>
              </a:rPr>
              <a:t>) The CSO shall prepare an Annual Procurement Plan for the ensuring financial year before the end of the current financial year; </a:t>
            </a:r>
          </a:p>
          <a:p>
            <a:pPr marL="457200" lvl="1" indent="0">
              <a:buNone/>
            </a:pPr>
            <a:r>
              <a:rPr lang="en-US" dirty="0">
                <a:latin typeface="+mj-lt"/>
              </a:rPr>
              <a:t>b) This plan spells out the procurement requirements of the CSO for the ensuring financial year; </a:t>
            </a:r>
          </a:p>
          <a:p>
            <a:pPr marL="457200" lvl="1" indent="0">
              <a:buNone/>
            </a:pPr>
            <a:r>
              <a:rPr lang="en-US" dirty="0">
                <a:latin typeface="+mj-lt"/>
              </a:rPr>
              <a:t>c) This APP is essentially derived from the Annual Action Plan of the financial year; </a:t>
            </a:r>
          </a:p>
          <a:p>
            <a:pPr marL="457200" lvl="1" indent="0">
              <a:buNone/>
            </a:pPr>
            <a:r>
              <a:rPr lang="en-US" dirty="0">
                <a:latin typeface="+mj-lt"/>
              </a:rPr>
              <a:t>d) This APP should entail all required details such as procurement packages /slices under different Procurement Categories i.e. Works, Goods, Non-consulting Services and Consulting Services (separate Plans), proposed Procurement Methods, Total Cost Estimate for each packages, the expected dates of Bid Invitation and Contract Award etc.; </a:t>
            </a:r>
          </a:p>
          <a:p>
            <a:pPr marL="457200" lvl="1" indent="0">
              <a:buNone/>
            </a:pPr>
            <a:r>
              <a:rPr lang="en-US" dirty="0">
                <a:latin typeface="+mj-lt"/>
              </a:rPr>
              <a:t>e) Approval should be obtained for the APP from the BOD.</a:t>
            </a:r>
          </a:p>
          <a:p>
            <a:pPr marL="0" indent="0">
              <a:buNone/>
            </a:pPr>
            <a:r>
              <a:rPr lang="en-US" sz="2400" dirty="0"/>
              <a:t> </a:t>
            </a:r>
          </a:p>
          <a:p>
            <a:pPr marL="0" indent="0">
              <a:buNone/>
            </a:pPr>
            <a:endParaRPr lang="en-US" sz="2400" dirty="0">
              <a:latin typeface="+mj-lt"/>
            </a:endParaRPr>
          </a:p>
        </p:txBody>
      </p:sp>
    </p:spTree>
    <p:extLst>
      <p:ext uri="{BB962C8B-B14F-4D97-AF65-F5344CB8AC3E}">
        <p14:creationId xmlns:p14="http://schemas.microsoft.com/office/powerpoint/2010/main" val="37096102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5"/>
            <a:ext cx="10012680" cy="4514711"/>
          </a:xfrm>
          <a:solidFill>
            <a:schemeClr val="accent3">
              <a:lumMod val="20000"/>
              <a:lumOff val="80000"/>
            </a:schemeClr>
          </a:solidFill>
        </p:spPr>
        <p:txBody>
          <a:bodyPr>
            <a:noAutofit/>
          </a:bodyPr>
          <a:lstStyle/>
          <a:p>
            <a:pPr marL="0" indent="0">
              <a:buNone/>
            </a:pPr>
            <a:r>
              <a:rPr lang="en-US" b="1" dirty="0" smtClean="0">
                <a:latin typeface="+mj-lt"/>
              </a:rPr>
              <a:t>Procurement Packaging and Slicing </a:t>
            </a:r>
            <a:endParaRPr lang="en-US" dirty="0" smtClean="0">
              <a:latin typeface="+mj-lt"/>
            </a:endParaRPr>
          </a:p>
          <a:p>
            <a:pPr marL="457200" lvl="1" indent="0">
              <a:buNone/>
            </a:pPr>
            <a:r>
              <a:rPr lang="en-US" sz="2000" dirty="0" smtClean="0">
                <a:latin typeface="+mj-lt"/>
              </a:rPr>
              <a:t>a</a:t>
            </a:r>
            <a:r>
              <a:rPr lang="en-US" dirty="0">
                <a:latin typeface="+mj-lt"/>
              </a:rPr>
              <a:t>) All procurement requirements should be packaged considering the suppliers point of view and required dates of procurement (see </a:t>
            </a:r>
            <a:r>
              <a:rPr lang="en-US" b="1" dirty="0">
                <a:latin typeface="+mj-lt"/>
              </a:rPr>
              <a:t>Annex 6</a:t>
            </a:r>
            <a:r>
              <a:rPr lang="en-US" dirty="0">
                <a:latin typeface="+mj-lt"/>
              </a:rPr>
              <a:t>); </a:t>
            </a:r>
          </a:p>
          <a:p>
            <a:pPr marL="457200" lvl="1" indent="0">
              <a:buNone/>
            </a:pPr>
            <a:r>
              <a:rPr lang="en-US" dirty="0">
                <a:latin typeface="+mj-lt"/>
              </a:rPr>
              <a:t>b) In order for large and small suppliers/ contractors to participate for bidding, market capacity and to meet the critical delivery or completion schedules, large contracts may be divided into Smaller slices and procured on ‘slice and package’ method; </a:t>
            </a:r>
          </a:p>
          <a:p>
            <a:pPr marL="457200" lvl="1" indent="0">
              <a:buNone/>
            </a:pPr>
            <a:r>
              <a:rPr lang="en-US" dirty="0">
                <a:latin typeface="+mj-lt"/>
              </a:rPr>
              <a:t>c) Both small and large contractors may be allowed, at their option, to bid for one or more slices or the whole package according to their capacity; </a:t>
            </a:r>
          </a:p>
          <a:p>
            <a:pPr marL="457200" lvl="1" indent="0">
              <a:buNone/>
            </a:pPr>
            <a:r>
              <a:rPr lang="en-US" dirty="0">
                <a:latin typeface="+mj-lt"/>
              </a:rPr>
              <a:t>e) All bids shall be received by the same closing date, time and shall be opened and evaluated simultaneously so as to determine the Bid for combination of Bids that offers the lowest evaluated cost.</a:t>
            </a:r>
          </a:p>
          <a:p>
            <a:pPr marL="0" indent="0">
              <a:buNone/>
            </a:pPr>
            <a:r>
              <a:rPr lang="en-US" sz="2400" dirty="0">
                <a:latin typeface="+mj-lt"/>
              </a:rPr>
              <a:t> </a:t>
            </a:r>
          </a:p>
          <a:p>
            <a:pPr marL="0" indent="0">
              <a:buNone/>
            </a:pPr>
            <a:endParaRPr lang="en-US" sz="2400" dirty="0">
              <a:latin typeface="+mj-lt"/>
            </a:endParaRPr>
          </a:p>
        </p:txBody>
      </p:sp>
    </p:spTree>
    <p:extLst>
      <p:ext uri="{BB962C8B-B14F-4D97-AF65-F5344CB8AC3E}">
        <p14:creationId xmlns:p14="http://schemas.microsoft.com/office/powerpoint/2010/main" val="19840138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5"/>
            <a:ext cx="10012680" cy="4722530"/>
          </a:xfrm>
          <a:solidFill>
            <a:schemeClr val="accent3">
              <a:lumMod val="20000"/>
              <a:lumOff val="80000"/>
            </a:schemeClr>
          </a:solidFill>
        </p:spPr>
        <p:txBody>
          <a:bodyPr>
            <a:noAutofit/>
          </a:bodyPr>
          <a:lstStyle/>
          <a:p>
            <a:pPr marL="0" indent="0">
              <a:buNone/>
            </a:pPr>
            <a:r>
              <a:rPr lang="en-US" b="1" dirty="0" smtClean="0">
                <a:latin typeface="+mj-lt"/>
              </a:rPr>
              <a:t>Procurement </a:t>
            </a:r>
            <a:r>
              <a:rPr lang="en-US" b="1" dirty="0">
                <a:latin typeface="+mj-lt"/>
              </a:rPr>
              <a:t>Preparatory and Planning </a:t>
            </a:r>
            <a:endParaRPr lang="en-US" dirty="0">
              <a:latin typeface="+mj-lt"/>
            </a:endParaRPr>
          </a:p>
          <a:p>
            <a:pPr marL="457200" lvl="1" indent="0">
              <a:buNone/>
            </a:pPr>
            <a:r>
              <a:rPr lang="en-US" dirty="0" smtClean="0">
                <a:latin typeface="+mj-lt"/>
              </a:rPr>
              <a:t>a</a:t>
            </a:r>
            <a:r>
              <a:rPr lang="en-US" dirty="0">
                <a:latin typeface="+mj-lt"/>
              </a:rPr>
              <a:t>) All the contract packages included in the APP, procurement preparatory activities should be identified by the user departments/ divisions such as preparation of specifications, estimates/ BOQs, drawings, plans, required approvals from local authorities, CEA and preparation of Bidding Documents </a:t>
            </a:r>
          </a:p>
          <a:p>
            <a:pPr marL="457200" lvl="1" indent="0">
              <a:buNone/>
            </a:pPr>
            <a:r>
              <a:rPr lang="en-US" dirty="0">
                <a:latin typeface="+mj-lt"/>
              </a:rPr>
              <a:t>b) Procurement Preparatory Plan should also be submitted to the management along with the APP. It is the responsibility of the CSO to allocate funds required to complete the preparatory activities whenever applicable; </a:t>
            </a:r>
          </a:p>
          <a:p>
            <a:pPr marL="457200" lvl="1" indent="0">
              <a:buNone/>
            </a:pPr>
            <a:r>
              <a:rPr lang="en-US" dirty="0">
                <a:latin typeface="+mj-lt"/>
              </a:rPr>
              <a:t>c) If preparatory activities are not planned properly and completed by the users, such procurements may not be included into the APP; </a:t>
            </a:r>
          </a:p>
          <a:p>
            <a:pPr marL="457200" lvl="1" indent="0">
              <a:buNone/>
            </a:pPr>
            <a:r>
              <a:rPr lang="en-US" dirty="0">
                <a:latin typeface="+mj-lt"/>
              </a:rPr>
              <a:t>d) However, the Officer in charge of the subject of Procurement should monitor the preparatory activities</a:t>
            </a:r>
          </a:p>
          <a:p>
            <a:pPr marL="0" indent="0">
              <a:buNone/>
            </a:pPr>
            <a:r>
              <a:rPr lang="en-US" sz="2400" dirty="0">
                <a:latin typeface="+mj-lt"/>
              </a:rPr>
              <a:t> </a:t>
            </a:r>
          </a:p>
          <a:p>
            <a:pPr marL="0" indent="0">
              <a:buNone/>
            </a:pPr>
            <a:endParaRPr lang="en-US" sz="2400" dirty="0">
              <a:latin typeface="+mj-lt"/>
            </a:endParaRPr>
          </a:p>
        </p:txBody>
      </p:sp>
    </p:spTree>
    <p:extLst>
      <p:ext uri="{BB962C8B-B14F-4D97-AF65-F5344CB8AC3E}">
        <p14:creationId xmlns:p14="http://schemas.microsoft.com/office/powerpoint/2010/main" val="36791455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5"/>
            <a:ext cx="10012680" cy="3849693"/>
          </a:xfrm>
          <a:solidFill>
            <a:schemeClr val="accent3">
              <a:lumMod val="20000"/>
              <a:lumOff val="80000"/>
            </a:schemeClr>
          </a:solidFill>
        </p:spPr>
        <p:txBody>
          <a:bodyPr>
            <a:noAutofit/>
          </a:bodyPr>
          <a:lstStyle/>
          <a:p>
            <a:pPr marL="0" indent="0">
              <a:buNone/>
            </a:pPr>
            <a:r>
              <a:rPr lang="en-US" b="1" dirty="0">
                <a:latin typeface="+mj-lt"/>
              </a:rPr>
              <a:t>Detailed Procurement Plan (DPP) </a:t>
            </a:r>
            <a:endParaRPr lang="en-US" dirty="0">
              <a:latin typeface="+mj-lt"/>
            </a:endParaRPr>
          </a:p>
          <a:p>
            <a:pPr marL="457200" lvl="1" indent="0">
              <a:buNone/>
            </a:pPr>
            <a:r>
              <a:rPr lang="en-US" dirty="0" smtClean="0">
                <a:latin typeface="+mj-lt"/>
              </a:rPr>
              <a:t>a</a:t>
            </a:r>
            <a:r>
              <a:rPr lang="en-US" dirty="0">
                <a:latin typeface="+mj-lt"/>
              </a:rPr>
              <a:t>) Detailed Procurement Plan should be prepared once the APP is approved by the BOD in accordance with the format in the Procurement guidelines; </a:t>
            </a:r>
          </a:p>
          <a:p>
            <a:pPr marL="457200" lvl="1" indent="0">
              <a:buNone/>
            </a:pPr>
            <a:r>
              <a:rPr lang="en-US" dirty="0">
                <a:latin typeface="+mj-lt"/>
              </a:rPr>
              <a:t>b) DPP is a schedule describing, steps of each individual Procurement action from the point of commencement until the contract award; </a:t>
            </a:r>
          </a:p>
          <a:p>
            <a:pPr marL="457200" lvl="1" indent="0">
              <a:buNone/>
            </a:pPr>
            <a:r>
              <a:rPr lang="en-US" dirty="0">
                <a:latin typeface="+mj-lt"/>
              </a:rPr>
              <a:t>c) DPP entails Procurement Time Schedules (PTS) of each contract package included in the DPP; </a:t>
            </a:r>
          </a:p>
          <a:p>
            <a:pPr marL="457200" lvl="1" indent="0">
              <a:buNone/>
            </a:pPr>
            <a:r>
              <a:rPr lang="en-US" dirty="0">
                <a:latin typeface="+mj-lt"/>
              </a:rPr>
              <a:t>d) PTS is a time schedule in chronological order; </a:t>
            </a:r>
          </a:p>
          <a:p>
            <a:pPr marL="457200" lvl="1" indent="0">
              <a:buNone/>
            </a:pPr>
            <a:r>
              <a:rPr lang="en-US" dirty="0">
                <a:latin typeface="+mj-lt"/>
              </a:rPr>
              <a:t>e) PTS shall be prepared in two stages as described below; </a:t>
            </a:r>
          </a:p>
          <a:p>
            <a:pPr marL="457200" lvl="1" indent="0">
              <a:buNone/>
            </a:pPr>
            <a:r>
              <a:rPr lang="en-US" dirty="0">
                <a:latin typeface="+mj-lt"/>
              </a:rPr>
              <a:t>f) The preparation and regular updates of </a:t>
            </a:r>
          </a:p>
        </p:txBody>
      </p:sp>
    </p:spTree>
    <p:extLst>
      <p:ext uri="{BB962C8B-B14F-4D97-AF65-F5344CB8AC3E}">
        <p14:creationId xmlns:p14="http://schemas.microsoft.com/office/powerpoint/2010/main" val="11381215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5"/>
            <a:ext cx="10012680" cy="4680966"/>
          </a:xfrm>
          <a:solidFill>
            <a:schemeClr val="accent3">
              <a:lumMod val="20000"/>
              <a:lumOff val="80000"/>
            </a:schemeClr>
          </a:solidFill>
        </p:spPr>
        <p:txBody>
          <a:bodyPr>
            <a:noAutofit/>
          </a:bodyPr>
          <a:lstStyle/>
          <a:p>
            <a:pPr marL="0" indent="0">
              <a:buNone/>
            </a:pPr>
            <a:r>
              <a:rPr lang="en-US" b="1" dirty="0">
                <a:latin typeface="+mj-lt"/>
              </a:rPr>
              <a:t>Detailed Procurement Plan (DPP) </a:t>
            </a:r>
            <a:endParaRPr lang="en-US" b="1" dirty="0" smtClean="0">
              <a:latin typeface="+mj-lt"/>
            </a:endParaRPr>
          </a:p>
          <a:p>
            <a:pPr marL="0" indent="0">
              <a:buNone/>
            </a:pPr>
            <a:r>
              <a:rPr lang="en-US" sz="2400" b="1" dirty="0">
                <a:latin typeface="+mj-lt"/>
              </a:rPr>
              <a:t>Stage 1 </a:t>
            </a:r>
            <a:endParaRPr lang="en-US" sz="2400" dirty="0">
              <a:latin typeface="+mj-lt"/>
            </a:endParaRPr>
          </a:p>
          <a:p>
            <a:r>
              <a:rPr lang="en-US" sz="2400" dirty="0" smtClean="0">
                <a:latin typeface="+mj-lt"/>
              </a:rPr>
              <a:t>Stage </a:t>
            </a:r>
            <a:r>
              <a:rPr lang="en-US" sz="2400" dirty="0">
                <a:latin typeface="+mj-lt"/>
              </a:rPr>
              <a:t>1 of PTS shall include all activities after preparation of draft bidding documents. The responsibility of preparing of draft bidding documents rests with the CSO.</a:t>
            </a:r>
          </a:p>
          <a:p>
            <a:pPr marL="0" indent="0">
              <a:buNone/>
            </a:pPr>
            <a:r>
              <a:rPr lang="en-US" sz="2400" b="1" dirty="0" smtClean="0">
                <a:latin typeface="+mj-lt"/>
              </a:rPr>
              <a:t>Stage </a:t>
            </a:r>
            <a:r>
              <a:rPr lang="en-US" sz="2400" b="1" dirty="0">
                <a:latin typeface="+mj-lt"/>
              </a:rPr>
              <a:t>2</a:t>
            </a:r>
            <a:endParaRPr lang="en-US" sz="2400" dirty="0">
              <a:latin typeface="+mj-lt"/>
            </a:endParaRPr>
          </a:p>
          <a:p>
            <a:pPr lvl="0"/>
            <a:r>
              <a:rPr lang="en-US" sz="2400" dirty="0">
                <a:latin typeface="+mj-lt"/>
              </a:rPr>
              <a:t>Stage 2 of PTS shall include all activities after preparation of bidding documents; </a:t>
            </a:r>
          </a:p>
          <a:p>
            <a:pPr lvl="0"/>
            <a:r>
              <a:rPr lang="en-US" sz="2400" dirty="0">
                <a:latin typeface="+mj-lt"/>
              </a:rPr>
              <a:t>DPP shall entail all procurement requirements exceeding LKR 100,000 </a:t>
            </a:r>
          </a:p>
          <a:p>
            <a:pPr lvl="0"/>
            <a:r>
              <a:rPr lang="en-US" sz="2400" dirty="0">
                <a:latin typeface="+mj-lt"/>
              </a:rPr>
              <a:t>Responsibility of preparing the draft of Stage 2 is also rests with the Procurement Unit  </a:t>
            </a:r>
          </a:p>
          <a:p>
            <a:pPr marL="0" indent="0">
              <a:buNone/>
            </a:pPr>
            <a:endParaRPr lang="en-US" dirty="0">
              <a:latin typeface="+mj-lt"/>
            </a:endParaRPr>
          </a:p>
        </p:txBody>
      </p:sp>
    </p:spTree>
    <p:extLst>
      <p:ext uri="{BB962C8B-B14F-4D97-AF65-F5344CB8AC3E}">
        <p14:creationId xmlns:p14="http://schemas.microsoft.com/office/powerpoint/2010/main" val="1053298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254524"/>
            <a:ext cx="10012680" cy="1106424"/>
          </a:xfrm>
          <a:solidFill>
            <a:schemeClr val="accent3">
              <a:lumMod val="50000"/>
            </a:schemeClr>
          </a:solidFill>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Procurement Preparatory </a:t>
            </a:r>
            <a:r>
              <a:rPr lang="en-US" b="1" dirty="0">
                <a:solidFill>
                  <a:schemeClr val="bg1"/>
                </a:solidFill>
              </a:rPr>
              <a:t>A</a:t>
            </a:r>
            <a:r>
              <a:rPr lang="en-US" b="1" dirty="0" smtClean="0">
                <a:solidFill>
                  <a:schemeClr val="bg1"/>
                </a:solidFill>
              </a:rPr>
              <a:t>ctivities and Procurement Planning…</a:t>
            </a:r>
            <a:br>
              <a:rPr lang="en-US" b="1" dirty="0" smtClean="0">
                <a:solidFill>
                  <a:schemeClr val="bg1"/>
                </a:solidFill>
              </a:rPr>
            </a:br>
            <a:endParaRPr lang="en-US" b="1" dirty="0">
              <a:solidFill>
                <a:schemeClr val="bg1"/>
              </a:solidFill>
              <a:effectLst/>
              <a:ea typeface="Times New Roman" panose="02020603050405020304" pitchFamily="18" charset="0"/>
            </a:endParaRPr>
          </a:p>
        </p:txBody>
      </p:sp>
      <p:sp>
        <p:nvSpPr>
          <p:cNvPr id="3" name="Content Placeholder 2"/>
          <p:cNvSpPr>
            <a:spLocks noGrp="1"/>
          </p:cNvSpPr>
          <p:nvPr>
            <p:ph idx="1"/>
          </p:nvPr>
        </p:nvSpPr>
        <p:spPr>
          <a:xfrm>
            <a:off x="1222332" y="1501625"/>
            <a:ext cx="10012680" cy="3454839"/>
          </a:xfrm>
          <a:solidFill>
            <a:schemeClr val="accent3">
              <a:lumMod val="20000"/>
              <a:lumOff val="80000"/>
            </a:schemeClr>
          </a:solidFill>
        </p:spPr>
        <p:txBody>
          <a:bodyPr>
            <a:noAutofit/>
          </a:bodyPr>
          <a:lstStyle/>
          <a:p>
            <a:pPr marL="0" indent="0">
              <a:buNone/>
            </a:pPr>
            <a:r>
              <a:rPr lang="en-US" b="1" dirty="0">
                <a:latin typeface="+mj-lt"/>
              </a:rPr>
              <a:t>Monitoring of Procurement Plan </a:t>
            </a:r>
            <a:endParaRPr lang="en-US" dirty="0">
              <a:latin typeface="+mj-lt"/>
            </a:endParaRPr>
          </a:p>
          <a:p>
            <a:r>
              <a:rPr lang="en-US" sz="2400" dirty="0" smtClean="0">
                <a:latin typeface="+mj-lt"/>
              </a:rPr>
              <a:t>All </a:t>
            </a:r>
            <a:r>
              <a:rPr lang="en-US" sz="2400" dirty="0">
                <a:latin typeface="+mj-lt"/>
              </a:rPr>
              <a:t>procurement activities spelt out in the DPP should be monitored by the respective authority. The head of Admin Service or Finance Manager will collect periodic information (at least quarterly) from all the HODs to ensure that all procurement activities are performed as scheduled. If the delays are apparent prompt actions to be taken by the head of procurement and report to the ED or BOD appropriately.  </a:t>
            </a:r>
            <a:endParaRPr lang="en-US" sz="2400" dirty="0" smtClean="0">
              <a:latin typeface="+mj-lt"/>
            </a:endParaRPr>
          </a:p>
          <a:p>
            <a:r>
              <a:rPr lang="en-US" sz="2400" dirty="0" smtClean="0">
                <a:latin typeface="+mj-lt"/>
              </a:rPr>
              <a:t>Average </a:t>
            </a:r>
            <a:r>
              <a:rPr lang="en-US" sz="2400" dirty="0">
                <a:latin typeface="+mj-lt"/>
              </a:rPr>
              <a:t>time frame for procurement process is given (see </a:t>
            </a:r>
            <a:r>
              <a:rPr lang="en-US" sz="2400" b="1" dirty="0">
                <a:latin typeface="+mj-lt"/>
              </a:rPr>
              <a:t>Annex 7</a:t>
            </a:r>
            <a:r>
              <a:rPr lang="en-US" sz="2400" dirty="0">
                <a:latin typeface="+mj-lt"/>
              </a:rPr>
              <a:t>)</a:t>
            </a:r>
          </a:p>
          <a:p>
            <a:pPr marL="0" indent="0">
              <a:buNone/>
            </a:pPr>
            <a:endParaRPr lang="en-US" dirty="0">
              <a:latin typeface="+mj-lt"/>
            </a:endParaRPr>
          </a:p>
        </p:txBody>
      </p:sp>
    </p:spTree>
    <p:extLst>
      <p:ext uri="{BB962C8B-B14F-4D97-AF65-F5344CB8AC3E}">
        <p14:creationId xmlns:p14="http://schemas.microsoft.com/office/powerpoint/2010/main" val="745517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56" y="576072"/>
            <a:ext cx="941832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362456" y="1837944"/>
            <a:ext cx="9418320" cy="2569464"/>
          </a:xfrm>
          <a:solidFill>
            <a:schemeClr val="accent3">
              <a:lumMod val="20000"/>
              <a:lumOff val="80000"/>
            </a:schemeClr>
          </a:solidFill>
        </p:spPr>
        <p:txBody>
          <a:bodyPr>
            <a:noAutofit/>
          </a:bodyPr>
          <a:lstStyle/>
          <a:p>
            <a:pPr marL="0" indent="0">
              <a:buNone/>
            </a:pPr>
            <a:r>
              <a:rPr lang="en-US" b="1" dirty="0">
                <a:latin typeface="+mj-lt"/>
              </a:rPr>
              <a:t>What is the procurement process?</a:t>
            </a:r>
            <a:endParaRPr lang="en-US" dirty="0">
              <a:latin typeface="+mj-lt"/>
            </a:endParaRPr>
          </a:p>
          <a:p>
            <a:r>
              <a:rPr lang="en-US" sz="2400" b="1" dirty="0">
                <a:latin typeface="+mj-lt"/>
              </a:rPr>
              <a:t>The procurement process is the name for all of the steps an organization must take to acquire the products and services it needs to do business.</a:t>
            </a:r>
            <a:endParaRPr lang="en-US" sz="2400" dirty="0">
              <a:latin typeface="+mj-lt"/>
            </a:endParaRPr>
          </a:p>
          <a:p>
            <a:r>
              <a:rPr lang="en-US" sz="2400" dirty="0">
                <a:latin typeface="+mj-lt"/>
              </a:rPr>
              <a:t>Typically a procurement process will start from the minute a purchase request is placed, and involve steps like identifying suppliers, negotiating price, invoice approval, right through to receiving the goods.</a:t>
            </a:r>
          </a:p>
          <a:p>
            <a:pPr marL="0" indent="0">
              <a:buNone/>
            </a:pPr>
            <a:endParaRPr lang="en-US" sz="2400" b="1" i="1" dirty="0">
              <a:latin typeface="+mj-lt"/>
            </a:endParaRPr>
          </a:p>
        </p:txBody>
      </p:sp>
    </p:spTree>
    <p:extLst>
      <p:ext uri="{BB962C8B-B14F-4D97-AF65-F5344CB8AC3E}">
        <p14:creationId xmlns:p14="http://schemas.microsoft.com/office/powerpoint/2010/main" val="830668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56" y="310896"/>
            <a:ext cx="941832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362456" y="1481328"/>
            <a:ext cx="9418320" cy="4599432"/>
          </a:xfrm>
          <a:solidFill>
            <a:schemeClr val="accent3">
              <a:lumMod val="20000"/>
              <a:lumOff val="80000"/>
            </a:schemeClr>
          </a:solidFill>
        </p:spPr>
        <p:txBody>
          <a:bodyPr>
            <a:noAutofit/>
          </a:bodyPr>
          <a:lstStyle/>
          <a:p>
            <a:pPr marL="0" indent="0">
              <a:buNone/>
            </a:pPr>
            <a:r>
              <a:rPr lang="en-US" sz="2400" dirty="0">
                <a:latin typeface="+mj-lt"/>
              </a:rPr>
              <a:t>It’s important to note that there’s no “one size fits all” format for the procurement process flow. The steps in a company’s procurement process will depend on several factors like:</a:t>
            </a:r>
          </a:p>
          <a:p>
            <a:pPr lvl="1"/>
            <a:r>
              <a:rPr lang="en-US" sz="2000" dirty="0">
                <a:latin typeface="+mj-lt"/>
              </a:rPr>
              <a:t>Business model</a:t>
            </a:r>
          </a:p>
          <a:p>
            <a:pPr lvl="1"/>
            <a:r>
              <a:rPr lang="en-US" sz="2000" dirty="0">
                <a:latin typeface="+mj-lt"/>
              </a:rPr>
              <a:t>Company size</a:t>
            </a:r>
          </a:p>
          <a:p>
            <a:pPr lvl="1"/>
            <a:r>
              <a:rPr lang="en-US" sz="2000" dirty="0">
                <a:latin typeface="+mj-lt"/>
              </a:rPr>
              <a:t>Location of business</a:t>
            </a:r>
          </a:p>
          <a:p>
            <a:pPr lvl="1"/>
            <a:r>
              <a:rPr lang="en-US" sz="2000" dirty="0">
                <a:latin typeface="+mj-lt"/>
              </a:rPr>
              <a:t>Company structure</a:t>
            </a:r>
          </a:p>
          <a:p>
            <a:pPr lvl="1"/>
            <a:r>
              <a:rPr lang="en-US" sz="2000" dirty="0">
                <a:latin typeface="+mj-lt"/>
              </a:rPr>
              <a:t>How to handle budget and spending</a:t>
            </a:r>
          </a:p>
          <a:p>
            <a:pPr lvl="1"/>
            <a:r>
              <a:rPr lang="en-US" sz="2000" dirty="0">
                <a:latin typeface="+mj-lt"/>
              </a:rPr>
              <a:t>Human resources (e.g. does the company have a procurement manager or not?)</a:t>
            </a:r>
          </a:p>
          <a:p>
            <a:r>
              <a:rPr lang="en-US" sz="2400" dirty="0" smtClean="0">
                <a:latin typeface="+mj-lt"/>
              </a:rPr>
              <a:t>Some organizations like government institutions are </a:t>
            </a:r>
            <a:r>
              <a:rPr lang="en-US" sz="2400" dirty="0">
                <a:latin typeface="+mj-lt"/>
              </a:rPr>
              <a:t>often subject to restrictions </a:t>
            </a:r>
            <a:r>
              <a:rPr lang="en-US" sz="2400" dirty="0" smtClean="0">
                <a:latin typeface="+mj-lt"/>
              </a:rPr>
              <a:t>in law and </a:t>
            </a:r>
            <a:r>
              <a:rPr lang="en-US" sz="2400" dirty="0">
                <a:latin typeface="+mj-lt"/>
              </a:rPr>
              <a:t>strict industry-specific guidelines which can also affect the steps involved in the procurement process. For example, ICTAD guidelines </a:t>
            </a:r>
            <a:r>
              <a:rPr lang="en-US" sz="2400" dirty="0" smtClean="0">
                <a:latin typeface="+mj-lt"/>
              </a:rPr>
              <a:t>- standard </a:t>
            </a:r>
            <a:r>
              <a:rPr lang="en-US" sz="2400" dirty="0">
                <a:latin typeface="+mj-lt"/>
              </a:rPr>
              <a:t>bidding documents </a:t>
            </a:r>
            <a:r>
              <a:rPr lang="en-US" sz="2400" dirty="0" smtClean="0">
                <a:latin typeface="+mj-lt"/>
              </a:rPr>
              <a:t>for works constructions</a:t>
            </a:r>
            <a:endParaRPr lang="en-US" sz="2400"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320534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56" y="576072"/>
            <a:ext cx="941832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362456" y="1837944"/>
            <a:ext cx="9418320" cy="4169664"/>
          </a:xfrm>
          <a:solidFill>
            <a:schemeClr val="accent3">
              <a:lumMod val="20000"/>
              <a:lumOff val="80000"/>
            </a:schemeClr>
          </a:solidFill>
        </p:spPr>
        <p:txBody>
          <a:bodyPr>
            <a:noAutofit/>
          </a:bodyPr>
          <a:lstStyle/>
          <a:p>
            <a:pPr marL="0" indent="0">
              <a:buNone/>
            </a:pPr>
            <a:r>
              <a:rPr lang="en-US" dirty="0">
                <a:latin typeface="+mj-lt"/>
              </a:rPr>
              <a:t>The steps in the procurement process</a:t>
            </a:r>
          </a:p>
          <a:p>
            <a:pPr marL="0" indent="0">
              <a:buNone/>
            </a:pPr>
            <a:r>
              <a:rPr lang="en-US" sz="2400" dirty="0">
                <a:latin typeface="+mj-lt"/>
              </a:rPr>
              <a:t>Although </a:t>
            </a:r>
            <a:r>
              <a:rPr lang="en-US" sz="2400" dirty="0" smtClean="0">
                <a:latin typeface="+mj-lt"/>
              </a:rPr>
              <a:t>every organization’s </a:t>
            </a:r>
            <a:r>
              <a:rPr lang="en-US" sz="2400" dirty="0">
                <a:latin typeface="+mj-lt"/>
              </a:rPr>
              <a:t>procurement process is slightly different, there are several key steps that </a:t>
            </a:r>
            <a:r>
              <a:rPr lang="en-US" sz="2400" dirty="0" smtClean="0">
                <a:latin typeface="+mj-lt"/>
              </a:rPr>
              <a:t>may be used </a:t>
            </a:r>
            <a:r>
              <a:rPr lang="en-US" sz="2400" dirty="0">
                <a:latin typeface="+mj-lt"/>
              </a:rPr>
              <a:t>as building blocks to create and refine a </a:t>
            </a:r>
            <a:r>
              <a:rPr lang="en-US" sz="2400" dirty="0" smtClean="0">
                <a:latin typeface="+mj-lt"/>
              </a:rPr>
              <a:t>CSO’s </a:t>
            </a:r>
            <a:r>
              <a:rPr lang="en-US" sz="2400" dirty="0">
                <a:latin typeface="+mj-lt"/>
              </a:rPr>
              <a:t>procurement </a:t>
            </a:r>
            <a:r>
              <a:rPr lang="en-US" sz="2400" dirty="0" smtClean="0">
                <a:latin typeface="+mj-lt"/>
              </a:rPr>
              <a:t>process and the key steps. </a:t>
            </a:r>
            <a:endParaRPr lang="en-US" sz="2400" dirty="0">
              <a:latin typeface="+mj-lt"/>
            </a:endParaRPr>
          </a:p>
          <a:p>
            <a:pPr marL="0" indent="0">
              <a:buNone/>
            </a:pPr>
            <a:r>
              <a:rPr lang="en-US" sz="2400" b="1" dirty="0" smtClean="0">
                <a:latin typeface="+mj-lt"/>
              </a:rPr>
              <a:t>Step </a:t>
            </a:r>
            <a:r>
              <a:rPr lang="en-US" sz="2400" b="1" dirty="0">
                <a:latin typeface="+mj-lt"/>
              </a:rPr>
              <a:t>1: identify what’s needed</a:t>
            </a:r>
            <a:endParaRPr lang="en-US" sz="2400" dirty="0">
              <a:latin typeface="+mj-lt"/>
            </a:endParaRPr>
          </a:p>
          <a:p>
            <a:r>
              <a:rPr lang="en-US" sz="2400" dirty="0" smtClean="0">
                <a:latin typeface="+mj-lt"/>
              </a:rPr>
              <a:t>First </a:t>
            </a:r>
            <a:r>
              <a:rPr lang="en-US" sz="2400" dirty="0">
                <a:latin typeface="+mj-lt"/>
              </a:rPr>
              <a:t>stage in the procurement process is recognizing the need for a product (a brand new item, or something the company is re-ordering or pacing a repeat order) or a service. </a:t>
            </a:r>
            <a:endParaRPr lang="en-US" sz="2400" dirty="0" smtClean="0">
              <a:latin typeface="+mj-lt"/>
            </a:endParaRPr>
          </a:p>
          <a:p>
            <a:r>
              <a:rPr lang="en-US" sz="2400" dirty="0" smtClean="0">
                <a:latin typeface="+mj-lt"/>
              </a:rPr>
              <a:t>Business </a:t>
            </a:r>
            <a:r>
              <a:rPr lang="en-US" sz="2400" dirty="0">
                <a:latin typeface="+mj-lt"/>
              </a:rPr>
              <a:t>owners, executives, department heads, employees, and procurement managers can all handle this step.</a:t>
            </a:r>
          </a:p>
          <a:p>
            <a:pPr marL="0" indent="0">
              <a:buNone/>
            </a:pPr>
            <a:endParaRPr lang="en-US" sz="2400" b="1" i="1" dirty="0">
              <a:latin typeface="+mj-lt"/>
            </a:endParaRPr>
          </a:p>
        </p:txBody>
      </p:sp>
    </p:spTree>
    <p:extLst>
      <p:ext uri="{BB962C8B-B14F-4D97-AF65-F5344CB8AC3E}">
        <p14:creationId xmlns:p14="http://schemas.microsoft.com/office/powerpoint/2010/main" val="2558519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56" y="576072"/>
            <a:ext cx="9418320" cy="1106424"/>
          </a:xfrm>
          <a:solidFill>
            <a:schemeClr val="accent3">
              <a:lumMod val="50000"/>
            </a:schemeClr>
          </a:solidFill>
        </p:spPr>
        <p:txBody>
          <a:bodyPr>
            <a:normAutofit fontScale="90000"/>
          </a:bodyPr>
          <a:lstStyle/>
          <a:p>
            <a:r>
              <a:rPr lang="en-US" b="1" dirty="0">
                <a:solidFill>
                  <a:schemeClr val="bg1"/>
                </a:solidFill>
              </a:rPr>
              <a:t>Procurement Process: The Stages in the Procurement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362456" y="1837944"/>
            <a:ext cx="9418320" cy="3255264"/>
          </a:xfrm>
          <a:solidFill>
            <a:schemeClr val="accent3">
              <a:lumMod val="20000"/>
              <a:lumOff val="80000"/>
            </a:schemeClr>
          </a:solidFill>
        </p:spPr>
        <p:txBody>
          <a:bodyPr>
            <a:noAutofit/>
          </a:bodyPr>
          <a:lstStyle/>
          <a:p>
            <a:pPr marL="0" indent="0">
              <a:buNone/>
            </a:pPr>
            <a:r>
              <a:rPr lang="en-US" dirty="0">
                <a:latin typeface="+mj-lt"/>
              </a:rPr>
              <a:t>The steps in the procurement process</a:t>
            </a:r>
          </a:p>
          <a:p>
            <a:pPr marL="0" indent="0">
              <a:buNone/>
            </a:pPr>
            <a:r>
              <a:rPr lang="en-US" sz="2400" b="1" dirty="0">
                <a:latin typeface="+mj-lt"/>
              </a:rPr>
              <a:t>Step 2: submit a purchase request</a:t>
            </a:r>
            <a:endParaRPr lang="en-US" sz="2400" dirty="0">
              <a:latin typeface="+mj-lt"/>
            </a:endParaRPr>
          </a:p>
          <a:p>
            <a:r>
              <a:rPr lang="en-US" sz="2400" dirty="0">
                <a:latin typeface="+mj-lt"/>
              </a:rPr>
              <a:t>The individual needing the purchase submits </a:t>
            </a:r>
            <a:r>
              <a:rPr lang="en-US" sz="2400" dirty="0" smtClean="0">
                <a:latin typeface="+mj-lt"/>
              </a:rPr>
              <a:t>a purchase request to </a:t>
            </a:r>
            <a:r>
              <a:rPr lang="en-US" sz="2400" dirty="0">
                <a:latin typeface="+mj-lt"/>
              </a:rPr>
              <a:t>the company, usually via </a:t>
            </a:r>
            <a:r>
              <a:rPr lang="en-US" sz="2400" dirty="0" smtClean="0">
                <a:latin typeface="+mj-lt"/>
              </a:rPr>
              <a:t>a written request or e – procurement software. </a:t>
            </a:r>
            <a:r>
              <a:rPr lang="en-US" sz="2400" dirty="0">
                <a:latin typeface="+mj-lt"/>
              </a:rPr>
              <a:t>Purchase requests are typically reviewed by the procurement team or a financial controller. If the request is approved, it will be turned into </a:t>
            </a:r>
            <a:r>
              <a:rPr lang="en-US" sz="2400" dirty="0" smtClean="0">
                <a:latin typeface="+mj-lt"/>
              </a:rPr>
              <a:t>a purchase order. </a:t>
            </a:r>
            <a:r>
              <a:rPr lang="en-US" sz="2400" dirty="0">
                <a:latin typeface="+mj-lt"/>
              </a:rPr>
              <a:t>If the request is denied, it gets returned to the employee along with the reason why the request was rejected.</a:t>
            </a:r>
          </a:p>
          <a:p>
            <a:pPr marL="0" indent="0">
              <a:buNone/>
            </a:pPr>
            <a:endParaRPr lang="en-US" sz="2400" b="1" i="1" dirty="0">
              <a:latin typeface="+mj-lt"/>
            </a:endParaRPr>
          </a:p>
        </p:txBody>
      </p:sp>
    </p:spTree>
    <p:extLst>
      <p:ext uri="{BB962C8B-B14F-4D97-AF65-F5344CB8AC3E}">
        <p14:creationId xmlns:p14="http://schemas.microsoft.com/office/powerpoint/2010/main" val="75445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4985</Words>
  <Application>Microsoft Office PowerPoint</Application>
  <PresentationFormat>Widescreen</PresentationFormat>
  <Paragraphs>390</Paragraphs>
  <Slides>59</Slides>
  <Notes>56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Arial</vt:lpstr>
      <vt:lpstr>Calibri</vt:lpstr>
      <vt:lpstr>Calibri Light</vt:lpstr>
      <vt:lpstr>Times New Roman</vt:lpstr>
      <vt:lpstr>Office Theme</vt:lpstr>
      <vt:lpstr>Workshop on                      Strengthening Financial Management of Civil Society Organizations </vt:lpstr>
      <vt:lpstr>Module 5: Procurement Procedure </vt:lpstr>
      <vt:lpstr>Module 5: Procurement Procedure </vt:lpstr>
      <vt:lpstr>Overview and the Framework of Standard Procurement Process for CSOs </vt:lpstr>
      <vt:lpstr>Procurement Process: The Stages in the Procurement Process</vt:lpstr>
      <vt:lpstr>Procurement Process: The Stages in the Procurement Process…</vt:lpstr>
      <vt:lpstr>Procurement Process: The Stages in the Procurement Process…</vt:lpstr>
      <vt:lpstr>Procurement Process: The Stages in the Procurement Process…</vt:lpstr>
      <vt:lpstr>Procurement Process: The Stages in the Procurement Process…</vt:lpstr>
      <vt:lpstr>Procurement Process: The Stages in the Procurement Process…</vt:lpstr>
      <vt:lpstr>Procurement Process: The Stages in the Procurement Process…</vt:lpstr>
      <vt:lpstr>Procurement Process: The Stages in the Procurement Process…</vt:lpstr>
      <vt:lpstr>Procurement Process: The Stages in the Procurement Process…</vt:lpstr>
      <vt:lpstr>Procurement Process: The Stages in the Procurement Process…</vt:lpstr>
      <vt:lpstr>PowerPoint Presentation</vt:lpstr>
      <vt:lpstr>Procurement Process: The Stages in the Procurement Process…</vt:lpstr>
      <vt:lpstr>Procurement Process: The Stages in the Procurement Process…</vt:lpstr>
      <vt:lpstr>Procurement Process: The Stages in the Procurement Process…</vt:lpstr>
      <vt:lpstr>Procurement Process: The Stages in the Procurement Process…</vt:lpstr>
      <vt:lpstr>PowerPoint Presentation</vt:lpstr>
      <vt:lpstr>FLOW CHART OF STANDARD PROCUREMENT PROCEDURES</vt:lpstr>
      <vt:lpstr>FLOW CHART OF STANDARD PROCUREMENT PROCEDURES…</vt:lpstr>
      <vt:lpstr>FLOW CHART OF STANDARD PROCUREMENT PROCEDURES…</vt:lpstr>
      <vt:lpstr>FLOW CHART OF STANDARD PROCUREMENT PROCEDURES…</vt:lpstr>
      <vt:lpstr>FLOW CHART OF STANDARD PROCUREMENT PROCEDURES…</vt:lpstr>
      <vt:lpstr>FLOW CHART OF STANDARD PROCUREMENT PROCEDURES…</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Procurement Procedure for CSO… </vt:lpstr>
      <vt:lpstr> Procurement Procedure for CSO…  </vt:lpstr>
      <vt:lpstr> Procurement Committees and their Functions  </vt:lpstr>
      <vt:lpstr> Procurement Committees and their Functions…  </vt:lpstr>
      <vt:lpstr> Procurement Committees and their Functions … </vt:lpstr>
      <vt:lpstr> Procurement Committees and their Functions  </vt:lpstr>
      <vt:lpstr> Procurement Committees and their Functions…  </vt:lpstr>
      <vt:lpstr> Procurement Committees and their Functions…  </vt:lpstr>
      <vt:lpstr> Procurement Committees and their Functions…  </vt:lpstr>
      <vt:lpstr> Procurement Preparatory Activities and Procurement Planning- </vt:lpstr>
      <vt:lpstr> Procurement Preparatory Activities and Procurement Planning… </vt:lpstr>
      <vt:lpstr> Procurement Preparatory Activities and Procurement Planning… </vt:lpstr>
      <vt:lpstr> Procurement Preparatory Activities and Procurement Planning… </vt:lpstr>
      <vt:lpstr> Procurement Preparatory Activities and Procurement Planning… </vt:lpstr>
      <vt:lpstr> Procurement Preparatory Activities and Procurement Planning… </vt:lpstr>
      <vt:lpstr> Procurement Preparatory Activities and Procurement Planning… </vt:lpstr>
      <vt:lpstr> Procurement Preparatory Activities and Procurement Planning… </vt:lpstr>
      <vt:lpstr> Procurement Preparatory Activities and Procurement Planning…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35</cp:revision>
  <dcterms:created xsi:type="dcterms:W3CDTF">2021-09-20T11:43:57Z</dcterms:created>
  <dcterms:modified xsi:type="dcterms:W3CDTF">2021-09-21T07:12:40Z</dcterms:modified>
</cp:coreProperties>
</file>